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3" r:id="rId6"/>
    <p:sldId id="260" r:id="rId7"/>
    <p:sldId id="273" r:id="rId8"/>
    <p:sldId id="266" r:id="rId9"/>
    <p:sldId id="267" r:id="rId10"/>
    <p:sldId id="268" r:id="rId11"/>
    <p:sldId id="270" r:id="rId12"/>
    <p:sldId id="269" r:id="rId13"/>
    <p:sldId id="271" r:id="rId14"/>
    <p:sldId id="272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7BED1-4161-C84B-A017-E1DF6D50917E}" type="datetimeFigureOut">
              <a:rPr lang="en-US" smtClean="0"/>
              <a:pPr/>
              <a:t>9/13/13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3EBB0-3654-484E-BCBF-94A5939BC5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2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niform_resource_identifier" TargetMode="External"/><Relationship Id="rId4" Type="http://schemas.openxmlformats.org/officeDocument/2006/relationships/hyperlink" Target="http://en.wikipedia.org/wiki/Metadata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Individual resources are identified in requests, for example using </a:t>
            </a:r>
            <a:r>
              <a:rPr lang="en-US" dirty="0" smtClean="0">
                <a:hlinkClick r:id="rId3" tooltip="Uniform resource identifier"/>
              </a:rPr>
              <a:t>URIs</a:t>
            </a:r>
            <a:r>
              <a:rPr lang="en-US" dirty="0" smtClean="0"/>
              <a:t> in REST systems. The resources themselves are conceptually separate from the representations that are returned to the client. </a:t>
            </a:r>
          </a:p>
          <a:p>
            <a:pPr marL="228600" indent="-228600">
              <a:buAutoNum type="arabicParenR"/>
            </a:pPr>
            <a:r>
              <a:rPr lang="en-US" dirty="0" smtClean="0"/>
              <a:t>When a client holds a representation of a resource, including any </a:t>
            </a:r>
            <a:r>
              <a:rPr lang="en-US" dirty="0" smtClean="0">
                <a:hlinkClick r:id="rId4" tooltip="Metadata"/>
              </a:rPr>
              <a:t>metadata</a:t>
            </a:r>
            <a:r>
              <a:rPr lang="en-US" dirty="0" smtClean="0"/>
              <a:t> attached, it has enough information to modify or delete the resource on the server, provided it has permission to do so.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3EBB0-3654-484E-BCBF-94A5939BC5D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42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3EBB0-3654-484E-BCBF-94A5939BC5D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7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Option are of 2 types – Critical and Elective</a:t>
            </a:r>
          </a:p>
          <a:p>
            <a:pPr marL="228600" indent="-228600">
              <a:buAutoNum type="arabicParenR"/>
            </a:pPr>
            <a:r>
              <a:rPr lang="en-US" dirty="0" err="1" smtClean="0"/>
              <a:t>Accpet</a:t>
            </a:r>
            <a:r>
              <a:rPr lang="en-US" dirty="0" smtClean="0"/>
              <a:t> – described what</a:t>
            </a:r>
            <a:r>
              <a:rPr lang="en-US" baseline="0" dirty="0" smtClean="0"/>
              <a:t> representations are supported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Content-Format – type of payload</a:t>
            </a:r>
            <a:endParaRPr lang="en-US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4) Section 6.4 and 6.5 of draft-ietf-core-coap-18 describe URI to Options and Options to URI translations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5) </a:t>
            </a:r>
            <a:r>
              <a:rPr lang="en-US" sz="2000" dirty="0" err="1" smtClean="0"/>
              <a:t>CoAP</a:t>
            </a:r>
            <a:r>
              <a:rPr lang="en-US" sz="2000" dirty="0" smtClean="0"/>
              <a:t> does not impose message size restrictions, but considering the use in sensor n/w</a:t>
            </a:r>
            <a:r>
              <a:rPr lang="en-US" sz="2000" baseline="0" dirty="0" smtClean="0"/>
              <a:t> it is better to limit </a:t>
            </a:r>
            <a:r>
              <a:rPr lang="en-US" sz="2000" baseline="0" dirty="0" err="1" smtClean="0"/>
              <a:t>CoAP</a:t>
            </a:r>
            <a:r>
              <a:rPr lang="en-US" sz="2000" baseline="0" dirty="0" smtClean="0"/>
              <a:t> message sizes to less that the max PDU of L2</a:t>
            </a:r>
            <a:endParaRPr lang="en-US" sz="2000" dirty="0" smtClean="0"/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3EBB0-3654-484E-BCBF-94A5939BC5D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04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2758-0DB8-E34C-A2F5-7B5E9BD9D381}" type="datetimeFigureOut">
              <a:rPr lang="en-US" smtClean="0"/>
              <a:pPr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11CB-74DC-3D45-82B6-C9B7887196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3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2758-0DB8-E34C-A2F5-7B5E9BD9D381}" type="datetimeFigureOut">
              <a:rPr lang="en-US" smtClean="0"/>
              <a:pPr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11CB-74DC-3D45-82B6-C9B7887196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97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2758-0DB8-E34C-A2F5-7B5E9BD9D381}" type="datetimeFigureOut">
              <a:rPr lang="en-US" smtClean="0"/>
              <a:pPr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11CB-74DC-3D45-82B6-C9B7887196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8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2758-0DB8-E34C-A2F5-7B5E9BD9D381}" type="datetimeFigureOut">
              <a:rPr lang="en-US" smtClean="0"/>
              <a:pPr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11CB-74DC-3D45-82B6-C9B7887196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7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2758-0DB8-E34C-A2F5-7B5E9BD9D381}" type="datetimeFigureOut">
              <a:rPr lang="en-US" smtClean="0"/>
              <a:pPr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11CB-74DC-3D45-82B6-C9B7887196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7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2758-0DB8-E34C-A2F5-7B5E9BD9D381}" type="datetimeFigureOut">
              <a:rPr lang="en-US" smtClean="0"/>
              <a:pPr/>
              <a:t>9/13/13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11CB-74DC-3D45-82B6-C9B7887196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8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2758-0DB8-E34C-A2F5-7B5E9BD9D381}" type="datetimeFigureOut">
              <a:rPr lang="en-US" smtClean="0"/>
              <a:pPr/>
              <a:t>9/13/13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11CB-74DC-3D45-82B6-C9B7887196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2758-0DB8-E34C-A2F5-7B5E9BD9D381}" type="datetimeFigureOut">
              <a:rPr lang="en-US" smtClean="0"/>
              <a:pPr/>
              <a:t>9/13/13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11CB-74DC-3D45-82B6-C9B7887196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0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2758-0DB8-E34C-A2F5-7B5E9BD9D381}" type="datetimeFigureOut">
              <a:rPr lang="en-US" smtClean="0"/>
              <a:pPr/>
              <a:t>9/13/13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11CB-74DC-3D45-82B6-C9B7887196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9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2758-0DB8-E34C-A2F5-7B5E9BD9D381}" type="datetimeFigureOut">
              <a:rPr lang="en-US" smtClean="0"/>
              <a:pPr/>
              <a:t>9/13/13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11CB-74DC-3D45-82B6-C9B7887196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1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12758-0DB8-E34C-A2F5-7B5E9BD9D381}" type="datetimeFigureOut">
              <a:rPr lang="en-US" smtClean="0"/>
              <a:pPr/>
              <a:t>9/13/13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411CB-74DC-3D45-82B6-C9B7887196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12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12758-0DB8-E34C-A2F5-7B5E9BD9D381}" type="datetimeFigureOut">
              <a:rPr lang="en-US" smtClean="0"/>
              <a:pPr/>
              <a:t>9/13/13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411CB-74DC-3D45-82B6-C9B7887196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2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presentational_state_transfer" TargetMode="External"/><Relationship Id="rId4" Type="http://schemas.openxmlformats.org/officeDocument/2006/relationships/hyperlink" Target="http://www.ietf.org/rfc/rfc3986" TargetMode="External"/><Relationship Id="rId5" Type="http://schemas.openxmlformats.org/officeDocument/2006/relationships/hyperlink" Target="http://tools.ietf.org/html/draft-ietf-core-observe-09" TargetMode="External"/><Relationship Id="rId6" Type="http://schemas.openxmlformats.org/officeDocument/2006/relationships/hyperlink" Target="http://datatracker.ietf.org/doc/draft-greevenbosch-dice-authent-author-revoc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atatracker.ietf.org/doc/draft-ietf-core-coap/?include_text=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ools.ietf.org/html/rfc6347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r>
              <a:rPr lang="en-US" dirty="0" smtClean="0"/>
              <a:t> – </a:t>
            </a:r>
            <a:r>
              <a:rPr lang="en-US" smtClean="0"/>
              <a:t>Constrained </a:t>
            </a:r>
            <a:r>
              <a:rPr lang="en-US" smtClean="0"/>
              <a:t>Application Protocol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69172"/>
            <a:ext cx="6400800" cy="106030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Raghuram</a:t>
            </a:r>
            <a:r>
              <a:rPr lang="en-US" dirty="0" smtClean="0"/>
              <a:t> </a:t>
            </a:r>
            <a:r>
              <a:rPr lang="en-US" dirty="0" err="1" smtClean="0"/>
              <a:t>Sudhaakar</a:t>
            </a:r>
            <a:endParaRPr lang="en-US" dirty="0" smtClean="0"/>
          </a:p>
          <a:p>
            <a:r>
              <a:rPr lang="en-US" dirty="0" err="1" smtClean="0"/>
              <a:t>Xavi</a:t>
            </a:r>
            <a:r>
              <a:rPr lang="en-US" dirty="0" smtClean="0"/>
              <a:t> </a:t>
            </a:r>
            <a:r>
              <a:rPr lang="en-US" dirty="0" err="1" smtClean="0"/>
              <a:t>Vilajosana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689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Observer</a:t>
            </a:r>
            <a:r>
              <a:rPr lang="es-ES" dirty="0" smtClean="0"/>
              <a:t> </a:t>
            </a:r>
            <a:r>
              <a:rPr lang="es-ES" dirty="0" err="1" smtClean="0"/>
              <a:t>pattern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scale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draft-ietf-core-observe-09:</a:t>
            </a:r>
          </a:p>
          <a:p>
            <a:pPr lvl="1"/>
            <a:r>
              <a:rPr lang="en-US" sz="2400" dirty="0" smtClean="0"/>
              <a:t>"</a:t>
            </a:r>
            <a:r>
              <a:rPr lang="en-US" sz="2400" b="1" dirty="0" smtClean="0"/>
              <a:t>observe</a:t>
            </a:r>
            <a:r>
              <a:rPr lang="en-US" sz="2400" dirty="0" smtClean="0"/>
              <a:t>" a resource on a </a:t>
            </a:r>
            <a:r>
              <a:rPr lang="en-US" sz="2400" dirty="0" err="1" smtClean="0"/>
              <a:t>CoAP</a:t>
            </a:r>
            <a:r>
              <a:rPr lang="en-US" sz="2400" dirty="0" smtClean="0"/>
              <a:t> server: the client can retrieve a representation of the resource and keep this representation updated by the server over a period of time.</a:t>
            </a:r>
          </a:p>
          <a:p>
            <a:r>
              <a:rPr lang="en-US" sz="2800" dirty="0" smtClean="0"/>
              <a:t>This is one of the most used Soft. Eng. Patterns:</a:t>
            </a:r>
            <a:r>
              <a:rPr lang="es-ES" sz="2800" dirty="0" smtClean="0"/>
              <a:t> </a:t>
            </a:r>
            <a:r>
              <a:rPr lang="es-ES" sz="2800" i="1" dirty="0" err="1" smtClean="0"/>
              <a:t>Observer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Design</a:t>
            </a:r>
            <a:r>
              <a:rPr lang="es-ES" sz="2800" i="1" dirty="0" smtClean="0"/>
              <a:t> </a:t>
            </a:r>
            <a:r>
              <a:rPr lang="es-ES" sz="2800" i="1" dirty="0" err="1" smtClean="0"/>
              <a:t>Pattern</a:t>
            </a:r>
            <a:r>
              <a:rPr lang="es-ES" sz="2800" dirty="0" smtClean="0"/>
              <a:t>.</a:t>
            </a:r>
          </a:p>
          <a:p>
            <a:endParaRPr lang="es-E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1189" y="4174588"/>
            <a:ext cx="21526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Roles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Subject</a:t>
            </a:r>
            <a:r>
              <a:rPr lang="en-US" dirty="0" smtClean="0"/>
              <a:t>:  subject is a resource whose state can change over time (</a:t>
            </a:r>
            <a:r>
              <a:rPr lang="en-US" dirty="0" err="1" smtClean="0"/>
              <a:t>e.g</a:t>
            </a:r>
            <a:r>
              <a:rPr lang="en-US" dirty="0" smtClean="0"/>
              <a:t> from infrequent updates to continuous state transformations.)</a:t>
            </a:r>
          </a:p>
          <a:p>
            <a:endParaRPr lang="en-US" dirty="0" smtClean="0"/>
          </a:p>
          <a:p>
            <a:r>
              <a:rPr lang="en-US" b="1" dirty="0" smtClean="0"/>
              <a:t>Observer</a:t>
            </a:r>
            <a:r>
              <a:rPr lang="en-US" dirty="0" smtClean="0"/>
              <a:t>: An observer is a </a:t>
            </a:r>
            <a:r>
              <a:rPr lang="en-US" dirty="0" err="1" smtClean="0"/>
              <a:t>CoAP</a:t>
            </a:r>
            <a:r>
              <a:rPr lang="en-US" dirty="0" smtClean="0"/>
              <a:t> client that is interested in having a current representation of the resource at any given time.</a:t>
            </a:r>
          </a:p>
          <a:p>
            <a:endParaRPr lang="en-US" dirty="0" smtClean="0"/>
          </a:p>
          <a:p>
            <a:r>
              <a:rPr lang="en-US" b="1" dirty="0" smtClean="0"/>
              <a:t>Registration</a:t>
            </a:r>
            <a:r>
              <a:rPr lang="en-US" dirty="0" smtClean="0"/>
              <a:t>: A client registers its interest in a resource by initiating an extended GET request to the server. The server returns the current state of the resource + adds the client (endpoint + token) to the list of observers of that resource.</a:t>
            </a:r>
          </a:p>
          <a:p>
            <a:endParaRPr lang="en-US" dirty="0" smtClean="0"/>
          </a:p>
          <a:p>
            <a:r>
              <a:rPr lang="en-US" b="1" dirty="0" smtClean="0"/>
              <a:t>Notification</a:t>
            </a:r>
            <a:r>
              <a:rPr lang="en-US" dirty="0" smtClean="0"/>
              <a:t>: Whenever the state of a resource changes, the server notifies each client in the list of observers of the resource. Each notification is an additional </a:t>
            </a:r>
            <a:r>
              <a:rPr lang="en-US" dirty="0" err="1" smtClean="0"/>
              <a:t>CoAP</a:t>
            </a:r>
            <a:r>
              <a:rPr lang="en-US" dirty="0" smtClean="0"/>
              <a:t> response sent by the server in reply to the GET request and includes a complete, updated representation of the new resource state.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Example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17638"/>
            <a:ext cx="4708979" cy="497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467649" y="1814286"/>
            <a:ext cx="32191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*</a:t>
            </a:r>
            <a:r>
              <a:rPr lang="es-ES" dirty="0" err="1" smtClean="0"/>
              <a:t>The</a:t>
            </a:r>
            <a:r>
              <a:rPr lang="es-ES" dirty="0" smtClean="0"/>
              <a:t> Observe </a:t>
            </a:r>
            <a:r>
              <a:rPr lang="es-ES" dirty="0" err="1" smtClean="0"/>
              <a:t>Option</a:t>
            </a:r>
            <a:r>
              <a:rPr lang="es-ES" dirty="0" smtClean="0"/>
              <a:t> </a:t>
            </a:r>
            <a:r>
              <a:rPr lang="es-ES" dirty="0" err="1" smtClean="0"/>
              <a:t>contains</a:t>
            </a:r>
            <a:r>
              <a:rPr lang="es-ES" dirty="0" smtClean="0"/>
              <a:t> </a:t>
            </a:r>
          </a:p>
          <a:p>
            <a:r>
              <a:rPr lang="es-ES" dirty="0" smtClean="0"/>
              <a:t>a </a:t>
            </a:r>
            <a:r>
              <a:rPr lang="es-ES" dirty="0" err="1" smtClean="0"/>
              <a:t>sequence</a:t>
            </a:r>
            <a:r>
              <a:rPr lang="es-ES" dirty="0" smtClean="0"/>
              <a:t> </a:t>
            </a:r>
            <a:r>
              <a:rPr lang="es-ES" dirty="0" err="1" smtClean="0"/>
              <a:t>number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ordering</a:t>
            </a:r>
            <a:endParaRPr lang="es-ES" dirty="0" smtClean="0"/>
          </a:p>
          <a:p>
            <a:r>
              <a:rPr lang="es-ES" dirty="0" err="1" smtClean="0"/>
              <a:t>purposes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Observe </a:t>
            </a:r>
            <a:r>
              <a:rPr lang="es-ES" dirty="0" err="1" smtClean="0"/>
              <a:t>Option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In a GET: </a:t>
            </a:r>
            <a:r>
              <a:rPr lang="en-US" dirty="0" smtClean="0"/>
              <a:t>extends the GET method so it does not only retrieve a current representation of the target resource, but also requests the server to add a new entry to the list of observers of the resource.</a:t>
            </a:r>
          </a:p>
          <a:p>
            <a:r>
              <a:rPr lang="en-US" dirty="0" smtClean="0"/>
              <a:t>In a response, the Observe Option identifies the message as a notification. This implies that the server has added the client to the list of observers and that it will notify the client of changes to the resource state. It is a 24bit sequence number.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features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b="1" dirty="0" err="1" smtClean="0"/>
              <a:t>Freshness</a:t>
            </a:r>
            <a:r>
              <a:rPr lang="es-ES" dirty="0" smtClean="0"/>
              <a:t>: </a:t>
            </a:r>
            <a:r>
              <a:rPr lang="en-US" dirty="0" smtClean="0"/>
              <a:t>Age &gt; Max-Age Option and no newer notification/response has been received.</a:t>
            </a:r>
          </a:p>
          <a:p>
            <a:r>
              <a:rPr lang="en-US" b="1" dirty="0" smtClean="0"/>
              <a:t>Aggregation</a:t>
            </a:r>
            <a:r>
              <a:rPr lang="es-ES" dirty="0" smtClean="0"/>
              <a:t>: </a:t>
            </a:r>
            <a:r>
              <a:rPr lang="es-ES" dirty="0" err="1" smtClean="0"/>
              <a:t>If</a:t>
            </a:r>
            <a:r>
              <a:rPr lang="es-ES" dirty="0" smtClean="0"/>
              <a:t> a server can </a:t>
            </a:r>
            <a:r>
              <a:rPr lang="es-ES" dirty="0" err="1" smtClean="0"/>
              <a:t>notify</a:t>
            </a:r>
            <a:r>
              <a:rPr lang="es-ES" dirty="0" smtClean="0"/>
              <a:t> a </a:t>
            </a:r>
            <a:r>
              <a:rPr lang="es-ES" dirty="0" err="1" smtClean="0"/>
              <a:t>client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change</a:t>
            </a:r>
            <a:r>
              <a:rPr lang="es-ES" dirty="0" smtClean="0"/>
              <a:t> of </a:t>
            </a:r>
            <a:r>
              <a:rPr lang="es-ES" dirty="0" err="1" smtClean="0"/>
              <a:t>state</a:t>
            </a:r>
            <a:r>
              <a:rPr lang="es-ES" dirty="0" smtClean="0"/>
              <a:t> of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r>
              <a:rPr lang="es-ES" dirty="0" smtClean="0"/>
              <a:t>,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notifications</a:t>
            </a:r>
            <a:r>
              <a:rPr lang="es-ES" dirty="0" smtClean="0"/>
              <a:t> can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embedded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message</a:t>
            </a:r>
            <a:r>
              <a:rPr lang="es-ES" dirty="0" smtClean="0"/>
              <a:t>.</a:t>
            </a:r>
          </a:p>
          <a:p>
            <a:r>
              <a:rPr lang="es-ES" b="1" dirty="0" err="1" smtClean="0"/>
              <a:t>Ordering</a:t>
            </a:r>
            <a:r>
              <a:rPr lang="es-ES" dirty="0" smtClean="0"/>
              <a:t>: </a:t>
            </a:r>
            <a:r>
              <a:rPr lang="es-ES" dirty="0" err="1" smtClean="0"/>
              <a:t>using</a:t>
            </a:r>
            <a:r>
              <a:rPr lang="es-ES" dirty="0" smtClean="0"/>
              <a:t> 24bit </a:t>
            </a:r>
            <a:r>
              <a:rPr lang="es-ES" dirty="0" err="1" smtClean="0"/>
              <a:t>strictly</a:t>
            </a:r>
            <a:r>
              <a:rPr lang="es-ES" dirty="0" smtClean="0"/>
              <a:t> </a:t>
            </a:r>
            <a:r>
              <a:rPr lang="es-ES" dirty="0" err="1" smtClean="0"/>
              <a:t>increasing</a:t>
            </a:r>
            <a:r>
              <a:rPr lang="es-ES" dirty="0" smtClean="0"/>
              <a:t> </a:t>
            </a:r>
            <a:r>
              <a:rPr lang="es-ES" dirty="0" err="1" smtClean="0"/>
              <a:t>num.</a:t>
            </a:r>
            <a:endParaRPr lang="es-ES" dirty="0" smtClean="0"/>
          </a:p>
          <a:p>
            <a:r>
              <a:rPr lang="es-ES" b="1" dirty="0" err="1" smtClean="0"/>
              <a:t>Reliability</a:t>
            </a:r>
            <a:r>
              <a:rPr lang="es-ES" dirty="0" smtClean="0"/>
              <a:t>: </a:t>
            </a:r>
            <a:r>
              <a:rPr lang="es-ES" dirty="0" err="1" smtClean="0"/>
              <a:t>Notifications</a:t>
            </a:r>
            <a:r>
              <a:rPr lang="es-ES" dirty="0" smtClean="0"/>
              <a:t> can </a:t>
            </a:r>
            <a:r>
              <a:rPr lang="es-ES" dirty="0" err="1" smtClean="0"/>
              <a:t>be</a:t>
            </a:r>
            <a:r>
              <a:rPr lang="es-ES" dirty="0" smtClean="0"/>
              <a:t> CONFIRMABLE </a:t>
            </a:r>
            <a:r>
              <a:rPr lang="es-ES" dirty="0" err="1" smtClean="0"/>
              <a:t>or</a:t>
            </a:r>
            <a:r>
              <a:rPr lang="es-ES" dirty="0" smtClean="0"/>
              <a:t> NON-CONFIRMABLE. </a:t>
            </a:r>
            <a:r>
              <a:rPr lang="es-ES" dirty="0" err="1" smtClean="0"/>
              <a:t>If</a:t>
            </a:r>
            <a:r>
              <a:rPr lang="es-ES" dirty="0" smtClean="0"/>
              <a:t> a CONFIRMABLE </a:t>
            </a:r>
            <a:r>
              <a:rPr lang="es-ES" dirty="0" err="1" smtClean="0"/>
              <a:t>notification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ACK, </a:t>
            </a:r>
            <a:r>
              <a:rPr lang="es-ES" dirty="0" err="1" smtClean="0"/>
              <a:t>the</a:t>
            </a:r>
            <a:r>
              <a:rPr lang="es-ES" dirty="0" smtClean="0"/>
              <a:t> server </a:t>
            </a:r>
            <a:r>
              <a:rPr lang="es-ES" i="1" dirty="0" err="1" smtClean="0"/>
              <a:t>eventually</a:t>
            </a:r>
            <a:r>
              <a:rPr lang="es-ES" dirty="0" smtClean="0"/>
              <a:t> </a:t>
            </a:r>
            <a:r>
              <a:rPr lang="es-ES" dirty="0" err="1" smtClean="0"/>
              <a:t>unsubscribes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client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endParaRPr lang="en-U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7254"/>
            <a:ext cx="8229600" cy="5468909"/>
          </a:xfrm>
        </p:spPr>
        <p:txBody>
          <a:bodyPr/>
          <a:lstStyle/>
          <a:p>
            <a:r>
              <a:rPr lang="en-US" dirty="0" smtClean="0"/>
              <a:t>References –</a:t>
            </a:r>
          </a:p>
          <a:p>
            <a:pPr lvl="1"/>
            <a:r>
              <a:rPr lang="en-US" sz="2000" dirty="0" smtClean="0">
                <a:hlinkClick r:id="rId2"/>
              </a:rPr>
              <a:t>https://datatracker.ietf.org/doc/draft-ietf-core-coap/?include_text=1</a:t>
            </a:r>
            <a:endParaRPr lang="en-US" sz="2000" dirty="0" smtClean="0"/>
          </a:p>
          <a:p>
            <a:pPr lvl="1"/>
            <a:r>
              <a:rPr lang="en-US" sz="2000" dirty="0"/>
              <a:t>http://</a:t>
            </a:r>
            <a:r>
              <a:rPr lang="en-US" sz="2000" dirty="0" err="1"/>
              <a:t>tools.ietf.org</a:t>
            </a:r>
            <a:r>
              <a:rPr lang="en-US" sz="2000" dirty="0"/>
              <a:t>/html/draft-ietf-core-coap-18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3"/>
              </a:rPr>
              <a:t>http://en.wikipedia.org/wiki/Representational_state_transfer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4"/>
              </a:rPr>
              <a:t>http://www.ietf.org/rfc/rfc3986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5"/>
              </a:rPr>
              <a:t>http://tools.ietf.org/html/draft-ietf-core-observe-09</a:t>
            </a:r>
            <a:endParaRPr lang="en-US" sz="2000" dirty="0" smtClean="0"/>
          </a:p>
          <a:p>
            <a:pPr lvl="1"/>
            <a:r>
              <a:rPr lang="en-US" sz="2000" dirty="0">
                <a:hlinkClick r:id="rId6"/>
              </a:rPr>
              <a:t>http://datatracker.ietf.org/doc/draft-greevenbosch-dice-authent-author-revoc</a:t>
            </a:r>
            <a:r>
              <a:rPr lang="en-US" sz="2000" dirty="0" smtClean="0">
                <a:hlinkClick r:id="rId6"/>
              </a:rPr>
              <a:t>/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08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ReST</a:t>
            </a:r>
            <a:r>
              <a:rPr lang="en-US" dirty="0" smtClean="0"/>
              <a:t> – Representational State Transfer</a:t>
            </a:r>
          </a:p>
          <a:p>
            <a:pPr lvl="1"/>
            <a:r>
              <a:rPr lang="en-US" dirty="0" smtClean="0"/>
              <a:t>Identification of resources </a:t>
            </a:r>
          </a:p>
          <a:p>
            <a:pPr lvl="1"/>
            <a:r>
              <a:rPr lang="en-US" dirty="0" smtClean="0"/>
              <a:t>Manipulation of resources through these representations </a:t>
            </a:r>
          </a:p>
          <a:p>
            <a:pPr lvl="1"/>
            <a:r>
              <a:rPr lang="en-US" dirty="0" smtClean="0"/>
              <a:t>Self-descriptive messages</a:t>
            </a:r>
          </a:p>
          <a:p>
            <a:pPr lvl="1"/>
            <a:endParaRPr lang="en-US" dirty="0"/>
          </a:p>
          <a:p>
            <a:r>
              <a:rPr lang="en-US" dirty="0" smtClean="0"/>
              <a:t>Basis for HTTP – the ubiquitous web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629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r>
              <a:rPr lang="en-US" dirty="0" smtClean="0"/>
              <a:t>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930" y="1435972"/>
            <a:ext cx="5480969" cy="4525963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Constrained web protocol fulfilling M2M requirements.</a:t>
            </a:r>
          </a:p>
          <a:p>
            <a:endParaRPr lang="en-US" sz="2400" dirty="0" smtClean="0"/>
          </a:p>
          <a:p>
            <a:r>
              <a:rPr lang="en-US" sz="2400" dirty="0" smtClean="0"/>
              <a:t>UDP transport binding with optional reliability.</a:t>
            </a:r>
          </a:p>
          <a:p>
            <a:endParaRPr lang="en-US" sz="2400" dirty="0" smtClean="0"/>
          </a:p>
          <a:p>
            <a:r>
              <a:rPr lang="en-US" sz="2400" dirty="0" smtClean="0"/>
              <a:t>Asynchronous, Stateless message exchanges.</a:t>
            </a:r>
          </a:p>
          <a:p>
            <a:endParaRPr lang="en-US" sz="2400" dirty="0" smtClean="0"/>
          </a:p>
          <a:p>
            <a:r>
              <a:rPr lang="en-US" sz="2400" dirty="0" smtClean="0"/>
              <a:t>Low header overhead and parsing complexity.</a:t>
            </a:r>
          </a:p>
          <a:p>
            <a:endParaRPr lang="en-US" sz="2400" dirty="0" smtClean="0"/>
          </a:p>
          <a:p>
            <a:r>
              <a:rPr lang="en-US" sz="2400" dirty="0" smtClean="0"/>
              <a:t>URI and Content-type support.</a:t>
            </a:r>
          </a:p>
          <a:p>
            <a:endParaRPr lang="en-US" sz="2400" dirty="0" smtClean="0"/>
          </a:p>
          <a:p>
            <a:r>
              <a:rPr lang="en-US" sz="2400" dirty="0" smtClean="0"/>
              <a:t>Resource Observation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6216694" y="1849223"/>
            <a:ext cx="2470106" cy="4344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216694" y="2863419"/>
            <a:ext cx="2470106" cy="4344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Messaging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216694" y="2362122"/>
            <a:ext cx="2470106" cy="4344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Request/Response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216694" y="3364715"/>
            <a:ext cx="2470106" cy="4344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UDP</a:t>
            </a:r>
            <a:endParaRPr lang="en-US" dirty="0"/>
          </a:p>
        </p:txBody>
      </p:sp>
      <p:sp>
        <p:nvSpPr>
          <p:cNvPr id="8" name="Left Bracket 7"/>
          <p:cNvSpPr/>
          <p:nvPr/>
        </p:nvSpPr>
        <p:spPr>
          <a:xfrm>
            <a:off x="5960452" y="2362122"/>
            <a:ext cx="133692" cy="93575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288414" y="2612770"/>
            <a:ext cx="794588" cy="4344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CoAP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144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r>
              <a:rPr lang="en-US" dirty="0" smtClean="0"/>
              <a:t> Messaging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Request-Response Model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Supports Reliable message delivery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231083" y="2324810"/>
            <a:ext cx="2250488" cy="2220271"/>
            <a:chOff x="1231083" y="2324810"/>
            <a:chExt cx="2250488" cy="2220271"/>
          </a:xfrm>
        </p:grpSpPr>
        <p:grpSp>
          <p:nvGrpSpPr>
            <p:cNvPr id="13" name="Group 12"/>
            <p:cNvGrpSpPr/>
            <p:nvPr/>
          </p:nvGrpSpPr>
          <p:grpSpPr>
            <a:xfrm>
              <a:off x="1570885" y="2463310"/>
              <a:ext cx="1611875" cy="2081771"/>
              <a:chOff x="1570885" y="2207090"/>
              <a:chExt cx="1611875" cy="2081771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570885" y="2372798"/>
                <a:ext cx="0" cy="191606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3182760" y="2372798"/>
                <a:ext cx="0" cy="191606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570885" y="2807254"/>
                <a:ext cx="1611875" cy="12253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H="1">
                <a:off x="1570885" y="3698446"/>
                <a:ext cx="1611875" cy="23393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1660014" y="2207090"/>
                <a:ext cx="1392628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CON [0xbc90]      GET /temperature    (Token 0x71)</a:t>
                </a:r>
                <a:endParaRPr lang="en-US" sz="11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660014" y="3161562"/>
                <a:ext cx="139262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ACK [0xbc90]      </a:t>
                </a:r>
              </a:p>
              <a:p>
                <a:r>
                  <a:rPr lang="en-US" sz="1100" dirty="0" smtClean="0"/>
                  <a:t>2.05 Content</a:t>
                </a:r>
              </a:p>
              <a:p>
                <a:r>
                  <a:rPr lang="en-US" sz="1100" dirty="0" smtClean="0"/>
                  <a:t>(Token 0x71)</a:t>
                </a:r>
              </a:p>
              <a:p>
                <a:r>
                  <a:rPr lang="en-US" sz="1100" dirty="0" smtClean="0"/>
                  <a:t>"22.5 C"</a:t>
                </a:r>
                <a:endParaRPr lang="en-US" sz="1100" dirty="0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1231083" y="2324810"/>
              <a:ext cx="6796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Node A</a:t>
              </a:r>
              <a:endParaRPr lang="en-US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01968" y="2324810"/>
              <a:ext cx="6796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Node B</a:t>
              </a:r>
              <a:endParaRPr lang="en-US" sz="1200" dirty="0"/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433573"/>
              </p:ext>
            </p:extLst>
          </p:nvPr>
        </p:nvGraphicFramePr>
        <p:xfrm>
          <a:off x="4653378" y="2556674"/>
          <a:ext cx="3691254" cy="1677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805"/>
                <a:gridCol w="646180"/>
                <a:gridCol w="635038"/>
                <a:gridCol w="579334"/>
                <a:gridCol w="623897"/>
              </a:tblGrid>
              <a:tr h="41514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Msg</a:t>
                      </a:r>
                      <a:r>
                        <a:rPr lang="en-US" dirty="0" smtClean="0"/>
                        <a:t> Types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RST</a:t>
                      </a:r>
                      <a:endParaRPr lang="en-US" dirty="0"/>
                    </a:p>
                  </a:txBody>
                  <a:tcPr/>
                </a:tc>
              </a:tr>
              <a:tr h="4209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Request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4209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4209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Empty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955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Four basic methods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GET, POST, PUT, DELETE</a:t>
            </a:r>
          </a:p>
          <a:p>
            <a:pPr lvl="1"/>
            <a:endParaRPr lang="en-US" dirty="0"/>
          </a:p>
          <a:p>
            <a:r>
              <a:rPr lang="en-US" dirty="0" smtClean="0"/>
              <a:t>Responses categorized into 3 classes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2xx </a:t>
            </a:r>
            <a:r>
              <a:rPr lang="en-US" dirty="0"/>
              <a:t>- Success: The request was successfully received, understood, and </a:t>
            </a:r>
            <a:r>
              <a:rPr lang="en-US" dirty="0" smtClean="0"/>
              <a:t>accepted</a:t>
            </a:r>
            <a:endParaRPr lang="en-US" dirty="0"/>
          </a:p>
          <a:p>
            <a:pPr lvl="1">
              <a:buFont typeface="Wingdings" charset="2"/>
              <a:buChar char="§"/>
            </a:pPr>
            <a:r>
              <a:rPr lang="en-US" dirty="0" smtClean="0"/>
              <a:t>4xx </a:t>
            </a:r>
            <a:r>
              <a:rPr lang="en-US" dirty="0"/>
              <a:t>- Client Error: The request contains bad syntax or cannot be </a:t>
            </a:r>
            <a:r>
              <a:rPr lang="en-US" dirty="0" smtClean="0"/>
              <a:t>fulfilled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5xx </a:t>
            </a:r>
            <a:r>
              <a:rPr lang="en-US" dirty="0"/>
              <a:t>- Server Error: The server failed to fulfill an apparently valid </a:t>
            </a:r>
            <a:r>
              <a:rPr lang="en-US" dirty="0" smtClean="0"/>
              <a:t>request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259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and URIs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1969"/>
            <a:ext cx="8229600" cy="553652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Used to describe identify resources and how a request should be processed</a:t>
            </a:r>
          </a:p>
          <a:p>
            <a:pPr lvl="1"/>
            <a:r>
              <a:rPr lang="en-US" dirty="0" smtClean="0"/>
              <a:t>Example options – Accept, Content-Format, Uri-Path, Uri-Query</a:t>
            </a:r>
          </a:p>
          <a:p>
            <a:pPr lvl="1"/>
            <a:r>
              <a:rPr lang="en-US" dirty="0" smtClean="0"/>
              <a:t>Conditional options -  </a:t>
            </a:r>
            <a:r>
              <a:rPr lang="en-US" dirty="0"/>
              <a:t>If-Match, If-None-</a:t>
            </a:r>
            <a:r>
              <a:rPr lang="en-US" dirty="0" smtClean="0"/>
              <a:t>Match</a:t>
            </a:r>
          </a:p>
          <a:p>
            <a:endParaRPr lang="en-US" dirty="0" smtClean="0"/>
          </a:p>
          <a:p>
            <a:r>
              <a:rPr lang="en-US" dirty="0" smtClean="0"/>
              <a:t>URI Scheme</a:t>
            </a:r>
          </a:p>
          <a:p>
            <a:pPr lvl="1"/>
            <a:r>
              <a:rPr lang="en-US" sz="2600" dirty="0" err="1" smtClean="0"/>
              <a:t>coap</a:t>
            </a:r>
            <a:r>
              <a:rPr lang="en-US" sz="2600" dirty="0" smtClean="0"/>
              <a:t>://host [:port] [/path] </a:t>
            </a:r>
            <a:r>
              <a:rPr lang="en-US" sz="2600" dirty="0"/>
              <a:t>[ "?" query </a:t>
            </a:r>
            <a:r>
              <a:rPr lang="en-US" sz="2600" dirty="0" smtClean="0"/>
              <a:t>]</a:t>
            </a:r>
          </a:p>
          <a:p>
            <a:pPr lvl="1"/>
            <a:r>
              <a:rPr lang="en-US" sz="2400" dirty="0" smtClean="0"/>
              <a:t>Example – Options -&gt; URI </a:t>
            </a:r>
          </a:p>
          <a:p>
            <a:pPr lvl="2"/>
            <a:r>
              <a:rPr lang="en-US" sz="2000" dirty="0" smtClean="0"/>
              <a:t>Destination </a:t>
            </a:r>
            <a:r>
              <a:rPr lang="en-US" sz="2000" dirty="0"/>
              <a:t>IP Address = [2001:db8::2:1] </a:t>
            </a:r>
            <a:endParaRPr lang="en-US" sz="2000" dirty="0" smtClean="0"/>
          </a:p>
          <a:p>
            <a:pPr lvl="2"/>
            <a:r>
              <a:rPr lang="en-US" sz="2000" dirty="0" smtClean="0"/>
              <a:t>Destination </a:t>
            </a:r>
            <a:r>
              <a:rPr lang="en-US" sz="2000" dirty="0"/>
              <a:t>UDP Port = 5683 </a:t>
            </a:r>
            <a:r>
              <a:rPr lang="en-US" sz="2000" dirty="0" smtClean="0"/>
              <a:t>    </a:t>
            </a:r>
          </a:p>
          <a:p>
            <a:pPr lvl="2"/>
            <a:r>
              <a:rPr lang="en-US" sz="2000" dirty="0" smtClean="0"/>
              <a:t>Uri</a:t>
            </a:r>
            <a:r>
              <a:rPr lang="en-US" sz="2000" dirty="0"/>
              <a:t>-Host = "</a:t>
            </a:r>
            <a:r>
              <a:rPr lang="en-US" sz="2000" dirty="0" err="1"/>
              <a:t>example.net</a:t>
            </a:r>
            <a:r>
              <a:rPr lang="en-US" sz="2000" dirty="0"/>
              <a:t>" </a:t>
            </a:r>
            <a:endParaRPr lang="en-US" sz="2000" dirty="0" smtClean="0"/>
          </a:p>
          <a:p>
            <a:pPr lvl="2"/>
            <a:r>
              <a:rPr lang="en-US" sz="2000" dirty="0" smtClean="0"/>
              <a:t>Uri</a:t>
            </a:r>
            <a:r>
              <a:rPr lang="en-US" sz="2000" dirty="0"/>
              <a:t>-Path = ".well-</a:t>
            </a:r>
            <a:r>
              <a:rPr lang="en-US" sz="2000" dirty="0" smtClean="0"/>
              <a:t>known”</a:t>
            </a:r>
          </a:p>
          <a:p>
            <a:pPr lvl="2"/>
            <a:r>
              <a:rPr lang="en-US" sz="2000" dirty="0" smtClean="0"/>
              <a:t> </a:t>
            </a:r>
            <a:r>
              <a:rPr lang="en-US" sz="2000" dirty="0"/>
              <a:t>Uri-Path = "</a:t>
            </a:r>
            <a:r>
              <a:rPr lang="en-US" sz="2000" dirty="0" smtClean="0"/>
              <a:t>core”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URI scheme and Options can be used in conjunction to optimize total payload size</a:t>
            </a:r>
            <a:endParaRPr lang="en-US" dirty="0"/>
          </a:p>
          <a:p>
            <a:pPr lvl="1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345682" y="4541264"/>
            <a:ext cx="3788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dirty="0" err="1"/>
              <a:t>coap</a:t>
            </a:r>
            <a:r>
              <a:rPr lang="en-US" dirty="0"/>
              <a:t>://</a:t>
            </a:r>
            <a:r>
              <a:rPr lang="en-US" dirty="0" err="1"/>
              <a:t>example.net</a:t>
            </a:r>
            <a:r>
              <a:rPr lang="en-US" dirty="0"/>
              <a:t>/.well-known/core</a:t>
            </a:r>
            <a:endParaRPr lang="en-US" sz="2200" dirty="0"/>
          </a:p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693561" y="4580192"/>
            <a:ext cx="652121" cy="36956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0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1970"/>
            <a:ext cx="8229600" cy="493419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Security</a:t>
            </a:r>
          </a:p>
          <a:p>
            <a:pPr lvl="1"/>
            <a:r>
              <a:rPr lang="en-US" sz="2400" dirty="0" smtClean="0"/>
              <a:t>Supports “</a:t>
            </a:r>
            <a:r>
              <a:rPr lang="en-US" sz="2400" dirty="0" err="1" smtClean="0"/>
              <a:t>coaps</a:t>
            </a:r>
            <a:r>
              <a:rPr lang="en-US" sz="2400" dirty="0"/>
              <a:t>” using </a:t>
            </a:r>
            <a:r>
              <a:rPr lang="en-US" sz="2400" dirty="0" smtClean="0"/>
              <a:t>Datagram </a:t>
            </a:r>
            <a:r>
              <a:rPr lang="en-US" sz="2400" dirty="0"/>
              <a:t>TLS (DTLS</a:t>
            </a:r>
            <a:r>
              <a:rPr lang="en-US" sz="2400" dirty="0" smtClean="0"/>
              <a:t>)[</a:t>
            </a:r>
            <a:r>
              <a:rPr lang="en-US" sz="2400" dirty="0">
                <a:hlinkClick r:id="rId2" tooltip="&quot;Datagram Transport Layer Security Version 1.2&quot;"/>
              </a:rPr>
              <a:t>RFC6347</a:t>
            </a:r>
            <a:r>
              <a:rPr lang="en-US" sz="2400" dirty="0"/>
              <a:t>] </a:t>
            </a:r>
            <a:endParaRPr lang="en-US" sz="2400" dirty="0" smtClean="0"/>
          </a:p>
          <a:p>
            <a:pPr lvl="1"/>
            <a:r>
              <a:rPr lang="en-US" sz="2400" dirty="0" smtClean="0"/>
              <a:t>DICE (DTLS for constrained environments) WG works on this</a:t>
            </a:r>
          </a:p>
          <a:p>
            <a:endParaRPr lang="en-US" dirty="0" smtClean="0"/>
          </a:p>
          <a:p>
            <a:r>
              <a:rPr lang="en-US" dirty="0" smtClean="0"/>
              <a:t>Discovery</a:t>
            </a:r>
          </a:p>
          <a:p>
            <a:pPr lvl="1"/>
            <a:r>
              <a:rPr lang="en-US" dirty="0" smtClean="0"/>
              <a:t>Service discovery</a:t>
            </a:r>
          </a:p>
          <a:p>
            <a:pPr lvl="1"/>
            <a:r>
              <a:rPr lang="en-US" dirty="0" smtClean="0"/>
              <a:t>Resource discovery – recommends using </a:t>
            </a:r>
            <a:r>
              <a:rPr lang="en-US" dirty="0" err="1" smtClean="0"/>
              <a:t>CoRE</a:t>
            </a:r>
            <a:r>
              <a:rPr lang="en-US" dirty="0" smtClean="0"/>
              <a:t> Link Format [RFC6690]</a:t>
            </a:r>
          </a:p>
          <a:p>
            <a:pPr lvl="1"/>
            <a:endParaRPr lang="en-US" dirty="0"/>
          </a:p>
          <a:p>
            <a:r>
              <a:rPr lang="en-US" dirty="0" err="1" smtClean="0"/>
              <a:t>Proxying</a:t>
            </a:r>
            <a:endParaRPr lang="en-US" dirty="0" smtClean="0"/>
          </a:p>
          <a:p>
            <a:pPr lvl="1"/>
            <a:r>
              <a:rPr lang="en-US" dirty="0" smtClean="0"/>
              <a:t>HTTP </a:t>
            </a:r>
            <a:r>
              <a:rPr lang="en-US" sz="20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dirty="0" err="1" smtClean="0"/>
              <a:t>CoAP</a:t>
            </a:r>
            <a:r>
              <a:rPr lang="en-US" dirty="0" smtClean="0"/>
              <a:t> and </a:t>
            </a:r>
            <a:r>
              <a:rPr lang="en-US" dirty="0" err="1" smtClean="0"/>
              <a:t>CoAP</a:t>
            </a:r>
            <a:r>
              <a:rPr lang="en-US" dirty="0"/>
              <a:t> </a:t>
            </a:r>
            <a:r>
              <a:rPr lang="en-US" sz="20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HTTP is well defined</a:t>
            </a:r>
          </a:p>
          <a:p>
            <a:pPr lvl="1"/>
            <a:r>
              <a:rPr lang="en-US" dirty="0" smtClean="0"/>
              <a:t>Example usage : By root nodes in a RPL tree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Caching</a:t>
            </a:r>
          </a:p>
          <a:p>
            <a:pPr lvl="1"/>
            <a:r>
              <a:rPr lang="en-US" dirty="0" err="1" smtClean="0"/>
              <a:t>CoAP</a:t>
            </a:r>
            <a:r>
              <a:rPr lang="en-US" dirty="0" smtClean="0"/>
              <a:t> defines which responses can be cached</a:t>
            </a:r>
          </a:p>
          <a:p>
            <a:pPr lvl="1"/>
            <a:r>
              <a:rPr lang="en-US" dirty="0" smtClean="0"/>
              <a:t>Freshness of cache calculated using Max-Age option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129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Observing Resources in </a:t>
            </a:r>
            <a:r>
              <a:rPr lang="en-US" b="1" dirty="0" err="1" smtClean="0"/>
              <a:t>CoAP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draft-ietf-core-observe-09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69172"/>
            <a:ext cx="6400800" cy="106030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689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Problem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REST </a:t>
            </a:r>
            <a:r>
              <a:rPr lang="es-ES" dirty="0" err="1" smtClean="0"/>
              <a:t>Model</a:t>
            </a:r>
            <a:r>
              <a:rPr lang="es-ES" dirty="0" smtClean="0"/>
              <a:t> -</a:t>
            </a:r>
            <a:r>
              <a:rPr lang="en-US" dirty="0" smtClean="0"/>
              <a:t>&gt;</a:t>
            </a:r>
            <a:r>
              <a:rPr lang="es-ES" dirty="0" smtClean="0"/>
              <a:t> </a:t>
            </a:r>
            <a:r>
              <a:rPr lang="es-ES" dirty="0" err="1" smtClean="0"/>
              <a:t>Client</a:t>
            </a:r>
            <a:r>
              <a:rPr lang="es-ES" dirty="0" smtClean="0"/>
              <a:t> </a:t>
            </a:r>
            <a:r>
              <a:rPr lang="es-ES" dirty="0" err="1" smtClean="0"/>
              <a:t>exchange</a:t>
            </a:r>
            <a:r>
              <a:rPr lang="es-ES" dirty="0" smtClean="0"/>
              <a:t> </a:t>
            </a:r>
            <a:r>
              <a:rPr lang="es-ES" dirty="0" err="1" smtClean="0"/>
              <a:t>representation</a:t>
            </a:r>
            <a:r>
              <a:rPr lang="es-ES" dirty="0" smtClean="0"/>
              <a:t> of </a:t>
            </a:r>
            <a:r>
              <a:rPr lang="es-ES" dirty="0" err="1" smtClean="0"/>
              <a:t>objects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Server.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a </a:t>
            </a:r>
            <a:r>
              <a:rPr lang="es-ES" dirty="0" err="1" smtClean="0"/>
              <a:t>client</a:t>
            </a:r>
            <a:r>
              <a:rPr lang="es-ES" dirty="0" smtClean="0"/>
              <a:t> </a:t>
            </a:r>
            <a:r>
              <a:rPr lang="es-ES" dirty="0" err="1" smtClean="0"/>
              <a:t>wants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current</a:t>
            </a:r>
            <a:r>
              <a:rPr lang="es-ES" dirty="0" smtClean="0"/>
              <a:t> </a:t>
            </a:r>
            <a:r>
              <a:rPr lang="es-ES" dirty="0" err="1" smtClean="0"/>
              <a:t>state</a:t>
            </a:r>
            <a:r>
              <a:rPr lang="es-ES" dirty="0" smtClean="0"/>
              <a:t> of a </a:t>
            </a:r>
            <a:r>
              <a:rPr lang="es-ES" dirty="0" err="1" smtClean="0"/>
              <a:t>resource</a:t>
            </a:r>
            <a:r>
              <a:rPr lang="es-ES" dirty="0" smtClean="0"/>
              <a:t> </a:t>
            </a:r>
            <a:r>
              <a:rPr lang="es-ES" dirty="0" err="1" smtClean="0"/>
              <a:t>over</a:t>
            </a:r>
            <a:r>
              <a:rPr lang="es-ES" dirty="0" smtClean="0"/>
              <a:t> a </a:t>
            </a:r>
            <a:r>
              <a:rPr lang="es-ES" dirty="0" err="1" smtClean="0"/>
              <a:t>period</a:t>
            </a:r>
            <a:r>
              <a:rPr lang="es-ES" dirty="0" smtClean="0"/>
              <a:t> of time?</a:t>
            </a:r>
          </a:p>
          <a:p>
            <a:pPr lvl="1"/>
            <a:r>
              <a:rPr lang="es-ES" dirty="0" err="1" smtClean="0"/>
              <a:t>Polling</a:t>
            </a:r>
            <a:r>
              <a:rPr lang="es-ES" dirty="0" smtClean="0"/>
              <a:t>?  (</a:t>
            </a:r>
            <a:r>
              <a:rPr lang="es-ES" dirty="0" err="1" smtClean="0"/>
              <a:t>too</a:t>
            </a:r>
            <a:r>
              <a:rPr lang="es-ES" dirty="0" smtClean="0"/>
              <a:t> </a:t>
            </a:r>
            <a:r>
              <a:rPr lang="es-ES" dirty="0" err="1" smtClean="0"/>
              <a:t>expensive</a:t>
            </a:r>
            <a:r>
              <a:rPr lang="es-ES" dirty="0" smtClean="0"/>
              <a:t>)</a:t>
            </a:r>
          </a:p>
          <a:p>
            <a:pPr lvl="1">
              <a:buNone/>
            </a:pPr>
            <a:endParaRPr lang="es-E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6239182" y="2290482"/>
            <a:ext cx="2250488" cy="2220271"/>
            <a:chOff x="1231083" y="2324810"/>
            <a:chExt cx="2250488" cy="2220271"/>
          </a:xfrm>
        </p:grpSpPr>
        <p:grpSp>
          <p:nvGrpSpPr>
            <p:cNvPr id="5" name="Group 12"/>
            <p:cNvGrpSpPr/>
            <p:nvPr/>
          </p:nvGrpSpPr>
          <p:grpSpPr>
            <a:xfrm>
              <a:off x="1570885" y="2629018"/>
              <a:ext cx="1611875" cy="1916063"/>
              <a:chOff x="1570885" y="2372798"/>
              <a:chExt cx="1611875" cy="1916063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1570885" y="2372798"/>
                <a:ext cx="0" cy="191606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182760" y="2372798"/>
                <a:ext cx="0" cy="191606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1570885" y="2807254"/>
                <a:ext cx="1611875" cy="12253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1570885" y="3698446"/>
                <a:ext cx="1611875" cy="23393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1660014" y="2422533"/>
                <a:ext cx="139262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State of resource X request</a:t>
                </a:r>
                <a:endParaRPr lang="en-US" sz="11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60014" y="3161562"/>
                <a:ext cx="1392628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Representation of the resource at the time of request</a:t>
                </a:r>
                <a:endParaRPr lang="en-US" sz="1100" dirty="0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231083" y="2324810"/>
              <a:ext cx="6796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Client</a:t>
              </a:r>
              <a:endParaRPr lang="en-US" sz="12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01968" y="2324810"/>
              <a:ext cx="6796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Server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1130</Words>
  <Application>Microsoft Macintosh PowerPoint</Application>
  <PresentationFormat>On-screen Show (4:3)</PresentationFormat>
  <Paragraphs>157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CoAP – Constrained Application Protocol</vt:lpstr>
      <vt:lpstr>Background</vt:lpstr>
      <vt:lpstr>CoAP Basics</vt:lpstr>
      <vt:lpstr>CoAP Messaging</vt:lpstr>
      <vt:lpstr>CoAP Methods</vt:lpstr>
      <vt:lpstr>Options and URIs</vt:lpstr>
      <vt:lpstr>Other Topics</vt:lpstr>
      <vt:lpstr>Observing Resources in CoAP draft-ietf-core-observe-09 </vt:lpstr>
      <vt:lpstr> The Problem</vt:lpstr>
      <vt:lpstr>Observer pattern to scale</vt:lpstr>
      <vt:lpstr>Roles</vt:lpstr>
      <vt:lpstr>Example</vt:lpstr>
      <vt:lpstr>Observe Option</vt:lpstr>
      <vt:lpstr>Other features</vt:lpstr>
      <vt:lpstr>PowerPoint Presentation</vt:lpstr>
    </vt:vector>
  </TitlesOfParts>
  <Company>Cisco Systems,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CoAP – Constrained Access Protocol</dc:title>
  <dc:creator>raghuram sudhaakar</dc:creator>
  <cp:lastModifiedBy>raghuram sudhaakar</cp:lastModifiedBy>
  <cp:revision>30</cp:revision>
  <dcterms:created xsi:type="dcterms:W3CDTF">2013-09-12T13:14:39Z</dcterms:created>
  <dcterms:modified xsi:type="dcterms:W3CDTF">2013-09-13T13:49:10Z</dcterms:modified>
</cp:coreProperties>
</file>