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449" r:id="rId3"/>
    <p:sldId id="445" r:id="rId4"/>
    <p:sldId id="446" r:id="rId5"/>
    <p:sldId id="447" r:id="rId6"/>
    <p:sldId id="448" r:id="rId7"/>
    <p:sldId id="282" r:id="rId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00000"/>
    <a:srgbClr val="FFFFFF"/>
    <a:srgbClr val="6893C6"/>
    <a:srgbClr val="5E8BC2"/>
    <a:srgbClr val="0077C0"/>
    <a:srgbClr val="FF0000"/>
    <a:srgbClr val="ABA26D"/>
    <a:srgbClr val="A49A60"/>
    <a:srgbClr val="9D9359"/>
    <a:srgbClr val="92895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55556" autoAdjust="0"/>
  </p:normalViewPr>
  <p:slideViewPr>
    <p:cSldViewPr snapToGrid="0">
      <p:cViewPr varScale="1">
        <p:scale>
          <a:sx n="52" d="100"/>
          <a:sy n="52" d="100"/>
        </p:scale>
        <p:origin x="-1044" y="-90"/>
      </p:cViewPr>
      <p:guideLst>
        <p:guide orient="horz" pos="1620"/>
        <p:guide pos="4513"/>
      </p:guideLst>
    </p:cSldViewPr>
  </p:slideViewPr>
  <p:notesTextViewPr>
    <p:cViewPr>
      <p:scale>
        <a:sx n="1" d="1"/>
        <a:sy n="1" d="1"/>
      </p:scale>
      <p:origin x="30" y="3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CD40E7-0573-4911-B9C2-9885B57FB896}" type="datetimeFigureOut">
              <a:rPr lang="en-US" smtClean="0"/>
              <a:pPr/>
              <a:t>7/21/2014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5EA3D-93D6-4B58-99CA-49D514EAA372}" type="slidenum">
              <a:rPr lang="en-US" smtClean="0"/>
              <a:pPr/>
              <a:t>‹#›</a:t>
            </a:fld>
            <a:endParaRPr lang="en-US"/>
          </a:p>
        </p:txBody>
      </p:sp>
    </p:spTree>
    <p:extLst>
      <p:ext uri="{BB962C8B-B14F-4D97-AF65-F5344CB8AC3E}">
        <p14:creationId xmlns="" xmlns:p14="http://schemas.microsoft.com/office/powerpoint/2010/main" val="75289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everyone.</a:t>
            </a:r>
          </a:p>
          <a:p>
            <a:endParaRPr lang="en-US" baseline="0" dirty="0" smtClean="0"/>
          </a:p>
          <a:p>
            <a:r>
              <a:rPr lang="en-US" baseline="0" dirty="0" smtClean="0"/>
              <a:t>My name is Tina Tsou with </a:t>
            </a:r>
            <a:r>
              <a:rPr lang="en-US" baseline="0" dirty="0" err="1" smtClean="0"/>
              <a:t>Huawei</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Welcome to my presentation about “AECON and APONF”.</a:t>
            </a:r>
            <a:endParaRPr lang="en-US" baseline="0" dirty="0" smtClean="0"/>
          </a:p>
        </p:txBody>
      </p:sp>
      <p:sp>
        <p:nvSpPr>
          <p:cNvPr id="4" name="Slide Number Placeholder 3"/>
          <p:cNvSpPr>
            <a:spLocks noGrp="1"/>
          </p:cNvSpPr>
          <p:nvPr>
            <p:ph type="sldNum" sz="quarter" idx="10"/>
          </p:nvPr>
        </p:nvSpPr>
        <p:spPr/>
        <p:txBody>
          <a:bodyPr/>
          <a:lstStyle/>
          <a:p>
            <a:fld id="{4395EA3D-93D6-4B58-99CA-49D514EAA372}" type="slidenum">
              <a:rPr lang="en-US" smtClean="0"/>
              <a:pPr/>
              <a:t>1</a:t>
            </a:fld>
            <a:endParaRPr lang="en-US"/>
          </a:p>
        </p:txBody>
      </p:sp>
    </p:spTree>
    <p:extLst>
      <p:ext uri="{BB962C8B-B14F-4D97-AF65-F5344CB8AC3E}">
        <p14:creationId xmlns:p14="http://schemas.microsoft.com/office/powerpoint/2010/main" xmlns="" val="288102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Now</a:t>
            </a:r>
            <a:r>
              <a:rPr lang="en-US" altLang="zh-CN" baseline="0" dirty="0" smtClean="0"/>
              <a:t> I’d like to provide an overview and comparison of two work groups which we expect will make important contributions to the development of network virtualization in the future.</a:t>
            </a:r>
            <a:endParaRPr lang="en-US" altLang="zh-CN" dirty="0" smtClean="0"/>
          </a:p>
          <a:p>
            <a:endParaRPr lang="en-US" altLang="zh-CN" dirty="0" smtClean="0"/>
          </a:p>
          <a:p>
            <a:r>
              <a:rPr lang="en-US" altLang="zh-CN" dirty="0" smtClean="0"/>
              <a:t>The</a:t>
            </a:r>
            <a:r>
              <a:rPr lang="en-US" altLang="zh-CN" baseline="0" dirty="0" smtClean="0"/>
              <a:t> first work group is APONF, which stands for </a:t>
            </a:r>
            <a:r>
              <a:rPr lang="en-US" sz="1200" dirty="0" smtClean="0">
                <a:solidFill>
                  <a:schemeClr val="bg1"/>
                </a:solidFill>
              </a:rPr>
              <a:t>Application-based Policy for Network Functions</a:t>
            </a:r>
            <a:endParaRPr lang="en-US" altLang="zh-CN" dirty="0" smtClean="0"/>
          </a:p>
          <a:p>
            <a:endParaRPr lang="en-US" altLang="zh-CN" dirty="0" smtClean="0"/>
          </a:p>
          <a:p>
            <a:r>
              <a:rPr lang="en-US" altLang="zh-CN" dirty="0" smtClean="0"/>
              <a:t>The scope of ASPONF is managing the demands of applications on a network.</a:t>
            </a:r>
            <a:r>
              <a:rPr lang="en-US" altLang="zh-CN" baseline="0" dirty="0" smtClean="0"/>
              <a:t>  For example:</a:t>
            </a:r>
            <a:endParaRPr lang="en-US" altLang="zh-CN" dirty="0" smtClean="0"/>
          </a:p>
          <a:p>
            <a:endParaRPr lang="en-US" altLang="zh-CN" dirty="0" smtClean="0"/>
          </a:p>
          <a:p>
            <a:pPr marL="342900" indent="-342900">
              <a:spcAft>
                <a:spcPts val="1425"/>
              </a:spcAft>
              <a:buFont typeface="Times New Roman" pitchFamily="18" charset="0"/>
              <a:buChar char="•"/>
            </a:pPr>
            <a:r>
              <a:rPr lang="en-US" altLang="zh-CN" sz="1200" dirty="0" smtClean="0"/>
              <a:t>Encapsulating, de-encapsulating packets associated with a flow into a tunnel  </a:t>
            </a:r>
          </a:p>
          <a:p>
            <a:pPr marL="342900" indent="-342900">
              <a:spcAft>
                <a:spcPts val="1425"/>
              </a:spcAft>
              <a:buFont typeface="Times New Roman" pitchFamily="18" charset="0"/>
              <a:buChar char="•"/>
            </a:pPr>
            <a:endParaRPr lang="en-US" altLang="zh-CN" sz="1200" dirty="0" smtClean="0"/>
          </a:p>
          <a:p>
            <a:pPr marL="342900" indent="-342900">
              <a:spcAft>
                <a:spcPts val="1425"/>
              </a:spcAft>
              <a:buFont typeface="Times New Roman" pitchFamily="18" charset="0"/>
              <a:buChar char="•"/>
            </a:pPr>
            <a:r>
              <a:rPr lang="en-US" altLang="zh-CN" sz="1200" dirty="0" smtClean="0"/>
              <a:t>Blocking, or dropping packets associated with a flow in a network element when network security application is aware of the attack</a:t>
            </a:r>
          </a:p>
          <a:p>
            <a:pPr marL="342900" indent="-342900">
              <a:spcAft>
                <a:spcPts val="1425"/>
              </a:spcAft>
              <a:buFont typeface="Times New Roman" pitchFamily="18" charset="0"/>
              <a:buChar char="•"/>
            </a:pPr>
            <a:endParaRPr lang="en-US" altLang="zh-CN" sz="1200" dirty="0" smtClean="0"/>
          </a:p>
          <a:p>
            <a:pPr marL="342900" indent="-342900">
              <a:spcAft>
                <a:spcPts val="1425"/>
              </a:spcAft>
              <a:buFont typeface="Times New Roman" pitchFamily="18" charset="0"/>
              <a:buChar char="•"/>
            </a:pPr>
            <a:r>
              <a:rPr lang="en-US" altLang="zh-CN" sz="1200" dirty="0" smtClean="0"/>
              <a:t>Configure and dynamically reconfigure data centers to the steer and reroute traffic associated with a specific flow  </a:t>
            </a:r>
          </a:p>
          <a:p>
            <a:pPr marL="342900" indent="-342900">
              <a:spcAft>
                <a:spcPts val="1425"/>
              </a:spcAft>
              <a:buFont typeface="Times New Roman" pitchFamily="18" charset="0"/>
              <a:buChar char="•"/>
            </a:pPr>
            <a:endParaRPr lang="en-US" altLang="zh-CN" sz="1200" dirty="0" smtClean="0"/>
          </a:p>
          <a:p>
            <a:pPr marL="342900" indent="-342900">
              <a:spcAft>
                <a:spcPts val="1425"/>
              </a:spcAft>
              <a:buFont typeface="Times New Roman" pitchFamily="18" charset="0"/>
              <a:buChar char="•"/>
            </a:pPr>
            <a:r>
              <a:rPr lang="en-US" altLang="zh-CN" sz="1200" dirty="0" smtClean="0"/>
              <a:t>Configure and dynamically reconfigure data centers to change priorities of different types of traffic associated with a specific flow</a:t>
            </a:r>
          </a:p>
          <a:p>
            <a:pPr marL="342900" indent="-342900">
              <a:spcAft>
                <a:spcPts val="1425"/>
              </a:spcAft>
              <a:buFont typeface="Times New Roman" pitchFamily="18" charset="0"/>
              <a:buChar char="•"/>
            </a:pPr>
            <a:endParaRPr lang="en-US" altLang="zh-CN" sz="1200" dirty="0" smtClean="0"/>
          </a:p>
          <a:p>
            <a:pPr marL="342900" indent="-342900">
              <a:spcAft>
                <a:spcPts val="1425"/>
              </a:spcAft>
              <a:buFont typeface="Times New Roman" pitchFamily="18" charset="0"/>
              <a:buChar char="•"/>
            </a:pPr>
            <a:r>
              <a:rPr lang="en-US" altLang="zh-CN" sz="1200" dirty="0" smtClean="0"/>
              <a:t>Logging the traffic associated with a flow for network security service, optimization of the traffic </a:t>
            </a:r>
          </a:p>
          <a:p>
            <a:pPr marL="342900" indent="-342900">
              <a:spcAft>
                <a:spcPts val="1425"/>
              </a:spcAft>
              <a:buFont typeface="Times New Roman" pitchFamily="18" charset="0"/>
              <a:buChar char="•"/>
            </a:pPr>
            <a:endParaRPr lang="en-US" altLang="zh-CN" sz="1200" dirty="0" smtClean="0"/>
          </a:p>
          <a:p>
            <a:pPr marL="342900" indent="-342900">
              <a:spcAft>
                <a:spcPts val="1425"/>
              </a:spcAft>
              <a:buFont typeface="Times New Roman" pitchFamily="18" charset="0"/>
              <a:buChar char="•"/>
            </a:pPr>
            <a:r>
              <a:rPr lang="en-US" altLang="zh-CN" sz="1200" dirty="0" smtClean="0"/>
              <a:t>Other actions defined by the administrator</a:t>
            </a:r>
          </a:p>
          <a:p>
            <a:pPr marL="342900" indent="-342900">
              <a:spcAft>
                <a:spcPts val="1425"/>
              </a:spcAft>
              <a:buFont typeface="Times New Roman" pitchFamily="18" charset="0"/>
              <a:buChar char="•"/>
            </a:pPr>
            <a:endParaRPr lang="en-US" altLang="zh-CN" sz="1200" dirty="0" smtClean="0"/>
          </a:p>
          <a:p>
            <a:pPr marL="0" indent="0">
              <a:spcAft>
                <a:spcPts val="1425"/>
              </a:spcAft>
              <a:buFont typeface="Times New Roman" pitchFamily="18" charset="0"/>
              <a:buNone/>
            </a:pPr>
            <a:r>
              <a:rPr lang="en-US" altLang="zh-CN" sz="1200" dirty="0" smtClean="0"/>
              <a:t>The main goals of APONF: </a:t>
            </a:r>
          </a:p>
          <a:p>
            <a:pPr marL="342900" indent="-342900">
              <a:spcAft>
                <a:spcPts val="1425"/>
              </a:spcAft>
              <a:buFont typeface="Times New Roman" pitchFamily="18" charset="0"/>
              <a:buChar char="•"/>
            </a:pPr>
            <a:endParaRPr lang="en-US" altLang="zh-CN" sz="1200" dirty="0" smtClean="0"/>
          </a:p>
          <a:p>
            <a:pPr marL="342900" indent="-342900">
              <a:spcAft>
                <a:spcPts val="1425"/>
              </a:spcAft>
              <a:buFont typeface="Times New Roman" pitchFamily="18" charset="0"/>
              <a:buChar char="•"/>
            </a:pPr>
            <a:r>
              <a:rPr lang="en-US" altLang="zh-CN" sz="1200" dirty="0" smtClean="0"/>
              <a:t>enable the streaming transfer of bulk-variable/data of the up to date network service graphs between network management application systems and the network management and controlling systems, by using and extending an existing IETF specified signaling protocol</a:t>
            </a:r>
          </a:p>
          <a:p>
            <a:pPr marL="342900" indent="-342900">
              <a:spcAft>
                <a:spcPts val="1425"/>
              </a:spcAft>
              <a:buFont typeface="Times New Roman" pitchFamily="18" charset="0"/>
              <a:buChar char="•"/>
            </a:pPr>
            <a:endParaRPr lang="en-US" altLang="zh-CN" sz="1200" dirty="0" smtClean="0"/>
          </a:p>
          <a:p>
            <a:pPr marL="342900" indent="-342900">
              <a:spcAft>
                <a:spcPts val="1425"/>
              </a:spcAft>
              <a:buFont typeface="Times New Roman" pitchFamily="18" charset="0"/>
              <a:buChar char="•"/>
            </a:pPr>
            <a:r>
              <a:rPr lang="en-US" altLang="zh-CN" sz="1200" dirty="0" smtClean="0"/>
              <a:t>map attributes of the network service graph into specific network management policies, i.e., device level configuration models</a:t>
            </a:r>
          </a:p>
          <a:p>
            <a:pPr marL="0" indent="0">
              <a:spcAft>
                <a:spcPts val="1425"/>
              </a:spcAft>
              <a:buFont typeface="Times New Roman" pitchFamily="18" charset="0"/>
              <a:buNone/>
            </a:pPr>
            <a:endParaRPr lang="en-US" altLang="zh-CN" sz="1200" dirty="0" smtClean="0"/>
          </a:p>
          <a:p>
            <a:endParaRPr lang="en-US" altLang="zh-CN"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395EA3D-93D6-4B58-99CA-49D514EAA372}" type="slidenum">
              <a:rPr lang="en-US" smtClean="0"/>
              <a:pPr/>
              <a:t>2</a:t>
            </a:fld>
            <a:endParaRPr lang="en-US"/>
          </a:p>
        </p:txBody>
      </p:sp>
    </p:spTree>
    <p:extLst>
      <p:ext uri="{BB962C8B-B14F-4D97-AF65-F5344CB8AC3E}">
        <p14:creationId xmlns="" xmlns:p14="http://schemas.microsoft.com/office/powerpoint/2010/main" val="102623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AECON stands for </a:t>
            </a:r>
            <a:r>
              <a:rPr lang="en-US" sz="1200" dirty="0" smtClean="0">
                <a:solidFill>
                  <a:schemeClr val="bg1"/>
                </a:solidFill>
              </a:rPr>
              <a:t>Active Exchange Communications Network.</a:t>
            </a:r>
            <a:endParaRPr lang="en-US" dirty="0" smtClean="0"/>
          </a:p>
          <a:p>
            <a:endParaRPr lang="en-US" dirty="0" smtClean="0"/>
          </a:p>
          <a:p>
            <a:r>
              <a:rPr lang="en-US" dirty="0" smtClean="0"/>
              <a:t>The main goals of</a:t>
            </a:r>
            <a:r>
              <a:rPr lang="en-US" baseline="0" dirty="0" smtClean="0"/>
              <a:t> AECON work group are to:</a:t>
            </a:r>
          </a:p>
          <a:p>
            <a:endParaRPr lang="en-US" baseline="0" dirty="0" smtClean="0"/>
          </a:p>
          <a:p>
            <a:pPr marL="342900" indent="-342900">
              <a:spcAft>
                <a:spcPts val="1425"/>
              </a:spcAft>
              <a:buFont typeface="Times New Roman" pitchFamily="18" charset="0"/>
              <a:buChar char="•"/>
            </a:pPr>
            <a:r>
              <a:rPr lang="en-US" altLang="zh-CN" sz="1200" dirty="0" smtClean="0"/>
              <a:t>“Tell” network the application flow explicit characteristics</a:t>
            </a:r>
          </a:p>
          <a:p>
            <a:pPr marL="342900" indent="-342900">
              <a:spcAft>
                <a:spcPts val="1425"/>
              </a:spcAft>
              <a:buFont typeface="Times New Roman" pitchFamily="18" charset="0"/>
              <a:buChar char="•"/>
            </a:pPr>
            <a:r>
              <a:rPr lang="en-US" altLang="zh-CN" sz="1200" dirty="0" smtClean="0"/>
              <a:t>“Tell” network how to treat the application flow</a:t>
            </a:r>
          </a:p>
          <a:p>
            <a:pPr marL="342900" indent="-342900">
              <a:spcAft>
                <a:spcPts val="1425"/>
              </a:spcAft>
              <a:buFont typeface="Times New Roman" pitchFamily="18" charset="0"/>
              <a:buChar char="•"/>
            </a:pPr>
            <a:r>
              <a:rPr lang="en-US" altLang="zh-CN" sz="1200" dirty="0" smtClean="0"/>
              <a:t>“Receive” the prevailing network conditions and then adjust application's operation</a:t>
            </a:r>
          </a:p>
          <a:p>
            <a:endParaRPr lang="en-US" dirty="0"/>
          </a:p>
        </p:txBody>
      </p:sp>
      <p:sp>
        <p:nvSpPr>
          <p:cNvPr id="4" name="Slide Number Placeholder 3"/>
          <p:cNvSpPr>
            <a:spLocks noGrp="1"/>
          </p:cNvSpPr>
          <p:nvPr>
            <p:ph type="sldNum" sz="quarter" idx="10"/>
          </p:nvPr>
        </p:nvSpPr>
        <p:spPr/>
        <p:txBody>
          <a:bodyPr/>
          <a:lstStyle/>
          <a:p>
            <a:fld id="{4395EA3D-93D6-4B58-99CA-49D514EAA372}" type="slidenum">
              <a:rPr lang="en-US" smtClean="0"/>
              <a:pPr/>
              <a:t>3</a:t>
            </a:fld>
            <a:endParaRPr lang="en-US"/>
          </a:p>
        </p:txBody>
      </p:sp>
    </p:spTree>
    <p:extLst>
      <p:ext uri="{BB962C8B-B14F-4D97-AF65-F5344CB8AC3E}">
        <p14:creationId xmlns="" xmlns:p14="http://schemas.microsoft.com/office/powerpoint/2010/main" val="380728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AECON and APONF are similar in that: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They both provide interfaces for applications to put their demands on network.</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r>
            <a:br>
              <a:rPr lang="en-US" altLang="zh-CN" dirty="0" smtClean="0"/>
            </a:br>
            <a:r>
              <a:rPr lang="en-US" altLang="zh-CN" dirty="0" smtClean="0"/>
              <a:t>AECON</a:t>
            </a:r>
            <a:r>
              <a:rPr lang="en-US" altLang="zh-CN" baseline="0" dirty="0" smtClean="0"/>
              <a:t> for</a:t>
            </a:r>
            <a:r>
              <a:rPr lang="en-US" altLang="zh-CN" dirty="0" smtClean="0"/>
              <a:t> end user application demands.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r>
            <a:br>
              <a:rPr lang="en-US" altLang="zh-CN" dirty="0" smtClean="0"/>
            </a:br>
            <a:r>
              <a:rPr lang="en-US" altLang="zh-CN" dirty="0" smtClean="0"/>
              <a:t>And APONF</a:t>
            </a:r>
            <a:r>
              <a:rPr lang="en-US" altLang="zh-CN" baseline="0" dirty="0" smtClean="0"/>
              <a:t> for</a:t>
            </a:r>
            <a:r>
              <a:rPr lang="en-US" altLang="zh-CN" dirty="0" smtClean="0"/>
              <a:t> network management application demands.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4395EA3D-93D6-4B58-99CA-49D514EAA37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differences between AECON and APONF are that:</a:t>
            </a:r>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smtClean="0">
                <a:solidFill>
                  <a:schemeClr val="bg1"/>
                </a:solidFill>
              </a:rPr>
              <a:t>AECON focuses on communication between end user applications and network entities, </a:t>
            </a:r>
            <a:r>
              <a:rPr lang="en-US" altLang="zh-CN" sz="1200" dirty="0" smtClean="0">
                <a:solidFill>
                  <a:schemeClr val="bg1"/>
                </a:solidFill>
              </a:rPr>
              <a:t>that provide feedback to the end user application regarding network conditions and anticipated handling of the application's flows – while APONF works on interfaces and mapping between network service graphs that include attributes such as topology, flow treatment policies, IPv6 transition policies) (known to the network management application systems (</a:t>
            </a:r>
            <a:r>
              <a:rPr lang="en-US" altLang="zh-CN" sz="1200" dirty="0" err="1" smtClean="0">
                <a:solidFill>
                  <a:schemeClr val="bg1"/>
                </a:solidFill>
              </a:rPr>
              <a:t>e.g.OSS</a:t>
            </a:r>
            <a:r>
              <a:rPr lang="en-US" altLang="zh-CN" sz="1200" dirty="0" smtClean="0">
                <a:solidFill>
                  <a:schemeClr val="bg1"/>
                </a:solidFill>
              </a:rPr>
              <a:t>)) &lt;=&gt; network management policies, i.e., device configuration Models.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chemeClr val="bg1"/>
                </a:solidFill>
              </a:rPr>
              <a:t>Applications </a:t>
            </a:r>
            <a:r>
              <a:rPr lang="en-US" altLang="zh-CN" sz="1200" dirty="0" smtClean="0">
                <a:solidFill>
                  <a:schemeClr val="bg1"/>
                </a:solidFill>
              </a:rPr>
              <a:t>describe their flows to the network, and the network provides feedback regarding anticipated handling of those flows</a:t>
            </a:r>
            <a:r>
              <a:rPr lang="en-US" altLang="zh-CN" sz="1200" baseline="0" dirty="0" smtClean="0">
                <a:solidFill>
                  <a:schemeClr val="bg1"/>
                </a:solidFill>
              </a:rPr>
              <a:t> – while </a:t>
            </a:r>
            <a:r>
              <a:rPr lang="en-US" altLang="zh-CN" sz="1200" dirty="0" smtClean="0">
                <a:solidFill>
                  <a:schemeClr val="bg1"/>
                </a:solidFill>
              </a:rPr>
              <a:t>APONF focuses on the dynamic configuration and re-configuration of network functions to help a communications service provider monitor, control, analyze and manage the traffic.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chemeClr val="bg1"/>
                </a:solidFill>
              </a:rPr>
              <a:t>And</a:t>
            </a:r>
            <a:r>
              <a:rPr lang="en-US" altLang="zh-CN" sz="1200" baseline="0" dirty="0" smtClean="0">
                <a:solidFill>
                  <a:schemeClr val="bg1"/>
                </a:solidFill>
              </a:rPr>
              <a:t> </a:t>
            </a:r>
            <a:r>
              <a:rPr lang="en-US" altLang="zh-CN" sz="1200" dirty="0" smtClean="0">
                <a:solidFill>
                  <a:schemeClr val="bg1"/>
                </a:solidFill>
              </a:rPr>
              <a:t>AECON focus is identification and treatment of application flows for efficient use of network resources to improve user experience – while APONF end user application developers can use information that will be provided by network management applications, such as network service graph attributes in order to optimally design their end user applications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solidFill>
                <a:schemeClr val="bg1"/>
              </a:solidFill>
            </a:endParaRPr>
          </a:p>
          <a:p>
            <a:endParaRPr lang="zh-CN" altLang="en-US" dirty="0"/>
          </a:p>
        </p:txBody>
      </p:sp>
      <p:sp>
        <p:nvSpPr>
          <p:cNvPr id="4" name="灯片编号占位符 3"/>
          <p:cNvSpPr>
            <a:spLocks noGrp="1"/>
          </p:cNvSpPr>
          <p:nvPr>
            <p:ph type="sldNum" sz="quarter" idx="10"/>
          </p:nvPr>
        </p:nvSpPr>
        <p:spPr/>
        <p:txBody>
          <a:bodyPr/>
          <a:lstStyle/>
          <a:p>
            <a:fld id="{4395EA3D-93D6-4B58-99CA-49D514EAA37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very much for attending my presentation.</a:t>
            </a:r>
          </a:p>
          <a:p>
            <a:endParaRPr lang="en-US" dirty="0" smtClean="0"/>
          </a:p>
          <a:p>
            <a:r>
              <a:rPr lang="en-US" dirty="0" smtClean="0"/>
              <a:t>If any</a:t>
            </a:r>
            <a:r>
              <a:rPr lang="en-US" baseline="0" dirty="0" smtClean="0"/>
              <a:t> of you have any questions or comments, feel free to contact me </a:t>
            </a:r>
            <a:r>
              <a:rPr lang="en-US" baseline="0" smtClean="0"/>
              <a:t>at tina.tsou.zouting@huawei.com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395EA3D-93D6-4B58-99CA-49D514EAA372}" type="slidenum">
              <a:rPr lang="en-US" smtClean="0"/>
              <a:pPr/>
              <a:t>6</a:t>
            </a:fld>
            <a:endParaRPr lang="en-US"/>
          </a:p>
        </p:txBody>
      </p:sp>
    </p:spTree>
    <p:extLst>
      <p:ext uri="{BB962C8B-B14F-4D97-AF65-F5344CB8AC3E}">
        <p14:creationId xmlns="" xmlns:p14="http://schemas.microsoft.com/office/powerpoint/2010/main" val="3557460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295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0A8F60-FB92-40B8-B59B-A3EBE8EB8675}" type="datetimeFigureOut">
              <a:rPr lang="en-US" smtClean="0"/>
              <a:pPr/>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82EE-2280-4658-9DC7-A03A8773C2C3}" type="slidenum">
              <a:rPr lang="en-US" smtClean="0"/>
              <a:pPr/>
              <a:t>‹#›</a:t>
            </a:fld>
            <a:endParaRPr lang="en-US"/>
          </a:p>
        </p:txBody>
      </p:sp>
      <p:pic>
        <p:nvPicPr>
          <p:cNvPr id="7" name="Picture 2" descr="http://www.fantom-xp.com/wallpapers/29/Solid_cloud_Computer_backgrounds.jpg"/>
          <p:cNvPicPr>
            <a:picLocks noChangeAspect="1" noChangeArrowheads="1"/>
          </p:cNvPicPr>
          <p:nvPr userDrawn="1"/>
        </p:nvPicPr>
        <p:blipFill>
          <a:blip r:embed="rId2" cstate="print">
            <a:duotone>
              <a:schemeClr val="bg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53450505"/>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A8F60-FB92-40B8-B59B-A3EBE8EB8675}" type="datetimeFigureOut">
              <a:rPr lang="en-US" smtClean="0"/>
              <a:pPr/>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82EE-2280-4658-9DC7-A03A8773C2C3}" type="slidenum">
              <a:rPr lang="en-US" smtClean="0"/>
              <a:pPr/>
              <a:t>‹#›</a:t>
            </a:fld>
            <a:endParaRPr lang="en-US"/>
          </a:p>
        </p:txBody>
      </p:sp>
    </p:spTree>
    <p:extLst>
      <p:ext uri="{BB962C8B-B14F-4D97-AF65-F5344CB8AC3E}">
        <p14:creationId xmlns="" xmlns:p14="http://schemas.microsoft.com/office/powerpoint/2010/main" val="46455330"/>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A8F60-FB92-40B8-B59B-A3EBE8EB8675}" type="datetimeFigureOut">
              <a:rPr lang="en-US" smtClean="0"/>
              <a:pPr/>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82EE-2280-4658-9DC7-A03A8773C2C3}" type="slidenum">
              <a:rPr lang="en-US" smtClean="0"/>
              <a:pPr/>
              <a:t>‹#›</a:t>
            </a:fld>
            <a:endParaRPr lang="en-US"/>
          </a:p>
        </p:txBody>
      </p:sp>
    </p:spTree>
    <p:extLst>
      <p:ext uri="{BB962C8B-B14F-4D97-AF65-F5344CB8AC3E}">
        <p14:creationId xmlns="" xmlns:p14="http://schemas.microsoft.com/office/powerpoint/2010/main" val="2693062122"/>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Above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5FB27F1-C2FE-E646-9E41-8F3092BBAFAE}" type="slidenum">
              <a:rPr lang="en-US" smtClean="0"/>
              <a:pPr/>
              <a:t>‹#›</a:t>
            </a:fld>
            <a:endParaRPr lang="en-US" dirty="0"/>
          </a:p>
        </p:txBody>
      </p:sp>
      <p:sp>
        <p:nvSpPr>
          <p:cNvPr id="5" name="Title 1"/>
          <p:cNvSpPr>
            <a:spLocks noGrp="1"/>
          </p:cNvSpPr>
          <p:nvPr>
            <p:ph type="title"/>
          </p:nvPr>
        </p:nvSpPr>
        <p:spPr>
          <a:xfrm>
            <a:off x="457200" y="228600"/>
            <a:ext cx="6172200" cy="457200"/>
          </a:xfrm>
        </p:spPr>
        <p:txBody>
          <a:bodyPr/>
          <a:lstStyle>
            <a:lvl1pPr>
              <a:defRPr b="1"/>
            </a:lvl1pPr>
          </a:lstStyle>
          <a:p>
            <a:r>
              <a:rPr lang="en-US" dirty="0" smtClean="0"/>
              <a:t>Click to edit Master title style</a:t>
            </a:r>
            <a:endParaRPr lang="en-US" dirty="0"/>
          </a:p>
        </p:txBody>
      </p:sp>
      <p:sp>
        <p:nvSpPr>
          <p:cNvPr id="8" name="Text Placeholder 2"/>
          <p:cNvSpPr>
            <a:spLocks noGrp="1"/>
          </p:cNvSpPr>
          <p:nvPr>
            <p:ph type="body" idx="1" hasCustomPrompt="1"/>
          </p:nvPr>
        </p:nvSpPr>
        <p:spPr>
          <a:xfrm>
            <a:off x="457200" y="4057650"/>
            <a:ext cx="8229600" cy="571500"/>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 i.e. description of image / chart / table</a:t>
            </a:r>
          </a:p>
        </p:txBody>
      </p:sp>
      <p:sp>
        <p:nvSpPr>
          <p:cNvPr id="9" name="Content Placeholder 3"/>
          <p:cNvSpPr>
            <a:spLocks noGrp="1"/>
          </p:cNvSpPr>
          <p:nvPr>
            <p:ph sz="half" idx="2" hasCustomPrompt="1"/>
          </p:nvPr>
        </p:nvSpPr>
        <p:spPr>
          <a:xfrm>
            <a:off x="457200" y="857250"/>
            <a:ext cx="8229600" cy="3051573"/>
          </a:xfrm>
        </p:spPr>
        <p:txBody>
          <a:bodyPr/>
          <a:lstStyle>
            <a:lvl1pPr>
              <a:buNone/>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Image / Chart / Table</a:t>
            </a:r>
            <a:endParaRPr lang="en-US" dirty="0"/>
          </a:p>
        </p:txBody>
      </p:sp>
    </p:spTree>
    <p:extLst>
      <p:ext uri="{BB962C8B-B14F-4D97-AF65-F5344CB8AC3E}">
        <p14:creationId xmlns="" xmlns:p14="http://schemas.microsoft.com/office/powerpoint/2010/main" val="2547103422"/>
      </p:ext>
    </p:extLst>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Column Bullet Lis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5FB27F1-C2FE-E646-9E41-8F3092BBAFAE}" type="slidenum">
              <a:rPr lang="en-US" smtClean="0"/>
              <a:pPr/>
              <a:t>‹#›</a:t>
            </a:fld>
            <a:endParaRPr lang="en-US" dirty="0"/>
          </a:p>
        </p:txBody>
      </p:sp>
      <p:sp>
        <p:nvSpPr>
          <p:cNvPr id="5" name="Content Placeholder 2"/>
          <p:cNvSpPr>
            <a:spLocks noGrp="1"/>
          </p:cNvSpPr>
          <p:nvPr>
            <p:ph sz="half" idx="1"/>
          </p:nvPr>
        </p:nvSpPr>
        <p:spPr>
          <a:xfrm>
            <a:off x="457200" y="857250"/>
            <a:ext cx="4038600" cy="37719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2"/>
          </p:nvPr>
        </p:nvSpPr>
        <p:spPr>
          <a:xfrm>
            <a:off x="4648200" y="857250"/>
            <a:ext cx="4038600" cy="37719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228600"/>
            <a:ext cx="6629400" cy="457200"/>
          </a:xfrm>
        </p:spPr>
        <p:txBody>
          <a:bodyPr/>
          <a:lstStyle>
            <a:lvl1pPr>
              <a:defRPr b="1"/>
            </a:lvl1pPr>
          </a:lstStyle>
          <a:p>
            <a:r>
              <a:rPr lang="en-US" smtClean="0"/>
              <a:t>Click to edit Master title style</a:t>
            </a:r>
            <a:endParaRPr lang="en-US" dirty="0"/>
          </a:p>
        </p:txBody>
      </p:sp>
    </p:spTree>
    <p:extLst>
      <p:ext uri="{BB962C8B-B14F-4D97-AF65-F5344CB8AC3E}">
        <p14:creationId xmlns="" xmlns:p14="http://schemas.microsoft.com/office/powerpoint/2010/main" val="1800536130"/>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Column Bulle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172200" cy="457200"/>
          </a:xfrm>
        </p:spPr>
        <p:txBody>
          <a:bodyPr/>
          <a:lstStyle>
            <a:lvl1pPr>
              <a:defRPr b="1"/>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95FB27F1-C2FE-E646-9E41-8F3092BBAFAE}" type="slidenum">
              <a:rPr lang="en-US" smtClean="0"/>
              <a:pPr/>
              <a:t>‹#›</a:t>
            </a:fld>
            <a:endParaRPr lang="en-US" dirty="0"/>
          </a:p>
        </p:txBody>
      </p:sp>
      <p:sp>
        <p:nvSpPr>
          <p:cNvPr id="7" name="Content Placeholder 2"/>
          <p:cNvSpPr>
            <a:spLocks noGrp="1"/>
          </p:cNvSpPr>
          <p:nvPr>
            <p:ph idx="1"/>
          </p:nvPr>
        </p:nvSpPr>
        <p:spPr>
          <a:xfrm>
            <a:off x="457200" y="857250"/>
            <a:ext cx="8229600" cy="3771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995144692"/>
      </p:ext>
    </p:extLst>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9" name="Freeform 6"/>
          <p:cNvSpPr>
            <a:spLocks/>
          </p:cNvSpPr>
          <p:nvPr/>
        </p:nvSpPr>
        <p:spPr bwMode="auto">
          <a:xfrm>
            <a:off x="6257500" y="1003034"/>
            <a:ext cx="2885324" cy="2577704"/>
          </a:xfrm>
          <a:custGeom>
            <a:avLst/>
            <a:gdLst>
              <a:gd name="T0" fmla="*/ 0 w 1208"/>
              <a:gd name="T1" fmla="*/ 1077 h 1077"/>
              <a:gd name="T2" fmla="*/ 375 w 1208"/>
              <a:gd name="T3" fmla="*/ 0 h 1077"/>
              <a:gd name="T4" fmla="*/ 1208 w 1208"/>
              <a:gd name="T5" fmla="*/ 0 h 1077"/>
              <a:gd name="T6" fmla="*/ 1208 w 1208"/>
              <a:gd name="T7" fmla="*/ 1077 h 1077"/>
              <a:gd name="T8" fmla="*/ 0 w 1208"/>
              <a:gd name="T9" fmla="*/ 1077 h 1077"/>
            </a:gdLst>
            <a:ahLst/>
            <a:cxnLst>
              <a:cxn ang="0">
                <a:pos x="T0" y="T1"/>
              </a:cxn>
              <a:cxn ang="0">
                <a:pos x="T2" y="T3"/>
              </a:cxn>
              <a:cxn ang="0">
                <a:pos x="T4" y="T5"/>
              </a:cxn>
              <a:cxn ang="0">
                <a:pos x="T6" y="T7"/>
              </a:cxn>
              <a:cxn ang="0">
                <a:pos x="T8" y="T9"/>
              </a:cxn>
            </a:cxnLst>
            <a:rect l="0" t="0" r="r" b="b"/>
            <a:pathLst>
              <a:path w="1208" h="1077">
                <a:moveTo>
                  <a:pt x="0" y="1077"/>
                </a:moveTo>
                <a:cubicBezTo>
                  <a:pt x="120" y="501"/>
                  <a:pt x="267" y="176"/>
                  <a:pt x="375" y="0"/>
                </a:cubicBezTo>
                <a:cubicBezTo>
                  <a:pt x="375" y="0"/>
                  <a:pt x="1208" y="0"/>
                  <a:pt x="1208" y="0"/>
                </a:cubicBezTo>
                <a:cubicBezTo>
                  <a:pt x="1208" y="1077"/>
                  <a:pt x="1208" y="1077"/>
                  <a:pt x="1208" y="1077"/>
                </a:cubicBezTo>
                <a:lnTo>
                  <a:pt x="0" y="1077"/>
                </a:lnTo>
                <a:close/>
              </a:path>
            </a:pathLst>
          </a:custGeom>
          <a:gradFill>
            <a:gsLst>
              <a:gs pos="15000">
                <a:schemeClr val="bg1">
                  <a:lumMod val="85000"/>
                </a:schemeClr>
              </a:gs>
              <a:gs pos="80000">
                <a:schemeClr val="bg1">
                  <a:lumMod val="65000"/>
                </a:schemeClr>
              </a:gs>
            </a:gsLst>
            <a:lin ang="5400000" scaled="0"/>
          </a:gradFill>
          <a:ln>
            <a:noFill/>
          </a:ln>
        </p:spPr>
        <p:txBody>
          <a:bodyPr vert="horz" wrap="square" lIns="91341" tIns="45671" rIns="91341" bIns="45671" numCol="1" anchor="t" anchorCtr="0" compatLnSpc="1">
            <a:prstTxWarp prst="textNoShape">
              <a:avLst/>
            </a:prstTxWarp>
          </a:bodyPr>
          <a:lstStyle/>
          <a:p>
            <a:pPr defTabSz="914339"/>
            <a:endParaRPr lang="zh-CN" altLang="en-US">
              <a:solidFill>
                <a:srgbClr val="000000"/>
              </a:solidFill>
            </a:endParaRPr>
          </a:p>
        </p:txBody>
      </p:sp>
      <p:sp>
        <p:nvSpPr>
          <p:cNvPr id="110" name="Freeform 5"/>
          <p:cNvSpPr>
            <a:spLocks/>
          </p:cNvSpPr>
          <p:nvPr/>
        </p:nvSpPr>
        <p:spPr bwMode="auto">
          <a:xfrm>
            <a:off x="2382" y="1003034"/>
            <a:ext cx="6646719" cy="2577704"/>
          </a:xfrm>
          <a:custGeom>
            <a:avLst/>
            <a:gdLst>
              <a:gd name="T0" fmla="*/ 2484 w 2783"/>
              <a:gd name="T1" fmla="*/ 1077 h 1077"/>
              <a:gd name="T2" fmla="*/ 2783 w 2783"/>
              <a:gd name="T3" fmla="*/ 0 h 1077"/>
              <a:gd name="T4" fmla="*/ 0 w 2783"/>
              <a:gd name="T5" fmla="*/ 0 h 1077"/>
              <a:gd name="T6" fmla="*/ 0 w 2783"/>
              <a:gd name="T7" fmla="*/ 1077 h 1077"/>
              <a:gd name="T8" fmla="*/ 2484 w 2783"/>
              <a:gd name="T9" fmla="*/ 1077 h 1077"/>
            </a:gdLst>
            <a:ahLst/>
            <a:cxnLst>
              <a:cxn ang="0">
                <a:pos x="T0" y="T1"/>
              </a:cxn>
              <a:cxn ang="0">
                <a:pos x="T2" y="T3"/>
              </a:cxn>
              <a:cxn ang="0">
                <a:pos x="T4" y="T5"/>
              </a:cxn>
              <a:cxn ang="0">
                <a:pos x="T6" y="T7"/>
              </a:cxn>
              <a:cxn ang="0">
                <a:pos x="T8" y="T9"/>
              </a:cxn>
            </a:cxnLst>
            <a:rect l="0" t="0" r="r" b="b"/>
            <a:pathLst>
              <a:path w="2783" h="1077">
                <a:moveTo>
                  <a:pt x="2484" y="1077"/>
                </a:moveTo>
                <a:cubicBezTo>
                  <a:pt x="2695" y="564"/>
                  <a:pt x="2765" y="218"/>
                  <a:pt x="2783" y="0"/>
                </a:cubicBezTo>
                <a:cubicBezTo>
                  <a:pt x="2783" y="0"/>
                  <a:pt x="0" y="0"/>
                  <a:pt x="0" y="0"/>
                </a:cubicBezTo>
                <a:cubicBezTo>
                  <a:pt x="0" y="1077"/>
                  <a:pt x="0" y="1077"/>
                  <a:pt x="0" y="1077"/>
                </a:cubicBezTo>
                <a:cubicBezTo>
                  <a:pt x="0" y="1077"/>
                  <a:pt x="2484" y="1077"/>
                  <a:pt x="2484" y="1077"/>
                </a:cubicBezTo>
                <a:close/>
              </a:path>
            </a:pathLst>
          </a:custGeom>
          <a:blipFill dpi="0" rotWithShape="1">
            <a:blip r:embed="rId2" cstate="email"/>
            <a:srcRect/>
            <a:stretch>
              <a:fillRect/>
            </a:stretch>
          </a:blipFill>
          <a:ln>
            <a:noFill/>
          </a:ln>
        </p:spPr>
        <p:txBody>
          <a:bodyPr vert="horz" wrap="square" lIns="91341" tIns="45671" rIns="91341" bIns="45671" numCol="1" anchor="t" anchorCtr="0" compatLnSpc="1">
            <a:prstTxWarp prst="textNoShape">
              <a:avLst/>
            </a:prstTxWarp>
          </a:bodyPr>
          <a:lstStyle/>
          <a:p>
            <a:pPr defTabSz="914339"/>
            <a:endParaRPr lang="zh-CN" altLang="en-US">
              <a:solidFill>
                <a:srgbClr val="000000"/>
              </a:solidFill>
            </a:endParaRPr>
          </a:p>
        </p:txBody>
      </p:sp>
      <p:sp>
        <p:nvSpPr>
          <p:cNvPr id="111" name="Text Box 7"/>
          <p:cNvSpPr txBox="1">
            <a:spLocks noChangeArrowheads="1"/>
          </p:cNvSpPr>
          <p:nvPr/>
        </p:nvSpPr>
        <p:spPr bwMode="auto">
          <a:xfrm>
            <a:off x="7389510" y="3108753"/>
            <a:ext cx="1470471" cy="276906"/>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41" tIns="45671" rIns="91341" bIns="45671">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defTabSz="914339">
              <a:buFont typeface="Wingdings" pitchFamily="2" charset="2"/>
              <a:buNone/>
              <a:defRPr/>
            </a:pPr>
            <a:r>
              <a:rPr lang="en-US" altLang="zh-CN" sz="1200" dirty="0" smtClean="0">
                <a:solidFill>
                  <a:srgbClr val="FFFFFF"/>
                </a:solidFill>
                <a:latin typeface="FrutigerNext LT Bold" pitchFamily="34" charset="0"/>
                <a:ea typeface="MS PGothic" pitchFamily="34" charset="-128"/>
              </a:rPr>
              <a:t>www.huawei.com</a:t>
            </a:r>
          </a:p>
        </p:txBody>
      </p:sp>
      <p:sp>
        <p:nvSpPr>
          <p:cNvPr id="68" name="Rectangle 86"/>
          <p:cNvSpPr>
            <a:spLocks noChangeArrowheads="1"/>
          </p:cNvSpPr>
          <p:nvPr/>
        </p:nvSpPr>
        <p:spPr bwMode="auto">
          <a:xfrm>
            <a:off x="7801345" y="4145762"/>
            <a:ext cx="716570" cy="748904"/>
          </a:xfrm>
          <a:prstGeom prst="rect">
            <a:avLst/>
          </a:prstGeom>
          <a:solidFill>
            <a:schemeClr val="bg1"/>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341" tIns="45671" rIns="91341" bIns="45671" anchor="ctr"/>
          <a:lstStyle/>
          <a:p>
            <a:pPr defTabSz="914339"/>
            <a:endParaRPr lang="zh-CN" altLang="en-US">
              <a:solidFill>
                <a:srgbClr val="000000"/>
              </a:solidFill>
            </a:endParaRPr>
          </a:p>
        </p:txBody>
      </p:sp>
      <p:sp>
        <p:nvSpPr>
          <p:cNvPr id="1508364" name="Rectangle 12"/>
          <p:cNvSpPr>
            <a:spLocks noGrp="1" noChangeArrowheads="1"/>
          </p:cNvSpPr>
          <p:nvPr>
            <p:ph type="ctrTitle"/>
          </p:nvPr>
        </p:nvSpPr>
        <p:spPr>
          <a:xfrm>
            <a:off x="672531" y="1272797"/>
            <a:ext cx="5511159" cy="1102519"/>
          </a:xfrm>
        </p:spPr>
        <p:txBody>
          <a:bodyPr/>
          <a:lstStyle>
            <a:lvl1pPr>
              <a:defRPr sz="4000">
                <a:solidFill>
                  <a:schemeClr val="bg1"/>
                </a:solidFill>
                <a:effectLst>
                  <a:outerShdw blurRad="50800" dist="38100" dir="2700000" algn="tl" rotWithShape="0">
                    <a:prstClr val="black">
                      <a:alpha val="40000"/>
                    </a:prstClr>
                  </a:outerShdw>
                </a:effectLst>
              </a:defRPr>
            </a:lvl1pPr>
          </a:lstStyle>
          <a:p>
            <a:r>
              <a:rPr lang="zh-CN" altLang="en-US" smtClean="0"/>
              <a:t>单击此处编辑母版标题样式</a:t>
            </a:r>
            <a:endParaRPr lang="zh-CN" altLang="en-US" dirty="0"/>
          </a:p>
        </p:txBody>
      </p:sp>
      <p:sp>
        <p:nvSpPr>
          <p:cNvPr id="1508365" name="Rectangle 13"/>
          <p:cNvSpPr>
            <a:spLocks noGrp="1" noChangeArrowheads="1"/>
          </p:cNvSpPr>
          <p:nvPr>
            <p:ph type="subTitle" idx="1"/>
          </p:nvPr>
        </p:nvSpPr>
        <p:spPr>
          <a:xfrm>
            <a:off x="672538" y="2362353"/>
            <a:ext cx="5509968" cy="400050"/>
          </a:xfrm>
        </p:spPr>
        <p:txBody>
          <a:bodyPr anchor="ctr"/>
          <a:lstStyle>
            <a:lvl1pPr marL="0" indent="0">
              <a:buFontTx/>
              <a:buNone/>
              <a:defRPr>
                <a:solidFill>
                  <a:schemeClr val="bg1"/>
                </a:solidFill>
                <a:effectLst>
                  <a:outerShdw blurRad="50800" dist="38100" dir="2700000" algn="tl" rotWithShape="0">
                    <a:prstClr val="black">
                      <a:alpha val="40000"/>
                    </a:prstClr>
                  </a:outerShdw>
                </a:effectLst>
              </a:defRPr>
            </a:lvl1pPr>
          </a:lstStyle>
          <a:p>
            <a:r>
              <a:rPr lang="zh-CN" altLang="en-US" smtClean="0"/>
              <a:t>单击此处编辑母版副标题样式</a:t>
            </a:r>
            <a:endParaRPr lang="zh-CN" altLang="en-US" dirty="0"/>
          </a:p>
        </p:txBody>
      </p:sp>
      <p:sp>
        <p:nvSpPr>
          <p:cNvPr id="1508366" name="Rectangle 14"/>
          <p:cNvSpPr>
            <a:spLocks noChangeArrowheads="1"/>
          </p:cNvSpPr>
          <p:nvPr/>
        </p:nvSpPr>
        <p:spPr bwMode="auto">
          <a:xfrm>
            <a:off x="-1844986" y="396483"/>
            <a:ext cx="1844988" cy="3980259"/>
          </a:xfrm>
          <a:prstGeom prst="rect">
            <a:avLst/>
          </a:prstGeom>
          <a:noFill/>
          <a:ln w="9525">
            <a:noFill/>
            <a:miter lim="800000"/>
            <a:headEnd/>
            <a:tailEnd/>
          </a:ln>
          <a:effectLst/>
        </p:spPr>
        <p:txBody>
          <a:bodyPr lIns="87708" tIns="43850" rIns="87708" bIns="43850"/>
          <a:lstStyle/>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英文标题</a:t>
            </a:r>
            <a:r>
              <a:rPr lang="en-US" altLang="zh-CN" sz="1200" dirty="0">
                <a:solidFill>
                  <a:srgbClr val="F8F8F8"/>
                </a:solidFill>
                <a:cs typeface="SimSun" pitchFamily="2" charset="-122"/>
              </a:rPr>
              <a:t>:32-35pt  </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颜色</a:t>
            </a:r>
            <a:r>
              <a:rPr lang="en-US" altLang="zh-CN" sz="1200" dirty="0">
                <a:solidFill>
                  <a:srgbClr val="F8F8F8"/>
                </a:solidFill>
                <a:cs typeface="SimSun" pitchFamily="2" charset="-122"/>
              </a:rPr>
              <a:t>: R153 G0 B0</a:t>
            </a:r>
          </a:p>
          <a:p>
            <a:pPr marL="342540" indent="-342540" algn="r" defTabSz="914339">
              <a:lnSpc>
                <a:spcPct val="125000"/>
              </a:lnSpc>
              <a:spcBef>
                <a:spcPct val="20000"/>
              </a:spcBef>
              <a:buClr>
                <a:srgbClr val="990000"/>
              </a:buClr>
            </a:pPr>
            <a:r>
              <a:rPr lang="zh-CN" altLang="en-US" sz="1200" dirty="0">
                <a:solidFill>
                  <a:srgbClr val="F8F8F8"/>
                </a:solidFill>
                <a:latin typeface="FrutigerNext LT Medium" pitchFamily="34" charset="0"/>
                <a:cs typeface="SimSun" pitchFamily="2" charset="-122"/>
              </a:rPr>
              <a:t>内部使用字体 </a:t>
            </a:r>
            <a:r>
              <a:rPr lang="en-US" altLang="zh-CN" sz="1200" dirty="0">
                <a:solidFill>
                  <a:srgbClr val="F8F8F8"/>
                </a:solidFill>
                <a:latin typeface="FrutigerNext LT Medium" pitchFamily="34" charset="0"/>
                <a:cs typeface="SimSun" pitchFamily="2" charset="-122"/>
              </a:rPr>
              <a:t>:</a:t>
            </a:r>
          </a:p>
          <a:p>
            <a:pPr marL="342540" indent="-342540" algn="r" defTabSz="914339">
              <a:lnSpc>
                <a:spcPct val="125000"/>
              </a:lnSpc>
              <a:spcBef>
                <a:spcPct val="20000"/>
              </a:spcBef>
              <a:buClr>
                <a:srgbClr val="990000"/>
              </a:buClr>
            </a:pPr>
            <a:r>
              <a:rPr lang="en-US" altLang="zh-CN" sz="1200" dirty="0" err="1">
                <a:solidFill>
                  <a:srgbClr val="F8F8F8"/>
                </a:solidFill>
                <a:latin typeface="FrutigerNext LT Medium" pitchFamily="34" charset="0"/>
                <a:cs typeface="SimSun" pitchFamily="2" charset="-122"/>
              </a:rPr>
              <a:t>FrutigerNext</a:t>
            </a:r>
            <a:r>
              <a:rPr lang="en-US" altLang="zh-CN" sz="1200" dirty="0">
                <a:solidFill>
                  <a:srgbClr val="F8F8F8"/>
                </a:solidFill>
                <a:latin typeface="FrutigerNext LT Medium" pitchFamily="34" charset="0"/>
                <a:cs typeface="SimSun" pitchFamily="2" charset="-122"/>
              </a:rPr>
              <a:t> LT Medium</a:t>
            </a:r>
          </a:p>
          <a:p>
            <a:pPr marL="342540" indent="-342540" algn="r" defTabSz="914339">
              <a:lnSpc>
                <a:spcPct val="125000"/>
              </a:lnSpc>
              <a:spcBef>
                <a:spcPct val="20000"/>
              </a:spcBef>
              <a:buClr>
                <a:srgbClr val="990000"/>
              </a:buClr>
            </a:pPr>
            <a:r>
              <a:rPr lang="zh-CN" altLang="en-US" sz="1200" dirty="0">
                <a:solidFill>
                  <a:srgbClr val="F8F8F8"/>
                </a:solidFill>
                <a:latin typeface="FrutigerNext LT Medium" pitchFamily="34" charset="0"/>
                <a:cs typeface="SimSun" pitchFamily="2" charset="-122"/>
              </a:rPr>
              <a:t>外部使用字体 </a:t>
            </a:r>
            <a:r>
              <a:rPr lang="en-US" altLang="zh-CN" sz="1200" dirty="0">
                <a:solidFill>
                  <a:srgbClr val="F8F8F8"/>
                </a:solidFill>
                <a:latin typeface="FrutigerNext LT Medium" pitchFamily="34" charset="0"/>
                <a:cs typeface="SimSun" pitchFamily="2" charset="-122"/>
              </a:rPr>
              <a:t>: Arial</a:t>
            </a:r>
          </a:p>
          <a:p>
            <a:pPr marL="342540" indent="-342540" algn="r" defTabSz="914339">
              <a:lnSpc>
                <a:spcPct val="75000"/>
              </a:lnSpc>
              <a:spcBef>
                <a:spcPct val="20000"/>
              </a:spcBef>
              <a:buClr>
                <a:srgbClr val="990000"/>
              </a:buClr>
            </a:pPr>
            <a:endParaRPr lang="en-US" altLang="zh-CN" sz="1200" dirty="0">
              <a:solidFill>
                <a:srgbClr val="F8F8F8"/>
              </a:solidFill>
              <a:cs typeface="SimSun" pitchFamily="2" charset="-122"/>
            </a:endParaRP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中文标题</a:t>
            </a:r>
            <a:r>
              <a:rPr lang="en-US" altLang="zh-CN" sz="1200" dirty="0">
                <a:solidFill>
                  <a:srgbClr val="F8F8F8"/>
                </a:solidFill>
                <a:cs typeface="SimSun" pitchFamily="2" charset="-122"/>
              </a:rPr>
              <a:t>:30-32pt  </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颜色</a:t>
            </a:r>
            <a:r>
              <a:rPr lang="en-US" altLang="zh-CN" sz="1200" dirty="0">
                <a:solidFill>
                  <a:srgbClr val="F8F8F8"/>
                </a:solidFill>
                <a:cs typeface="SimSun" pitchFamily="2" charset="-122"/>
              </a:rPr>
              <a:t>: R153 G0 B0</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字体</a:t>
            </a:r>
            <a:r>
              <a:rPr lang="en-US" altLang="zh-CN" sz="1200" dirty="0">
                <a:solidFill>
                  <a:srgbClr val="F8F8F8"/>
                </a:solidFill>
                <a:cs typeface="SimSun" pitchFamily="2" charset="-122"/>
              </a:rPr>
              <a:t>:</a:t>
            </a:r>
            <a:r>
              <a:rPr lang="zh-CN" altLang="en-US" sz="1200" dirty="0">
                <a:solidFill>
                  <a:srgbClr val="F8F8F8"/>
                </a:solidFill>
                <a:cs typeface="SimSun" pitchFamily="2" charset="-122"/>
              </a:rPr>
              <a:t>黑体</a:t>
            </a:r>
          </a:p>
          <a:p>
            <a:pPr marL="342540" indent="-342540" algn="r" defTabSz="914339">
              <a:lnSpc>
                <a:spcPct val="125000"/>
              </a:lnSpc>
              <a:spcBef>
                <a:spcPct val="20000"/>
              </a:spcBef>
              <a:buClr>
                <a:srgbClr val="990000"/>
              </a:buClr>
            </a:pPr>
            <a:endParaRPr lang="zh-CN" altLang="en-US" sz="1200" dirty="0">
              <a:solidFill>
                <a:srgbClr val="F8F8F8"/>
              </a:solidFill>
              <a:cs typeface="SimSun" pitchFamily="2" charset="-122"/>
            </a:endParaRPr>
          </a:p>
          <a:p>
            <a:pPr marL="342540" indent="-342540" algn="r" defTabSz="914339">
              <a:lnSpc>
                <a:spcPct val="125000"/>
              </a:lnSpc>
              <a:spcBef>
                <a:spcPct val="20000"/>
              </a:spcBef>
              <a:buClr>
                <a:srgbClr val="990000"/>
              </a:buClr>
            </a:pPr>
            <a:endParaRPr lang="zh-CN" altLang="en-US" sz="1200" dirty="0">
              <a:solidFill>
                <a:srgbClr val="F8F8F8"/>
              </a:solidFill>
              <a:cs typeface="SimSun" pitchFamily="2" charset="-122"/>
            </a:endParaRPr>
          </a:p>
          <a:p>
            <a:pPr marL="342540" indent="-342540" algn="r" defTabSz="914339">
              <a:lnSpc>
                <a:spcPct val="125000"/>
              </a:lnSpc>
              <a:spcBef>
                <a:spcPct val="20000"/>
              </a:spcBef>
              <a:buClr>
                <a:srgbClr val="990000"/>
              </a:buClr>
            </a:pPr>
            <a:endParaRPr lang="zh-CN" altLang="en-US" sz="1200" dirty="0">
              <a:solidFill>
                <a:srgbClr val="F8F8F8"/>
              </a:solidFill>
              <a:cs typeface="SimSun" pitchFamily="2" charset="-122"/>
            </a:endParaRP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英文正文</a:t>
            </a:r>
            <a:r>
              <a:rPr lang="en-US" altLang="zh-CN" sz="1200" dirty="0">
                <a:solidFill>
                  <a:srgbClr val="F8F8F8"/>
                </a:solidFill>
                <a:cs typeface="SimSun" pitchFamily="2" charset="-122"/>
              </a:rPr>
              <a:t>:20-22pt</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子目录 </a:t>
            </a:r>
            <a:r>
              <a:rPr lang="en-US" altLang="zh-CN" sz="1200" dirty="0">
                <a:solidFill>
                  <a:srgbClr val="F8F8F8"/>
                </a:solidFill>
                <a:cs typeface="SimSun" pitchFamily="2" charset="-122"/>
              </a:rPr>
              <a:t>(2-5</a:t>
            </a:r>
            <a:r>
              <a:rPr lang="zh-CN" altLang="en-US" sz="1200" dirty="0">
                <a:solidFill>
                  <a:srgbClr val="F8F8F8"/>
                </a:solidFill>
                <a:cs typeface="SimSun" pitchFamily="2" charset="-122"/>
              </a:rPr>
              <a:t>级</a:t>
            </a:r>
            <a:r>
              <a:rPr lang="en-US" altLang="zh-CN" sz="1200" dirty="0">
                <a:solidFill>
                  <a:srgbClr val="F8F8F8"/>
                </a:solidFill>
                <a:cs typeface="SimSun" pitchFamily="2" charset="-122"/>
              </a:rPr>
              <a:t>) :18pt  </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颜色</a:t>
            </a:r>
            <a:r>
              <a:rPr lang="en-US" altLang="zh-CN" sz="1200" dirty="0">
                <a:solidFill>
                  <a:srgbClr val="F8F8F8"/>
                </a:solidFill>
                <a:cs typeface="SimSun" pitchFamily="2" charset="-122"/>
              </a:rPr>
              <a:t>:</a:t>
            </a:r>
            <a:r>
              <a:rPr lang="zh-CN" altLang="en-US" sz="1200" dirty="0">
                <a:solidFill>
                  <a:srgbClr val="F8F8F8"/>
                </a:solidFill>
                <a:cs typeface="SimSun" pitchFamily="2" charset="-122"/>
              </a:rPr>
              <a:t>黑色</a:t>
            </a:r>
          </a:p>
          <a:p>
            <a:pPr marL="342540" indent="-342540" algn="r" defTabSz="914339">
              <a:lnSpc>
                <a:spcPct val="125000"/>
              </a:lnSpc>
              <a:spcBef>
                <a:spcPct val="20000"/>
              </a:spcBef>
              <a:buClr>
                <a:srgbClr val="990000"/>
              </a:buClr>
            </a:pPr>
            <a:r>
              <a:rPr lang="zh-CN" altLang="en-US" sz="1200" dirty="0">
                <a:solidFill>
                  <a:srgbClr val="F8F8F8"/>
                </a:solidFill>
                <a:latin typeface="FrutigerNext LT Medium" pitchFamily="34" charset="0"/>
                <a:cs typeface="SimSun" pitchFamily="2" charset="-122"/>
              </a:rPr>
              <a:t>内部使用字体 </a:t>
            </a:r>
            <a:r>
              <a:rPr lang="en-US" altLang="zh-CN" sz="1200" dirty="0">
                <a:solidFill>
                  <a:srgbClr val="F8F8F8"/>
                </a:solidFill>
                <a:latin typeface="FrutigerNext LT Medium" pitchFamily="34" charset="0"/>
                <a:cs typeface="SimSun" pitchFamily="2" charset="-122"/>
              </a:rPr>
              <a:t>:</a:t>
            </a:r>
          </a:p>
          <a:p>
            <a:pPr marL="342540" indent="-342540" algn="r" defTabSz="914339">
              <a:lnSpc>
                <a:spcPct val="125000"/>
              </a:lnSpc>
              <a:spcBef>
                <a:spcPct val="20000"/>
              </a:spcBef>
              <a:buClr>
                <a:srgbClr val="990000"/>
              </a:buClr>
            </a:pPr>
            <a:r>
              <a:rPr lang="en-US" altLang="zh-CN" sz="1200" dirty="0" err="1">
                <a:solidFill>
                  <a:srgbClr val="F8F8F8"/>
                </a:solidFill>
                <a:latin typeface="FrutigerNext LT Medium" pitchFamily="34" charset="0"/>
                <a:cs typeface="SimSun" pitchFamily="2" charset="-122"/>
              </a:rPr>
              <a:t>FrutigerNext</a:t>
            </a:r>
            <a:r>
              <a:rPr lang="en-US" altLang="zh-CN" sz="1200" dirty="0">
                <a:solidFill>
                  <a:srgbClr val="F8F8F8"/>
                </a:solidFill>
                <a:latin typeface="FrutigerNext LT Medium" pitchFamily="34" charset="0"/>
                <a:cs typeface="SimSun" pitchFamily="2" charset="-122"/>
              </a:rPr>
              <a:t> LT Regular</a:t>
            </a:r>
          </a:p>
          <a:p>
            <a:pPr marL="342540" indent="-342540" algn="r" defTabSz="914339">
              <a:lnSpc>
                <a:spcPct val="125000"/>
              </a:lnSpc>
              <a:spcBef>
                <a:spcPct val="20000"/>
              </a:spcBef>
              <a:buClr>
                <a:srgbClr val="990000"/>
              </a:buClr>
            </a:pPr>
            <a:r>
              <a:rPr lang="zh-CN" altLang="en-US" sz="1200" dirty="0">
                <a:solidFill>
                  <a:srgbClr val="F8F8F8"/>
                </a:solidFill>
                <a:latin typeface="FrutigerNext LT Medium" pitchFamily="34" charset="0"/>
                <a:cs typeface="SimSun" pitchFamily="2" charset="-122"/>
              </a:rPr>
              <a:t>外部使用字体 </a:t>
            </a:r>
            <a:r>
              <a:rPr lang="en-US" altLang="zh-CN" sz="1200" dirty="0">
                <a:solidFill>
                  <a:srgbClr val="F8F8F8"/>
                </a:solidFill>
                <a:latin typeface="FrutigerNext LT Medium" pitchFamily="34" charset="0"/>
                <a:cs typeface="SimSun" pitchFamily="2" charset="-122"/>
              </a:rPr>
              <a:t>: Arial</a:t>
            </a:r>
          </a:p>
          <a:p>
            <a:pPr marL="342540" indent="-342540" algn="r" defTabSz="914339">
              <a:lnSpc>
                <a:spcPct val="75000"/>
              </a:lnSpc>
              <a:spcBef>
                <a:spcPct val="20000"/>
              </a:spcBef>
              <a:buClr>
                <a:srgbClr val="990000"/>
              </a:buClr>
            </a:pPr>
            <a:endParaRPr lang="en-US" altLang="zh-CN" sz="1200" dirty="0">
              <a:solidFill>
                <a:srgbClr val="F8F8F8"/>
              </a:solidFill>
              <a:cs typeface="SimSun" pitchFamily="2" charset="-122"/>
            </a:endParaRP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中文正文</a:t>
            </a:r>
            <a:r>
              <a:rPr lang="en-US" altLang="zh-CN" sz="1200" dirty="0">
                <a:solidFill>
                  <a:srgbClr val="F8F8F8"/>
                </a:solidFill>
                <a:cs typeface="SimSun" pitchFamily="2" charset="-122"/>
              </a:rPr>
              <a:t>:18-20pt</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子目录</a:t>
            </a:r>
            <a:r>
              <a:rPr lang="en-US" altLang="zh-CN" sz="1200" dirty="0">
                <a:solidFill>
                  <a:srgbClr val="F8F8F8"/>
                </a:solidFill>
                <a:cs typeface="SimSun" pitchFamily="2" charset="-122"/>
              </a:rPr>
              <a:t>(2-5</a:t>
            </a:r>
            <a:r>
              <a:rPr lang="zh-CN" altLang="en-US" sz="1200" dirty="0">
                <a:solidFill>
                  <a:srgbClr val="F8F8F8"/>
                </a:solidFill>
                <a:cs typeface="SimSun" pitchFamily="2" charset="-122"/>
              </a:rPr>
              <a:t>级</a:t>
            </a:r>
            <a:r>
              <a:rPr lang="en-US" altLang="zh-CN" sz="1200" dirty="0">
                <a:solidFill>
                  <a:srgbClr val="F8F8F8"/>
                </a:solidFill>
                <a:cs typeface="SimSun" pitchFamily="2" charset="-122"/>
              </a:rPr>
              <a:t>):18pt </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颜色</a:t>
            </a:r>
            <a:r>
              <a:rPr lang="en-US" altLang="zh-CN" sz="1200" dirty="0">
                <a:solidFill>
                  <a:srgbClr val="F8F8F8"/>
                </a:solidFill>
                <a:cs typeface="SimSun" pitchFamily="2" charset="-122"/>
              </a:rPr>
              <a:t>:</a:t>
            </a:r>
            <a:r>
              <a:rPr lang="zh-CN" altLang="en-US" sz="1200" dirty="0">
                <a:solidFill>
                  <a:srgbClr val="F8F8F8"/>
                </a:solidFill>
                <a:cs typeface="SimSun" pitchFamily="2" charset="-122"/>
              </a:rPr>
              <a:t>黑色</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字体</a:t>
            </a:r>
            <a:r>
              <a:rPr lang="en-US" altLang="zh-CN" sz="1200" dirty="0">
                <a:solidFill>
                  <a:srgbClr val="F8F8F8"/>
                </a:solidFill>
                <a:cs typeface="SimSun" pitchFamily="2" charset="-122"/>
              </a:rPr>
              <a:t>:</a:t>
            </a:r>
            <a:r>
              <a:rPr lang="zh-CN" altLang="en-US" sz="1200" dirty="0">
                <a:solidFill>
                  <a:srgbClr val="F8F8F8"/>
                </a:solidFill>
                <a:cs typeface="SimSun" pitchFamily="2" charset="-122"/>
              </a:rPr>
              <a:t>细黑体 </a:t>
            </a:r>
            <a:endParaRPr lang="zh-CN" altLang="en-US" sz="1200" dirty="0">
              <a:solidFill>
                <a:srgbClr val="080808"/>
              </a:solidFill>
              <a:cs typeface="SimSun" pitchFamily="2" charset="-122"/>
            </a:endParaRPr>
          </a:p>
        </p:txBody>
      </p:sp>
      <p:sp>
        <p:nvSpPr>
          <p:cNvPr id="1508367" name="Rectangle 15"/>
          <p:cNvSpPr>
            <a:spLocks noChangeArrowheads="1"/>
          </p:cNvSpPr>
          <p:nvPr/>
        </p:nvSpPr>
        <p:spPr bwMode="auto">
          <a:xfrm>
            <a:off x="9269006" y="4043171"/>
            <a:ext cx="920113" cy="323056"/>
          </a:xfrm>
          <a:prstGeom prst="rect">
            <a:avLst/>
          </a:prstGeom>
          <a:solidFill>
            <a:srgbClr val="F8F8F8"/>
          </a:solidFill>
          <a:ln w="9525" algn="ctr">
            <a:noFill/>
            <a:miter lim="800000"/>
            <a:headEnd/>
            <a:tailEnd/>
          </a:ln>
          <a:effectLst/>
        </p:spPr>
        <p:txBody>
          <a:bodyPr lIns="91325" tIns="45663" rIns="91325" bIns="45663" anchor="ctr">
            <a:spAutoFit/>
          </a:bodyPr>
          <a:lstStyle/>
          <a:p>
            <a:pPr algn="ctr" defTabSz="876961" eaLnBrk="0" hangingPunct="0"/>
            <a:endParaRPr lang="zh-CN" altLang="zh-CN" sz="1500" dirty="0">
              <a:solidFill>
                <a:srgbClr val="000000"/>
              </a:solidFill>
              <a:ea typeface="MS PGothic" pitchFamily="34" charset="-128"/>
            </a:endParaRPr>
          </a:p>
        </p:txBody>
      </p:sp>
      <p:grpSp>
        <p:nvGrpSpPr>
          <p:cNvPr id="2" name="Group 16"/>
          <p:cNvGrpSpPr>
            <a:grpSpLocks/>
          </p:cNvGrpSpPr>
          <p:nvPr/>
        </p:nvGrpSpPr>
        <p:grpSpPr bwMode="auto">
          <a:xfrm>
            <a:off x="9352306" y="3958837"/>
            <a:ext cx="741566" cy="138113"/>
            <a:chOff x="6657" y="3492"/>
            <a:chExt cx="527" cy="121"/>
          </a:xfrm>
        </p:grpSpPr>
        <p:sp>
          <p:nvSpPr>
            <p:cNvPr id="1508369" name="Rectangle 17"/>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70" name="Rectangle 18"/>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71" name="Rectangle 19"/>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72" name="Rectangle 20"/>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3" name="Group 21"/>
          <p:cNvGrpSpPr>
            <a:grpSpLocks/>
          </p:cNvGrpSpPr>
          <p:nvPr/>
        </p:nvGrpSpPr>
        <p:grpSpPr bwMode="auto">
          <a:xfrm>
            <a:off x="9352306" y="4652978"/>
            <a:ext cx="741566" cy="136922"/>
            <a:chOff x="6657" y="4103"/>
            <a:chExt cx="527" cy="121"/>
          </a:xfrm>
        </p:grpSpPr>
        <p:sp>
          <p:nvSpPr>
            <p:cNvPr id="1508374" name="Rectangle 22"/>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75" name="Rectangle 23"/>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76" name="Rectangle 24"/>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77" name="Rectangle 25"/>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4" name="Group 26"/>
          <p:cNvGrpSpPr>
            <a:grpSpLocks/>
          </p:cNvGrpSpPr>
          <p:nvPr/>
        </p:nvGrpSpPr>
        <p:grpSpPr bwMode="auto">
          <a:xfrm>
            <a:off x="9352306" y="4837511"/>
            <a:ext cx="741566" cy="136922"/>
            <a:chOff x="6657" y="4266"/>
            <a:chExt cx="527" cy="121"/>
          </a:xfrm>
        </p:grpSpPr>
        <p:sp>
          <p:nvSpPr>
            <p:cNvPr id="1508379" name="Rectangle 27"/>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80" name="Rectangle 28"/>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81" name="Rectangle 29"/>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82" name="Rectangle 30"/>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5" name="Group 31"/>
          <p:cNvGrpSpPr>
            <a:grpSpLocks/>
          </p:cNvGrpSpPr>
          <p:nvPr/>
        </p:nvGrpSpPr>
        <p:grpSpPr bwMode="auto">
          <a:xfrm>
            <a:off x="9352306" y="4145772"/>
            <a:ext cx="741566" cy="136922"/>
            <a:chOff x="6657" y="3656"/>
            <a:chExt cx="527" cy="121"/>
          </a:xfrm>
        </p:grpSpPr>
        <p:sp>
          <p:nvSpPr>
            <p:cNvPr id="1508384" name="Rectangle 32"/>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85" name="Rectangle 33"/>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86" name="Rectangle 34"/>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87" name="Rectangle 35"/>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6" name="Group 36"/>
          <p:cNvGrpSpPr>
            <a:grpSpLocks/>
          </p:cNvGrpSpPr>
          <p:nvPr/>
        </p:nvGrpSpPr>
        <p:grpSpPr bwMode="auto">
          <a:xfrm>
            <a:off x="9352306" y="4468418"/>
            <a:ext cx="741566" cy="136922"/>
            <a:chOff x="6657" y="3941"/>
            <a:chExt cx="527" cy="121"/>
          </a:xfrm>
        </p:grpSpPr>
        <p:sp>
          <p:nvSpPr>
            <p:cNvPr id="1508389" name="Rectangle 37"/>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90" name="Rectangle 38"/>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91" name="Rectangle 39"/>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92" name="Rectangle 40"/>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7" name="Group 41"/>
          <p:cNvGrpSpPr>
            <a:grpSpLocks/>
          </p:cNvGrpSpPr>
          <p:nvPr/>
        </p:nvGrpSpPr>
        <p:grpSpPr bwMode="auto">
          <a:xfrm>
            <a:off x="9352306" y="5023251"/>
            <a:ext cx="741566" cy="136922"/>
            <a:chOff x="6657" y="4430"/>
            <a:chExt cx="527" cy="121"/>
          </a:xfrm>
        </p:grpSpPr>
        <p:sp>
          <p:nvSpPr>
            <p:cNvPr id="1508394" name="Rectangle 42"/>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95" name="Rectangle 43"/>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96" name="Rectangle 44"/>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397" name="Rectangle 45"/>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8" name="Group 46"/>
          <p:cNvGrpSpPr>
            <a:grpSpLocks/>
          </p:cNvGrpSpPr>
          <p:nvPr/>
        </p:nvGrpSpPr>
        <p:grpSpPr bwMode="auto">
          <a:xfrm>
            <a:off x="9352306" y="3774290"/>
            <a:ext cx="741566" cy="138113"/>
            <a:chOff x="6657" y="3329"/>
            <a:chExt cx="527" cy="122"/>
          </a:xfrm>
        </p:grpSpPr>
        <p:sp>
          <p:nvSpPr>
            <p:cNvPr id="1508399" name="Rectangle 47"/>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400" name="Rectangle 48"/>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401" name="Rectangle 49"/>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402" name="Rectangle 50"/>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9" name="Group 51"/>
          <p:cNvGrpSpPr>
            <a:grpSpLocks/>
          </p:cNvGrpSpPr>
          <p:nvPr/>
        </p:nvGrpSpPr>
        <p:grpSpPr bwMode="auto">
          <a:xfrm>
            <a:off x="9352306" y="3450446"/>
            <a:ext cx="741566" cy="136922"/>
            <a:chOff x="6657" y="3043"/>
            <a:chExt cx="527" cy="121"/>
          </a:xfrm>
        </p:grpSpPr>
        <p:sp>
          <p:nvSpPr>
            <p:cNvPr id="1508404" name="Rectangle 52"/>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405" name="Rectangle 53"/>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406" name="Rectangle 54"/>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407" name="Rectangle 55"/>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10" name="Group 56"/>
          <p:cNvGrpSpPr>
            <a:grpSpLocks/>
          </p:cNvGrpSpPr>
          <p:nvPr/>
        </p:nvGrpSpPr>
        <p:grpSpPr bwMode="auto">
          <a:xfrm>
            <a:off x="9352306" y="3265893"/>
            <a:ext cx="741566" cy="138113"/>
            <a:chOff x="6657" y="2881"/>
            <a:chExt cx="527" cy="121"/>
          </a:xfrm>
        </p:grpSpPr>
        <p:sp>
          <p:nvSpPr>
            <p:cNvPr id="1508409" name="Rectangle 57"/>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410" name="Rectangle 58"/>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411" name="Rectangle 59"/>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pPr defTabSz="914339"/>
              <a:endParaRPr lang="zh-CN" altLang="en-US">
                <a:solidFill>
                  <a:srgbClr val="000000"/>
                </a:solidFill>
              </a:endParaRPr>
            </a:p>
          </p:txBody>
        </p:sp>
        <p:sp>
          <p:nvSpPr>
            <p:cNvPr id="1508412" name="Rectangle 60"/>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pPr defTabSz="914339"/>
              <a:endParaRPr lang="zh-CN" altLang="en-US">
                <a:solidFill>
                  <a:srgbClr val="000000"/>
                </a:solidFill>
              </a:endParaRPr>
            </a:p>
          </p:txBody>
        </p:sp>
      </p:grpSp>
      <p:sp>
        <p:nvSpPr>
          <p:cNvPr id="1508413" name="Rectangle 61"/>
          <p:cNvSpPr>
            <a:spLocks noChangeArrowheads="1"/>
          </p:cNvSpPr>
          <p:nvPr/>
        </p:nvSpPr>
        <p:spPr bwMode="auto">
          <a:xfrm>
            <a:off x="9199950" y="1697841"/>
            <a:ext cx="1051049" cy="1990725"/>
          </a:xfrm>
          <a:prstGeom prst="rect">
            <a:avLst/>
          </a:prstGeom>
          <a:noFill/>
          <a:ln w="9525">
            <a:noFill/>
            <a:miter lim="800000"/>
            <a:headEnd/>
            <a:tailEnd/>
          </a:ln>
          <a:effectLst/>
        </p:spPr>
        <p:txBody>
          <a:bodyPr lIns="87708" tIns="43850" rIns="87708" bIns="43850"/>
          <a:lstStyle/>
          <a:p>
            <a:pPr marL="342540" indent="-342540" defTabSz="914339">
              <a:lnSpc>
                <a:spcPct val="120000"/>
              </a:lnSpc>
              <a:spcBef>
                <a:spcPct val="20000"/>
              </a:spcBef>
              <a:buClr>
                <a:srgbClr val="990000"/>
              </a:buClr>
            </a:pPr>
            <a:r>
              <a:rPr lang="zh-CN" altLang="en-US" sz="1200" dirty="0">
                <a:solidFill>
                  <a:srgbClr val="F8F8F8"/>
                </a:solidFill>
                <a:latin typeface="华文细黑" pitchFamily="2" charset="-122"/>
                <a:cs typeface="SimSun" pitchFamily="2" charset="-122"/>
              </a:rPr>
              <a:t>配色参考方案：</a:t>
            </a:r>
          </a:p>
          <a:p>
            <a:pPr marL="342540" indent="-342540" defTabSz="914339">
              <a:lnSpc>
                <a:spcPct val="120000"/>
              </a:lnSpc>
              <a:spcBef>
                <a:spcPct val="20000"/>
              </a:spcBef>
              <a:buClr>
                <a:srgbClr val="990000"/>
              </a:buClr>
            </a:pPr>
            <a:r>
              <a:rPr lang="zh-CN" altLang="en-US" sz="1200" dirty="0">
                <a:solidFill>
                  <a:srgbClr val="F8F8F8"/>
                </a:solidFill>
                <a:latin typeface="华文细黑" pitchFamily="2" charset="-122"/>
                <a:cs typeface="SimSun" pitchFamily="2" charset="-122"/>
              </a:rPr>
              <a:t>建议同一页面内不超过四种颜色，以下是９组配色方案，同一页面内只选择一组使用。</a:t>
            </a:r>
          </a:p>
          <a:p>
            <a:pPr marL="342540" indent="-342540" defTabSz="914339">
              <a:lnSpc>
                <a:spcPct val="120000"/>
              </a:lnSpc>
              <a:spcBef>
                <a:spcPct val="20000"/>
              </a:spcBef>
              <a:buClr>
                <a:srgbClr val="990000"/>
              </a:buClr>
            </a:pPr>
            <a:r>
              <a:rPr lang="zh-CN" altLang="en-US" sz="1200" dirty="0">
                <a:solidFill>
                  <a:srgbClr val="F8F8F8"/>
                </a:solidFill>
                <a:latin typeface="华文细黑" pitchFamily="2" charset="-122"/>
                <a:cs typeface="SimSun" pitchFamily="2" charset="-122"/>
              </a:rPr>
              <a:t>（仅供参考）</a:t>
            </a:r>
          </a:p>
        </p:txBody>
      </p:sp>
      <p:sp>
        <p:nvSpPr>
          <p:cNvPr id="1508414" name="Rectangle 62"/>
          <p:cNvSpPr>
            <a:spLocks noChangeArrowheads="1"/>
          </p:cNvSpPr>
          <p:nvPr/>
        </p:nvSpPr>
        <p:spPr bwMode="auto">
          <a:xfrm>
            <a:off x="9199950" y="-46425"/>
            <a:ext cx="1051049" cy="628651"/>
          </a:xfrm>
          <a:prstGeom prst="rect">
            <a:avLst/>
          </a:prstGeom>
          <a:noFill/>
          <a:ln w="9525">
            <a:noFill/>
            <a:miter lim="800000"/>
            <a:headEnd/>
            <a:tailEnd/>
          </a:ln>
          <a:effectLst/>
        </p:spPr>
        <p:txBody>
          <a:bodyPr lIns="87708" tIns="43850" rIns="87708" bIns="43850"/>
          <a:lstStyle/>
          <a:p>
            <a:pPr marL="342540" indent="-342540" defTabSz="914339">
              <a:lnSpc>
                <a:spcPct val="120000"/>
              </a:lnSpc>
              <a:spcBef>
                <a:spcPct val="20000"/>
              </a:spcBef>
              <a:buClr>
                <a:srgbClr val="990000"/>
              </a:buClr>
            </a:pPr>
            <a:r>
              <a:rPr lang="zh-CN" altLang="en-US" sz="1200" dirty="0">
                <a:solidFill>
                  <a:srgbClr val="F8F8F8"/>
                </a:solidFill>
                <a:latin typeface="华文细黑" pitchFamily="2" charset="-122"/>
                <a:cs typeface="SimSun" pitchFamily="2" charset="-122"/>
              </a:rPr>
              <a:t>客户或者合作伙伴的标志放在右上角</a:t>
            </a:r>
            <a:r>
              <a:rPr lang="en-US" altLang="zh-CN" sz="1200" dirty="0">
                <a:solidFill>
                  <a:srgbClr val="F8F8F8"/>
                </a:solidFill>
                <a:latin typeface="华文细黑" pitchFamily="2" charset="-122"/>
                <a:cs typeface="SimSun" pitchFamily="2" charset="-122"/>
              </a:rPr>
              <a:t>.</a:t>
            </a:r>
          </a:p>
        </p:txBody>
      </p:sp>
      <p:sp>
        <p:nvSpPr>
          <p:cNvPr id="114" name="Text Box 5"/>
          <p:cNvSpPr txBox="1">
            <a:spLocks noChangeArrowheads="1"/>
          </p:cNvSpPr>
          <p:nvPr/>
        </p:nvSpPr>
        <p:spPr bwMode="auto">
          <a:xfrm>
            <a:off x="657054" y="4673205"/>
            <a:ext cx="2747646" cy="200055"/>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91341"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defTabSz="914339">
              <a:buFont typeface="Wingdings" pitchFamily="2" charset="2"/>
              <a:buNone/>
              <a:defRPr/>
            </a:pPr>
            <a:r>
              <a:rPr lang="en-US" altLang="zh-CN" sz="1300" dirty="0" smtClean="0">
                <a:solidFill>
                  <a:srgbClr val="000000"/>
                </a:solidFill>
                <a:latin typeface="FrutigerNext LT Bold" pitchFamily="34" charset="0"/>
                <a:ea typeface="MS PGothic" pitchFamily="34" charset="-128"/>
              </a:rPr>
              <a:t>HUAWEI TECHNOLOGIES CO., LTD.</a:t>
            </a:r>
          </a:p>
        </p:txBody>
      </p:sp>
      <p:pic>
        <p:nvPicPr>
          <p:cNvPr id="115" name="Picture 77" descr="Logo"/>
          <p:cNvPicPr>
            <a:picLocks noChangeAspect="1" noChangeArrowheads="1"/>
          </p:cNvPicPr>
          <p:nvPr/>
        </p:nvPicPr>
        <p:blipFill>
          <a:blip r:embed="rId3" cstate="email"/>
          <a:srcRect/>
          <a:stretch>
            <a:fillRect/>
          </a:stretch>
        </p:blipFill>
        <p:spPr bwMode="auto">
          <a:xfrm>
            <a:off x="7956093" y="4272620"/>
            <a:ext cx="529691" cy="528638"/>
          </a:xfrm>
          <a:prstGeom prst="rect">
            <a:avLst/>
          </a:prstGeom>
          <a:noFill/>
        </p:spPr>
      </p:pic>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85635" y="1200164"/>
            <a:ext cx="4057784" cy="339447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57691" y="1200164"/>
            <a:ext cx="4057784" cy="3394472"/>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085" y="205979"/>
            <a:ext cx="8229838"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084" y="1151336"/>
            <a:ext cx="4039928" cy="479822"/>
          </a:xfrm>
        </p:spPr>
        <p:txBody>
          <a:bodyPr anchor="b"/>
          <a:lstStyle>
            <a:lvl1pPr marL="0" indent="0">
              <a:buNone/>
              <a:defRPr sz="2400" b="1"/>
            </a:lvl1pPr>
            <a:lvl2pPr marL="456721" indent="0">
              <a:buNone/>
              <a:defRPr sz="2000" b="1"/>
            </a:lvl2pPr>
            <a:lvl3pPr marL="913433" indent="0">
              <a:buNone/>
              <a:defRPr sz="1700" b="1"/>
            </a:lvl3pPr>
            <a:lvl4pPr marL="1370149" indent="0">
              <a:buNone/>
              <a:defRPr sz="1600" b="1"/>
            </a:lvl4pPr>
            <a:lvl5pPr marL="1826864" indent="0">
              <a:buNone/>
              <a:defRPr sz="1600" b="1"/>
            </a:lvl5pPr>
            <a:lvl6pPr marL="2283580" indent="0">
              <a:buNone/>
              <a:defRPr sz="1600" b="1"/>
            </a:lvl6pPr>
            <a:lvl7pPr marL="2740300" indent="0">
              <a:buNone/>
              <a:defRPr sz="1600" b="1"/>
            </a:lvl7pPr>
            <a:lvl8pPr marL="3197013" indent="0">
              <a:buNone/>
              <a:defRPr sz="1600" b="1"/>
            </a:lvl8pPr>
            <a:lvl9pPr marL="3653727"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084" y="1631165"/>
            <a:ext cx="4039928" cy="2963466"/>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4611" y="1151336"/>
            <a:ext cx="4042310" cy="479822"/>
          </a:xfrm>
        </p:spPr>
        <p:txBody>
          <a:bodyPr anchor="b"/>
          <a:lstStyle>
            <a:lvl1pPr marL="0" indent="0">
              <a:buNone/>
              <a:defRPr sz="2400" b="1"/>
            </a:lvl1pPr>
            <a:lvl2pPr marL="456721" indent="0">
              <a:buNone/>
              <a:defRPr sz="2000" b="1"/>
            </a:lvl2pPr>
            <a:lvl3pPr marL="913433" indent="0">
              <a:buNone/>
              <a:defRPr sz="1700" b="1"/>
            </a:lvl3pPr>
            <a:lvl4pPr marL="1370149" indent="0">
              <a:buNone/>
              <a:defRPr sz="1600" b="1"/>
            </a:lvl4pPr>
            <a:lvl5pPr marL="1826864" indent="0">
              <a:buNone/>
              <a:defRPr sz="1600" b="1"/>
            </a:lvl5pPr>
            <a:lvl6pPr marL="2283580" indent="0">
              <a:buNone/>
              <a:defRPr sz="1600" b="1"/>
            </a:lvl6pPr>
            <a:lvl7pPr marL="2740300" indent="0">
              <a:buNone/>
              <a:defRPr sz="1600" b="1"/>
            </a:lvl7pPr>
            <a:lvl8pPr marL="3197013" indent="0">
              <a:buNone/>
              <a:defRPr sz="1600" b="1"/>
            </a:lvl8pPr>
            <a:lvl9pPr marL="3653727"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4611" y="1631165"/>
            <a:ext cx="4042310" cy="2963466"/>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lvl1p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A8F60-FB92-40B8-B59B-A3EBE8EB8675}" type="datetimeFigureOut">
              <a:rPr lang="en-US" smtClean="0"/>
              <a:pPr/>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82EE-2280-4658-9DC7-A03A8773C2C3}" type="slidenum">
              <a:rPr lang="en-US" smtClean="0"/>
              <a:pPr/>
              <a:t>‹#›</a:t>
            </a:fld>
            <a:endParaRPr lang="en-US"/>
          </a:p>
        </p:txBody>
      </p:sp>
    </p:spTree>
    <p:extLst>
      <p:ext uri="{BB962C8B-B14F-4D97-AF65-F5344CB8AC3E}">
        <p14:creationId xmlns="" xmlns:p14="http://schemas.microsoft.com/office/powerpoint/2010/main" val="1836467726"/>
      </p:ext>
    </p:extLst>
  </p:cSld>
  <p:clrMapOvr>
    <a:masterClrMapping/>
  </p:clrMapOvr>
  <p:transition>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0A8F60-FB92-40B8-B59B-A3EBE8EB8675}" type="datetimeFigureOut">
              <a:rPr lang="en-US" smtClean="0"/>
              <a:pPr/>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82EE-2280-4658-9DC7-A03A8773C2C3}" type="slidenum">
              <a:rPr lang="en-US" smtClean="0"/>
              <a:pPr/>
              <a:t>‹#›</a:t>
            </a:fld>
            <a:endParaRPr lang="en-US"/>
          </a:p>
        </p:txBody>
      </p:sp>
    </p:spTree>
    <p:extLst>
      <p:ext uri="{BB962C8B-B14F-4D97-AF65-F5344CB8AC3E}">
        <p14:creationId xmlns="" xmlns:p14="http://schemas.microsoft.com/office/powerpoint/2010/main" val="1961750919"/>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0A8F60-FB92-40B8-B59B-A3EBE8EB8675}" type="datetimeFigureOut">
              <a:rPr lang="en-US" smtClean="0"/>
              <a:pPr/>
              <a:t>7/21/2014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B82EE-2280-4658-9DC7-A03A8773C2C3}" type="slidenum">
              <a:rPr lang="en-US" smtClean="0"/>
              <a:pPr/>
              <a:t>‹#›</a:t>
            </a:fld>
            <a:endParaRPr lang="en-US"/>
          </a:p>
        </p:txBody>
      </p:sp>
    </p:spTree>
    <p:extLst>
      <p:ext uri="{BB962C8B-B14F-4D97-AF65-F5344CB8AC3E}">
        <p14:creationId xmlns="" xmlns:p14="http://schemas.microsoft.com/office/powerpoint/2010/main" val="4206905103"/>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0A8F60-FB92-40B8-B59B-A3EBE8EB8675}" type="datetimeFigureOut">
              <a:rPr lang="en-US" smtClean="0"/>
              <a:pPr/>
              <a:t>7/21/2014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B82EE-2280-4658-9DC7-A03A8773C2C3}" type="slidenum">
              <a:rPr lang="en-US" smtClean="0"/>
              <a:pPr/>
              <a:t>‹#›</a:t>
            </a:fld>
            <a:endParaRPr lang="en-US"/>
          </a:p>
        </p:txBody>
      </p:sp>
    </p:spTree>
    <p:extLst>
      <p:ext uri="{BB962C8B-B14F-4D97-AF65-F5344CB8AC3E}">
        <p14:creationId xmlns="" xmlns:p14="http://schemas.microsoft.com/office/powerpoint/2010/main" val="280046904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0A8F60-FB92-40B8-B59B-A3EBE8EB8675}" type="datetimeFigureOut">
              <a:rPr lang="en-US" smtClean="0"/>
              <a:pPr/>
              <a:t>7/21/2014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B82EE-2280-4658-9DC7-A03A8773C2C3}" type="slidenum">
              <a:rPr lang="en-US" smtClean="0"/>
              <a:pPr/>
              <a:t>‹#›</a:t>
            </a:fld>
            <a:endParaRPr lang="en-US"/>
          </a:p>
        </p:txBody>
      </p:sp>
    </p:spTree>
    <p:extLst>
      <p:ext uri="{BB962C8B-B14F-4D97-AF65-F5344CB8AC3E}">
        <p14:creationId xmlns="" xmlns:p14="http://schemas.microsoft.com/office/powerpoint/2010/main" val="176094161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A8F60-FB92-40B8-B59B-A3EBE8EB8675}" type="datetimeFigureOut">
              <a:rPr lang="en-US" smtClean="0"/>
              <a:pPr/>
              <a:t>7/21/2014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B82EE-2280-4658-9DC7-A03A8773C2C3}" type="slidenum">
              <a:rPr lang="en-US" smtClean="0"/>
              <a:pPr/>
              <a:t>‹#›</a:t>
            </a:fld>
            <a:endParaRPr lang="en-US"/>
          </a:p>
        </p:txBody>
      </p:sp>
    </p:spTree>
    <p:extLst>
      <p:ext uri="{BB962C8B-B14F-4D97-AF65-F5344CB8AC3E}">
        <p14:creationId xmlns="" xmlns:p14="http://schemas.microsoft.com/office/powerpoint/2010/main" val="352986255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0A8F60-FB92-40B8-B59B-A3EBE8EB8675}" type="datetimeFigureOut">
              <a:rPr lang="en-US" smtClean="0"/>
              <a:pPr/>
              <a:t>7/21/2014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B82EE-2280-4658-9DC7-A03A8773C2C3}" type="slidenum">
              <a:rPr lang="en-US" smtClean="0"/>
              <a:pPr/>
              <a:t>‹#›</a:t>
            </a:fld>
            <a:endParaRPr lang="en-US"/>
          </a:p>
        </p:txBody>
      </p:sp>
    </p:spTree>
    <p:extLst>
      <p:ext uri="{BB962C8B-B14F-4D97-AF65-F5344CB8AC3E}">
        <p14:creationId xmlns="" xmlns:p14="http://schemas.microsoft.com/office/powerpoint/2010/main" val="310867098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0A8F60-FB92-40B8-B59B-A3EBE8EB8675}" type="datetimeFigureOut">
              <a:rPr lang="en-US" smtClean="0"/>
              <a:pPr/>
              <a:t>7/21/2014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B82EE-2280-4658-9DC7-A03A8773C2C3}" type="slidenum">
              <a:rPr lang="en-US" smtClean="0"/>
              <a:pPr/>
              <a:t>‹#›</a:t>
            </a:fld>
            <a:endParaRPr lang="en-US"/>
          </a:p>
        </p:txBody>
      </p:sp>
    </p:spTree>
    <p:extLst>
      <p:ext uri="{BB962C8B-B14F-4D97-AF65-F5344CB8AC3E}">
        <p14:creationId xmlns="" xmlns:p14="http://schemas.microsoft.com/office/powerpoint/2010/main" val="600140944"/>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7.png"/><Relationship Id="rId5" Type="http://schemas.openxmlformats.org/officeDocument/2006/relationships/slideLayout" Target="../slideLayouts/slideLayout19.xml"/><Relationship Id="rId10" Type="http://schemas.openxmlformats.org/officeDocument/2006/relationships/image" Target="../media/image6.png"/><Relationship Id="rId4" Type="http://schemas.openxmlformats.org/officeDocument/2006/relationships/slideLayout" Target="../slideLayouts/slideLayout18.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http://www.fantom-xp.com/wallpapers/29/Solid_cloud_Computer_backgrounds.jpg"/>
          <p:cNvPicPr>
            <a:picLocks noChangeAspect="1" noChangeArrowheads="1"/>
          </p:cNvPicPr>
          <p:nvPr/>
        </p:nvPicPr>
        <p:blipFill rotWithShape="1">
          <a:blip r:embed="rId16" cstate="print">
            <a:duotone>
              <a:schemeClr val="bg2">
                <a:shade val="45000"/>
                <a:satMod val="135000"/>
              </a:schemeClr>
              <a:prstClr val="white"/>
            </a:duotone>
            <a:extLst>
              <a:ext uri="{28A0092B-C50C-407E-A947-70E740481C1C}">
                <a14:useLocalDpi xmlns="" xmlns:a14="http://schemas.microsoft.com/office/drawing/2010/main" val="0"/>
              </a:ext>
            </a:extLst>
          </a:blip>
          <a:srcRect b="79196"/>
          <a:stretch/>
        </p:blipFill>
        <p:spPr bwMode="auto">
          <a:xfrm>
            <a:off x="0" y="1"/>
            <a:ext cx="9144000" cy="81915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http://www.fantom-xp.com/wallpapers/29/Solid_cloud_Computer_backgrounds.jpg"/>
          <p:cNvPicPr>
            <a:picLocks noChangeAspect="1" noChangeArrowheads="1"/>
          </p:cNvPicPr>
          <p:nvPr/>
        </p:nvPicPr>
        <p:blipFill rotWithShape="1">
          <a:blip r:embed="rId16" cstate="print">
            <a:duotone>
              <a:schemeClr val="bg2">
                <a:shade val="45000"/>
                <a:satMod val="135000"/>
              </a:schemeClr>
              <a:prstClr val="white"/>
            </a:duotone>
            <a:extLst>
              <a:ext uri="{28A0092B-C50C-407E-A947-70E740481C1C}">
                <a14:useLocalDpi xmlns="" xmlns:a14="http://schemas.microsoft.com/office/drawing/2010/main" val="0"/>
              </a:ext>
            </a:extLst>
          </a:blip>
          <a:srcRect t="94815"/>
          <a:stretch/>
        </p:blipFill>
        <p:spPr bwMode="auto">
          <a:xfrm>
            <a:off x="0" y="4876800"/>
            <a:ext cx="9144000" cy="26670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http://www.thetabletadvisor.co.uk/wp-content/uploads/2012/02/The-Huawei-logo-Do-you-know-who-they-are-470x250.png"/>
          <p:cNvPicPr>
            <a:picLocks noChangeAspect="1" noChangeArrowheads="1"/>
          </p:cNvPicPr>
          <p:nvPr/>
        </p:nvPicPr>
        <p:blipFill rotWithShape="1">
          <a:blip r:embed="rId1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t="22605" b="30552"/>
          <a:stretch/>
        </p:blipFill>
        <p:spPr bwMode="auto">
          <a:xfrm>
            <a:off x="8305799" y="4924302"/>
            <a:ext cx="666715" cy="16612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457200" y="114300"/>
            <a:ext cx="8229600" cy="5524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47750"/>
            <a:ext cx="8229600" cy="37180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569540" y="4905792"/>
            <a:ext cx="1589582" cy="208715"/>
          </a:xfrm>
          <a:prstGeom prst="rect">
            <a:avLst/>
          </a:prstGeom>
        </p:spPr>
        <p:txBody>
          <a:bodyPr vert="horz" lIns="91440" tIns="45720" rIns="91440" bIns="45720" rtlCol="0" anchor="ctr"/>
          <a:lstStyle>
            <a:lvl1pPr algn="l">
              <a:defRPr sz="1000">
                <a:solidFill>
                  <a:schemeClr val="tx1">
                    <a:tint val="75000"/>
                  </a:schemeClr>
                </a:solidFill>
              </a:defRPr>
            </a:lvl1pPr>
          </a:lstStyle>
          <a:p>
            <a:fld id="{C90A8F60-FB92-40B8-B59B-A3EBE8EB8675}" type="datetimeFigureOut">
              <a:rPr lang="en-US" smtClean="0"/>
              <a:pPr/>
              <a:t>7/21/2014</a:t>
            </a:fld>
            <a:endParaRPr lang="en-US"/>
          </a:p>
        </p:txBody>
      </p:sp>
      <p:sp>
        <p:nvSpPr>
          <p:cNvPr id="5" name="Footer Placeholder 4"/>
          <p:cNvSpPr>
            <a:spLocks noGrp="1"/>
          </p:cNvSpPr>
          <p:nvPr>
            <p:ph type="ftr" sz="quarter" idx="3"/>
          </p:nvPr>
        </p:nvSpPr>
        <p:spPr>
          <a:xfrm>
            <a:off x="5238093" y="4917924"/>
            <a:ext cx="1295400" cy="18445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0866" y="4910481"/>
            <a:ext cx="1486657" cy="199337"/>
          </a:xfrm>
          <a:prstGeom prst="rect">
            <a:avLst/>
          </a:prstGeom>
        </p:spPr>
        <p:txBody>
          <a:bodyPr vert="horz" lIns="91440" tIns="45720" rIns="91440" bIns="45720" rtlCol="0" anchor="ctr"/>
          <a:lstStyle>
            <a:lvl1pPr algn="r">
              <a:defRPr sz="1000">
                <a:solidFill>
                  <a:schemeClr val="tx1">
                    <a:tint val="75000"/>
                  </a:schemeClr>
                </a:solidFill>
              </a:defRPr>
            </a:lvl1pPr>
          </a:lstStyle>
          <a:p>
            <a:fld id="{35AB82EE-2280-4658-9DC7-A03A8773C2C3}" type="slidenum">
              <a:rPr lang="en-US" smtClean="0"/>
              <a:pPr/>
              <a:t>‹#›</a:t>
            </a:fld>
            <a:endParaRPr lang="en-US"/>
          </a:p>
        </p:txBody>
      </p:sp>
      <p:pic>
        <p:nvPicPr>
          <p:cNvPr id="9" name="Picture 8"/>
          <p:cNvPicPr>
            <a:picLocks noChangeAspect="1"/>
          </p:cNvPicPr>
          <p:nvPr userDrawn="1"/>
        </p:nvPicPr>
        <p:blipFill rotWithShape="1">
          <a:blip r:embed="rId18" cstate="print">
            <a:extLst>
              <a:ext uri="{28A0092B-C50C-407E-A947-70E740481C1C}">
                <a14:useLocalDpi xmlns="" xmlns:a14="http://schemas.microsoft.com/office/drawing/2010/main" val="0"/>
              </a:ext>
            </a:extLst>
          </a:blip>
          <a:srcRect r="3469" b="11759"/>
          <a:stretch/>
        </p:blipFill>
        <p:spPr>
          <a:xfrm>
            <a:off x="159935" y="4918706"/>
            <a:ext cx="2478167" cy="199502"/>
          </a:xfrm>
          <a:prstGeom prst="rect">
            <a:avLst/>
          </a:prstGeom>
        </p:spPr>
      </p:pic>
    </p:spTree>
    <p:extLst>
      <p:ext uri="{BB962C8B-B14F-4D97-AF65-F5344CB8AC3E}">
        <p14:creationId xmlns="" xmlns:p14="http://schemas.microsoft.com/office/powerpoint/2010/main" val="2948774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2" name="图片 61"/>
          <p:cNvPicPr>
            <a:picLocks noChangeAspect="1"/>
          </p:cNvPicPr>
          <p:nvPr/>
        </p:nvPicPr>
        <p:blipFill>
          <a:blip r:embed="rId8" cstate="email">
            <a:extLst>
              <a:ext uri="{28A0092B-C50C-407E-A947-70E740481C1C}">
                <a14:useLocalDpi xmlns="" xmlns:a14="http://schemas.microsoft.com/office/drawing/2010/main" val="0"/>
              </a:ext>
            </a:extLst>
          </a:blip>
          <a:stretch>
            <a:fillRect/>
          </a:stretch>
        </p:blipFill>
        <p:spPr>
          <a:xfrm>
            <a:off x="2401506" y="361271"/>
            <a:ext cx="6742496" cy="4280981"/>
          </a:xfrm>
          <a:prstGeom prst="rect">
            <a:avLst/>
          </a:prstGeom>
        </p:spPr>
      </p:pic>
      <p:grpSp>
        <p:nvGrpSpPr>
          <p:cNvPr id="2" name="Group 81"/>
          <p:cNvGrpSpPr>
            <a:grpSpLocks/>
          </p:cNvGrpSpPr>
          <p:nvPr/>
        </p:nvGrpSpPr>
        <p:grpSpPr bwMode="auto">
          <a:xfrm>
            <a:off x="0" y="4662496"/>
            <a:ext cx="9144000" cy="476250"/>
            <a:chOff x="0" y="3920"/>
            <a:chExt cx="7682" cy="400"/>
          </a:xfrm>
        </p:grpSpPr>
        <p:pic>
          <p:nvPicPr>
            <p:cNvPr id="1470546" name="Picture 82" descr="图片1"/>
            <p:cNvPicPr>
              <a:picLocks noChangeAspect="1" noChangeArrowheads="1"/>
            </p:cNvPicPr>
            <p:nvPr userDrawn="1"/>
          </p:nvPicPr>
          <p:blipFill>
            <a:blip r:embed="rId9" cstate="email"/>
            <a:srcRect/>
            <a:stretch>
              <a:fillRect/>
            </a:stretch>
          </p:blipFill>
          <p:spPr bwMode="auto">
            <a:xfrm>
              <a:off x="0" y="3920"/>
              <a:ext cx="5760" cy="400"/>
            </a:xfrm>
            <a:prstGeom prst="rect">
              <a:avLst/>
            </a:prstGeom>
            <a:noFill/>
          </p:spPr>
        </p:pic>
        <p:pic>
          <p:nvPicPr>
            <p:cNvPr id="1470547" name="Picture 83" descr="图片1"/>
            <p:cNvPicPr>
              <a:picLocks noChangeAspect="1" noChangeArrowheads="1"/>
            </p:cNvPicPr>
            <p:nvPr userDrawn="1"/>
          </p:nvPicPr>
          <p:blipFill>
            <a:blip r:embed="rId9" cstate="email"/>
            <a:srcRect/>
            <a:stretch>
              <a:fillRect/>
            </a:stretch>
          </p:blipFill>
          <p:spPr bwMode="auto">
            <a:xfrm>
              <a:off x="1539" y="3920"/>
              <a:ext cx="5760" cy="400"/>
            </a:xfrm>
            <a:prstGeom prst="rect">
              <a:avLst/>
            </a:prstGeom>
            <a:noFill/>
          </p:spPr>
        </p:pic>
        <p:pic>
          <p:nvPicPr>
            <p:cNvPr id="1470548" name="Picture 84" descr="图片1"/>
            <p:cNvPicPr>
              <a:picLocks noChangeAspect="1" noChangeArrowheads="1"/>
            </p:cNvPicPr>
            <p:nvPr userDrawn="1"/>
          </p:nvPicPr>
          <p:blipFill>
            <a:blip r:embed="rId10" cstate="email"/>
            <a:srcRect/>
            <a:stretch>
              <a:fillRect/>
            </a:stretch>
          </p:blipFill>
          <p:spPr bwMode="auto">
            <a:xfrm rot="10800000">
              <a:off x="6619" y="3920"/>
              <a:ext cx="1063" cy="400"/>
            </a:xfrm>
            <a:prstGeom prst="rect">
              <a:avLst/>
            </a:prstGeom>
            <a:noFill/>
          </p:spPr>
        </p:pic>
      </p:grpSp>
      <p:sp>
        <p:nvSpPr>
          <p:cNvPr id="1470550" name="Rectangle 86"/>
          <p:cNvSpPr>
            <a:spLocks noChangeArrowheads="1"/>
          </p:cNvSpPr>
          <p:nvPr/>
        </p:nvSpPr>
        <p:spPr bwMode="auto">
          <a:xfrm>
            <a:off x="5931352" y="4797041"/>
            <a:ext cx="1056999" cy="826294"/>
          </a:xfrm>
          <a:prstGeom prst="rect">
            <a:avLst/>
          </a:prstGeom>
          <a:noFill/>
          <a:ln w="9525">
            <a:noFill/>
            <a:miter lim="800000"/>
            <a:headEnd/>
            <a:tailEnd/>
          </a:ln>
          <a:effectLst/>
        </p:spPr>
        <p:txBody>
          <a:bodyPr lIns="0" tIns="0" rIns="0" bIns="0"/>
          <a:lstStyle/>
          <a:p>
            <a:pPr defTabSz="783394" eaLnBrk="0" hangingPunct="0">
              <a:lnSpc>
                <a:spcPct val="85000"/>
              </a:lnSpc>
            </a:pPr>
            <a:endParaRPr lang="de-DE" sz="900" dirty="0">
              <a:solidFill>
                <a:srgbClr val="000000"/>
              </a:solidFill>
              <a:ea typeface="MS PGothic" pitchFamily="34" charset="-128"/>
            </a:endParaRPr>
          </a:p>
          <a:p>
            <a:pPr defTabSz="783394" eaLnBrk="0" hangingPunct="0">
              <a:lnSpc>
                <a:spcPct val="85000"/>
              </a:lnSpc>
            </a:pPr>
            <a:r>
              <a:rPr lang="de-DE" sz="900" dirty="0">
                <a:solidFill>
                  <a:srgbClr val="000000"/>
                </a:solidFill>
                <a:ea typeface="MS PGothic" pitchFamily="34" charset="-128"/>
              </a:rPr>
              <a:t>Page </a:t>
            </a:r>
            <a:fld id="{E68EC476-442B-4BB7-9603-F1440C241F3D}" type="slidenum">
              <a:rPr lang="de-DE" sz="900">
                <a:solidFill>
                  <a:srgbClr val="000000"/>
                </a:solidFill>
                <a:ea typeface="MS PGothic" pitchFamily="34" charset="-128"/>
              </a:rPr>
              <a:pPr defTabSz="783394" eaLnBrk="0" hangingPunct="0">
                <a:lnSpc>
                  <a:spcPct val="85000"/>
                </a:lnSpc>
              </a:pPr>
              <a:t>‹#›</a:t>
            </a:fld>
            <a:endParaRPr lang="en-GB" sz="900" dirty="0">
              <a:solidFill>
                <a:srgbClr val="000000"/>
              </a:solidFill>
              <a:ea typeface="MS PGothic" pitchFamily="34" charset="-128"/>
            </a:endParaRPr>
          </a:p>
        </p:txBody>
      </p:sp>
      <p:sp>
        <p:nvSpPr>
          <p:cNvPr id="1470549" name="Text Box 85"/>
          <p:cNvSpPr txBox="1">
            <a:spLocks noChangeArrowheads="1"/>
          </p:cNvSpPr>
          <p:nvPr/>
        </p:nvSpPr>
        <p:spPr bwMode="auto">
          <a:xfrm>
            <a:off x="652294" y="4843479"/>
            <a:ext cx="2609521" cy="263714"/>
          </a:xfrm>
          <a:prstGeom prst="rect">
            <a:avLst/>
          </a:prstGeom>
          <a:noFill/>
          <a:ln w="9525">
            <a:noFill/>
            <a:miter lim="800000"/>
            <a:headEnd/>
            <a:tailEnd/>
          </a:ln>
        </p:spPr>
        <p:txBody>
          <a:bodyPr wrap="none" lIns="78271" tIns="39140" rIns="78271" bIns="39140">
            <a:spAutoFit/>
          </a:bodyPr>
          <a:lstStyle/>
          <a:p>
            <a:pPr defTabSz="783394" eaLnBrk="0" hangingPunct="0"/>
            <a:r>
              <a:rPr lang="en-US" altLang="zh-CN" sz="1200" dirty="0">
                <a:solidFill>
                  <a:srgbClr val="000000"/>
                </a:solidFill>
                <a:ea typeface="MS PGothic" pitchFamily="34" charset="-128"/>
              </a:rPr>
              <a:t>HUAWEI TECHNOLOGIES CO., LTD.</a:t>
            </a:r>
          </a:p>
        </p:txBody>
      </p:sp>
      <p:pic>
        <p:nvPicPr>
          <p:cNvPr id="1470551" name="Picture 87" descr="图片3副本"/>
          <p:cNvPicPr>
            <a:picLocks noChangeAspect="1" noChangeArrowheads="1"/>
          </p:cNvPicPr>
          <p:nvPr/>
        </p:nvPicPr>
        <p:blipFill>
          <a:blip r:embed="rId11" cstate="email"/>
          <a:srcRect/>
          <a:stretch>
            <a:fillRect/>
          </a:stretch>
        </p:blipFill>
        <p:spPr bwMode="auto">
          <a:xfrm>
            <a:off x="7634686" y="4789895"/>
            <a:ext cx="971296" cy="230981"/>
          </a:xfrm>
          <a:prstGeom prst="rect">
            <a:avLst/>
          </a:prstGeom>
          <a:noFill/>
        </p:spPr>
      </p:pic>
      <p:sp>
        <p:nvSpPr>
          <p:cNvPr id="1470552" name="Rectangle 88"/>
          <p:cNvSpPr>
            <a:spLocks noGrp="1" noChangeArrowheads="1"/>
          </p:cNvSpPr>
          <p:nvPr>
            <p:ph type="title"/>
          </p:nvPr>
        </p:nvSpPr>
        <p:spPr bwMode="auto">
          <a:xfrm>
            <a:off x="585638" y="205979"/>
            <a:ext cx="8229838" cy="857250"/>
          </a:xfrm>
          <a:prstGeom prst="rect">
            <a:avLst/>
          </a:prstGeom>
          <a:noFill/>
          <a:ln w="9525" algn="ctr">
            <a:noFill/>
            <a:miter lim="800000"/>
            <a:headEnd/>
            <a:tailEnd/>
          </a:ln>
          <a:effectLst/>
        </p:spPr>
        <p:txBody>
          <a:bodyPr vert="horz" wrap="square" lIns="91341" tIns="45671" rIns="91341" bIns="45671" numCol="1" anchor="ctr" anchorCtr="0" compatLnSpc="1">
            <a:prstTxWarp prst="textNoShape">
              <a:avLst/>
            </a:prstTxWarp>
          </a:bodyPr>
          <a:lstStyle/>
          <a:p>
            <a:pPr lvl="0"/>
            <a:r>
              <a:rPr lang="zh-CN" altLang="en-US" smtClean="0"/>
              <a:t>单击此处编辑母版标题样式</a:t>
            </a:r>
          </a:p>
        </p:txBody>
      </p:sp>
      <p:sp>
        <p:nvSpPr>
          <p:cNvPr id="1470553" name="Rectangle 89"/>
          <p:cNvSpPr>
            <a:spLocks noGrp="1" noChangeArrowheads="1"/>
          </p:cNvSpPr>
          <p:nvPr>
            <p:ph type="body" idx="1"/>
          </p:nvPr>
        </p:nvSpPr>
        <p:spPr bwMode="auto">
          <a:xfrm>
            <a:off x="585638" y="1200164"/>
            <a:ext cx="8229838" cy="3394472"/>
          </a:xfrm>
          <a:prstGeom prst="rect">
            <a:avLst/>
          </a:prstGeom>
          <a:noFill/>
          <a:ln w="9525" algn="ctr">
            <a:noFill/>
            <a:miter lim="800000"/>
            <a:headEnd/>
            <a:tailEnd/>
          </a:ln>
          <a:effectLst/>
        </p:spPr>
        <p:txBody>
          <a:bodyPr vert="horz" wrap="square" lIns="91341" tIns="45671" rIns="91341" bIns="45671"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70602" name="Rectangle 138"/>
          <p:cNvSpPr>
            <a:spLocks noChangeArrowheads="1"/>
          </p:cNvSpPr>
          <p:nvPr/>
        </p:nvSpPr>
        <p:spPr bwMode="auto">
          <a:xfrm>
            <a:off x="-1844986" y="396483"/>
            <a:ext cx="1844988" cy="3980259"/>
          </a:xfrm>
          <a:prstGeom prst="rect">
            <a:avLst/>
          </a:prstGeom>
          <a:noFill/>
          <a:ln w="9525">
            <a:noFill/>
            <a:miter lim="800000"/>
            <a:headEnd/>
            <a:tailEnd/>
          </a:ln>
          <a:effectLst/>
        </p:spPr>
        <p:txBody>
          <a:bodyPr lIns="87708" tIns="43850" rIns="87708" bIns="43850"/>
          <a:lstStyle/>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英文标题</a:t>
            </a:r>
            <a:r>
              <a:rPr lang="en-US" altLang="zh-CN" sz="1200" dirty="0">
                <a:solidFill>
                  <a:srgbClr val="F8F8F8"/>
                </a:solidFill>
                <a:cs typeface="SimSun" pitchFamily="2" charset="-122"/>
              </a:rPr>
              <a:t>:32-35pt  </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颜色</a:t>
            </a:r>
            <a:r>
              <a:rPr lang="en-US" altLang="zh-CN" sz="1200" dirty="0">
                <a:solidFill>
                  <a:srgbClr val="F8F8F8"/>
                </a:solidFill>
                <a:cs typeface="SimSun" pitchFamily="2" charset="-122"/>
              </a:rPr>
              <a:t>: R153 G0 B0</a:t>
            </a:r>
          </a:p>
          <a:p>
            <a:pPr marL="342540" indent="-342540" algn="r" defTabSz="914339">
              <a:lnSpc>
                <a:spcPct val="125000"/>
              </a:lnSpc>
              <a:spcBef>
                <a:spcPct val="20000"/>
              </a:spcBef>
              <a:buClr>
                <a:srgbClr val="990000"/>
              </a:buClr>
            </a:pPr>
            <a:r>
              <a:rPr lang="zh-CN" altLang="en-US" sz="1200" dirty="0">
                <a:solidFill>
                  <a:srgbClr val="F8F8F8"/>
                </a:solidFill>
                <a:latin typeface="FrutigerNext LT Medium" pitchFamily="34" charset="0"/>
                <a:cs typeface="SimSun" pitchFamily="2" charset="-122"/>
              </a:rPr>
              <a:t>内部使用字体 </a:t>
            </a:r>
            <a:r>
              <a:rPr lang="en-US" altLang="zh-CN" sz="1200" dirty="0">
                <a:solidFill>
                  <a:srgbClr val="F8F8F8"/>
                </a:solidFill>
                <a:latin typeface="FrutigerNext LT Medium" pitchFamily="34" charset="0"/>
                <a:cs typeface="SimSun" pitchFamily="2" charset="-122"/>
              </a:rPr>
              <a:t>:</a:t>
            </a:r>
          </a:p>
          <a:p>
            <a:pPr marL="342540" indent="-342540" algn="r" defTabSz="914339">
              <a:lnSpc>
                <a:spcPct val="125000"/>
              </a:lnSpc>
              <a:spcBef>
                <a:spcPct val="20000"/>
              </a:spcBef>
              <a:buClr>
                <a:srgbClr val="990000"/>
              </a:buClr>
            </a:pPr>
            <a:r>
              <a:rPr lang="en-US" altLang="zh-CN" sz="1200" dirty="0" err="1">
                <a:solidFill>
                  <a:srgbClr val="F8F8F8"/>
                </a:solidFill>
                <a:latin typeface="FrutigerNext LT Medium" pitchFamily="34" charset="0"/>
                <a:cs typeface="SimSun" pitchFamily="2" charset="-122"/>
              </a:rPr>
              <a:t>FrutigerNext</a:t>
            </a:r>
            <a:r>
              <a:rPr lang="en-US" altLang="zh-CN" sz="1200" dirty="0">
                <a:solidFill>
                  <a:srgbClr val="F8F8F8"/>
                </a:solidFill>
                <a:latin typeface="FrutigerNext LT Medium" pitchFamily="34" charset="0"/>
                <a:cs typeface="SimSun" pitchFamily="2" charset="-122"/>
              </a:rPr>
              <a:t> LT Medium</a:t>
            </a:r>
          </a:p>
          <a:p>
            <a:pPr marL="342540" indent="-342540" algn="r" defTabSz="914339">
              <a:lnSpc>
                <a:spcPct val="125000"/>
              </a:lnSpc>
              <a:spcBef>
                <a:spcPct val="20000"/>
              </a:spcBef>
              <a:buClr>
                <a:srgbClr val="990000"/>
              </a:buClr>
            </a:pPr>
            <a:r>
              <a:rPr lang="zh-CN" altLang="en-US" sz="1200" dirty="0">
                <a:solidFill>
                  <a:srgbClr val="F8F8F8"/>
                </a:solidFill>
                <a:latin typeface="FrutigerNext LT Medium" pitchFamily="34" charset="0"/>
                <a:cs typeface="SimSun" pitchFamily="2" charset="-122"/>
              </a:rPr>
              <a:t>外部使用字体 </a:t>
            </a:r>
            <a:r>
              <a:rPr lang="en-US" altLang="zh-CN" sz="1200" dirty="0">
                <a:solidFill>
                  <a:srgbClr val="F8F8F8"/>
                </a:solidFill>
                <a:latin typeface="FrutigerNext LT Medium" pitchFamily="34" charset="0"/>
                <a:cs typeface="SimSun" pitchFamily="2" charset="-122"/>
              </a:rPr>
              <a:t>: Arial</a:t>
            </a:r>
          </a:p>
          <a:p>
            <a:pPr marL="342540" indent="-342540" algn="r" defTabSz="914339">
              <a:lnSpc>
                <a:spcPct val="75000"/>
              </a:lnSpc>
              <a:spcBef>
                <a:spcPct val="20000"/>
              </a:spcBef>
              <a:buClr>
                <a:srgbClr val="990000"/>
              </a:buClr>
            </a:pPr>
            <a:endParaRPr lang="en-US" altLang="zh-CN" sz="1200" dirty="0">
              <a:solidFill>
                <a:srgbClr val="F8F8F8"/>
              </a:solidFill>
              <a:cs typeface="SimSun" pitchFamily="2" charset="-122"/>
            </a:endParaRP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中文标题</a:t>
            </a:r>
            <a:r>
              <a:rPr lang="en-US" altLang="zh-CN" sz="1200" dirty="0">
                <a:solidFill>
                  <a:srgbClr val="F8F8F8"/>
                </a:solidFill>
                <a:cs typeface="SimSun" pitchFamily="2" charset="-122"/>
              </a:rPr>
              <a:t>:30-32pt  </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颜色</a:t>
            </a:r>
            <a:r>
              <a:rPr lang="en-US" altLang="zh-CN" sz="1200" dirty="0">
                <a:solidFill>
                  <a:srgbClr val="F8F8F8"/>
                </a:solidFill>
                <a:cs typeface="SimSun" pitchFamily="2" charset="-122"/>
              </a:rPr>
              <a:t>: R153 G0 B0</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字体</a:t>
            </a:r>
            <a:r>
              <a:rPr lang="en-US" altLang="zh-CN" sz="1200" dirty="0">
                <a:solidFill>
                  <a:srgbClr val="F8F8F8"/>
                </a:solidFill>
                <a:cs typeface="SimSun" pitchFamily="2" charset="-122"/>
              </a:rPr>
              <a:t>:</a:t>
            </a:r>
            <a:r>
              <a:rPr lang="zh-CN" altLang="en-US" sz="1200" dirty="0">
                <a:solidFill>
                  <a:srgbClr val="F8F8F8"/>
                </a:solidFill>
                <a:cs typeface="SimSun" pitchFamily="2" charset="-122"/>
              </a:rPr>
              <a:t>黑体</a:t>
            </a:r>
          </a:p>
          <a:p>
            <a:pPr marL="342540" indent="-342540" algn="r" defTabSz="914339">
              <a:lnSpc>
                <a:spcPct val="125000"/>
              </a:lnSpc>
              <a:spcBef>
                <a:spcPct val="20000"/>
              </a:spcBef>
              <a:buClr>
                <a:srgbClr val="990000"/>
              </a:buClr>
            </a:pPr>
            <a:endParaRPr lang="zh-CN" altLang="en-US" sz="1200" dirty="0">
              <a:solidFill>
                <a:srgbClr val="F8F8F8"/>
              </a:solidFill>
              <a:cs typeface="SimSun" pitchFamily="2" charset="-122"/>
            </a:endParaRPr>
          </a:p>
          <a:p>
            <a:pPr marL="342540" indent="-342540" algn="r" defTabSz="914339">
              <a:lnSpc>
                <a:spcPct val="125000"/>
              </a:lnSpc>
              <a:spcBef>
                <a:spcPct val="20000"/>
              </a:spcBef>
              <a:buClr>
                <a:srgbClr val="990000"/>
              </a:buClr>
            </a:pPr>
            <a:endParaRPr lang="zh-CN" altLang="en-US" sz="1200" dirty="0">
              <a:solidFill>
                <a:srgbClr val="F8F8F8"/>
              </a:solidFill>
              <a:cs typeface="SimSun" pitchFamily="2" charset="-122"/>
            </a:endParaRPr>
          </a:p>
          <a:p>
            <a:pPr marL="342540" indent="-342540" algn="r" defTabSz="914339">
              <a:lnSpc>
                <a:spcPct val="125000"/>
              </a:lnSpc>
              <a:spcBef>
                <a:spcPct val="20000"/>
              </a:spcBef>
              <a:buClr>
                <a:srgbClr val="990000"/>
              </a:buClr>
            </a:pPr>
            <a:endParaRPr lang="zh-CN" altLang="en-US" sz="1200" dirty="0">
              <a:solidFill>
                <a:srgbClr val="F8F8F8"/>
              </a:solidFill>
              <a:cs typeface="SimSun" pitchFamily="2" charset="-122"/>
            </a:endParaRP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英文正文</a:t>
            </a:r>
            <a:r>
              <a:rPr lang="en-US" altLang="zh-CN" sz="1200" dirty="0">
                <a:solidFill>
                  <a:srgbClr val="F8F8F8"/>
                </a:solidFill>
                <a:cs typeface="SimSun" pitchFamily="2" charset="-122"/>
              </a:rPr>
              <a:t>:20-22pt</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子目录 </a:t>
            </a:r>
            <a:r>
              <a:rPr lang="en-US" altLang="zh-CN" sz="1200" dirty="0">
                <a:solidFill>
                  <a:srgbClr val="F8F8F8"/>
                </a:solidFill>
                <a:cs typeface="SimSun" pitchFamily="2" charset="-122"/>
              </a:rPr>
              <a:t>(2-5</a:t>
            </a:r>
            <a:r>
              <a:rPr lang="zh-CN" altLang="en-US" sz="1200" dirty="0">
                <a:solidFill>
                  <a:srgbClr val="F8F8F8"/>
                </a:solidFill>
                <a:cs typeface="SimSun" pitchFamily="2" charset="-122"/>
              </a:rPr>
              <a:t>级</a:t>
            </a:r>
            <a:r>
              <a:rPr lang="en-US" altLang="zh-CN" sz="1200" dirty="0">
                <a:solidFill>
                  <a:srgbClr val="F8F8F8"/>
                </a:solidFill>
                <a:cs typeface="SimSun" pitchFamily="2" charset="-122"/>
              </a:rPr>
              <a:t>) :18pt  </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颜色</a:t>
            </a:r>
            <a:r>
              <a:rPr lang="en-US" altLang="zh-CN" sz="1200" dirty="0">
                <a:solidFill>
                  <a:srgbClr val="F8F8F8"/>
                </a:solidFill>
                <a:cs typeface="SimSun" pitchFamily="2" charset="-122"/>
              </a:rPr>
              <a:t>:</a:t>
            </a:r>
            <a:r>
              <a:rPr lang="zh-CN" altLang="en-US" sz="1200" dirty="0">
                <a:solidFill>
                  <a:srgbClr val="F8F8F8"/>
                </a:solidFill>
                <a:cs typeface="SimSun" pitchFamily="2" charset="-122"/>
              </a:rPr>
              <a:t>黑色</a:t>
            </a:r>
          </a:p>
          <a:p>
            <a:pPr marL="342540" indent="-342540" algn="r" defTabSz="914339">
              <a:lnSpc>
                <a:spcPct val="125000"/>
              </a:lnSpc>
              <a:spcBef>
                <a:spcPct val="20000"/>
              </a:spcBef>
              <a:buClr>
                <a:srgbClr val="990000"/>
              </a:buClr>
            </a:pPr>
            <a:r>
              <a:rPr lang="zh-CN" altLang="en-US" sz="1200" dirty="0">
                <a:solidFill>
                  <a:srgbClr val="F8F8F8"/>
                </a:solidFill>
                <a:latin typeface="FrutigerNext LT Medium" pitchFamily="34" charset="0"/>
                <a:cs typeface="SimSun" pitchFamily="2" charset="-122"/>
              </a:rPr>
              <a:t>内部使用字体 </a:t>
            </a:r>
            <a:r>
              <a:rPr lang="en-US" altLang="zh-CN" sz="1200" dirty="0">
                <a:solidFill>
                  <a:srgbClr val="F8F8F8"/>
                </a:solidFill>
                <a:latin typeface="FrutigerNext LT Medium" pitchFamily="34" charset="0"/>
                <a:cs typeface="SimSun" pitchFamily="2" charset="-122"/>
              </a:rPr>
              <a:t>:</a:t>
            </a:r>
          </a:p>
          <a:p>
            <a:pPr marL="342540" indent="-342540" algn="r" defTabSz="914339">
              <a:lnSpc>
                <a:spcPct val="125000"/>
              </a:lnSpc>
              <a:spcBef>
                <a:spcPct val="20000"/>
              </a:spcBef>
              <a:buClr>
                <a:srgbClr val="990000"/>
              </a:buClr>
            </a:pPr>
            <a:r>
              <a:rPr lang="en-US" altLang="zh-CN" sz="1200" dirty="0" err="1">
                <a:solidFill>
                  <a:srgbClr val="F8F8F8"/>
                </a:solidFill>
                <a:latin typeface="FrutigerNext LT Medium" pitchFamily="34" charset="0"/>
                <a:cs typeface="SimSun" pitchFamily="2" charset="-122"/>
              </a:rPr>
              <a:t>FrutigerNext</a:t>
            </a:r>
            <a:r>
              <a:rPr lang="en-US" altLang="zh-CN" sz="1200" dirty="0">
                <a:solidFill>
                  <a:srgbClr val="F8F8F8"/>
                </a:solidFill>
                <a:latin typeface="FrutigerNext LT Medium" pitchFamily="34" charset="0"/>
                <a:cs typeface="SimSun" pitchFamily="2" charset="-122"/>
              </a:rPr>
              <a:t> LT Regular</a:t>
            </a:r>
          </a:p>
          <a:p>
            <a:pPr marL="342540" indent="-342540" algn="r" defTabSz="914339">
              <a:lnSpc>
                <a:spcPct val="125000"/>
              </a:lnSpc>
              <a:spcBef>
                <a:spcPct val="20000"/>
              </a:spcBef>
              <a:buClr>
                <a:srgbClr val="990000"/>
              </a:buClr>
            </a:pPr>
            <a:r>
              <a:rPr lang="zh-CN" altLang="en-US" sz="1200" dirty="0">
                <a:solidFill>
                  <a:srgbClr val="F8F8F8"/>
                </a:solidFill>
                <a:latin typeface="FrutigerNext LT Medium" pitchFamily="34" charset="0"/>
                <a:cs typeface="SimSun" pitchFamily="2" charset="-122"/>
              </a:rPr>
              <a:t>外部使用字体 </a:t>
            </a:r>
            <a:r>
              <a:rPr lang="en-US" altLang="zh-CN" sz="1200" dirty="0">
                <a:solidFill>
                  <a:srgbClr val="F8F8F8"/>
                </a:solidFill>
                <a:latin typeface="FrutigerNext LT Medium" pitchFamily="34" charset="0"/>
                <a:cs typeface="SimSun" pitchFamily="2" charset="-122"/>
              </a:rPr>
              <a:t>: Arial</a:t>
            </a:r>
          </a:p>
          <a:p>
            <a:pPr marL="342540" indent="-342540" algn="r" defTabSz="914339">
              <a:lnSpc>
                <a:spcPct val="75000"/>
              </a:lnSpc>
              <a:spcBef>
                <a:spcPct val="20000"/>
              </a:spcBef>
              <a:buClr>
                <a:srgbClr val="990000"/>
              </a:buClr>
            </a:pPr>
            <a:endParaRPr lang="en-US" altLang="zh-CN" sz="1200" dirty="0">
              <a:solidFill>
                <a:srgbClr val="F8F8F8"/>
              </a:solidFill>
              <a:cs typeface="SimSun" pitchFamily="2" charset="-122"/>
            </a:endParaRP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中文正文</a:t>
            </a:r>
            <a:r>
              <a:rPr lang="en-US" altLang="zh-CN" sz="1200" dirty="0">
                <a:solidFill>
                  <a:srgbClr val="F8F8F8"/>
                </a:solidFill>
                <a:cs typeface="SimSun" pitchFamily="2" charset="-122"/>
              </a:rPr>
              <a:t>:18-20pt</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子目录</a:t>
            </a:r>
            <a:r>
              <a:rPr lang="en-US" altLang="zh-CN" sz="1200" dirty="0">
                <a:solidFill>
                  <a:srgbClr val="F8F8F8"/>
                </a:solidFill>
                <a:cs typeface="SimSun" pitchFamily="2" charset="-122"/>
              </a:rPr>
              <a:t>(2-5</a:t>
            </a:r>
            <a:r>
              <a:rPr lang="zh-CN" altLang="en-US" sz="1200" dirty="0">
                <a:solidFill>
                  <a:srgbClr val="F8F8F8"/>
                </a:solidFill>
                <a:cs typeface="SimSun" pitchFamily="2" charset="-122"/>
              </a:rPr>
              <a:t>级</a:t>
            </a:r>
            <a:r>
              <a:rPr lang="en-US" altLang="zh-CN" sz="1200" dirty="0">
                <a:solidFill>
                  <a:srgbClr val="F8F8F8"/>
                </a:solidFill>
                <a:cs typeface="SimSun" pitchFamily="2" charset="-122"/>
              </a:rPr>
              <a:t>):18pt </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颜色</a:t>
            </a:r>
            <a:r>
              <a:rPr lang="en-US" altLang="zh-CN" sz="1200" dirty="0">
                <a:solidFill>
                  <a:srgbClr val="F8F8F8"/>
                </a:solidFill>
                <a:cs typeface="SimSun" pitchFamily="2" charset="-122"/>
              </a:rPr>
              <a:t>:</a:t>
            </a:r>
            <a:r>
              <a:rPr lang="zh-CN" altLang="en-US" sz="1200" dirty="0">
                <a:solidFill>
                  <a:srgbClr val="F8F8F8"/>
                </a:solidFill>
                <a:cs typeface="SimSun" pitchFamily="2" charset="-122"/>
              </a:rPr>
              <a:t>黑色</a:t>
            </a:r>
          </a:p>
          <a:p>
            <a:pPr marL="342540" indent="-342540" algn="r" defTabSz="914339">
              <a:lnSpc>
                <a:spcPct val="125000"/>
              </a:lnSpc>
              <a:spcBef>
                <a:spcPct val="20000"/>
              </a:spcBef>
              <a:buClr>
                <a:srgbClr val="990000"/>
              </a:buClr>
            </a:pPr>
            <a:r>
              <a:rPr lang="zh-CN" altLang="en-US" sz="1200" dirty="0">
                <a:solidFill>
                  <a:srgbClr val="F8F8F8"/>
                </a:solidFill>
                <a:cs typeface="SimSun" pitchFamily="2" charset="-122"/>
              </a:rPr>
              <a:t>字体</a:t>
            </a:r>
            <a:r>
              <a:rPr lang="en-US" altLang="zh-CN" sz="1200" dirty="0">
                <a:solidFill>
                  <a:srgbClr val="F8F8F8"/>
                </a:solidFill>
                <a:cs typeface="SimSun" pitchFamily="2" charset="-122"/>
              </a:rPr>
              <a:t>:</a:t>
            </a:r>
            <a:r>
              <a:rPr lang="zh-CN" altLang="en-US" sz="1200" dirty="0">
                <a:solidFill>
                  <a:srgbClr val="F8F8F8"/>
                </a:solidFill>
                <a:cs typeface="SimSun" pitchFamily="2" charset="-122"/>
              </a:rPr>
              <a:t>细黑体 </a:t>
            </a:r>
            <a:endParaRPr lang="zh-CN" altLang="en-US" sz="1200" dirty="0">
              <a:solidFill>
                <a:srgbClr val="080808"/>
              </a:solidFill>
              <a:cs typeface="SimSun" pitchFamily="2" charset="-122"/>
            </a:endParaRPr>
          </a:p>
        </p:txBody>
      </p:sp>
      <p:sp>
        <p:nvSpPr>
          <p:cNvPr id="1470603" name="Rectangle 139"/>
          <p:cNvSpPr>
            <a:spLocks noChangeArrowheads="1"/>
          </p:cNvSpPr>
          <p:nvPr/>
        </p:nvSpPr>
        <p:spPr bwMode="auto">
          <a:xfrm>
            <a:off x="9269006" y="4043171"/>
            <a:ext cx="920113" cy="323056"/>
          </a:xfrm>
          <a:prstGeom prst="rect">
            <a:avLst/>
          </a:prstGeom>
          <a:solidFill>
            <a:srgbClr val="F8F8F8"/>
          </a:solidFill>
          <a:ln w="9525" algn="ctr">
            <a:noFill/>
            <a:miter lim="800000"/>
            <a:headEnd/>
            <a:tailEnd/>
          </a:ln>
          <a:effectLst/>
        </p:spPr>
        <p:txBody>
          <a:bodyPr lIns="91325" tIns="45663" rIns="91325" bIns="45663" anchor="ctr">
            <a:spAutoFit/>
          </a:bodyPr>
          <a:lstStyle/>
          <a:p>
            <a:pPr algn="ctr" defTabSz="876961" eaLnBrk="0" hangingPunct="0"/>
            <a:endParaRPr lang="zh-CN" altLang="zh-CN" sz="1500" dirty="0">
              <a:solidFill>
                <a:srgbClr val="000000"/>
              </a:solidFill>
              <a:ea typeface="MS PGothic" pitchFamily="34" charset="-128"/>
            </a:endParaRPr>
          </a:p>
        </p:txBody>
      </p:sp>
      <p:grpSp>
        <p:nvGrpSpPr>
          <p:cNvPr id="3" name="Group 140"/>
          <p:cNvGrpSpPr>
            <a:grpSpLocks/>
          </p:cNvGrpSpPr>
          <p:nvPr/>
        </p:nvGrpSpPr>
        <p:grpSpPr bwMode="auto">
          <a:xfrm>
            <a:off x="9352306" y="3958837"/>
            <a:ext cx="741566" cy="138113"/>
            <a:chOff x="6657" y="3492"/>
            <a:chExt cx="527" cy="121"/>
          </a:xfrm>
        </p:grpSpPr>
        <p:sp>
          <p:nvSpPr>
            <p:cNvPr id="1470605" name="Rectangle 141"/>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06" name="Rectangle 142"/>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07" name="Rectangle 143"/>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08" name="Rectangle 144"/>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4" name="Group 145"/>
          <p:cNvGrpSpPr>
            <a:grpSpLocks/>
          </p:cNvGrpSpPr>
          <p:nvPr/>
        </p:nvGrpSpPr>
        <p:grpSpPr bwMode="auto">
          <a:xfrm>
            <a:off x="9352306" y="4652978"/>
            <a:ext cx="741566" cy="136922"/>
            <a:chOff x="6657" y="4103"/>
            <a:chExt cx="527" cy="121"/>
          </a:xfrm>
        </p:grpSpPr>
        <p:sp>
          <p:nvSpPr>
            <p:cNvPr id="1470610" name="Rectangle 146"/>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11" name="Rectangle 147"/>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12" name="Rectangle 148"/>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13" name="Rectangle 149"/>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5" name="Group 150"/>
          <p:cNvGrpSpPr>
            <a:grpSpLocks/>
          </p:cNvGrpSpPr>
          <p:nvPr/>
        </p:nvGrpSpPr>
        <p:grpSpPr bwMode="auto">
          <a:xfrm>
            <a:off x="9352306" y="4837511"/>
            <a:ext cx="741566" cy="136922"/>
            <a:chOff x="6657" y="4266"/>
            <a:chExt cx="527" cy="121"/>
          </a:xfrm>
        </p:grpSpPr>
        <p:sp>
          <p:nvSpPr>
            <p:cNvPr id="1470615" name="Rectangle 151"/>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16" name="Rectangle 152"/>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17" name="Rectangle 153"/>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18" name="Rectangle 154"/>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6" name="Group 155"/>
          <p:cNvGrpSpPr>
            <a:grpSpLocks/>
          </p:cNvGrpSpPr>
          <p:nvPr/>
        </p:nvGrpSpPr>
        <p:grpSpPr bwMode="auto">
          <a:xfrm>
            <a:off x="9352306" y="4145772"/>
            <a:ext cx="741566" cy="136922"/>
            <a:chOff x="6657" y="3656"/>
            <a:chExt cx="527" cy="121"/>
          </a:xfrm>
        </p:grpSpPr>
        <p:sp>
          <p:nvSpPr>
            <p:cNvPr id="1470620" name="Rectangle 156"/>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21" name="Rectangle 157"/>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22" name="Rectangle 158"/>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23" name="Rectangle 159"/>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7" name="Group 160"/>
          <p:cNvGrpSpPr>
            <a:grpSpLocks/>
          </p:cNvGrpSpPr>
          <p:nvPr/>
        </p:nvGrpSpPr>
        <p:grpSpPr bwMode="auto">
          <a:xfrm>
            <a:off x="9352306" y="4468418"/>
            <a:ext cx="741566" cy="136922"/>
            <a:chOff x="6657" y="3941"/>
            <a:chExt cx="527" cy="121"/>
          </a:xfrm>
        </p:grpSpPr>
        <p:sp>
          <p:nvSpPr>
            <p:cNvPr id="1470625" name="Rectangle 161"/>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26" name="Rectangle 162"/>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27" name="Rectangle 163"/>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28" name="Rectangle 164"/>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8" name="Group 165"/>
          <p:cNvGrpSpPr>
            <a:grpSpLocks/>
          </p:cNvGrpSpPr>
          <p:nvPr/>
        </p:nvGrpSpPr>
        <p:grpSpPr bwMode="auto">
          <a:xfrm>
            <a:off x="9352306" y="5023251"/>
            <a:ext cx="741566" cy="136922"/>
            <a:chOff x="6657" y="4430"/>
            <a:chExt cx="527" cy="121"/>
          </a:xfrm>
        </p:grpSpPr>
        <p:sp>
          <p:nvSpPr>
            <p:cNvPr id="1470630" name="Rectangle 166"/>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31" name="Rectangle 167"/>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32" name="Rectangle 168"/>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33" name="Rectangle 169"/>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9" name="Group 170"/>
          <p:cNvGrpSpPr>
            <a:grpSpLocks/>
          </p:cNvGrpSpPr>
          <p:nvPr/>
        </p:nvGrpSpPr>
        <p:grpSpPr bwMode="auto">
          <a:xfrm>
            <a:off x="9352306" y="3774290"/>
            <a:ext cx="741566" cy="138113"/>
            <a:chOff x="6657" y="3329"/>
            <a:chExt cx="527" cy="122"/>
          </a:xfrm>
        </p:grpSpPr>
        <p:sp>
          <p:nvSpPr>
            <p:cNvPr id="1470635" name="Rectangle 171"/>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36" name="Rectangle 172"/>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37" name="Rectangle 173"/>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38" name="Rectangle 174"/>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10" name="Group 175"/>
          <p:cNvGrpSpPr>
            <a:grpSpLocks/>
          </p:cNvGrpSpPr>
          <p:nvPr/>
        </p:nvGrpSpPr>
        <p:grpSpPr bwMode="auto">
          <a:xfrm>
            <a:off x="9352306" y="3450446"/>
            <a:ext cx="741566" cy="136922"/>
            <a:chOff x="6657" y="3043"/>
            <a:chExt cx="527" cy="121"/>
          </a:xfrm>
        </p:grpSpPr>
        <p:sp>
          <p:nvSpPr>
            <p:cNvPr id="1470640" name="Rectangle 176"/>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41" name="Rectangle 177"/>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42" name="Rectangle 178"/>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43" name="Rectangle 179"/>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pPr defTabSz="914339"/>
              <a:endParaRPr lang="zh-CN" altLang="en-US">
                <a:solidFill>
                  <a:srgbClr val="000000"/>
                </a:solidFill>
              </a:endParaRPr>
            </a:p>
          </p:txBody>
        </p:sp>
      </p:grpSp>
      <p:grpSp>
        <p:nvGrpSpPr>
          <p:cNvPr id="11" name="Group 180"/>
          <p:cNvGrpSpPr>
            <a:grpSpLocks/>
          </p:cNvGrpSpPr>
          <p:nvPr/>
        </p:nvGrpSpPr>
        <p:grpSpPr bwMode="auto">
          <a:xfrm>
            <a:off x="9352306" y="3265893"/>
            <a:ext cx="741566" cy="138113"/>
            <a:chOff x="6657" y="2881"/>
            <a:chExt cx="527" cy="121"/>
          </a:xfrm>
        </p:grpSpPr>
        <p:sp>
          <p:nvSpPr>
            <p:cNvPr id="1470645" name="Rectangle 181"/>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46" name="Rectangle 182"/>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47" name="Rectangle 183"/>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pPr defTabSz="914339"/>
              <a:endParaRPr lang="zh-CN" altLang="en-US">
                <a:solidFill>
                  <a:srgbClr val="000000"/>
                </a:solidFill>
              </a:endParaRPr>
            </a:p>
          </p:txBody>
        </p:sp>
        <p:sp>
          <p:nvSpPr>
            <p:cNvPr id="1470648" name="Rectangle 184"/>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pPr defTabSz="914339"/>
              <a:endParaRPr lang="zh-CN" altLang="en-US">
                <a:solidFill>
                  <a:srgbClr val="000000"/>
                </a:solidFill>
              </a:endParaRPr>
            </a:p>
          </p:txBody>
        </p:sp>
      </p:grpSp>
      <p:sp>
        <p:nvSpPr>
          <p:cNvPr id="1470649" name="Rectangle 185"/>
          <p:cNvSpPr>
            <a:spLocks noChangeArrowheads="1"/>
          </p:cNvSpPr>
          <p:nvPr/>
        </p:nvSpPr>
        <p:spPr bwMode="auto">
          <a:xfrm>
            <a:off x="9199950" y="1697841"/>
            <a:ext cx="1051049" cy="1990725"/>
          </a:xfrm>
          <a:prstGeom prst="rect">
            <a:avLst/>
          </a:prstGeom>
          <a:noFill/>
          <a:ln w="9525">
            <a:noFill/>
            <a:miter lim="800000"/>
            <a:headEnd/>
            <a:tailEnd/>
          </a:ln>
          <a:effectLst/>
        </p:spPr>
        <p:txBody>
          <a:bodyPr lIns="87708" tIns="43850" rIns="87708" bIns="43850"/>
          <a:lstStyle/>
          <a:p>
            <a:pPr marL="342540" indent="-342540" defTabSz="914339">
              <a:lnSpc>
                <a:spcPct val="120000"/>
              </a:lnSpc>
              <a:spcBef>
                <a:spcPct val="20000"/>
              </a:spcBef>
              <a:buClr>
                <a:srgbClr val="990000"/>
              </a:buClr>
            </a:pPr>
            <a:r>
              <a:rPr lang="zh-CN" altLang="en-US" sz="1200" dirty="0">
                <a:solidFill>
                  <a:srgbClr val="F8F8F8"/>
                </a:solidFill>
                <a:latin typeface="华文细黑" pitchFamily="2" charset="-122"/>
                <a:cs typeface="SimSun" pitchFamily="2" charset="-122"/>
              </a:rPr>
              <a:t>配色参考方案：</a:t>
            </a:r>
          </a:p>
          <a:p>
            <a:pPr marL="342540" indent="-342540" defTabSz="914339">
              <a:lnSpc>
                <a:spcPct val="120000"/>
              </a:lnSpc>
              <a:spcBef>
                <a:spcPct val="20000"/>
              </a:spcBef>
              <a:buClr>
                <a:srgbClr val="990000"/>
              </a:buClr>
            </a:pPr>
            <a:r>
              <a:rPr lang="zh-CN" altLang="en-US" sz="1200" dirty="0">
                <a:solidFill>
                  <a:srgbClr val="F8F8F8"/>
                </a:solidFill>
                <a:latin typeface="华文细黑" pitchFamily="2" charset="-122"/>
                <a:cs typeface="SimSun" pitchFamily="2" charset="-122"/>
              </a:rPr>
              <a:t>建议同一页面内不超过四种颜色，以下是９组配色方案，同一页面内只选择一组使用。</a:t>
            </a:r>
          </a:p>
          <a:p>
            <a:pPr marL="342540" indent="-342540" defTabSz="914339">
              <a:lnSpc>
                <a:spcPct val="120000"/>
              </a:lnSpc>
              <a:spcBef>
                <a:spcPct val="20000"/>
              </a:spcBef>
              <a:buClr>
                <a:srgbClr val="990000"/>
              </a:buClr>
            </a:pPr>
            <a:r>
              <a:rPr lang="zh-CN" altLang="en-US" sz="1200" dirty="0">
                <a:solidFill>
                  <a:srgbClr val="F8F8F8"/>
                </a:solidFill>
                <a:latin typeface="华文细黑" pitchFamily="2" charset="-122"/>
                <a:cs typeface="SimSun" pitchFamily="2" charset="-122"/>
              </a:rPr>
              <a:t>（仅供参考）</a:t>
            </a:r>
          </a:p>
        </p:txBody>
      </p:sp>
      <p:sp>
        <p:nvSpPr>
          <p:cNvPr id="1470650" name="Rectangle 186"/>
          <p:cNvSpPr>
            <a:spLocks noChangeArrowheads="1"/>
          </p:cNvSpPr>
          <p:nvPr/>
        </p:nvSpPr>
        <p:spPr bwMode="auto">
          <a:xfrm>
            <a:off x="9199950" y="-46425"/>
            <a:ext cx="1051049" cy="628651"/>
          </a:xfrm>
          <a:prstGeom prst="rect">
            <a:avLst/>
          </a:prstGeom>
          <a:noFill/>
          <a:ln w="9525">
            <a:noFill/>
            <a:miter lim="800000"/>
            <a:headEnd/>
            <a:tailEnd/>
          </a:ln>
          <a:effectLst/>
        </p:spPr>
        <p:txBody>
          <a:bodyPr lIns="87708" tIns="43850" rIns="87708" bIns="43850"/>
          <a:lstStyle/>
          <a:p>
            <a:pPr marL="342540" indent="-342540" defTabSz="914339">
              <a:lnSpc>
                <a:spcPct val="120000"/>
              </a:lnSpc>
              <a:spcBef>
                <a:spcPct val="20000"/>
              </a:spcBef>
              <a:buClr>
                <a:srgbClr val="990000"/>
              </a:buClr>
            </a:pPr>
            <a:r>
              <a:rPr lang="zh-CN" altLang="en-US" sz="1200" dirty="0">
                <a:solidFill>
                  <a:srgbClr val="F8F8F8"/>
                </a:solidFill>
                <a:latin typeface="华文细黑" pitchFamily="2" charset="-122"/>
                <a:cs typeface="SimSun" pitchFamily="2" charset="-122"/>
              </a:rPr>
              <a:t>客户或者合作伙伴的标志放在右上角</a:t>
            </a:r>
            <a:r>
              <a:rPr lang="en-US" altLang="zh-CN" sz="1200" dirty="0">
                <a:solidFill>
                  <a:srgbClr val="F8F8F8"/>
                </a:solidFill>
                <a:latin typeface="华文细黑" pitchFamily="2" charset="-122"/>
                <a:cs typeface="SimSun" pitchFamily="2" charset="-122"/>
              </a:rPr>
              <a:t>.</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fade thruBlk="1"/>
  </p:transition>
  <p:txStyles>
    <p:title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6721"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3433"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0149"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6864"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p:titleStyle>
    <p:bodyStyle>
      <a:lvl1pPr marL="342540" indent="-342540" algn="l" rtl="0" eaLnBrk="1" fontAlgn="base" hangingPunct="1">
        <a:spcBef>
          <a:spcPct val="20000"/>
        </a:spcBef>
        <a:spcAft>
          <a:spcPct val="0"/>
        </a:spcAft>
        <a:buClr>
          <a:srgbClr val="990000"/>
        </a:buClr>
        <a:buChar char="•"/>
        <a:defRPr sz="2400" b="1">
          <a:solidFill>
            <a:schemeClr val="tx1"/>
          </a:solidFill>
          <a:latin typeface="+mn-lt"/>
          <a:ea typeface="+mn-ea"/>
          <a:cs typeface="+mn-cs"/>
        </a:defRPr>
      </a:lvl1pPr>
      <a:lvl2pPr marL="742163" indent="-285450" algn="l" rtl="0" eaLnBrk="1" fontAlgn="base" hangingPunct="1">
        <a:spcBef>
          <a:spcPct val="20000"/>
        </a:spcBef>
        <a:spcAft>
          <a:spcPct val="0"/>
        </a:spcAft>
        <a:buFont typeface="Arial" charset="0"/>
        <a:buChar char="›"/>
        <a:defRPr sz="2000">
          <a:solidFill>
            <a:schemeClr val="tx1"/>
          </a:solidFill>
          <a:latin typeface="+mn-lt"/>
          <a:ea typeface="+mn-ea"/>
          <a:cs typeface="+mn-cs"/>
        </a:defRPr>
      </a:lvl2pPr>
      <a:lvl3pPr marL="1141789" indent="-228360"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598506" indent="-228360" algn="l" rtl="0" eaLnBrk="1" fontAlgn="base" hangingPunct="1">
        <a:spcBef>
          <a:spcPct val="20000"/>
        </a:spcBef>
        <a:spcAft>
          <a:spcPct val="0"/>
        </a:spcAft>
        <a:buChar char="–"/>
        <a:defRPr sz="1600">
          <a:solidFill>
            <a:schemeClr val="tx1"/>
          </a:solidFill>
          <a:latin typeface="+mn-lt"/>
          <a:ea typeface="+mn-ea"/>
          <a:cs typeface="+mn-cs"/>
        </a:defRPr>
      </a:lvl4pPr>
      <a:lvl5pPr marL="2055221" indent="-228360" algn="l" rtl="0" eaLnBrk="1" fontAlgn="base" hangingPunct="1">
        <a:spcBef>
          <a:spcPct val="20000"/>
        </a:spcBef>
        <a:spcAft>
          <a:spcPct val="0"/>
        </a:spcAft>
        <a:buFont typeface="Arial" charset="0"/>
        <a:buChar char="~"/>
        <a:defRPr sz="1600">
          <a:solidFill>
            <a:schemeClr val="tx1"/>
          </a:solidFill>
          <a:latin typeface="+mn-lt"/>
          <a:ea typeface="+mn-ea"/>
          <a:cs typeface="+mn-cs"/>
        </a:defRPr>
      </a:lvl5pPr>
      <a:lvl6pPr marL="2511939" indent="-22836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68656" indent="-22836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5371" indent="-22836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2088" indent="-22836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3433" rtl="0" eaLnBrk="1" latinLnBrk="0" hangingPunct="1">
        <a:defRPr sz="1700" kern="1200">
          <a:solidFill>
            <a:schemeClr val="tx1"/>
          </a:solidFill>
          <a:latin typeface="+mn-lt"/>
          <a:ea typeface="+mn-ea"/>
          <a:cs typeface="+mn-cs"/>
        </a:defRPr>
      </a:lvl1pPr>
      <a:lvl2pPr marL="456721" algn="l" defTabSz="913433" rtl="0" eaLnBrk="1" latinLnBrk="0" hangingPunct="1">
        <a:defRPr sz="1700" kern="1200">
          <a:solidFill>
            <a:schemeClr val="tx1"/>
          </a:solidFill>
          <a:latin typeface="+mn-lt"/>
          <a:ea typeface="+mn-ea"/>
          <a:cs typeface="+mn-cs"/>
        </a:defRPr>
      </a:lvl2pPr>
      <a:lvl3pPr marL="913433" algn="l" defTabSz="913433" rtl="0" eaLnBrk="1" latinLnBrk="0" hangingPunct="1">
        <a:defRPr sz="1700" kern="1200">
          <a:solidFill>
            <a:schemeClr val="tx1"/>
          </a:solidFill>
          <a:latin typeface="+mn-lt"/>
          <a:ea typeface="+mn-ea"/>
          <a:cs typeface="+mn-cs"/>
        </a:defRPr>
      </a:lvl3pPr>
      <a:lvl4pPr marL="1370149" algn="l" defTabSz="913433" rtl="0" eaLnBrk="1" latinLnBrk="0" hangingPunct="1">
        <a:defRPr sz="1700" kern="1200">
          <a:solidFill>
            <a:schemeClr val="tx1"/>
          </a:solidFill>
          <a:latin typeface="+mn-lt"/>
          <a:ea typeface="+mn-ea"/>
          <a:cs typeface="+mn-cs"/>
        </a:defRPr>
      </a:lvl4pPr>
      <a:lvl5pPr marL="1826864" algn="l" defTabSz="913433" rtl="0" eaLnBrk="1" latinLnBrk="0" hangingPunct="1">
        <a:defRPr sz="1700" kern="1200">
          <a:solidFill>
            <a:schemeClr val="tx1"/>
          </a:solidFill>
          <a:latin typeface="+mn-lt"/>
          <a:ea typeface="+mn-ea"/>
          <a:cs typeface="+mn-cs"/>
        </a:defRPr>
      </a:lvl5pPr>
      <a:lvl6pPr marL="2283580" algn="l" defTabSz="913433" rtl="0" eaLnBrk="1" latinLnBrk="0" hangingPunct="1">
        <a:defRPr sz="1700" kern="1200">
          <a:solidFill>
            <a:schemeClr val="tx1"/>
          </a:solidFill>
          <a:latin typeface="+mn-lt"/>
          <a:ea typeface="+mn-ea"/>
          <a:cs typeface="+mn-cs"/>
        </a:defRPr>
      </a:lvl6pPr>
      <a:lvl7pPr marL="2740300" algn="l" defTabSz="913433" rtl="0" eaLnBrk="1" latinLnBrk="0" hangingPunct="1">
        <a:defRPr sz="1700" kern="1200">
          <a:solidFill>
            <a:schemeClr val="tx1"/>
          </a:solidFill>
          <a:latin typeface="+mn-lt"/>
          <a:ea typeface="+mn-ea"/>
          <a:cs typeface="+mn-cs"/>
        </a:defRPr>
      </a:lvl7pPr>
      <a:lvl8pPr marL="3197013" algn="l" defTabSz="913433" rtl="0" eaLnBrk="1" latinLnBrk="0" hangingPunct="1">
        <a:defRPr sz="1700" kern="1200">
          <a:solidFill>
            <a:schemeClr val="tx1"/>
          </a:solidFill>
          <a:latin typeface="+mn-lt"/>
          <a:ea typeface="+mn-ea"/>
          <a:cs typeface="+mn-cs"/>
        </a:defRPr>
      </a:lvl8pPr>
      <a:lvl9pPr marL="3653727" algn="l" defTabSz="913433"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9.wdp"/></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0.wdp"/></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1.wdp"/></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64622"/>
            <a:ext cx="9144000" cy="1102519"/>
          </a:xfrm>
        </p:spPr>
        <p:txBody>
          <a:bodyPr>
            <a:noAutofit/>
          </a:bodyPr>
          <a:lstStyle/>
          <a:p>
            <a:pPr algn="ctr"/>
            <a:r>
              <a:rPr lang="en-US" altLang="zh-CN" sz="3200" b="1" kern="0" dirty="0" smtClean="0">
                <a:latin typeface="Arial" pitchFamily="34" charset="0"/>
                <a:cs typeface="Arial" pitchFamily="34" charset="0"/>
              </a:rPr>
              <a:t>AECON and APONF</a:t>
            </a:r>
            <a:endParaRPr lang="en-US" dirty="0">
              <a:solidFill>
                <a:schemeClr val="tx1">
                  <a:lumMod val="65000"/>
                  <a:lumOff val="35000"/>
                </a:schemeClr>
              </a:solidFill>
            </a:endParaRPr>
          </a:p>
        </p:txBody>
      </p:sp>
      <p:sp>
        <p:nvSpPr>
          <p:cNvPr id="3" name="Subtitle 2"/>
          <p:cNvSpPr>
            <a:spLocks noGrp="1"/>
          </p:cNvSpPr>
          <p:nvPr>
            <p:ph type="subTitle" idx="1"/>
          </p:nvPr>
        </p:nvSpPr>
        <p:spPr/>
        <p:txBody>
          <a:bodyPr>
            <a:normAutofit/>
          </a:bodyPr>
          <a:lstStyle/>
          <a:p>
            <a:r>
              <a:rPr lang="en-US" altLang="zh-CN" b="1" kern="0" dirty="0">
                <a:solidFill>
                  <a:srgbClr val="C00000"/>
                </a:solidFill>
              </a:rPr>
              <a:t>Tina Tsou, Huawei</a:t>
            </a:r>
          </a:p>
          <a:p>
            <a:pPr lvl="0"/>
            <a:r>
              <a:rPr lang="en-US" altLang="zh-CN" sz="1400" kern="0" dirty="0" smtClean="0">
                <a:solidFill>
                  <a:schemeClr val="tx1"/>
                </a:solidFill>
              </a:rPr>
              <a:t>July 22, </a:t>
            </a:r>
            <a:r>
              <a:rPr lang="en-US" altLang="zh-CN" sz="1400" kern="0" dirty="0">
                <a:solidFill>
                  <a:schemeClr val="tx1"/>
                </a:solidFill>
              </a:rPr>
              <a:t>2014</a:t>
            </a:r>
          </a:p>
          <a:p>
            <a:pPr lvl="0"/>
            <a:r>
              <a:rPr lang="en-US" altLang="zh-CN" sz="1400" kern="0" dirty="0" smtClean="0">
                <a:solidFill>
                  <a:schemeClr val="tx1"/>
                </a:solidFill>
              </a:rPr>
              <a:t>IETF-90</a:t>
            </a:r>
          </a:p>
          <a:p>
            <a:pPr lvl="0"/>
            <a:r>
              <a:rPr lang="en-US" altLang="zh-CN" sz="1400" kern="0" dirty="0" smtClean="0">
                <a:solidFill>
                  <a:schemeClr val="tx1"/>
                </a:solidFill>
              </a:rPr>
              <a:t>Room York (the IAB breakout room)</a:t>
            </a:r>
          </a:p>
        </p:txBody>
      </p:sp>
      <p:pic>
        <p:nvPicPr>
          <p:cNvPr id="6146" name="Picture 2" descr="http://sdnworldevent.com/wp-content/themes/sdnworldevent/images/logos/event-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575" y="-555625"/>
            <a:ext cx="3048000" cy="1162050"/>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sdnworldevent.com/wp-content/themes/sdnworldevent/images/logos/event-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7975" y="-403225"/>
            <a:ext cx="3048000" cy="1162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3218643"/>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blog.teamtreehouse.com/wp-content/uploads/2012/08/apps.png"/>
          <p:cNvPicPr>
            <a:picLocks noChangeAspect="1" noChangeArrowheads="1"/>
          </p:cNvPicPr>
          <p:nvPr/>
        </p:nvPicPr>
        <p:blipFill rotWithShape="1">
          <a:blip r:embed="rId3" cstate="print">
            <a:extLst>
              <a:ext uri="{BEBA8EAE-BF5A-486C-A8C5-ECC9F3942E4B}">
                <a14:imgProps xmlns="" xmlns:a14="http://schemas.microsoft.com/office/drawing/2010/main">
                  <a14:imgLayer r:embed="rId4">
                    <a14:imgEffect>
                      <a14:brightnessContrast bright="-77000" contrast="-61000"/>
                    </a14:imgEffect>
                  </a14:imgLayer>
                </a14:imgProps>
              </a:ext>
              <a:ext uri="{28A0092B-C50C-407E-A947-70E740481C1C}">
                <a14:useLocalDpi xmlns="" xmlns:a14="http://schemas.microsoft.com/office/drawing/2010/main" val="0"/>
              </a:ext>
            </a:extLst>
          </a:blip>
          <a:srcRect t="1348"/>
          <a:stretch/>
        </p:blipFill>
        <p:spPr bwMode="auto">
          <a:xfrm>
            <a:off x="0" y="0"/>
            <a:ext cx="9143999"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7200" y="114300"/>
            <a:ext cx="8686800" cy="1000794"/>
          </a:xfrm>
        </p:spPr>
        <p:txBody>
          <a:bodyPr>
            <a:normAutofit/>
          </a:bodyPr>
          <a:lstStyle/>
          <a:p>
            <a:r>
              <a:rPr lang="en-US" dirty="0" smtClean="0">
                <a:solidFill>
                  <a:schemeClr val="bg1"/>
                </a:solidFill>
              </a:rPr>
              <a:t>APONF</a:t>
            </a:r>
            <a:br>
              <a:rPr lang="en-US" dirty="0" smtClean="0">
                <a:solidFill>
                  <a:schemeClr val="bg1"/>
                </a:solidFill>
              </a:rPr>
            </a:br>
            <a:r>
              <a:rPr lang="en-US" sz="1800" dirty="0">
                <a:solidFill>
                  <a:schemeClr val="bg1"/>
                </a:solidFill>
              </a:rPr>
              <a:t>(Application-based Policy for Network Functions</a:t>
            </a:r>
            <a:r>
              <a:rPr lang="en-US" sz="1800" dirty="0" smtClean="0">
                <a:solidFill>
                  <a:schemeClr val="bg1"/>
                </a:solidFill>
              </a:rPr>
              <a:t>)</a:t>
            </a:r>
            <a:endParaRPr lang="en-US" sz="1800" dirty="0">
              <a:solidFill>
                <a:schemeClr val="bg1"/>
              </a:solidFill>
            </a:endParaRPr>
          </a:p>
        </p:txBody>
      </p:sp>
      <p:sp>
        <p:nvSpPr>
          <p:cNvPr id="5" name="TextBox 4"/>
          <p:cNvSpPr txBox="1"/>
          <p:nvPr/>
        </p:nvSpPr>
        <p:spPr>
          <a:xfrm>
            <a:off x="1" y="1203381"/>
            <a:ext cx="9143999" cy="1938992"/>
          </a:xfrm>
          <a:prstGeom prst="rect">
            <a:avLst/>
          </a:prstGeom>
          <a:noFill/>
        </p:spPr>
        <p:txBody>
          <a:bodyPr wrap="square" rtlCol="0">
            <a:spAutoFit/>
          </a:bodyPr>
          <a:lstStyle/>
          <a:p>
            <a:pPr algn="ctr"/>
            <a:r>
              <a:rPr lang="en-US" altLang="zh-CN" sz="2000" dirty="0" smtClean="0">
                <a:solidFill>
                  <a:schemeClr val="bg1"/>
                </a:solidFill>
              </a:rPr>
              <a:t>Providing interfaces between network management application systems </a:t>
            </a:r>
            <a:r>
              <a:rPr lang="en-US" sz="2000" dirty="0" smtClean="0">
                <a:solidFill>
                  <a:schemeClr val="bg1"/>
                </a:solidFill>
              </a:rPr>
              <a:t/>
            </a:r>
            <a:br>
              <a:rPr lang="en-US" sz="2000" dirty="0" smtClean="0">
                <a:solidFill>
                  <a:schemeClr val="bg1"/>
                </a:solidFill>
              </a:rPr>
            </a:br>
            <a:r>
              <a:rPr lang="en-US" sz="2000" dirty="0" smtClean="0">
                <a:solidFill>
                  <a:schemeClr val="bg1"/>
                </a:solidFill>
              </a:rPr>
              <a:t>and network </a:t>
            </a:r>
            <a:r>
              <a:rPr lang="en-US" sz="2000" dirty="0">
                <a:solidFill>
                  <a:schemeClr val="bg1"/>
                </a:solidFill>
              </a:rPr>
              <a:t>management and controlling </a:t>
            </a:r>
            <a:r>
              <a:rPr lang="en-US" sz="2000" dirty="0" smtClean="0">
                <a:solidFill>
                  <a:schemeClr val="bg1"/>
                </a:solidFill>
              </a:rPr>
              <a:t>systems. </a:t>
            </a:r>
            <a:endParaRPr lang="en-US" sz="2000" dirty="0">
              <a:solidFill>
                <a:schemeClr val="bg1"/>
              </a:solidFill>
            </a:endParaRPr>
          </a:p>
          <a:p>
            <a:pPr algn="ctr"/>
            <a:endParaRPr lang="en-US" sz="2000" dirty="0">
              <a:solidFill>
                <a:schemeClr val="bg1"/>
              </a:solidFill>
            </a:endParaRPr>
          </a:p>
          <a:p>
            <a:pPr algn="ctr"/>
            <a:r>
              <a:rPr lang="en-US" sz="2000" dirty="0" smtClean="0">
                <a:solidFill>
                  <a:schemeClr val="bg1"/>
                </a:solidFill>
              </a:rPr>
              <a:t>Mapping attributes of the network service graph</a:t>
            </a:r>
          </a:p>
          <a:p>
            <a:pPr algn="ctr"/>
            <a:r>
              <a:rPr lang="en-US" sz="2000" dirty="0" smtClean="0">
                <a:solidFill>
                  <a:schemeClr val="bg1"/>
                </a:solidFill>
              </a:rPr>
              <a:t>into specific network management policies, </a:t>
            </a:r>
          </a:p>
          <a:p>
            <a:pPr algn="ctr"/>
            <a:r>
              <a:rPr lang="en-US" sz="2000" dirty="0" smtClean="0">
                <a:solidFill>
                  <a:schemeClr val="bg1"/>
                </a:solidFill>
              </a:rPr>
              <a:t>i.e., device level configuration models.</a:t>
            </a:r>
          </a:p>
        </p:txBody>
      </p:sp>
    </p:spTree>
    <p:extLst>
      <p:ext uri="{BB962C8B-B14F-4D97-AF65-F5344CB8AC3E}">
        <p14:creationId xmlns="" xmlns:p14="http://schemas.microsoft.com/office/powerpoint/2010/main" val="49464352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1000"/>
                                        <p:tgtEl>
                                          <p:spTgt spid="5">
                                            <p:txEl>
                                              <p:pRg st="2" end="2"/>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left)">
                                      <p:cBhvr>
                                        <p:cTn id="15" dur="1000"/>
                                        <p:tgtEl>
                                          <p:spTgt spid="5">
                                            <p:txEl>
                                              <p:pRg st="3" end="3"/>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left)">
                                      <p:cBhvr>
                                        <p:cTn id="19"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omega-level.net/wp-content/uploads/2013/08/Brain-to-brain-interface..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rightnessContrast bright="-70000" contrast="-60000"/>
                    </a14:imgEffect>
                  </a14:imgLayer>
                </a14:imgProps>
              </a:ext>
              <a:ext uri="{28A0092B-C50C-407E-A947-70E740481C1C}">
                <a14:useLocalDpi xmlns="" xmlns:a14="http://schemas.microsoft.com/office/drawing/2010/main" val="0"/>
              </a:ext>
            </a:extLst>
          </a:blip>
          <a:srcRect/>
          <a:stretch>
            <a:fillRect/>
          </a:stretch>
        </p:blipFill>
        <p:spPr bwMode="auto">
          <a:xfrm>
            <a:off x="-1" y="0"/>
            <a:ext cx="9143997"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7200" y="114299"/>
            <a:ext cx="8229600" cy="825325"/>
          </a:xfrm>
        </p:spPr>
        <p:txBody>
          <a:bodyPr>
            <a:normAutofit/>
          </a:bodyPr>
          <a:lstStyle/>
          <a:p>
            <a:r>
              <a:rPr lang="en-US" dirty="0" smtClean="0">
                <a:solidFill>
                  <a:schemeClr val="bg1"/>
                </a:solidFill>
              </a:rPr>
              <a:t>AECON</a:t>
            </a:r>
            <a:r>
              <a:rPr lang="en-US" dirty="0">
                <a:solidFill>
                  <a:schemeClr val="bg1"/>
                </a:solidFill>
              </a:rPr>
              <a:t/>
            </a:r>
            <a:br>
              <a:rPr lang="en-US" dirty="0">
                <a:solidFill>
                  <a:schemeClr val="bg1"/>
                </a:solidFill>
              </a:rPr>
            </a:br>
            <a:r>
              <a:rPr lang="en-US" sz="1800" dirty="0" smtClean="0">
                <a:solidFill>
                  <a:schemeClr val="bg1"/>
                </a:solidFill>
              </a:rPr>
              <a:t>(Application Enabled Collaborative Networking)</a:t>
            </a:r>
            <a:endParaRPr lang="en-US" sz="1600" dirty="0">
              <a:solidFill>
                <a:schemeClr val="bg1"/>
              </a:solidFill>
            </a:endParaRPr>
          </a:p>
        </p:txBody>
      </p:sp>
      <p:sp>
        <p:nvSpPr>
          <p:cNvPr id="5" name="TextBox 4"/>
          <p:cNvSpPr txBox="1"/>
          <p:nvPr/>
        </p:nvSpPr>
        <p:spPr>
          <a:xfrm>
            <a:off x="1" y="1203381"/>
            <a:ext cx="9143999" cy="3477875"/>
          </a:xfrm>
          <a:prstGeom prst="rect">
            <a:avLst/>
          </a:prstGeom>
          <a:noFill/>
        </p:spPr>
        <p:txBody>
          <a:bodyPr wrap="square" rtlCol="0">
            <a:spAutoFit/>
          </a:bodyPr>
          <a:lstStyle/>
          <a:p>
            <a:pPr algn="ctr"/>
            <a:r>
              <a:rPr lang="en-US" sz="2000" dirty="0">
                <a:solidFill>
                  <a:schemeClr val="bg1"/>
                </a:solidFill>
              </a:rPr>
              <a:t>Enabling communication between </a:t>
            </a:r>
            <a:r>
              <a:rPr lang="en-US" sz="2000" dirty="0" smtClean="0">
                <a:solidFill>
                  <a:schemeClr val="bg1"/>
                </a:solidFill>
              </a:rPr>
              <a:t>end applications and</a:t>
            </a:r>
            <a:br>
              <a:rPr lang="en-US" sz="2000" dirty="0" smtClean="0">
                <a:solidFill>
                  <a:schemeClr val="bg1"/>
                </a:solidFill>
              </a:rPr>
            </a:br>
            <a:r>
              <a:rPr lang="en-US" sz="2000" dirty="0" smtClean="0">
                <a:solidFill>
                  <a:schemeClr val="bg1"/>
                </a:solidFill>
              </a:rPr>
              <a:t>the network entities by </a:t>
            </a:r>
            <a:r>
              <a:rPr lang="en-US" sz="2000" dirty="0">
                <a:solidFill>
                  <a:schemeClr val="bg1"/>
                </a:solidFill>
              </a:rPr>
              <a:t>active information exchange</a:t>
            </a:r>
            <a:r>
              <a:rPr lang="en-US" sz="2000" dirty="0" smtClean="0">
                <a:solidFill>
                  <a:schemeClr val="bg1"/>
                </a:solidFill>
              </a:rPr>
              <a:t>.</a:t>
            </a:r>
          </a:p>
          <a:p>
            <a:pPr algn="ctr"/>
            <a:r>
              <a:rPr lang="en-US" altLang="zh-CN" sz="2000" dirty="0" smtClean="0">
                <a:solidFill>
                  <a:schemeClr val="bg1"/>
                </a:solidFill>
              </a:rPr>
              <a:t/>
            </a:r>
            <a:br>
              <a:rPr lang="en-US" altLang="zh-CN" sz="2000" dirty="0" smtClean="0">
                <a:solidFill>
                  <a:schemeClr val="bg1"/>
                </a:solidFill>
              </a:rPr>
            </a:br>
            <a:r>
              <a:rPr lang="en-US" altLang="zh-CN" sz="2000" dirty="0" smtClean="0">
                <a:solidFill>
                  <a:schemeClr val="bg1"/>
                </a:solidFill>
              </a:rPr>
              <a:t>Enabling </a:t>
            </a:r>
            <a:r>
              <a:rPr lang="en-US" altLang="zh-CN" sz="2000" dirty="0">
                <a:solidFill>
                  <a:schemeClr val="bg1"/>
                </a:solidFill>
              </a:rPr>
              <a:t>a more precise </a:t>
            </a:r>
            <a:r>
              <a:rPr lang="en-US" altLang="zh-CN" sz="2000" dirty="0" smtClean="0">
                <a:solidFill>
                  <a:schemeClr val="bg1"/>
                </a:solidFill>
              </a:rPr>
              <a:t>allocation of network</a:t>
            </a:r>
            <a:br>
              <a:rPr lang="en-US" altLang="zh-CN" sz="2000" dirty="0" smtClean="0">
                <a:solidFill>
                  <a:schemeClr val="bg1"/>
                </a:solidFill>
              </a:rPr>
            </a:br>
            <a:r>
              <a:rPr lang="en-US" altLang="zh-CN" sz="2000" dirty="0" smtClean="0">
                <a:solidFill>
                  <a:schemeClr val="bg1"/>
                </a:solidFill>
              </a:rPr>
              <a:t>resources for a </a:t>
            </a:r>
            <a:r>
              <a:rPr lang="en-US" altLang="zh-CN" sz="2000" dirty="0">
                <a:solidFill>
                  <a:schemeClr val="bg1"/>
                </a:solidFill>
              </a:rPr>
              <a:t>get better user </a:t>
            </a:r>
            <a:r>
              <a:rPr lang="en-US" altLang="zh-CN" sz="2000" dirty="0" smtClean="0">
                <a:solidFill>
                  <a:schemeClr val="bg1"/>
                </a:solidFill>
              </a:rPr>
              <a:t>experience.</a:t>
            </a:r>
            <a:endParaRPr lang="en-US" altLang="zh-CN" sz="2000" dirty="0">
              <a:solidFill>
                <a:schemeClr val="bg1"/>
              </a:solidFill>
            </a:endParaRPr>
          </a:p>
          <a:p>
            <a:pPr algn="ctr"/>
            <a:r>
              <a:rPr lang="en-US" altLang="zh-CN" sz="2000" dirty="0" smtClean="0">
                <a:solidFill>
                  <a:schemeClr val="bg1"/>
                </a:solidFill>
              </a:rPr>
              <a:t/>
            </a:r>
            <a:br>
              <a:rPr lang="en-US" altLang="zh-CN" sz="2000" dirty="0" smtClean="0">
                <a:solidFill>
                  <a:schemeClr val="bg1"/>
                </a:solidFill>
              </a:rPr>
            </a:br>
            <a:r>
              <a:rPr lang="en-US" altLang="zh-CN" sz="2000" dirty="0" smtClean="0">
                <a:solidFill>
                  <a:schemeClr val="bg1"/>
                </a:solidFill>
              </a:rPr>
              <a:t>Providing </a:t>
            </a:r>
            <a:r>
              <a:rPr lang="en-US" altLang="zh-CN" sz="2000" dirty="0">
                <a:solidFill>
                  <a:schemeClr val="bg1"/>
                </a:solidFill>
              </a:rPr>
              <a:t>visibility of the application </a:t>
            </a:r>
            <a:r>
              <a:rPr lang="en-US" altLang="zh-CN" sz="2000" dirty="0" smtClean="0">
                <a:solidFill>
                  <a:schemeClr val="bg1"/>
                </a:solidFill>
              </a:rPr>
              <a:t>flow</a:t>
            </a:r>
            <a:br>
              <a:rPr lang="en-US" altLang="zh-CN" sz="2000" dirty="0" smtClean="0">
                <a:solidFill>
                  <a:schemeClr val="bg1"/>
                </a:solidFill>
              </a:rPr>
            </a:br>
            <a:r>
              <a:rPr lang="en-US" altLang="zh-CN" sz="2000" dirty="0" smtClean="0">
                <a:solidFill>
                  <a:schemeClr val="bg1"/>
                </a:solidFill>
              </a:rPr>
              <a:t>characteristics </a:t>
            </a:r>
            <a:r>
              <a:rPr lang="en-US" altLang="zh-CN" sz="2000" dirty="0">
                <a:solidFill>
                  <a:schemeClr val="bg1"/>
                </a:solidFill>
              </a:rPr>
              <a:t>to network </a:t>
            </a:r>
            <a:r>
              <a:rPr lang="en-US" altLang="zh-CN" sz="2000" dirty="0" smtClean="0">
                <a:solidFill>
                  <a:schemeClr val="bg1"/>
                </a:solidFill>
              </a:rPr>
              <a:t>nodes.</a:t>
            </a:r>
            <a:endParaRPr lang="en-US" altLang="zh-CN" sz="2000" dirty="0">
              <a:solidFill>
                <a:schemeClr val="bg1"/>
              </a:solidFill>
            </a:endParaRPr>
          </a:p>
          <a:p>
            <a:pPr algn="ctr"/>
            <a:r>
              <a:rPr lang="en-US" altLang="zh-CN" sz="2000" dirty="0" smtClean="0">
                <a:solidFill>
                  <a:schemeClr val="bg1"/>
                </a:solidFill>
              </a:rPr>
              <a:t/>
            </a:r>
            <a:br>
              <a:rPr lang="en-US" altLang="zh-CN" sz="2000" dirty="0" smtClean="0">
                <a:solidFill>
                  <a:schemeClr val="bg1"/>
                </a:solidFill>
              </a:rPr>
            </a:br>
            <a:r>
              <a:rPr lang="en-US" altLang="zh-CN" sz="2000" dirty="0" smtClean="0">
                <a:solidFill>
                  <a:schemeClr val="bg1"/>
                </a:solidFill>
              </a:rPr>
              <a:t>Visibility lets </a:t>
            </a:r>
            <a:r>
              <a:rPr lang="en-US" altLang="zh-CN" sz="2000" dirty="0">
                <a:solidFill>
                  <a:schemeClr val="bg1"/>
                </a:solidFill>
              </a:rPr>
              <a:t>network nodes take </a:t>
            </a:r>
            <a:r>
              <a:rPr lang="en-US" altLang="zh-CN" sz="2000" dirty="0" smtClean="0">
                <a:solidFill>
                  <a:schemeClr val="bg1"/>
                </a:solidFill>
              </a:rPr>
              <a:t>action</a:t>
            </a:r>
            <a:br>
              <a:rPr lang="en-US" altLang="zh-CN" sz="2000" dirty="0" smtClean="0">
                <a:solidFill>
                  <a:schemeClr val="bg1"/>
                </a:solidFill>
              </a:rPr>
            </a:br>
            <a:r>
              <a:rPr lang="en-US" altLang="zh-CN" sz="2000" dirty="0" smtClean="0">
                <a:solidFill>
                  <a:schemeClr val="bg1"/>
                </a:solidFill>
              </a:rPr>
              <a:t>and contribute </a:t>
            </a:r>
            <a:r>
              <a:rPr lang="en-US" altLang="zh-CN" sz="2000" dirty="0">
                <a:solidFill>
                  <a:schemeClr val="bg1"/>
                </a:solidFill>
              </a:rPr>
              <a:t>to the </a:t>
            </a:r>
            <a:r>
              <a:rPr lang="en-US" altLang="zh-CN" sz="2000" dirty="0" smtClean="0">
                <a:solidFill>
                  <a:schemeClr val="bg1"/>
                </a:solidFill>
              </a:rPr>
              <a:t>definition </a:t>
            </a:r>
            <a:r>
              <a:rPr lang="en-US" altLang="zh-CN" sz="2000" dirty="0">
                <a:solidFill>
                  <a:schemeClr val="bg1"/>
                </a:solidFill>
              </a:rPr>
              <a:t>of application </a:t>
            </a:r>
            <a:r>
              <a:rPr lang="en-US" altLang="zh-CN" sz="2000" dirty="0" smtClean="0">
                <a:solidFill>
                  <a:schemeClr val="bg1"/>
                </a:solidFill>
              </a:rPr>
              <a:t>flow.</a:t>
            </a:r>
            <a:endParaRPr lang="en-US" altLang="zh-CN" sz="2000" dirty="0">
              <a:solidFill>
                <a:schemeClr val="bg1"/>
              </a:solidFill>
            </a:endParaRPr>
          </a:p>
        </p:txBody>
      </p:sp>
    </p:spTree>
    <p:extLst>
      <p:ext uri="{BB962C8B-B14F-4D97-AF65-F5344CB8AC3E}">
        <p14:creationId xmlns="" xmlns:p14="http://schemas.microsoft.com/office/powerpoint/2010/main" val="18913810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250"/>
                                        <p:tgtEl>
                                          <p:spTgt spid="5">
                                            <p:txEl>
                                              <p:pRg st="0" end="0"/>
                                            </p:txEl>
                                          </p:spTgt>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1250"/>
                                        <p:tgtEl>
                                          <p:spTgt spid="5">
                                            <p:txEl>
                                              <p:pRg st="1" end="1"/>
                                            </p:txEl>
                                          </p:spTgt>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1250"/>
                                        <p:tgtEl>
                                          <p:spTgt spid="5">
                                            <p:txEl>
                                              <p:pRg st="2" end="2"/>
                                            </p:txEl>
                                          </p:spTgt>
                                        </p:tgtEl>
                                      </p:cBhvr>
                                    </p:animEffect>
                                  </p:childTnLst>
                                </p:cTn>
                              </p:par>
                            </p:childTnLst>
                          </p:cTn>
                        </p:par>
                        <p:par>
                          <p:cTn id="16" fill="hold">
                            <p:stCondLst>
                              <p:cond delay="3750"/>
                            </p:stCondLst>
                            <p:childTnLst>
                              <p:par>
                                <p:cTn id="17" presetID="22" presetClass="entr" presetSubtype="8"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12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news.softpedia.com/images/news2/Identical-Twins-Marry-Other-Identical-Twins-Sister-Has-Twin-Babies-2.jpg"/>
          <p:cNvPicPr>
            <a:picLocks noChangeAspect="1" noChangeArrowheads="1"/>
          </p:cNvPicPr>
          <p:nvPr/>
        </p:nvPicPr>
        <p:blipFill rotWithShape="1">
          <a:blip r:embed="rId3" cstate="print">
            <a:extLst>
              <a:ext uri="{BEBA8EAE-BF5A-486C-A8C5-ECC9F3942E4B}">
                <a14:imgProps xmlns="" xmlns:a14="http://schemas.microsoft.com/office/drawing/2010/main">
                  <a14:imgLayer r:embed="rId4">
                    <a14:imgEffect>
                      <a14:brightnessContrast bright="-42000" contrast="-42000"/>
                    </a14:imgEffect>
                  </a14:imgLayer>
                </a14:imgProps>
              </a:ext>
              <a:ext uri="{28A0092B-C50C-407E-A947-70E740481C1C}">
                <a14:useLocalDpi xmlns="" xmlns:a14="http://schemas.microsoft.com/office/drawing/2010/main" val="0"/>
              </a:ext>
            </a:extLst>
          </a:blip>
          <a:srcRect l="13759" r="7417"/>
          <a:stretch/>
        </p:blipFill>
        <p:spPr bwMode="auto">
          <a:xfrm>
            <a:off x="0" y="0"/>
            <a:ext cx="9152186" cy="51435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Similarities Between AECON &amp; APONF</a:t>
            </a:r>
            <a:endParaRPr lang="en-US" dirty="0">
              <a:solidFill>
                <a:schemeClr val="bg1"/>
              </a:solidFill>
            </a:endParaRPr>
          </a:p>
        </p:txBody>
      </p:sp>
      <p:sp>
        <p:nvSpPr>
          <p:cNvPr id="3" name="TextBox 2"/>
          <p:cNvSpPr txBox="1"/>
          <p:nvPr/>
        </p:nvSpPr>
        <p:spPr>
          <a:xfrm>
            <a:off x="1" y="2178122"/>
            <a:ext cx="9152186" cy="1600438"/>
          </a:xfrm>
          <a:prstGeom prst="rect">
            <a:avLst/>
          </a:prstGeom>
          <a:noFill/>
        </p:spPr>
        <p:txBody>
          <a:bodyPr wrap="square" rtlCol="0">
            <a:spAutoFit/>
          </a:bodyPr>
          <a:lstStyle/>
          <a:p>
            <a:pPr algn="ctr"/>
            <a:r>
              <a:rPr lang="en-US" sz="2000" dirty="0">
                <a:solidFill>
                  <a:schemeClr val="bg1"/>
                </a:solidFill>
              </a:rPr>
              <a:t>Providing </a:t>
            </a:r>
            <a:r>
              <a:rPr lang="en-US" sz="2000" dirty="0" smtClean="0">
                <a:solidFill>
                  <a:schemeClr val="bg1"/>
                </a:solidFill>
              </a:rPr>
              <a:t>interfaces </a:t>
            </a:r>
            <a:r>
              <a:rPr lang="en-US" sz="2000" dirty="0">
                <a:solidFill>
                  <a:schemeClr val="bg1"/>
                </a:solidFill>
              </a:rPr>
              <a:t>for applications to put their demands on </a:t>
            </a:r>
            <a:r>
              <a:rPr lang="en-US" sz="2000" dirty="0" smtClean="0">
                <a:solidFill>
                  <a:schemeClr val="bg1"/>
                </a:solidFill>
              </a:rPr>
              <a:t>network.</a:t>
            </a:r>
            <a:endParaRPr lang="en-US" sz="2000" dirty="0">
              <a:solidFill>
                <a:schemeClr val="bg1"/>
              </a:solidFill>
            </a:endParaRPr>
          </a:p>
          <a:p>
            <a:pPr algn="ctr"/>
            <a:r>
              <a:rPr lang="en-US" dirty="0" smtClean="0">
                <a:solidFill>
                  <a:schemeClr val="bg1"/>
                </a:solidFill>
              </a:rPr>
              <a:t/>
            </a:r>
            <a:br>
              <a:rPr lang="en-US" dirty="0" smtClean="0">
                <a:solidFill>
                  <a:schemeClr val="bg1"/>
                </a:solidFill>
              </a:rPr>
            </a:br>
            <a:r>
              <a:rPr lang="en-US" sz="2000" dirty="0" smtClean="0">
                <a:solidFill>
                  <a:schemeClr val="bg1"/>
                </a:solidFill>
              </a:rPr>
              <a:t>AECON</a:t>
            </a:r>
            <a:r>
              <a:rPr lang="en-US" sz="2000" dirty="0">
                <a:solidFill>
                  <a:schemeClr val="bg1"/>
                </a:solidFill>
              </a:rPr>
              <a:t>: </a:t>
            </a:r>
            <a:r>
              <a:rPr lang="en-US" sz="2000" dirty="0">
                <a:solidFill>
                  <a:srgbClr val="FFC000"/>
                </a:solidFill>
              </a:rPr>
              <a:t>end user </a:t>
            </a:r>
            <a:r>
              <a:rPr lang="en-US" sz="2000" dirty="0">
                <a:solidFill>
                  <a:schemeClr val="bg1"/>
                </a:solidFill>
              </a:rPr>
              <a:t>application demands</a:t>
            </a:r>
          </a:p>
          <a:p>
            <a:pPr algn="ctr"/>
            <a:r>
              <a:rPr lang="en-US" sz="2000" dirty="0" smtClean="0">
                <a:solidFill>
                  <a:schemeClr val="bg1"/>
                </a:solidFill>
              </a:rPr>
              <a:t/>
            </a:r>
            <a:br>
              <a:rPr lang="en-US" sz="2000" dirty="0" smtClean="0">
                <a:solidFill>
                  <a:schemeClr val="bg1"/>
                </a:solidFill>
              </a:rPr>
            </a:br>
            <a:r>
              <a:rPr lang="en-US" sz="2000" dirty="0" smtClean="0">
                <a:solidFill>
                  <a:schemeClr val="bg1"/>
                </a:solidFill>
              </a:rPr>
              <a:t>APONF</a:t>
            </a:r>
            <a:r>
              <a:rPr lang="en-US" sz="2000" dirty="0">
                <a:solidFill>
                  <a:schemeClr val="bg1"/>
                </a:solidFill>
              </a:rPr>
              <a:t>: </a:t>
            </a:r>
            <a:r>
              <a:rPr lang="en-US" sz="2000" dirty="0">
                <a:solidFill>
                  <a:srgbClr val="FFC000"/>
                </a:solidFill>
              </a:rPr>
              <a:t>network management </a:t>
            </a:r>
            <a:r>
              <a:rPr lang="en-US" sz="2000" dirty="0">
                <a:solidFill>
                  <a:schemeClr val="bg1"/>
                </a:solidFill>
              </a:rPr>
              <a:t>application demands</a:t>
            </a:r>
          </a:p>
        </p:txBody>
      </p:sp>
    </p:spTree>
    <p:extLst>
      <p:ext uri="{BB962C8B-B14F-4D97-AF65-F5344CB8AC3E}">
        <p14:creationId xmlns="" xmlns:p14="http://schemas.microsoft.com/office/powerpoint/2010/main" val="312637674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250"/>
                                        <p:tgtEl>
                                          <p:spTgt spid="3">
                                            <p:txEl>
                                              <p:pRg st="0" end="0"/>
                                            </p:txEl>
                                          </p:spTgt>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250"/>
                                        <p:tgtEl>
                                          <p:spTgt spid="3">
                                            <p:txEl>
                                              <p:pRg st="1" end="1"/>
                                            </p:txEl>
                                          </p:spTgt>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madmikesamerica.com/wp-content/uploads/2012/07/dogandcat.jp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rightnessContrast bright="-44000" contrast="-36000"/>
                    </a14:imgEffect>
                  </a14:imgLayer>
                </a14:imgProps>
              </a:ext>
              <a:ext uri="{28A0092B-C50C-407E-A947-70E740481C1C}">
                <a14:useLocalDpi xmlns="" xmlns:a14="http://schemas.microsoft.com/office/drawing/2010/main" val="0"/>
              </a:ext>
            </a:extLst>
          </a:blip>
          <a:srcRect/>
          <a:stretch>
            <a:fillRect/>
          </a:stretch>
        </p:blipFill>
        <p:spPr bwMode="auto">
          <a:xfrm>
            <a:off x="0" y="-7277"/>
            <a:ext cx="9144000" cy="515077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Differences Between AECON &amp; APONF</a:t>
            </a:r>
            <a:endParaRPr lang="en-US" dirty="0">
              <a:solidFill>
                <a:schemeClr val="bg1"/>
              </a:solidFill>
            </a:endParaRPr>
          </a:p>
        </p:txBody>
      </p:sp>
      <p:sp>
        <p:nvSpPr>
          <p:cNvPr id="3" name="TextBox 2"/>
          <p:cNvSpPr txBox="1"/>
          <p:nvPr/>
        </p:nvSpPr>
        <p:spPr>
          <a:xfrm>
            <a:off x="326630" y="751796"/>
            <a:ext cx="3981236" cy="3785652"/>
          </a:xfrm>
          <a:prstGeom prst="rect">
            <a:avLst/>
          </a:prstGeom>
          <a:noFill/>
        </p:spPr>
        <p:txBody>
          <a:bodyPr wrap="square" rtlCol="0">
            <a:spAutoFit/>
          </a:bodyPr>
          <a:lstStyle/>
          <a:p>
            <a:r>
              <a:rPr lang="en-US" altLang="zh-CN" sz="1500" dirty="0" smtClean="0">
                <a:solidFill>
                  <a:schemeClr val="bg1"/>
                </a:solidFill>
              </a:rPr>
              <a:t>AECON focuses on communication between end user applications and network entities.</a:t>
            </a:r>
          </a:p>
          <a:p>
            <a:endParaRPr lang="en-US" altLang="zh-CN" sz="1500" dirty="0" smtClean="0">
              <a:solidFill>
                <a:schemeClr val="bg1"/>
              </a:solidFill>
            </a:endParaRPr>
          </a:p>
          <a:p>
            <a:endParaRPr lang="en-US" altLang="zh-CN" sz="1500" dirty="0" smtClean="0">
              <a:solidFill>
                <a:schemeClr val="bg1"/>
              </a:solidFill>
            </a:endParaRPr>
          </a:p>
          <a:p>
            <a:endParaRPr lang="en-US" altLang="zh-CN" sz="1500" dirty="0" smtClean="0">
              <a:solidFill>
                <a:schemeClr val="bg1"/>
              </a:solidFill>
            </a:endParaRPr>
          </a:p>
          <a:p>
            <a:endParaRPr lang="en-US" altLang="zh-CN" sz="1500" dirty="0" smtClean="0">
              <a:solidFill>
                <a:schemeClr val="bg1"/>
              </a:solidFill>
            </a:endParaRPr>
          </a:p>
          <a:p>
            <a:endParaRPr lang="en-US" altLang="zh-CN" sz="1500" dirty="0" smtClean="0">
              <a:solidFill>
                <a:schemeClr val="bg1"/>
              </a:solidFill>
            </a:endParaRPr>
          </a:p>
          <a:p>
            <a:r>
              <a:rPr lang="en-US" altLang="zh-CN" sz="1500" dirty="0" smtClean="0">
                <a:solidFill>
                  <a:schemeClr val="bg1"/>
                </a:solidFill>
              </a:rPr>
              <a:t>Applications describe their flows to the network, and the network provides feedback regarding anticipated handling of those flows.</a:t>
            </a:r>
          </a:p>
          <a:p>
            <a:endParaRPr lang="en-US" altLang="zh-CN" sz="1500" dirty="0" smtClean="0">
              <a:solidFill>
                <a:schemeClr val="bg1"/>
              </a:solidFill>
            </a:endParaRPr>
          </a:p>
          <a:p>
            <a:endParaRPr lang="en-US" altLang="zh-CN" sz="1500" dirty="0" smtClean="0">
              <a:solidFill>
                <a:schemeClr val="bg1"/>
              </a:solidFill>
            </a:endParaRPr>
          </a:p>
          <a:p>
            <a:endParaRPr lang="en-US" altLang="zh-CN" sz="1500" dirty="0" smtClean="0">
              <a:solidFill>
                <a:schemeClr val="bg1"/>
              </a:solidFill>
            </a:endParaRPr>
          </a:p>
          <a:p>
            <a:r>
              <a:rPr lang="en-US" altLang="zh-CN" sz="1500" dirty="0" smtClean="0">
                <a:solidFill>
                  <a:schemeClr val="bg1"/>
                </a:solidFill>
              </a:rPr>
              <a:t>AECON focus is identification and treatment of application flows for efficient use of network resources to improve user experience</a:t>
            </a:r>
            <a:endParaRPr lang="en-US" altLang="zh-CN" sz="1500" dirty="0">
              <a:solidFill>
                <a:schemeClr val="bg1"/>
              </a:solidFill>
            </a:endParaRPr>
          </a:p>
        </p:txBody>
      </p:sp>
      <p:sp>
        <p:nvSpPr>
          <p:cNvPr id="4" name="TextBox 3"/>
          <p:cNvSpPr txBox="1"/>
          <p:nvPr/>
        </p:nvSpPr>
        <p:spPr>
          <a:xfrm>
            <a:off x="4438194" y="751796"/>
            <a:ext cx="4489806" cy="4247317"/>
          </a:xfrm>
          <a:prstGeom prst="rect">
            <a:avLst/>
          </a:prstGeom>
          <a:noFill/>
        </p:spPr>
        <p:txBody>
          <a:bodyPr wrap="square" rtlCol="0">
            <a:spAutoFit/>
          </a:bodyPr>
          <a:lstStyle/>
          <a:p>
            <a:r>
              <a:rPr lang="en-US" altLang="zh-CN" sz="1500" dirty="0" smtClean="0">
                <a:solidFill>
                  <a:schemeClr val="bg1"/>
                </a:solidFill>
              </a:rPr>
              <a:t>APONF works on interfaces and mapping between network service graphs that include attributes such as topology, flow treatment policies, IPv6 transition policies) (known to the network management application systems (</a:t>
            </a:r>
            <a:r>
              <a:rPr lang="en-US" altLang="zh-CN" sz="1500" dirty="0" err="1" smtClean="0">
                <a:solidFill>
                  <a:schemeClr val="bg1"/>
                </a:solidFill>
              </a:rPr>
              <a:t>e.g.OSS</a:t>
            </a:r>
            <a:r>
              <a:rPr lang="en-US" altLang="zh-CN" sz="1500" dirty="0" smtClean="0">
                <a:solidFill>
                  <a:schemeClr val="bg1"/>
                </a:solidFill>
              </a:rPr>
              <a:t>)) &lt;=&gt; network management policies, i.e., device configuration Models.</a:t>
            </a:r>
            <a:endParaRPr lang="en-US" altLang="zh-CN" sz="1500" dirty="0">
              <a:solidFill>
                <a:schemeClr val="bg1"/>
              </a:solidFill>
            </a:endParaRPr>
          </a:p>
          <a:p>
            <a:endParaRPr lang="en-US" altLang="zh-CN" sz="1500" dirty="0" smtClean="0">
              <a:solidFill>
                <a:schemeClr val="bg1"/>
              </a:solidFill>
            </a:endParaRPr>
          </a:p>
          <a:p>
            <a:r>
              <a:rPr lang="en-US" altLang="zh-CN" sz="1500" dirty="0">
                <a:solidFill>
                  <a:schemeClr val="bg1"/>
                </a:solidFill>
              </a:rPr>
              <a:t>APONF </a:t>
            </a:r>
            <a:r>
              <a:rPr lang="en-US" altLang="zh-CN" sz="1500" dirty="0" smtClean="0">
                <a:solidFill>
                  <a:schemeClr val="bg1"/>
                </a:solidFill>
              </a:rPr>
              <a:t>focuses </a:t>
            </a:r>
            <a:r>
              <a:rPr lang="en-US" altLang="zh-CN" sz="1500" dirty="0">
                <a:solidFill>
                  <a:schemeClr val="bg1"/>
                </a:solidFill>
              </a:rPr>
              <a:t>on the </a:t>
            </a:r>
            <a:r>
              <a:rPr lang="en-US" altLang="zh-CN" sz="1500" dirty="0" smtClean="0">
                <a:solidFill>
                  <a:schemeClr val="bg1"/>
                </a:solidFill>
              </a:rPr>
              <a:t>dynamic configuration and re-configuration </a:t>
            </a:r>
            <a:r>
              <a:rPr lang="en-US" altLang="zh-CN" sz="1500" dirty="0">
                <a:solidFill>
                  <a:schemeClr val="bg1"/>
                </a:solidFill>
              </a:rPr>
              <a:t>of network </a:t>
            </a:r>
            <a:r>
              <a:rPr lang="en-US" altLang="zh-CN" sz="1500" dirty="0" smtClean="0">
                <a:solidFill>
                  <a:schemeClr val="bg1"/>
                </a:solidFill>
              </a:rPr>
              <a:t>functions </a:t>
            </a:r>
            <a:r>
              <a:rPr lang="en-US" altLang="zh-CN" sz="1500" dirty="0">
                <a:solidFill>
                  <a:schemeClr val="bg1"/>
                </a:solidFill>
              </a:rPr>
              <a:t>to help a communications service provider </a:t>
            </a:r>
            <a:r>
              <a:rPr lang="en-US" altLang="zh-CN" sz="1500" dirty="0" smtClean="0">
                <a:solidFill>
                  <a:schemeClr val="bg1"/>
                </a:solidFill>
              </a:rPr>
              <a:t>monitor</a:t>
            </a:r>
            <a:r>
              <a:rPr lang="en-US" altLang="zh-CN" sz="1500" dirty="0">
                <a:solidFill>
                  <a:schemeClr val="bg1"/>
                </a:solidFill>
              </a:rPr>
              <a:t>, control, analyze and manage </a:t>
            </a:r>
            <a:r>
              <a:rPr lang="en-US" altLang="zh-CN" sz="1500" dirty="0" smtClean="0">
                <a:solidFill>
                  <a:schemeClr val="bg1"/>
                </a:solidFill>
              </a:rPr>
              <a:t>the traffic.</a:t>
            </a:r>
          </a:p>
          <a:p>
            <a:endParaRPr lang="en-US" altLang="zh-CN" sz="1500" dirty="0" smtClean="0">
              <a:solidFill>
                <a:schemeClr val="bg1"/>
              </a:solidFill>
            </a:endParaRPr>
          </a:p>
          <a:p>
            <a:endParaRPr lang="en-US" altLang="zh-CN" sz="1500" dirty="0" smtClean="0">
              <a:solidFill>
                <a:schemeClr val="bg1"/>
              </a:solidFill>
            </a:endParaRPr>
          </a:p>
          <a:p>
            <a:r>
              <a:rPr lang="en-US" altLang="zh-CN" sz="1500" dirty="0" smtClean="0">
                <a:solidFill>
                  <a:schemeClr val="bg1"/>
                </a:solidFill>
              </a:rPr>
              <a:t>APONF end user application developers can use information that will be provided by network management applications, such as network service graph attributes in order to optimally design their end user applications</a:t>
            </a:r>
            <a:endParaRPr lang="en-US" altLang="zh-CN" sz="1500" dirty="0">
              <a:solidFill>
                <a:schemeClr val="bg1"/>
              </a:solidFill>
            </a:endParaRPr>
          </a:p>
        </p:txBody>
      </p:sp>
    </p:spTree>
    <p:extLst>
      <p:ext uri="{BB962C8B-B14F-4D97-AF65-F5344CB8AC3E}">
        <p14:creationId xmlns="" xmlns:p14="http://schemas.microsoft.com/office/powerpoint/2010/main" val="3128882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838202"/>
            <a:ext cx="9144000" cy="1154162"/>
          </a:xfrm>
          <a:prstGeom prst="rect">
            <a:avLst/>
          </a:prstGeom>
          <a:noFill/>
        </p:spPr>
        <p:txBody>
          <a:bodyPr wrap="square" rtlCol="0">
            <a:spAutoFit/>
          </a:bodyPr>
          <a:lstStyle/>
          <a:p>
            <a:pPr algn="ctr"/>
            <a:r>
              <a:rPr lang="en-US" sz="4000" dirty="0" smtClean="0">
                <a:solidFill>
                  <a:srgbClr val="C00000"/>
                </a:solidFill>
              </a:rPr>
              <a:t>Thank You</a:t>
            </a:r>
          </a:p>
          <a:p>
            <a:pPr algn="ctr"/>
            <a:endParaRPr lang="en-US" sz="300" dirty="0">
              <a:solidFill>
                <a:srgbClr val="C00000"/>
              </a:solidFill>
            </a:endParaRPr>
          </a:p>
          <a:p>
            <a:pPr algn="ctr"/>
            <a:r>
              <a:rPr lang="en-US" sz="2400" dirty="0">
                <a:solidFill>
                  <a:srgbClr val="C00000"/>
                </a:solidFill>
              </a:rPr>
              <a:t>Tina.Tsou.Zouting@huawei.com</a:t>
            </a:r>
          </a:p>
        </p:txBody>
      </p:sp>
    </p:spTree>
    <p:extLst>
      <p:ext uri="{BB962C8B-B14F-4D97-AF65-F5344CB8AC3E}">
        <p14:creationId xmlns="" xmlns:p14="http://schemas.microsoft.com/office/powerpoint/2010/main" val="2351476949"/>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a:ln>
        <a:effectLst/>
      </a:spPr>
      <a:bodyPr rtlCol="0" anchor="ctr"/>
      <a:lstStyle>
        <a:defPPr algn="ctr">
          <a:defRPr/>
        </a:defPPr>
      </a:lstStyle>
    </a:spDef>
    <a:lnDef>
      <a:spPr bwMode="auto">
        <a:noFill/>
        <a:ln w="9525" cap="flat" cmpd="sng" algn="ctr">
          <a:solidFill>
            <a:schemeClr val="tx1"/>
          </a:solidFill>
          <a:prstDash val="solid"/>
          <a:round/>
          <a:headEnd type="none" w="med" len="med"/>
          <a:tailEnd type="none"/>
        </a:ln>
        <a:effectLst/>
      </a:spPr>
      <a:body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22201</TotalTime>
  <Words>745</Words>
  <Application>Microsoft Office PowerPoint</Application>
  <PresentationFormat>On-screen Show (16:9)</PresentationFormat>
  <Paragraphs>101</Paragraphs>
  <Slides>6</Slides>
  <Notes>6</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1_主题1</vt:lpstr>
      <vt:lpstr>AECON and APONF</vt:lpstr>
      <vt:lpstr>APONF (Application-based Policy for Network Functions)</vt:lpstr>
      <vt:lpstr>AECON (Application Enabled Collaborative Networking)</vt:lpstr>
      <vt:lpstr>Similarities Between AECON &amp; APONF</vt:lpstr>
      <vt:lpstr>Differences Between AECON &amp; APONF</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Tina Tsou</cp:lastModifiedBy>
  <cp:revision>674</cp:revision>
  <dcterms:created xsi:type="dcterms:W3CDTF">2014-02-25T05:22:59Z</dcterms:created>
  <dcterms:modified xsi:type="dcterms:W3CDTF">2014-07-21T21:37:55Z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(3)2y2yxwaQdqpqmNkLRzqRTo4b+MyNEuvf4EhulraRExlWCwZ/Xf29Rde5gpzQN/GasT1c1mLT
DLi5Q9DoghI+fTOdOPKkU9DyjHRX/fhaC/9AVrzumbnbyeJOHZxYvXDqLHg3pbirnhffmJ3v
ywpgJmVKfYeJX2ufnSKnqyUpT+i56gnNbCcKO84JyHL18cECKEKDPTK4MJ6bbxFS/1eELlwx
dQ8zI9NOb7PCd9mZZj</vt:lpwstr>
  </property>
  <property fmtid="{D5CDD505-2E9C-101B-9397-08002B2CF9AE}" pid="3" name="_new_ms_pID_725431">
    <vt:lpwstr>ApgIuxsUMnnUT9kGQgGWdGzdB98Nx8E3EBLiEo7uskunhTtO/iuxqQ
10xJ+a+qH0lSlgFAHTJ2y612JPqdAQoP0NLwGaysYPBGn7DQqQoc1YwfQA48AkCC/J6thzRl
a9AZJOhOq8H8imoI4DiEGjSYGjIQhzaRYbN/DQm0CUXZkqkco/uuTXNoIbE2k+c0DustN050
0ysgc1amCEDkTVwZUs0D+zn/fpGnCasiy2nF</vt:lpwstr>
  </property>
  <property fmtid="{D5CDD505-2E9C-101B-9397-08002B2CF9AE}" pid="4" name="_new_ms_pID_725432">
    <vt:lpwstr>vyG9RmlF9Gaou/c0qhNE0KSgkfxuawhDNa1C
/c5sRgbkpTJSd9TCSbNvqCoyFZdU/++uGmt1+p7yByqNjGiraE4=</vt:lpwstr>
  </property>
  <property fmtid="{D5CDD505-2E9C-101B-9397-08002B2CF9AE}" pid="5" name="sflag">
    <vt:lpwstr>1405978490</vt:lpwstr>
  </property>
</Properties>
</file>