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438" r:id="rId4"/>
    <p:sldId id="439" r:id="rId5"/>
    <p:sldId id="440" r:id="rId6"/>
    <p:sldId id="441" r:id="rId7"/>
    <p:sldId id="282"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FFFFFF"/>
    <a:srgbClr val="6893C6"/>
    <a:srgbClr val="5E8BC2"/>
    <a:srgbClr val="0077C0"/>
    <a:srgbClr val="FF0000"/>
    <a:srgbClr val="ABA26D"/>
    <a:srgbClr val="A49A60"/>
    <a:srgbClr val="9D9359"/>
    <a:srgbClr val="9289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32" autoAdjust="0"/>
  </p:normalViewPr>
  <p:slideViewPr>
    <p:cSldViewPr snapToGrid="0">
      <p:cViewPr varScale="1">
        <p:scale>
          <a:sx n="76" d="100"/>
          <a:sy n="76" d="100"/>
        </p:scale>
        <p:origin x="-336" y="-90"/>
      </p:cViewPr>
      <p:guideLst>
        <p:guide orient="horz" pos="1620"/>
        <p:guide pos="4513"/>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D40E7-0573-4911-B9C2-9885B57FB896}" type="datetimeFigureOut">
              <a:rPr lang="en-US" smtClean="0"/>
              <a:pPr/>
              <a:t>7/14/2014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5EA3D-93D6-4B58-99CA-49D514EAA372}" type="slidenum">
              <a:rPr lang="en-US" smtClean="0"/>
              <a:pPr/>
              <a:t>‹#›</a:t>
            </a:fld>
            <a:endParaRPr lang="en-US"/>
          </a:p>
        </p:txBody>
      </p:sp>
    </p:spTree>
    <p:extLst>
      <p:ext uri="{BB962C8B-B14F-4D97-AF65-F5344CB8AC3E}">
        <p14:creationId xmlns="" xmlns:p14="http://schemas.microsoft.com/office/powerpoint/2010/main" val="75289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95EA3D-93D6-4B58-99CA-49D514EAA372}" type="slidenum">
              <a:rPr lang="en-US" smtClean="0"/>
              <a:pPr/>
              <a:t>1</a:t>
            </a:fld>
            <a:endParaRPr lang="en-US"/>
          </a:p>
        </p:txBody>
      </p:sp>
    </p:spTree>
    <p:extLst>
      <p:ext uri="{BB962C8B-B14F-4D97-AF65-F5344CB8AC3E}">
        <p14:creationId xmlns="" xmlns:p14="http://schemas.microsoft.com/office/powerpoint/2010/main" val="288102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Management application demands on network - APONF </a:t>
            </a:r>
          </a:p>
          <a:p>
            <a:endParaRPr lang="en-US" altLang="zh-CN" dirty="0" smtClean="0"/>
          </a:p>
          <a:p>
            <a:pPr marL="342900" indent="-342900">
              <a:spcAft>
                <a:spcPts val="1425"/>
              </a:spcAft>
              <a:buFont typeface="Times New Roman" pitchFamily="18" charset="0"/>
              <a:buChar char="•"/>
            </a:pPr>
            <a:r>
              <a:rPr lang="en-US" altLang="zh-CN" sz="1200" dirty="0" smtClean="0"/>
              <a:t>Encapsulating, de-encapsulating packets associated with a flow into a tunnel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Blocking, or dropping packets associated with a flow in a network element when network security application is aware of the attack</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Configure and dynamically reconfigure data centers to the steer and reroute traffic associated with a specific flow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Configure and dynamically reconfigure data centers to change priorities of different types of traffic associated with a specific flow</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Logging the traffic associated with a flow for network security service, optimization of the traffic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Other actions defined by the administrator</a:t>
            </a:r>
          </a:p>
          <a:p>
            <a:pPr marL="342900" indent="-342900">
              <a:spcAft>
                <a:spcPts val="1425"/>
              </a:spcAft>
              <a:buFont typeface="Times New Roman" pitchFamily="18" charset="0"/>
              <a:buChar char="•"/>
            </a:pPr>
            <a:endParaRPr lang="en-US" altLang="zh-CN" sz="1200" dirty="0" smtClean="0"/>
          </a:p>
          <a:p>
            <a:pPr marL="0" indent="0">
              <a:spcAft>
                <a:spcPts val="1425"/>
              </a:spcAft>
              <a:buFont typeface="Times New Roman" pitchFamily="18" charset="0"/>
              <a:buNone/>
            </a:pPr>
            <a:r>
              <a:rPr lang="en-US" altLang="zh-CN" sz="1200" dirty="0" smtClean="0"/>
              <a:t>Main goals of APONF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enable the streaming transfer of bulk-variable/data of the up to date network service graphs between network management application systems and the network management and controlling systems, by using and extending an existing IETF specified signaling protocol</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map attributes of the network service graph into specific network management policies, i.e., device level configuration models</a:t>
            </a:r>
          </a:p>
          <a:p>
            <a:pPr marL="0" indent="0">
              <a:spcAft>
                <a:spcPts val="1425"/>
              </a:spcAft>
              <a:buFont typeface="Times New Roman" pitchFamily="18" charset="0"/>
              <a:buNone/>
            </a:pPr>
            <a:endParaRPr lang="en-US" altLang="zh-CN" sz="1200" dirty="0" smtClean="0"/>
          </a:p>
          <a:p>
            <a:endParaRPr lang="en-US" altLang="zh-C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95EA3D-93D6-4B58-99CA-49D514EAA372}" type="slidenum">
              <a:rPr lang="en-US" smtClean="0"/>
              <a:pPr/>
              <a:t>2</a:t>
            </a:fld>
            <a:endParaRPr lang="en-US"/>
          </a:p>
        </p:txBody>
      </p:sp>
    </p:spTree>
    <p:extLst>
      <p:ext uri="{BB962C8B-B14F-4D97-AF65-F5344CB8AC3E}">
        <p14:creationId xmlns:p14="http://schemas.microsoft.com/office/powerpoint/2010/main" xmlns="" val="10262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goals of</a:t>
            </a:r>
            <a:r>
              <a:rPr lang="en-US" baseline="0" dirty="0" smtClean="0"/>
              <a:t> AECON are to:</a:t>
            </a:r>
          </a:p>
          <a:p>
            <a:endParaRPr lang="en-US" baseline="0" dirty="0" smtClean="0"/>
          </a:p>
          <a:p>
            <a:pPr marL="342900" indent="-342900">
              <a:spcAft>
                <a:spcPts val="1425"/>
              </a:spcAft>
              <a:buFont typeface="Times New Roman" pitchFamily="18" charset="0"/>
              <a:buChar char="•"/>
            </a:pPr>
            <a:r>
              <a:rPr lang="en-US" altLang="zh-CN" sz="1200" dirty="0" smtClean="0"/>
              <a:t>“Tell” network the application flow explicit characteristics</a:t>
            </a:r>
          </a:p>
          <a:p>
            <a:pPr marL="342900" indent="-342900">
              <a:spcAft>
                <a:spcPts val="1425"/>
              </a:spcAft>
              <a:buFont typeface="Times New Roman" pitchFamily="18" charset="0"/>
              <a:buChar char="•"/>
            </a:pPr>
            <a:r>
              <a:rPr lang="en-US" altLang="zh-CN" sz="1200" dirty="0" smtClean="0"/>
              <a:t>“Tell” network how to treat the application flow</a:t>
            </a:r>
          </a:p>
          <a:p>
            <a:pPr marL="342900" indent="-342900">
              <a:spcAft>
                <a:spcPts val="1425"/>
              </a:spcAft>
              <a:buFont typeface="Times New Roman" pitchFamily="18" charset="0"/>
              <a:buChar char="•"/>
            </a:pPr>
            <a:r>
              <a:rPr lang="en-US" altLang="zh-CN" sz="1200" dirty="0" smtClean="0"/>
              <a:t>“Receive” the prevailing network conditions and then adjust application's operation</a:t>
            </a:r>
          </a:p>
          <a:p>
            <a:endParaRPr lang="en-US" dirty="0"/>
          </a:p>
        </p:txBody>
      </p:sp>
      <p:sp>
        <p:nvSpPr>
          <p:cNvPr id="4" name="Slide Number Placeholder 3"/>
          <p:cNvSpPr>
            <a:spLocks noGrp="1"/>
          </p:cNvSpPr>
          <p:nvPr>
            <p:ph type="sldNum" sz="quarter" idx="10"/>
          </p:nvPr>
        </p:nvSpPr>
        <p:spPr/>
        <p:txBody>
          <a:bodyPr/>
          <a:lstStyle/>
          <a:p>
            <a:fld id="{4395EA3D-93D6-4B58-99CA-49D514EAA372}" type="slidenum">
              <a:rPr lang="en-US" smtClean="0"/>
              <a:pPr/>
              <a:t>3</a:t>
            </a:fld>
            <a:endParaRPr lang="en-US"/>
          </a:p>
        </p:txBody>
      </p:sp>
    </p:spTree>
    <p:extLst>
      <p:ext uri="{BB962C8B-B14F-4D97-AF65-F5344CB8AC3E}">
        <p14:creationId xmlns:p14="http://schemas.microsoft.com/office/powerpoint/2010/main" xmlns="" val="380728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95EA3D-93D6-4B58-99CA-49D514EAA3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95EA3D-93D6-4B58-99CA-49D514EAA37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attending my presentation.</a:t>
            </a:r>
          </a:p>
          <a:p>
            <a:endParaRPr lang="en-US" dirty="0" smtClean="0"/>
          </a:p>
          <a:p>
            <a:r>
              <a:rPr lang="en-US" dirty="0" smtClean="0"/>
              <a:t>If any</a:t>
            </a:r>
            <a:r>
              <a:rPr lang="en-US" baseline="0" dirty="0" smtClean="0"/>
              <a:t> of you have any questions or comments, feel free to contact me </a:t>
            </a:r>
            <a:r>
              <a:rPr lang="en-US" baseline="0" smtClean="0"/>
              <a:t>at </a:t>
            </a:r>
            <a:r>
              <a:rPr lang="en-US" baseline="0" smtClean="0"/>
              <a:t>tina.tsou.zouting@huawei.com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95EA3D-93D6-4B58-99CA-49D514EAA372}" type="slidenum">
              <a:rPr lang="en-US" smtClean="0"/>
              <a:pPr/>
              <a:t>6</a:t>
            </a:fld>
            <a:endParaRPr lang="en-US"/>
          </a:p>
        </p:txBody>
      </p:sp>
    </p:spTree>
    <p:extLst>
      <p:ext uri="{BB962C8B-B14F-4D97-AF65-F5344CB8AC3E}">
        <p14:creationId xmlns="" xmlns:p14="http://schemas.microsoft.com/office/powerpoint/2010/main" val="3557460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pic>
        <p:nvPicPr>
          <p:cNvPr id="7" name="Picture 2" descr="http://www.fantom-xp.com/wallpapers/29/Solid_cloud_Computer_backgrounds.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345050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4645533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269306212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bove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FB27F1-C2FE-E646-9E41-8F3092BBAFAE}" type="slidenum">
              <a:rPr lang="en-US" smtClean="0"/>
              <a:pPr/>
              <a:t>‹#›</a:t>
            </a:fld>
            <a:endParaRPr lang="en-US" dirty="0"/>
          </a:p>
        </p:txBody>
      </p:sp>
      <p:sp>
        <p:nvSpPr>
          <p:cNvPr id="5" name="Title 1"/>
          <p:cNvSpPr>
            <a:spLocks noGrp="1"/>
          </p:cNvSpPr>
          <p:nvPr>
            <p:ph type="title"/>
          </p:nvPr>
        </p:nvSpPr>
        <p:spPr>
          <a:xfrm>
            <a:off x="457200" y="228600"/>
            <a:ext cx="6172200" cy="457200"/>
          </a:xfrm>
        </p:spPr>
        <p:txBody>
          <a:bodyPr/>
          <a:lstStyle>
            <a:lvl1pPr>
              <a:defRPr b="1"/>
            </a:lvl1pPr>
          </a:lstStyle>
          <a:p>
            <a:r>
              <a:rPr lang="en-US" dirty="0" smtClean="0"/>
              <a:t>Click to edit Master title style</a:t>
            </a:r>
            <a:endParaRPr lang="en-US" dirty="0"/>
          </a:p>
        </p:txBody>
      </p:sp>
      <p:sp>
        <p:nvSpPr>
          <p:cNvPr id="8" name="Text Placeholder 2"/>
          <p:cNvSpPr>
            <a:spLocks noGrp="1"/>
          </p:cNvSpPr>
          <p:nvPr>
            <p:ph type="body" idx="1" hasCustomPrompt="1"/>
          </p:nvPr>
        </p:nvSpPr>
        <p:spPr>
          <a:xfrm>
            <a:off x="457200" y="4057650"/>
            <a:ext cx="8229600" cy="571500"/>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 i.e. description of image / chart / table</a:t>
            </a:r>
          </a:p>
        </p:txBody>
      </p:sp>
      <p:sp>
        <p:nvSpPr>
          <p:cNvPr id="9" name="Content Placeholder 3"/>
          <p:cNvSpPr>
            <a:spLocks noGrp="1"/>
          </p:cNvSpPr>
          <p:nvPr>
            <p:ph sz="half" idx="2" hasCustomPrompt="1"/>
          </p:nvPr>
        </p:nvSpPr>
        <p:spPr>
          <a:xfrm>
            <a:off x="457200" y="857250"/>
            <a:ext cx="8229600" cy="3051573"/>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spTree>
    <p:extLst>
      <p:ext uri="{BB962C8B-B14F-4D97-AF65-F5344CB8AC3E}">
        <p14:creationId xmlns="" xmlns:p14="http://schemas.microsoft.com/office/powerpoint/2010/main" val="2547103422"/>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Bullet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FB27F1-C2FE-E646-9E41-8F3092BBAFAE}" type="slidenum">
              <a:rPr lang="en-US" smtClean="0"/>
              <a:pPr/>
              <a:t>‹#›</a:t>
            </a:fld>
            <a:endParaRPr lang="en-US" dirty="0"/>
          </a:p>
        </p:txBody>
      </p:sp>
      <p:sp>
        <p:nvSpPr>
          <p:cNvPr id="5" name="Content Placeholder 2"/>
          <p:cNvSpPr>
            <a:spLocks noGrp="1"/>
          </p:cNvSpPr>
          <p:nvPr>
            <p:ph sz="half" idx="1"/>
          </p:nvPr>
        </p:nvSpPr>
        <p:spPr>
          <a:xfrm>
            <a:off x="457200" y="857250"/>
            <a:ext cx="4038600" cy="37719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857250"/>
            <a:ext cx="4038600" cy="37719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228600"/>
            <a:ext cx="6629400" cy="457200"/>
          </a:xfrm>
        </p:spPr>
        <p:txBody>
          <a:bodyPr/>
          <a:lstStyle>
            <a:lvl1pPr>
              <a:defRPr b="1"/>
            </a:lvl1pPr>
          </a:lstStyle>
          <a:p>
            <a:r>
              <a:rPr lang="en-US" smtClean="0"/>
              <a:t>Click to edit Master title style</a:t>
            </a:r>
            <a:endParaRPr lang="en-US" dirty="0"/>
          </a:p>
        </p:txBody>
      </p:sp>
    </p:spTree>
    <p:extLst>
      <p:ext uri="{BB962C8B-B14F-4D97-AF65-F5344CB8AC3E}">
        <p14:creationId xmlns="" xmlns:p14="http://schemas.microsoft.com/office/powerpoint/2010/main" val="180053613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172200" cy="457200"/>
          </a:xfrm>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5FB27F1-C2FE-E646-9E41-8F3092BBAFAE}" type="slidenum">
              <a:rPr lang="en-US" smtClean="0"/>
              <a:pPr/>
              <a:t>‹#›</a:t>
            </a:fld>
            <a:endParaRPr lang="en-US" dirty="0"/>
          </a:p>
        </p:txBody>
      </p:sp>
      <p:sp>
        <p:nvSpPr>
          <p:cNvPr id="7" name="Content Placeholder 2"/>
          <p:cNvSpPr>
            <a:spLocks noGrp="1"/>
          </p:cNvSpPr>
          <p:nvPr>
            <p:ph idx="1"/>
          </p:nvPr>
        </p:nvSpPr>
        <p:spPr>
          <a:xfrm>
            <a:off x="457200" y="857250"/>
            <a:ext cx="8229600" cy="377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995144692"/>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p:nvSpPr>
        <p:spPr bwMode="auto">
          <a:xfrm>
            <a:off x="6257500" y="1003034"/>
            <a:ext cx="2885324" cy="2577704"/>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341" tIns="45671" rIns="91341" bIns="45671" numCol="1" anchor="t" anchorCtr="0" compatLnSpc="1">
            <a:prstTxWarp prst="textNoShape">
              <a:avLst/>
            </a:prstTxWarp>
          </a:bodyPr>
          <a:lstStyle/>
          <a:p>
            <a:pPr defTabSz="914339"/>
            <a:endParaRPr lang="zh-CN" altLang="en-US">
              <a:solidFill>
                <a:srgbClr val="000000"/>
              </a:solidFill>
            </a:endParaRPr>
          </a:p>
        </p:txBody>
      </p:sp>
      <p:sp>
        <p:nvSpPr>
          <p:cNvPr id="110" name="Freeform 5"/>
          <p:cNvSpPr>
            <a:spLocks/>
          </p:cNvSpPr>
          <p:nvPr/>
        </p:nvSpPr>
        <p:spPr bwMode="auto">
          <a:xfrm>
            <a:off x="2382" y="1003034"/>
            <a:ext cx="6646719" cy="2577704"/>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341" tIns="45671" rIns="91341" bIns="45671" numCol="1" anchor="t" anchorCtr="0" compatLnSpc="1">
            <a:prstTxWarp prst="textNoShape">
              <a:avLst/>
            </a:prstTxWarp>
          </a:bodyPr>
          <a:lstStyle/>
          <a:p>
            <a:pPr defTabSz="914339"/>
            <a:endParaRPr lang="zh-CN" altLang="en-US">
              <a:solidFill>
                <a:srgbClr val="000000"/>
              </a:solidFill>
            </a:endParaRPr>
          </a:p>
        </p:txBody>
      </p:sp>
      <p:sp>
        <p:nvSpPr>
          <p:cNvPr id="111" name="Text Box 7"/>
          <p:cNvSpPr txBox="1">
            <a:spLocks noChangeArrowheads="1"/>
          </p:cNvSpPr>
          <p:nvPr/>
        </p:nvSpPr>
        <p:spPr bwMode="auto">
          <a:xfrm>
            <a:off x="7389510" y="3108753"/>
            <a:ext cx="1470471" cy="276906"/>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914339">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p:nvSpPr>
        <p:spPr bwMode="auto">
          <a:xfrm>
            <a:off x="7801345" y="4145762"/>
            <a:ext cx="716570" cy="748904"/>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41" tIns="45671" rIns="91341" bIns="45671" anchor="ctr"/>
          <a:lstStyle/>
          <a:p>
            <a:pPr defTabSz="914339"/>
            <a:endParaRPr lang="zh-CN" altLang="en-US">
              <a:solidFill>
                <a:srgbClr val="000000"/>
              </a:solidFill>
            </a:endParaRPr>
          </a:p>
        </p:txBody>
      </p:sp>
      <p:sp>
        <p:nvSpPr>
          <p:cNvPr id="1508364" name="Rectangle 12"/>
          <p:cNvSpPr>
            <a:spLocks noGrp="1" noChangeArrowheads="1"/>
          </p:cNvSpPr>
          <p:nvPr>
            <p:ph type="ctrTitle"/>
          </p:nvPr>
        </p:nvSpPr>
        <p:spPr>
          <a:xfrm>
            <a:off x="672531" y="1272797"/>
            <a:ext cx="5511159" cy="1102519"/>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smtClean="0"/>
              <a:t>单击此处编辑母版标题样式</a:t>
            </a:r>
            <a:endParaRPr lang="zh-CN" altLang="en-US" dirty="0"/>
          </a:p>
        </p:txBody>
      </p:sp>
      <p:sp>
        <p:nvSpPr>
          <p:cNvPr id="1508365" name="Rectangle 13"/>
          <p:cNvSpPr>
            <a:spLocks noGrp="1" noChangeArrowheads="1"/>
          </p:cNvSpPr>
          <p:nvPr>
            <p:ph type="subTitle" idx="1"/>
          </p:nvPr>
        </p:nvSpPr>
        <p:spPr>
          <a:xfrm>
            <a:off x="672538" y="2362353"/>
            <a:ext cx="5509968" cy="40005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dirty="0"/>
          </a:p>
        </p:txBody>
      </p:sp>
      <p:sp>
        <p:nvSpPr>
          <p:cNvPr id="1508366" name="Rectangle 14"/>
          <p:cNvSpPr>
            <a:spLocks noChangeArrowheads="1"/>
          </p:cNvSpPr>
          <p:nvPr/>
        </p:nvSpPr>
        <p:spPr bwMode="auto">
          <a:xfrm>
            <a:off x="-1844986" y="396483"/>
            <a:ext cx="1844988" cy="3980259"/>
          </a:xfrm>
          <a:prstGeom prst="rect">
            <a:avLst/>
          </a:prstGeom>
          <a:noFill/>
          <a:ln w="9525">
            <a:noFill/>
            <a:miter lim="800000"/>
            <a:headEnd/>
            <a:tailEnd/>
          </a:ln>
          <a:effectLst/>
        </p:spPr>
        <p:txBody>
          <a:bodyPr lIns="87708" tIns="43850" rIns="87708" bIns="43850"/>
          <a:lstStyle/>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英文标题</a:t>
            </a:r>
            <a:r>
              <a:rPr lang="en-US" altLang="zh-CN" sz="1200" dirty="0">
                <a:solidFill>
                  <a:srgbClr val="F8F8F8"/>
                </a:solidFill>
                <a:cs typeface="SimSun" pitchFamily="2" charset="-122"/>
              </a:rPr>
              <a:t>:32-35pt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Medium</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中文标题</a:t>
            </a:r>
            <a:r>
              <a:rPr lang="en-US" altLang="zh-CN" sz="1200" dirty="0">
                <a:solidFill>
                  <a:srgbClr val="F8F8F8"/>
                </a:solidFill>
                <a:cs typeface="SimSun" pitchFamily="2" charset="-122"/>
              </a:rPr>
              <a:t>:30-32pt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黑体</a:t>
            </a: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英文正文</a:t>
            </a:r>
            <a:r>
              <a:rPr lang="en-US" altLang="zh-CN" sz="1200" dirty="0">
                <a:solidFill>
                  <a:srgbClr val="F8F8F8"/>
                </a:solidFill>
                <a:cs typeface="SimSun" pitchFamily="2" charset="-122"/>
              </a:rPr>
              <a:t>:20-22pt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 </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 :18pt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Regular</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中文正文</a:t>
            </a:r>
            <a:r>
              <a:rPr lang="en-US" altLang="zh-CN" sz="1200" dirty="0">
                <a:solidFill>
                  <a:srgbClr val="F8F8F8"/>
                </a:solidFill>
                <a:cs typeface="SimSun" pitchFamily="2" charset="-122"/>
              </a:rPr>
              <a:t>:18-20pt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细黑体 </a:t>
            </a:r>
            <a:endParaRPr lang="zh-CN" altLang="en-US" sz="1200" dirty="0">
              <a:solidFill>
                <a:srgbClr val="080808"/>
              </a:solidFill>
              <a:cs typeface="SimSun" pitchFamily="2" charset="-122"/>
            </a:endParaRPr>
          </a:p>
        </p:txBody>
      </p:sp>
      <p:sp>
        <p:nvSpPr>
          <p:cNvPr id="1508367" name="Rectangle 15"/>
          <p:cNvSpPr>
            <a:spLocks noChangeArrowheads="1"/>
          </p:cNvSpPr>
          <p:nvPr/>
        </p:nvSpPr>
        <p:spPr bwMode="auto">
          <a:xfrm>
            <a:off x="9269006" y="4043171"/>
            <a:ext cx="920113" cy="323056"/>
          </a:xfrm>
          <a:prstGeom prst="rect">
            <a:avLst/>
          </a:prstGeom>
          <a:solidFill>
            <a:srgbClr val="F8F8F8"/>
          </a:solidFill>
          <a:ln w="9525" algn="ctr">
            <a:noFill/>
            <a:miter lim="800000"/>
            <a:headEnd/>
            <a:tailEnd/>
          </a:ln>
          <a:effectLst/>
        </p:spPr>
        <p:txBody>
          <a:bodyPr lIns="91325" tIns="45663" rIns="91325" bIns="45663" anchor="ctr">
            <a:spAutoFit/>
          </a:bodyPr>
          <a:lstStyle/>
          <a:p>
            <a:pPr algn="ctr" defTabSz="876961" eaLnBrk="0" hangingPunct="0"/>
            <a:endParaRPr lang="zh-CN" altLang="zh-CN" sz="1500" dirty="0">
              <a:solidFill>
                <a:srgbClr val="000000"/>
              </a:solidFill>
              <a:ea typeface="MS PGothic" pitchFamily="34" charset="-128"/>
            </a:endParaRPr>
          </a:p>
        </p:txBody>
      </p:sp>
      <p:grpSp>
        <p:nvGrpSpPr>
          <p:cNvPr id="2" name="Group 16"/>
          <p:cNvGrpSpPr>
            <a:grpSpLocks/>
          </p:cNvGrpSpPr>
          <p:nvPr/>
        </p:nvGrpSpPr>
        <p:grpSpPr bwMode="auto">
          <a:xfrm>
            <a:off x="9352306" y="3958837"/>
            <a:ext cx="741566" cy="138113"/>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3" name="Group 21"/>
          <p:cNvGrpSpPr>
            <a:grpSpLocks/>
          </p:cNvGrpSpPr>
          <p:nvPr/>
        </p:nvGrpSpPr>
        <p:grpSpPr bwMode="auto">
          <a:xfrm>
            <a:off x="9352306" y="4652978"/>
            <a:ext cx="741566" cy="136922"/>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4" name="Group 26"/>
          <p:cNvGrpSpPr>
            <a:grpSpLocks/>
          </p:cNvGrpSpPr>
          <p:nvPr/>
        </p:nvGrpSpPr>
        <p:grpSpPr bwMode="auto">
          <a:xfrm>
            <a:off x="9352306" y="4837511"/>
            <a:ext cx="741566" cy="136922"/>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5" name="Group 31"/>
          <p:cNvGrpSpPr>
            <a:grpSpLocks/>
          </p:cNvGrpSpPr>
          <p:nvPr/>
        </p:nvGrpSpPr>
        <p:grpSpPr bwMode="auto">
          <a:xfrm>
            <a:off x="9352306" y="4145772"/>
            <a:ext cx="741566" cy="136922"/>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6" name="Group 36"/>
          <p:cNvGrpSpPr>
            <a:grpSpLocks/>
          </p:cNvGrpSpPr>
          <p:nvPr/>
        </p:nvGrpSpPr>
        <p:grpSpPr bwMode="auto">
          <a:xfrm>
            <a:off x="9352306" y="4468418"/>
            <a:ext cx="741566" cy="136922"/>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7" name="Group 41"/>
          <p:cNvGrpSpPr>
            <a:grpSpLocks/>
          </p:cNvGrpSpPr>
          <p:nvPr/>
        </p:nvGrpSpPr>
        <p:grpSpPr bwMode="auto">
          <a:xfrm>
            <a:off x="9352306" y="5023251"/>
            <a:ext cx="741566" cy="136922"/>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8" name="Group 46"/>
          <p:cNvGrpSpPr>
            <a:grpSpLocks/>
          </p:cNvGrpSpPr>
          <p:nvPr/>
        </p:nvGrpSpPr>
        <p:grpSpPr bwMode="auto">
          <a:xfrm>
            <a:off x="9352306" y="3774290"/>
            <a:ext cx="741566" cy="138113"/>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9" name="Group 51"/>
          <p:cNvGrpSpPr>
            <a:grpSpLocks/>
          </p:cNvGrpSpPr>
          <p:nvPr/>
        </p:nvGrpSpPr>
        <p:grpSpPr bwMode="auto">
          <a:xfrm>
            <a:off x="9352306" y="3450446"/>
            <a:ext cx="741566" cy="136922"/>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10" name="Group 56"/>
          <p:cNvGrpSpPr>
            <a:grpSpLocks/>
          </p:cNvGrpSpPr>
          <p:nvPr/>
        </p:nvGrpSpPr>
        <p:grpSpPr bwMode="auto">
          <a:xfrm>
            <a:off x="9352306" y="3265893"/>
            <a:ext cx="741566" cy="138113"/>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sp>
        <p:nvSpPr>
          <p:cNvPr id="1508413" name="Rectangle 61"/>
          <p:cNvSpPr>
            <a:spLocks noChangeArrowheads="1"/>
          </p:cNvSpPr>
          <p:nvPr/>
        </p:nvSpPr>
        <p:spPr bwMode="auto">
          <a:xfrm>
            <a:off x="9199950" y="1697841"/>
            <a:ext cx="1051049" cy="1990725"/>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配色参考方案：</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建议同一页面内不超过四种颜色，以下是９组配色方案，同一页面内只选择一组使用。</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（仅供参考）</a:t>
            </a:r>
          </a:p>
        </p:txBody>
      </p:sp>
      <p:sp>
        <p:nvSpPr>
          <p:cNvPr id="1508414" name="Rectangle 62"/>
          <p:cNvSpPr>
            <a:spLocks noChangeArrowheads="1"/>
          </p:cNvSpPr>
          <p:nvPr/>
        </p:nvSpPr>
        <p:spPr bwMode="auto">
          <a:xfrm>
            <a:off x="9199950" y="-46425"/>
            <a:ext cx="1051049" cy="628651"/>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客户或者合作伙伴的标志放在右上角</a:t>
            </a:r>
            <a:r>
              <a:rPr lang="en-US" altLang="zh-CN" sz="1200" dirty="0">
                <a:solidFill>
                  <a:srgbClr val="F8F8F8"/>
                </a:solidFill>
                <a:latin typeface="华文细黑" pitchFamily="2" charset="-122"/>
                <a:cs typeface="SimSun" pitchFamily="2" charset="-122"/>
              </a:rPr>
              <a:t>.</a:t>
            </a:r>
          </a:p>
        </p:txBody>
      </p:sp>
      <p:sp>
        <p:nvSpPr>
          <p:cNvPr id="114" name="Text Box 5"/>
          <p:cNvSpPr txBox="1">
            <a:spLocks noChangeArrowheads="1"/>
          </p:cNvSpPr>
          <p:nvPr/>
        </p:nvSpPr>
        <p:spPr bwMode="auto">
          <a:xfrm>
            <a:off x="657054" y="4673205"/>
            <a:ext cx="2747646"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341"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914339">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p:nvPicPr>
        <p:blipFill>
          <a:blip r:embed="rId3" cstate="email"/>
          <a:srcRect/>
          <a:stretch>
            <a:fillRect/>
          </a:stretch>
        </p:blipFill>
        <p:spPr bwMode="auto">
          <a:xfrm>
            <a:off x="7956093" y="4272620"/>
            <a:ext cx="529691" cy="528638"/>
          </a:xfrm>
          <a:prstGeom prst="rect">
            <a:avLst/>
          </a:prstGeom>
          <a:noFill/>
        </p:spPr>
      </p:pic>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85635" y="1200164"/>
            <a:ext cx="4057784" cy="339447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7691" y="1200164"/>
            <a:ext cx="4057784" cy="339447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85" y="205979"/>
            <a:ext cx="8229838"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84" y="1151336"/>
            <a:ext cx="4039928" cy="479822"/>
          </a:xfrm>
        </p:spPr>
        <p:txBody>
          <a:bodyPr anchor="b"/>
          <a:lstStyle>
            <a:lvl1pPr marL="0" indent="0">
              <a:buNone/>
              <a:defRPr sz="2400" b="1"/>
            </a:lvl1pPr>
            <a:lvl2pPr marL="456721" indent="0">
              <a:buNone/>
              <a:defRPr sz="2000" b="1"/>
            </a:lvl2pPr>
            <a:lvl3pPr marL="913433" indent="0">
              <a:buNone/>
              <a:defRPr sz="1700" b="1"/>
            </a:lvl3pPr>
            <a:lvl4pPr marL="1370149" indent="0">
              <a:buNone/>
              <a:defRPr sz="1600" b="1"/>
            </a:lvl4pPr>
            <a:lvl5pPr marL="1826864" indent="0">
              <a:buNone/>
              <a:defRPr sz="1600" b="1"/>
            </a:lvl5pPr>
            <a:lvl6pPr marL="2283580" indent="0">
              <a:buNone/>
              <a:defRPr sz="1600" b="1"/>
            </a:lvl6pPr>
            <a:lvl7pPr marL="2740300" indent="0">
              <a:buNone/>
              <a:defRPr sz="1600" b="1"/>
            </a:lvl7pPr>
            <a:lvl8pPr marL="3197013" indent="0">
              <a:buNone/>
              <a:defRPr sz="1600" b="1"/>
            </a:lvl8pPr>
            <a:lvl9pPr marL="36537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084" y="1631165"/>
            <a:ext cx="4039928" cy="2963466"/>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611" y="1151336"/>
            <a:ext cx="4042310" cy="479822"/>
          </a:xfrm>
        </p:spPr>
        <p:txBody>
          <a:bodyPr anchor="b"/>
          <a:lstStyle>
            <a:lvl1pPr marL="0" indent="0">
              <a:buNone/>
              <a:defRPr sz="2400" b="1"/>
            </a:lvl1pPr>
            <a:lvl2pPr marL="456721" indent="0">
              <a:buNone/>
              <a:defRPr sz="2000" b="1"/>
            </a:lvl2pPr>
            <a:lvl3pPr marL="913433" indent="0">
              <a:buNone/>
              <a:defRPr sz="1700" b="1"/>
            </a:lvl3pPr>
            <a:lvl4pPr marL="1370149" indent="0">
              <a:buNone/>
              <a:defRPr sz="1600" b="1"/>
            </a:lvl4pPr>
            <a:lvl5pPr marL="1826864" indent="0">
              <a:buNone/>
              <a:defRPr sz="1600" b="1"/>
            </a:lvl5pPr>
            <a:lvl6pPr marL="2283580" indent="0">
              <a:buNone/>
              <a:defRPr sz="1600" b="1"/>
            </a:lvl6pPr>
            <a:lvl7pPr marL="2740300" indent="0">
              <a:buNone/>
              <a:defRPr sz="1600" b="1"/>
            </a:lvl7pPr>
            <a:lvl8pPr marL="3197013" indent="0">
              <a:buNone/>
              <a:defRPr sz="1600" b="1"/>
            </a:lvl8pPr>
            <a:lvl9pPr marL="36537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4611" y="1631165"/>
            <a:ext cx="4042310" cy="2963466"/>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1836467726"/>
      </p:ext>
    </p:extLst>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A8F60-FB92-40B8-B59B-A3EBE8EB8675}"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196175091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A8F60-FB92-40B8-B59B-A3EBE8EB8675}"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420690510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A8F60-FB92-40B8-B59B-A3EBE8EB8675}" type="datetimeFigureOut">
              <a:rPr lang="en-US" smtClean="0"/>
              <a:pPr/>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280046904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A8F60-FB92-40B8-B59B-A3EBE8EB8675}" type="datetimeFigureOut">
              <a:rPr lang="en-US" smtClean="0"/>
              <a:pPr/>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176094161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8F60-FB92-40B8-B59B-A3EBE8EB8675}" type="datetimeFigureOut">
              <a:rPr lang="en-US" smtClean="0"/>
              <a:pPr/>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352986255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A8F60-FB92-40B8-B59B-A3EBE8EB8675}"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310867098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A8F60-FB92-40B8-B59B-A3EBE8EB8675}"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60014094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7.png"/><Relationship Id="rId5" Type="http://schemas.openxmlformats.org/officeDocument/2006/relationships/slideLayout" Target="../slideLayouts/slideLayout19.xml"/><Relationship Id="rId10"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www.fantom-xp.com/wallpapers/29/Solid_cloud_Computer_backgrounds.jpg"/>
          <p:cNvPicPr>
            <a:picLocks noChangeAspect="1" noChangeArrowheads="1"/>
          </p:cNvPicPr>
          <p:nvPr/>
        </p:nvPicPr>
        <p:blipFill rotWithShape="1">
          <a:blip r:embed="rId16" cstate="print">
            <a:duotone>
              <a:schemeClr val="bg2">
                <a:shade val="45000"/>
                <a:satMod val="135000"/>
              </a:schemeClr>
              <a:prstClr val="white"/>
            </a:duotone>
            <a:extLst>
              <a:ext uri="{28A0092B-C50C-407E-A947-70E740481C1C}">
                <a14:useLocalDpi xmlns="" xmlns:a14="http://schemas.microsoft.com/office/drawing/2010/main" val="0"/>
              </a:ext>
            </a:extLst>
          </a:blip>
          <a:srcRect b="79196"/>
          <a:stretch/>
        </p:blipFill>
        <p:spPr bwMode="auto">
          <a:xfrm>
            <a:off x="0" y="1"/>
            <a:ext cx="9144000" cy="8191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www.fantom-xp.com/wallpapers/29/Solid_cloud_Computer_backgrounds.jpg"/>
          <p:cNvPicPr>
            <a:picLocks noChangeAspect="1" noChangeArrowheads="1"/>
          </p:cNvPicPr>
          <p:nvPr/>
        </p:nvPicPr>
        <p:blipFill rotWithShape="1">
          <a:blip r:embed="rId16" cstate="print">
            <a:duotone>
              <a:schemeClr val="bg2">
                <a:shade val="45000"/>
                <a:satMod val="135000"/>
              </a:schemeClr>
              <a:prstClr val="white"/>
            </a:duotone>
            <a:extLst>
              <a:ext uri="{28A0092B-C50C-407E-A947-70E740481C1C}">
                <a14:useLocalDpi xmlns="" xmlns:a14="http://schemas.microsoft.com/office/drawing/2010/main" val="0"/>
              </a:ext>
            </a:extLst>
          </a:blip>
          <a:srcRect t="94815"/>
          <a:stretch/>
        </p:blipFill>
        <p:spPr bwMode="auto">
          <a:xfrm>
            <a:off x="0" y="4876800"/>
            <a:ext cx="9144000" cy="2667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www.thetabletadvisor.co.uk/wp-content/uploads/2012/02/The-Huawei-logo-Do-you-know-who-they-are-470x250.png"/>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22605" b="30552"/>
          <a:stretch/>
        </p:blipFill>
        <p:spPr bwMode="auto">
          <a:xfrm>
            <a:off x="8305799" y="4924302"/>
            <a:ext cx="666715" cy="16612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0" y="114300"/>
            <a:ext cx="8229600" cy="5524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7750"/>
            <a:ext cx="8229600" cy="37180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569540" y="4905792"/>
            <a:ext cx="1589582" cy="208715"/>
          </a:xfrm>
          <a:prstGeom prst="rect">
            <a:avLst/>
          </a:prstGeom>
        </p:spPr>
        <p:txBody>
          <a:bodyPr vert="horz" lIns="91440" tIns="45720" rIns="91440" bIns="45720" rtlCol="0" anchor="ctr"/>
          <a:lstStyle>
            <a:lvl1pPr algn="l">
              <a:defRPr sz="1000">
                <a:solidFill>
                  <a:schemeClr val="tx1">
                    <a:tint val="75000"/>
                  </a:schemeClr>
                </a:solidFill>
              </a:defRPr>
            </a:lvl1pPr>
          </a:lstStyle>
          <a:p>
            <a:fld id="{C90A8F60-FB92-40B8-B59B-A3EBE8EB8675}" type="datetimeFigureOut">
              <a:rPr lang="en-US" smtClean="0"/>
              <a:pPr/>
              <a:t>7/14/2014</a:t>
            </a:fld>
            <a:endParaRPr lang="en-US"/>
          </a:p>
        </p:txBody>
      </p:sp>
      <p:sp>
        <p:nvSpPr>
          <p:cNvPr id="5" name="Footer Placeholder 4"/>
          <p:cNvSpPr>
            <a:spLocks noGrp="1"/>
          </p:cNvSpPr>
          <p:nvPr>
            <p:ph type="ftr" sz="quarter" idx="3"/>
          </p:nvPr>
        </p:nvSpPr>
        <p:spPr>
          <a:xfrm>
            <a:off x="5238093" y="4917924"/>
            <a:ext cx="1295400" cy="18445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0866" y="4910481"/>
            <a:ext cx="1486657" cy="199337"/>
          </a:xfrm>
          <a:prstGeom prst="rect">
            <a:avLst/>
          </a:prstGeom>
        </p:spPr>
        <p:txBody>
          <a:bodyPr vert="horz" lIns="91440" tIns="45720" rIns="91440" bIns="45720" rtlCol="0" anchor="ctr"/>
          <a:lstStyle>
            <a:lvl1pPr algn="r">
              <a:defRPr sz="1000">
                <a:solidFill>
                  <a:schemeClr val="tx1">
                    <a:tint val="75000"/>
                  </a:schemeClr>
                </a:solidFill>
              </a:defRPr>
            </a:lvl1pPr>
          </a:lstStyle>
          <a:p>
            <a:fld id="{35AB82EE-2280-4658-9DC7-A03A8773C2C3}" type="slidenum">
              <a:rPr lang="en-US" smtClean="0"/>
              <a:pPr/>
              <a:t>‹#›</a:t>
            </a:fld>
            <a:endParaRPr lang="en-US"/>
          </a:p>
        </p:txBody>
      </p:sp>
      <p:pic>
        <p:nvPicPr>
          <p:cNvPr id="9" name="Picture 8"/>
          <p:cNvPicPr>
            <a:picLocks noChangeAspect="1"/>
          </p:cNvPicPr>
          <p:nvPr userDrawn="1"/>
        </p:nvPicPr>
        <p:blipFill rotWithShape="1">
          <a:blip r:embed="rId18" cstate="print">
            <a:extLst>
              <a:ext uri="{28A0092B-C50C-407E-A947-70E740481C1C}">
                <a14:useLocalDpi xmlns="" xmlns:a14="http://schemas.microsoft.com/office/drawing/2010/main" val="0"/>
              </a:ext>
            </a:extLst>
          </a:blip>
          <a:srcRect r="3469" b="11759"/>
          <a:stretch/>
        </p:blipFill>
        <p:spPr>
          <a:xfrm>
            <a:off x="159935" y="4918706"/>
            <a:ext cx="2478167" cy="199502"/>
          </a:xfrm>
          <a:prstGeom prst="rect">
            <a:avLst/>
          </a:prstGeom>
        </p:spPr>
      </p:pic>
    </p:spTree>
    <p:extLst>
      <p:ext uri="{BB962C8B-B14F-4D97-AF65-F5344CB8AC3E}">
        <p14:creationId xmlns="" xmlns:p14="http://schemas.microsoft.com/office/powerpoint/2010/main" val="294877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2401506" y="361271"/>
            <a:ext cx="6742496" cy="4280981"/>
          </a:xfrm>
          <a:prstGeom prst="rect">
            <a:avLst/>
          </a:prstGeom>
        </p:spPr>
      </p:pic>
      <p:grpSp>
        <p:nvGrpSpPr>
          <p:cNvPr id="2" name="Group 81"/>
          <p:cNvGrpSpPr>
            <a:grpSpLocks/>
          </p:cNvGrpSpPr>
          <p:nvPr/>
        </p:nvGrpSpPr>
        <p:grpSpPr bwMode="auto">
          <a:xfrm>
            <a:off x="0" y="4662496"/>
            <a:ext cx="9144000" cy="476250"/>
            <a:chOff x="0" y="3920"/>
            <a:chExt cx="7682" cy="400"/>
          </a:xfrm>
        </p:grpSpPr>
        <p:pic>
          <p:nvPicPr>
            <p:cNvPr id="1470546" name="Picture 82" descr="图片1"/>
            <p:cNvPicPr>
              <a:picLocks noChangeAspect="1" noChangeArrowheads="1"/>
            </p:cNvPicPr>
            <p:nvPr userDrawn="1"/>
          </p:nvPicPr>
          <p:blipFill>
            <a:blip r:embed="rId9"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9"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0"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5931352" y="4797041"/>
            <a:ext cx="1056999" cy="826294"/>
          </a:xfrm>
          <a:prstGeom prst="rect">
            <a:avLst/>
          </a:prstGeom>
          <a:noFill/>
          <a:ln w="9525">
            <a:noFill/>
            <a:miter lim="800000"/>
            <a:headEnd/>
            <a:tailEnd/>
          </a:ln>
          <a:effectLst/>
        </p:spPr>
        <p:txBody>
          <a:bodyPr lIns="0" tIns="0" rIns="0" bIns="0"/>
          <a:lstStyle/>
          <a:p>
            <a:pPr defTabSz="783394" eaLnBrk="0" hangingPunct="0">
              <a:lnSpc>
                <a:spcPct val="85000"/>
              </a:lnSpc>
            </a:pPr>
            <a:endParaRPr lang="de-DE" sz="900" dirty="0">
              <a:solidFill>
                <a:srgbClr val="000000"/>
              </a:solidFill>
              <a:ea typeface="MS PGothic" pitchFamily="34" charset="-128"/>
            </a:endParaRPr>
          </a:p>
          <a:p>
            <a:pPr defTabSz="783394" eaLnBrk="0" hangingPunct="0">
              <a:lnSpc>
                <a:spcPct val="85000"/>
              </a:lnSpc>
            </a:pPr>
            <a:r>
              <a:rPr lang="de-DE" sz="900" dirty="0">
                <a:solidFill>
                  <a:srgbClr val="000000"/>
                </a:solidFill>
                <a:ea typeface="MS PGothic" pitchFamily="34" charset="-128"/>
              </a:rPr>
              <a:t>Page </a:t>
            </a:r>
            <a:fld id="{E68EC476-442B-4BB7-9603-F1440C241F3D}" type="slidenum">
              <a:rPr lang="de-DE" sz="900">
                <a:solidFill>
                  <a:srgbClr val="000000"/>
                </a:solidFill>
                <a:ea typeface="MS PGothic" pitchFamily="34" charset="-128"/>
              </a:rPr>
              <a:pPr defTabSz="783394" eaLnBrk="0" hangingPunct="0">
                <a:lnSpc>
                  <a:spcPct val="85000"/>
                </a:lnSpc>
              </a:pPr>
              <a:t>‹#›</a:t>
            </a:fld>
            <a:endParaRPr lang="en-GB" sz="900" dirty="0">
              <a:solidFill>
                <a:srgbClr val="000000"/>
              </a:solidFill>
              <a:ea typeface="MS PGothic" pitchFamily="34" charset="-128"/>
            </a:endParaRPr>
          </a:p>
        </p:txBody>
      </p:sp>
      <p:sp>
        <p:nvSpPr>
          <p:cNvPr id="1470549" name="Text Box 85"/>
          <p:cNvSpPr txBox="1">
            <a:spLocks noChangeArrowheads="1"/>
          </p:cNvSpPr>
          <p:nvPr/>
        </p:nvSpPr>
        <p:spPr bwMode="auto">
          <a:xfrm>
            <a:off x="652294" y="4843479"/>
            <a:ext cx="2609521" cy="263714"/>
          </a:xfrm>
          <a:prstGeom prst="rect">
            <a:avLst/>
          </a:prstGeom>
          <a:noFill/>
          <a:ln w="9525">
            <a:noFill/>
            <a:miter lim="800000"/>
            <a:headEnd/>
            <a:tailEnd/>
          </a:ln>
        </p:spPr>
        <p:txBody>
          <a:bodyPr wrap="none" lIns="78271" tIns="39140" rIns="78271" bIns="39140">
            <a:spAutoFit/>
          </a:bodyPr>
          <a:lstStyle/>
          <a:p>
            <a:pPr defTabSz="783394" eaLnBrk="0" hangingPunct="0"/>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1" cstate="email"/>
          <a:srcRect/>
          <a:stretch>
            <a:fillRect/>
          </a:stretch>
        </p:blipFill>
        <p:spPr bwMode="auto">
          <a:xfrm>
            <a:off x="7634686" y="4789895"/>
            <a:ext cx="971296" cy="230981"/>
          </a:xfrm>
          <a:prstGeom prst="rect">
            <a:avLst/>
          </a:prstGeom>
          <a:noFill/>
        </p:spPr>
      </p:pic>
      <p:sp>
        <p:nvSpPr>
          <p:cNvPr id="1470552" name="Rectangle 88"/>
          <p:cNvSpPr>
            <a:spLocks noGrp="1" noChangeArrowheads="1"/>
          </p:cNvSpPr>
          <p:nvPr>
            <p:ph type="title"/>
          </p:nvPr>
        </p:nvSpPr>
        <p:spPr bwMode="auto">
          <a:xfrm>
            <a:off x="585638" y="205979"/>
            <a:ext cx="8229838" cy="857250"/>
          </a:xfrm>
          <a:prstGeom prst="rect">
            <a:avLst/>
          </a:prstGeom>
          <a:noFill/>
          <a:ln w="9525" algn="ctr">
            <a:noFill/>
            <a:miter lim="800000"/>
            <a:headEnd/>
            <a:tailEnd/>
          </a:ln>
          <a:effectLst/>
        </p:spPr>
        <p:txBody>
          <a:bodyPr vert="horz" wrap="square" lIns="91341" tIns="45671" rIns="91341" bIns="45671"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585638" y="1200164"/>
            <a:ext cx="8229838" cy="3394472"/>
          </a:xfrm>
          <a:prstGeom prst="rect">
            <a:avLst/>
          </a:prstGeom>
          <a:noFill/>
          <a:ln w="9525" algn="ctr">
            <a:noFill/>
            <a:miter lim="800000"/>
            <a:headEnd/>
            <a:tailEnd/>
          </a:ln>
          <a:effectLst/>
        </p:spPr>
        <p:txBody>
          <a:bodyPr vert="horz" wrap="square" lIns="91341" tIns="45671" rIns="91341" bIns="45671"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1844986" y="396483"/>
            <a:ext cx="1844988" cy="3980259"/>
          </a:xfrm>
          <a:prstGeom prst="rect">
            <a:avLst/>
          </a:prstGeom>
          <a:noFill/>
          <a:ln w="9525">
            <a:noFill/>
            <a:miter lim="800000"/>
            <a:headEnd/>
            <a:tailEnd/>
          </a:ln>
          <a:effectLst/>
        </p:spPr>
        <p:txBody>
          <a:bodyPr lIns="87708" tIns="43850" rIns="87708" bIns="43850"/>
          <a:lstStyle/>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英文标题</a:t>
            </a:r>
            <a:r>
              <a:rPr lang="en-US" altLang="zh-CN" sz="1200" dirty="0">
                <a:solidFill>
                  <a:srgbClr val="F8F8F8"/>
                </a:solidFill>
                <a:cs typeface="SimSun" pitchFamily="2" charset="-122"/>
              </a:rPr>
              <a:t>:32-35pt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Medium</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中文标题</a:t>
            </a:r>
            <a:r>
              <a:rPr lang="en-US" altLang="zh-CN" sz="1200" dirty="0">
                <a:solidFill>
                  <a:srgbClr val="F8F8F8"/>
                </a:solidFill>
                <a:cs typeface="SimSun" pitchFamily="2" charset="-122"/>
              </a:rPr>
              <a:t>:30-32pt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黑体</a:t>
            </a: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英文正文</a:t>
            </a:r>
            <a:r>
              <a:rPr lang="en-US" altLang="zh-CN" sz="1200" dirty="0">
                <a:solidFill>
                  <a:srgbClr val="F8F8F8"/>
                </a:solidFill>
                <a:cs typeface="SimSun" pitchFamily="2" charset="-122"/>
              </a:rPr>
              <a:t>:20-22pt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 </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 :18pt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Regular</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中文正文</a:t>
            </a:r>
            <a:r>
              <a:rPr lang="en-US" altLang="zh-CN" sz="1200" dirty="0">
                <a:solidFill>
                  <a:srgbClr val="F8F8F8"/>
                </a:solidFill>
                <a:cs typeface="SimSun" pitchFamily="2" charset="-122"/>
              </a:rPr>
              <a:t>:18-20pt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细黑体 </a:t>
            </a:r>
            <a:endParaRPr lang="zh-CN" altLang="en-US" sz="1200" dirty="0">
              <a:solidFill>
                <a:srgbClr val="080808"/>
              </a:solidFill>
              <a:cs typeface="SimSun" pitchFamily="2" charset="-122"/>
            </a:endParaRPr>
          </a:p>
        </p:txBody>
      </p:sp>
      <p:sp>
        <p:nvSpPr>
          <p:cNvPr id="1470603" name="Rectangle 139"/>
          <p:cNvSpPr>
            <a:spLocks noChangeArrowheads="1"/>
          </p:cNvSpPr>
          <p:nvPr/>
        </p:nvSpPr>
        <p:spPr bwMode="auto">
          <a:xfrm>
            <a:off x="9269006" y="4043171"/>
            <a:ext cx="920113" cy="323056"/>
          </a:xfrm>
          <a:prstGeom prst="rect">
            <a:avLst/>
          </a:prstGeom>
          <a:solidFill>
            <a:srgbClr val="F8F8F8"/>
          </a:solidFill>
          <a:ln w="9525" algn="ctr">
            <a:noFill/>
            <a:miter lim="800000"/>
            <a:headEnd/>
            <a:tailEnd/>
          </a:ln>
          <a:effectLst/>
        </p:spPr>
        <p:txBody>
          <a:bodyPr lIns="91325" tIns="45663" rIns="91325" bIns="45663" anchor="ctr">
            <a:spAutoFit/>
          </a:bodyPr>
          <a:lstStyle/>
          <a:p>
            <a:pPr algn="ctr" defTabSz="876961" eaLnBrk="0" hangingPunct="0"/>
            <a:endParaRPr lang="zh-CN" altLang="zh-CN" sz="1500" dirty="0">
              <a:solidFill>
                <a:srgbClr val="000000"/>
              </a:solidFill>
              <a:ea typeface="MS PGothic" pitchFamily="34" charset="-128"/>
            </a:endParaRPr>
          </a:p>
        </p:txBody>
      </p:sp>
      <p:grpSp>
        <p:nvGrpSpPr>
          <p:cNvPr id="3" name="Group 140"/>
          <p:cNvGrpSpPr>
            <a:grpSpLocks/>
          </p:cNvGrpSpPr>
          <p:nvPr/>
        </p:nvGrpSpPr>
        <p:grpSpPr bwMode="auto">
          <a:xfrm>
            <a:off x="9352306" y="3958837"/>
            <a:ext cx="741566" cy="138113"/>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4" name="Group 145"/>
          <p:cNvGrpSpPr>
            <a:grpSpLocks/>
          </p:cNvGrpSpPr>
          <p:nvPr/>
        </p:nvGrpSpPr>
        <p:grpSpPr bwMode="auto">
          <a:xfrm>
            <a:off x="9352306" y="4652978"/>
            <a:ext cx="741566" cy="136922"/>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5" name="Group 150"/>
          <p:cNvGrpSpPr>
            <a:grpSpLocks/>
          </p:cNvGrpSpPr>
          <p:nvPr/>
        </p:nvGrpSpPr>
        <p:grpSpPr bwMode="auto">
          <a:xfrm>
            <a:off x="9352306" y="4837511"/>
            <a:ext cx="741566" cy="136922"/>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6" name="Group 155"/>
          <p:cNvGrpSpPr>
            <a:grpSpLocks/>
          </p:cNvGrpSpPr>
          <p:nvPr/>
        </p:nvGrpSpPr>
        <p:grpSpPr bwMode="auto">
          <a:xfrm>
            <a:off x="9352306" y="4145772"/>
            <a:ext cx="741566" cy="136922"/>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7" name="Group 160"/>
          <p:cNvGrpSpPr>
            <a:grpSpLocks/>
          </p:cNvGrpSpPr>
          <p:nvPr/>
        </p:nvGrpSpPr>
        <p:grpSpPr bwMode="auto">
          <a:xfrm>
            <a:off x="9352306" y="4468418"/>
            <a:ext cx="741566" cy="136922"/>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8" name="Group 165"/>
          <p:cNvGrpSpPr>
            <a:grpSpLocks/>
          </p:cNvGrpSpPr>
          <p:nvPr/>
        </p:nvGrpSpPr>
        <p:grpSpPr bwMode="auto">
          <a:xfrm>
            <a:off x="9352306" y="5023251"/>
            <a:ext cx="741566" cy="136922"/>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9" name="Group 170"/>
          <p:cNvGrpSpPr>
            <a:grpSpLocks/>
          </p:cNvGrpSpPr>
          <p:nvPr/>
        </p:nvGrpSpPr>
        <p:grpSpPr bwMode="auto">
          <a:xfrm>
            <a:off x="9352306" y="3774290"/>
            <a:ext cx="741566" cy="138113"/>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10" name="Group 175"/>
          <p:cNvGrpSpPr>
            <a:grpSpLocks/>
          </p:cNvGrpSpPr>
          <p:nvPr/>
        </p:nvGrpSpPr>
        <p:grpSpPr bwMode="auto">
          <a:xfrm>
            <a:off x="9352306" y="3450446"/>
            <a:ext cx="741566" cy="136922"/>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11" name="Group 180"/>
          <p:cNvGrpSpPr>
            <a:grpSpLocks/>
          </p:cNvGrpSpPr>
          <p:nvPr/>
        </p:nvGrpSpPr>
        <p:grpSpPr bwMode="auto">
          <a:xfrm>
            <a:off x="9352306" y="3265893"/>
            <a:ext cx="741566" cy="138113"/>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sp>
        <p:nvSpPr>
          <p:cNvPr id="1470649" name="Rectangle 185"/>
          <p:cNvSpPr>
            <a:spLocks noChangeArrowheads="1"/>
          </p:cNvSpPr>
          <p:nvPr/>
        </p:nvSpPr>
        <p:spPr bwMode="auto">
          <a:xfrm>
            <a:off x="9199950" y="1697841"/>
            <a:ext cx="1051049" cy="1990725"/>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配色参考方案：</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建议同一页面内不超过四种颜色，以下是９组配色方案，同一页面内只选择一组使用。</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（仅供参考）</a:t>
            </a:r>
          </a:p>
        </p:txBody>
      </p:sp>
      <p:sp>
        <p:nvSpPr>
          <p:cNvPr id="1470650" name="Rectangle 186"/>
          <p:cNvSpPr>
            <a:spLocks noChangeArrowheads="1"/>
          </p:cNvSpPr>
          <p:nvPr/>
        </p:nvSpPr>
        <p:spPr bwMode="auto">
          <a:xfrm>
            <a:off x="9199950" y="-46425"/>
            <a:ext cx="1051049" cy="628651"/>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客户或者合作伙伴的标志放在右上角</a:t>
            </a:r>
            <a:r>
              <a:rPr lang="en-US" altLang="zh-CN" sz="1200" dirty="0">
                <a:solidFill>
                  <a:srgbClr val="F8F8F8"/>
                </a:solidFill>
                <a:latin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thruBlk="1"/>
  </p:transition>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672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34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014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686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540" indent="-34254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163" indent="-2854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1789" indent="-22836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8506" indent="-228360" algn="l" rtl="0" eaLnBrk="1" fontAlgn="base" hangingPunct="1">
        <a:spcBef>
          <a:spcPct val="20000"/>
        </a:spcBef>
        <a:spcAft>
          <a:spcPct val="0"/>
        </a:spcAft>
        <a:buChar char="–"/>
        <a:defRPr sz="1600">
          <a:solidFill>
            <a:schemeClr val="tx1"/>
          </a:solidFill>
          <a:latin typeface="+mn-lt"/>
          <a:ea typeface="+mn-ea"/>
          <a:cs typeface="+mn-cs"/>
        </a:defRPr>
      </a:lvl4pPr>
      <a:lvl5pPr marL="2055221"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1939"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8656"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5371"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2088"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433" rtl="0" eaLnBrk="1" latinLnBrk="0" hangingPunct="1">
        <a:defRPr sz="1700" kern="1200">
          <a:solidFill>
            <a:schemeClr val="tx1"/>
          </a:solidFill>
          <a:latin typeface="+mn-lt"/>
          <a:ea typeface="+mn-ea"/>
          <a:cs typeface="+mn-cs"/>
        </a:defRPr>
      </a:lvl1pPr>
      <a:lvl2pPr marL="456721" algn="l" defTabSz="913433" rtl="0" eaLnBrk="1" latinLnBrk="0" hangingPunct="1">
        <a:defRPr sz="1700" kern="1200">
          <a:solidFill>
            <a:schemeClr val="tx1"/>
          </a:solidFill>
          <a:latin typeface="+mn-lt"/>
          <a:ea typeface="+mn-ea"/>
          <a:cs typeface="+mn-cs"/>
        </a:defRPr>
      </a:lvl2pPr>
      <a:lvl3pPr marL="913433" algn="l" defTabSz="913433" rtl="0" eaLnBrk="1" latinLnBrk="0" hangingPunct="1">
        <a:defRPr sz="1700" kern="1200">
          <a:solidFill>
            <a:schemeClr val="tx1"/>
          </a:solidFill>
          <a:latin typeface="+mn-lt"/>
          <a:ea typeface="+mn-ea"/>
          <a:cs typeface="+mn-cs"/>
        </a:defRPr>
      </a:lvl3pPr>
      <a:lvl4pPr marL="1370149" algn="l" defTabSz="913433" rtl="0" eaLnBrk="1" latinLnBrk="0" hangingPunct="1">
        <a:defRPr sz="1700" kern="1200">
          <a:solidFill>
            <a:schemeClr val="tx1"/>
          </a:solidFill>
          <a:latin typeface="+mn-lt"/>
          <a:ea typeface="+mn-ea"/>
          <a:cs typeface="+mn-cs"/>
        </a:defRPr>
      </a:lvl4pPr>
      <a:lvl5pPr marL="1826864" algn="l" defTabSz="913433" rtl="0" eaLnBrk="1" latinLnBrk="0" hangingPunct="1">
        <a:defRPr sz="1700" kern="1200">
          <a:solidFill>
            <a:schemeClr val="tx1"/>
          </a:solidFill>
          <a:latin typeface="+mn-lt"/>
          <a:ea typeface="+mn-ea"/>
          <a:cs typeface="+mn-cs"/>
        </a:defRPr>
      </a:lvl5pPr>
      <a:lvl6pPr marL="2283580" algn="l" defTabSz="913433" rtl="0" eaLnBrk="1" latinLnBrk="0" hangingPunct="1">
        <a:defRPr sz="1700" kern="1200">
          <a:solidFill>
            <a:schemeClr val="tx1"/>
          </a:solidFill>
          <a:latin typeface="+mn-lt"/>
          <a:ea typeface="+mn-ea"/>
          <a:cs typeface="+mn-cs"/>
        </a:defRPr>
      </a:lvl6pPr>
      <a:lvl7pPr marL="2740300" algn="l" defTabSz="913433" rtl="0" eaLnBrk="1" latinLnBrk="0" hangingPunct="1">
        <a:defRPr sz="1700" kern="1200">
          <a:solidFill>
            <a:schemeClr val="tx1"/>
          </a:solidFill>
          <a:latin typeface="+mn-lt"/>
          <a:ea typeface="+mn-ea"/>
          <a:cs typeface="+mn-cs"/>
        </a:defRPr>
      </a:lvl7pPr>
      <a:lvl8pPr marL="3197013" algn="l" defTabSz="913433" rtl="0" eaLnBrk="1" latinLnBrk="0" hangingPunct="1">
        <a:defRPr sz="1700" kern="1200">
          <a:solidFill>
            <a:schemeClr val="tx1"/>
          </a:solidFill>
          <a:latin typeface="+mn-lt"/>
          <a:ea typeface="+mn-ea"/>
          <a:cs typeface="+mn-cs"/>
        </a:defRPr>
      </a:lvl8pPr>
      <a:lvl9pPr marL="3653727" algn="l" defTabSz="91343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1.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64622"/>
            <a:ext cx="9144000" cy="1102519"/>
          </a:xfrm>
        </p:spPr>
        <p:txBody>
          <a:bodyPr>
            <a:noAutofit/>
          </a:bodyPr>
          <a:lstStyle/>
          <a:p>
            <a:pPr algn="ctr"/>
            <a:r>
              <a:rPr lang="en-US" altLang="zh-CN" sz="3200" b="1" kern="0" dirty="0" smtClean="0">
                <a:latin typeface="Arial" pitchFamily="34" charset="0"/>
                <a:cs typeface="Arial" pitchFamily="34" charset="0"/>
              </a:rPr>
              <a:t>AECON and APONF</a:t>
            </a:r>
            <a:endParaRPr lang="en-US" dirty="0">
              <a:solidFill>
                <a:schemeClr val="tx1">
                  <a:lumMod val="65000"/>
                  <a:lumOff val="35000"/>
                </a:schemeClr>
              </a:solidFill>
            </a:endParaRPr>
          </a:p>
        </p:txBody>
      </p:sp>
      <p:sp>
        <p:nvSpPr>
          <p:cNvPr id="3" name="Subtitle 2"/>
          <p:cNvSpPr>
            <a:spLocks noGrp="1"/>
          </p:cNvSpPr>
          <p:nvPr>
            <p:ph type="subTitle" idx="1"/>
          </p:nvPr>
        </p:nvSpPr>
        <p:spPr/>
        <p:txBody>
          <a:bodyPr>
            <a:normAutofit/>
          </a:bodyPr>
          <a:lstStyle/>
          <a:p>
            <a:r>
              <a:rPr lang="en-US" altLang="zh-CN" b="1" kern="0" dirty="0">
                <a:solidFill>
                  <a:srgbClr val="C00000"/>
                </a:solidFill>
              </a:rPr>
              <a:t>Tina Tsou, Huawei</a:t>
            </a:r>
          </a:p>
          <a:p>
            <a:pPr lvl="0"/>
            <a:r>
              <a:rPr lang="en-US" altLang="zh-CN" sz="1400" kern="0" dirty="0" smtClean="0">
                <a:solidFill>
                  <a:schemeClr val="tx1"/>
                </a:solidFill>
              </a:rPr>
              <a:t>July 22, </a:t>
            </a:r>
            <a:r>
              <a:rPr lang="en-US" altLang="zh-CN" sz="1400" kern="0" dirty="0">
                <a:solidFill>
                  <a:schemeClr val="tx1"/>
                </a:solidFill>
              </a:rPr>
              <a:t>2014</a:t>
            </a:r>
          </a:p>
          <a:p>
            <a:pPr lvl="0"/>
            <a:r>
              <a:rPr lang="en-US" altLang="zh-CN" sz="1400" kern="0" dirty="0" smtClean="0">
                <a:solidFill>
                  <a:schemeClr val="tx1"/>
                </a:solidFill>
              </a:rPr>
              <a:t>IETF-90</a:t>
            </a:r>
          </a:p>
          <a:p>
            <a:pPr lvl="0"/>
            <a:r>
              <a:rPr lang="en-US" altLang="zh-CN" sz="1400" kern="0" dirty="0" smtClean="0">
                <a:solidFill>
                  <a:schemeClr val="tx1"/>
                </a:solidFill>
              </a:rPr>
              <a:t>Room York (the IAB breakout room)</a:t>
            </a:r>
          </a:p>
        </p:txBody>
      </p:sp>
      <p:pic>
        <p:nvPicPr>
          <p:cNvPr id="6146" name="Picture 2" descr="http://sdnworldevent.com/wp-content/themes/sdnworldevent/images/logos/event-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575" y="-555625"/>
            <a:ext cx="3048000" cy="1162050"/>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sdnworldevent.com/wp-content/themes/sdnworldevent/images/logos/event-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7975" y="-403225"/>
            <a:ext cx="3048000" cy="1162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321864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log.teamtreehouse.com/wp-content/uploads/2012/08/apps.pn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77000" contrast="-61000"/>
                    </a14:imgEffect>
                  </a14:imgLayer>
                </a14:imgProps>
              </a:ext>
              <a:ext uri="{28A0092B-C50C-407E-A947-70E740481C1C}">
                <a14:useLocalDpi xmlns:a14="http://schemas.microsoft.com/office/drawing/2010/main" xmlns="" val="0"/>
              </a:ext>
            </a:extLst>
          </a:blip>
          <a:srcRect t="1348"/>
          <a:stretch/>
        </p:blipFill>
        <p:spPr bwMode="auto">
          <a:xfrm>
            <a:off x="0" y="0"/>
            <a:ext cx="9143999"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14300"/>
            <a:ext cx="8686800" cy="1000794"/>
          </a:xfrm>
        </p:spPr>
        <p:txBody>
          <a:bodyPr>
            <a:normAutofit/>
          </a:bodyPr>
          <a:lstStyle/>
          <a:p>
            <a:r>
              <a:rPr lang="en-US" dirty="0" smtClean="0">
                <a:solidFill>
                  <a:schemeClr val="bg1"/>
                </a:solidFill>
              </a:rPr>
              <a:t>APONF</a:t>
            </a:r>
            <a:br>
              <a:rPr lang="en-US" dirty="0" smtClean="0">
                <a:solidFill>
                  <a:schemeClr val="bg1"/>
                </a:solidFill>
              </a:rPr>
            </a:br>
            <a:r>
              <a:rPr lang="en-US" sz="1800" dirty="0">
                <a:solidFill>
                  <a:schemeClr val="bg1"/>
                </a:solidFill>
              </a:rPr>
              <a:t>(Application-based Policy for Network Functions</a:t>
            </a:r>
            <a:r>
              <a:rPr lang="en-US" sz="1800" dirty="0" smtClean="0">
                <a:solidFill>
                  <a:schemeClr val="bg1"/>
                </a:solidFill>
              </a:rPr>
              <a:t>)</a:t>
            </a:r>
            <a:endParaRPr lang="en-US" sz="1800" dirty="0">
              <a:solidFill>
                <a:schemeClr val="bg1"/>
              </a:solidFill>
            </a:endParaRPr>
          </a:p>
        </p:txBody>
      </p:sp>
      <p:sp>
        <p:nvSpPr>
          <p:cNvPr id="5" name="TextBox 4"/>
          <p:cNvSpPr txBox="1"/>
          <p:nvPr/>
        </p:nvSpPr>
        <p:spPr>
          <a:xfrm>
            <a:off x="1" y="1203381"/>
            <a:ext cx="9143999" cy="1938992"/>
          </a:xfrm>
          <a:prstGeom prst="rect">
            <a:avLst/>
          </a:prstGeom>
          <a:noFill/>
        </p:spPr>
        <p:txBody>
          <a:bodyPr wrap="square" rtlCol="0">
            <a:spAutoFit/>
          </a:bodyPr>
          <a:lstStyle/>
          <a:p>
            <a:pPr algn="ctr"/>
            <a:r>
              <a:rPr lang="en-US" sz="2000" dirty="0">
                <a:solidFill>
                  <a:schemeClr val="bg1"/>
                </a:solidFill>
              </a:rPr>
              <a:t>Providing interfaces between network management </a:t>
            </a:r>
            <a:r>
              <a:rPr lang="en-US" sz="2000" dirty="0" smtClean="0">
                <a:solidFill>
                  <a:schemeClr val="bg1"/>
                </a:solidFill>
              </a:rPr>
              <a:t>application</a:t>
            </a:r>
            <a:br>
              <a:rPr lang="en-US" sz="2000" dirty="0" smtClean="0">
                <a:solidFill>
                  <a:schemeClr val="bg1"/>
                </a:solidFill>
              </a:rPr>
            </a:br>
            <a:r>
              <a:rPr lang="en-US" sz="2000" dirty="0" smtClean="0">
                <a:solidFill>
                  <a:schemeClr val="bg1"/>
                </a:solidFill>
              </a:rPr>
              <a:t>and network </a:t>
            </a:r>
            <a:r>
              <a:rPr lang="en-US" sz="2000" dirty="0">
                <a:solidFill>
                  <a:schemeClr val="bg1"/>
                </a:solidFill>
              </a:rPr>
              <a:t>management and controlling </a:t>
            </a:r>
            <a:r>
              <a:rPr lang="en-US" sz="2000" dirty="0" smtClean="0">
                <a:solidFill>
                  <a:schemeClr val="bg1"/>
                </a:solidFill>
              </a:rPr>
              <a:t>systems. </a:t>
            </a:r>
            <a:endParaRPr lang="en-US" sz="2000" dirty="0">
              <a:solidFill>
                <a:schemeClr val="bg1"/>
              </a:solidFill>
            </a:endParaRPr>
          </a:p>
          <a:p>
            <a:pPr algn="ctr"/>
            <a:endParaRPr lang="en-US" sz="2000" dirty="0">
              <a:solidFill>
                <a:schemeClr val="bg1"/>
              </a:solidFill>
            </a:endParaRPr>
          </a:p>
          <a:p>
            <a:pPr algn="ctr"/>
            <a:r>
              <a:rPr lang="en-US" sz="2000" dirty="0" smtClean="0">
                <a:solidFill>
                  <a:schemeClr val="bg1"/>
                </a:solidFill>
              </a:rPr>
              <a:t>Mapping attributes of the network service graph</a:t>
            </a:r>
          </a:p>
          <a:p>
            <a:pPr algn="ctr"/>
            <a:r>
              <a:rPr lang="en-US" sz="2000" dirty="0" smtClean="0">
                <a:solidFill>
                  <a:schemeClr val="bg1"/>
                </a:solidFill>
              </a:rPr>
              <a:t>into specific network management policies, </a:t>
            </a:r>
          </a:p>
          <a:p>
            <a:pPr algn="ctr"/>
            <a:r>
              <a:rPr lang="en-US" sz="2000" dirty="0" smtClean="0">
                <a:solidFill>
                  <a:schemeClr val="bg1"/>
                </a:solidFill>
              </a:rPr>
              <a:t>i.e., device level configuration models.</a:t>
            </a:r>
          </a:p>
        </p:txBody>
      </p:sp>
    </p:spTree>
    <p:extLst>
      <p:ext uri="{BB962C8B-B14F-4D97-AF65-F5344CB8AC3E}">
        <p14:creationId xmlns:p14="http://schemas.microsoft.com/office/powerpoint/2010/main" xmlns="" val="49464352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omega-level.net/wp-content/uploads/2013/08/Brain-to-brain-interface..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51000" contrast="-20000"/>
                    </a14:imgEffect>
                  </a14:imgLayer>
                </a14:imgProps>
              </a:ext>
              <a:ext uri="{28A0092B-C50C-407E-A947-70E740481C1C}">
                <a14:useLocalDpi xmlns:a14="http://schemas.microsoft.com/office/drawing/2010/main" xmlns="" val="0"/>
              </a:ext>
            </a:extLst>
          </a:blip>
          <a:srcRect/>
          <a:stretch>
            <a:fillRect/>
          </a:stretch>
        </p:blipFill>
        <p:spPr bwMode="auto">
          <a:xfrm>
            <a:off x="-1" y="0"/>
            <a:ext cx="9143997"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14299"/>
            <a:ext cx="8229600" cy="825325"/>
          </a:xfrm>
        </p:spPr>
        <p:txBody>
          <a:bodyPr>
            <a:normAutofit/>
          </a:bodyPr>
          <a:lstStyle/>
          <a:p>
            <a:r>
              <a:rPr lang="en-US" dirty="0" smtClean="0">
                <a:solidFill>
                  <a:schemeClr val="bg1"/>
                </a:solidFill>
              </a:rPr>
              <a:t>AECON</a:t>
            </a:r>
            <a:r>
              <a:rPr lang="en-US" dirty="0">
                <a:solidFill>
                  <a:schemeClr val="bg1"/>
                </a:solidFill>
              </a:rPr>
              <a:t/>
            </a:r>
            <a:br>
              <a:rPr lang="en-US" dirty="0">
                <a:solidFill>
                  <a:schemeClr val="bg1"/>
                </a:solidFill>
              </a:rPr>
            </a:br>
            <a:r>
              <a:rPr lang="en-US" sz="1800" dirty="0" smtClean="0">
                <a:solidFill>
                  <a:schemeClr val="bg1"/>
                </a:solidFill>
              </a:rPr>
              <a:t>(Active Exchange Communications Network)</a:t>
            </a:r>
            <a:endParaRPr lang="en-US" sz="1600" dirty="0">
              <a:solidFill>
                <a:schemeClr val="bg1"/>
              </a:solidFill>
            </a:endParaRPr>
          </a:p>
        </p:txBody>
      </p:sp>
      <p:sp>
        <p:nvSpPr>
          <p:cNvPr id="5" name="TextBox 4"/>
          <p:cNvSpPr txBox="1"/>
          <p:nvPr/>
        </p:nvSpPr>
        <p:spPr>
          <a:xfrm>
            <a:off x="1" y="1203381"/>
            <a:ext cx="9143999" cy="3477875"/>
          </a:xfrm>
          <a:prstGeom prst="rect">
            <a:avLst/>
          </a:prstGeom>
          <a:noFill/>
        </p:spPr>
        <p:txBody>
          <a:bodyPr wrap="square" rtlCol="0">
            <a:spAutoFit/>
          </a:bodyPr>
          <a:lstStyle/>
          <a:p>
            <a:pPr algn="ctr"/>
            <a:r>
              <a:rPr lang="en-US" sz="2000" dirty="0">
                <a:solidFill>
                  <a:schemeClr val="bg1"/>
                </a:solidFill>
              </a:rPr>
              <a:t>Enabling communication between applications </a:t>
            </a:r>
            <a:r>
              <a:rPr lang="en-US" sz="2000" dirty="0" smtClean="0">
                <a:solidFill>
                  <a:schemeClr val="bg1"/>
                </a:solidFill>
              </a:rPr>
              <a:t>and</a:t>
            </a:r>
            <a:br>
              <a:rPr lang="en-US" sz="2000" dirty="0" smtClean="0">
                <a:solidFill>
                  <a:schemeClr val="bg1"/>
                </a:solidFill>
              </a:rPr>
            </a:br>
            <a:r>
              <a:rPr lang="en-US" sz="2000" dirty="0" smtClean="0">
                <a:solidFill>
                  <a:schemeClr val="bg1"/>
                </a:solidFill>
              </a:rPr>
              <a:t>the network by </a:t>
            </a:r>
            <a:r>
              <a:rPr lang="en-US" sz="2000" dirty="0">
                <a:solidFill>
                  <a:schemeClr val="bg1"/>
                </a:solidFill>
              </a:rPr>
              <a:t>active information exchange</a:t>
            </a:r>
            <a:r>
              <a:rPr lang="en-US" sz="2000" dirty="0" smtClean="0">
                <a:solidFill>
                  <a:schemeClr val="bg1"/>
                </a:solidFill>
              </a:rPr>
              <a:t>.</a:t>
            </a:r>
          </a:p>
          <a:p>
            <a:pPr algn="ctr"/>
            <a:r>
              <a:rPr lang="en-US" altLang="zh-CN" sz="2000" dirty="0" smtClean="0">
                <a:solidFill>
                  <a:schemeClr val="bg1"/>
                </a:solidFill>
              </a:rPr>
              <a:t/>
            </a:r>
            <a:br>
              <a:rPr lang="en-US" altLang="zh-CN" sz="2000" dirty="0" smtClean="0">
                <a:solidFill>
                  <a:schemeClr val="bg1"/>
                </a:solidFill>
              </a:rPr>
            </a:br>
            <a:r>
              <a:rPr lang="en-US" altLang="zh-CN" sz="2000" dirty="0" smtClean="0">
                <a:solidFill>
                  <a:schemeClr val="bg1"/>
                </a:solidFill>
              </a:rPr>
              <a:t>Enabling </a:t>
            </a:r>
            <a:r>
              <a:rPr lang="en-US" altLang="zh-CN" sz="2000" dirty="0">
                <a:solidFill>
                  <a:schemeClr val="bg1"/>
                </a:solidFill>
              </a:rPr>
              <a:t>a more precise </a:t>
            </a:r>
            <a:r>
              <a:rPr lang="en-US" altLang="zh-CN" sz="2000" dirty="0" smtClean="0">
                <a:solidFill>
                  <a:schemeClr val="bg1"/>
                </a:solidFill>
              </a:rPr>
              <a:t>allocation of network</a:t>
            </a:r>
            <a:br>
              <a:rPr lang="en-US" altLang="zh-CN" sz="2000" dirty="0" smtClean="0">
                <a:solidFill>
                  <a:schemeClr val="bg1"/>
                </a:solidFill>
              </a:rPr>
            </a:br>
            <a:r>
              <a:rPr lang="en-US" altLang="zh-CN" sz="2000" dirty="0" smtClean="0">
                <a:solidFill>
                  <a:schemeClr val="bg1"/>
                </a:solidFill>
              </a:rPr>
              <a:t>resources for a </a:t>
            </a:r>
            <a:r>
              <a:rPr lang="en-US" altLang="zh-CN" sz="2000" dirty="0">
                <a:solidFill>
                  <a:schemeClr val="bg1"/>
                </a:solidFill>
              </a:rPr>
              <a:t>get better user </a:t>
            </a:r>
            <a:r>
              <a:rPr lang="en-US" altLang="zh-CN" sz="2000" dirty="0" smtClean="0">
                <a:solidFill>
                  <a:schemeClr val="bg1"/>
                </a:solidFill>
              </a:rPr>
              <a:t>experience.</a:t>
            </a:r>
            <a:endParaRPr lang="en-US" altLang="zh-CN" sz="2000" dirty="0">
              <a:solidFill>
                <a:schemeClr val="bg1"/>
              </a:solidFill>
            </a:endParaRPr>
          </a:p>
          <a:p>
            <a:pPr algn="ctr"/>
            <a:r>
              <a:rPr lang="en-US" altLang="zh-CN" sz="2000" dirty="0" smtClean="0">
                <a:solidFill>
                  <a:schemeClr val="bg1"/>
                </a:solidFill>
              </a:rPr>
              <a:t/>
            </a:r>
            <a:br>
              <a:rPr lang="en-US" altLang="zh-CN" sz="2000" dirty="0" smtClean="0">
                <a:solidFill>
                  <a:schemeClr val="bg1"/>
                </a:solidFill>
              </a:rPr>
            </a:br>
            <a:r>
              <a:rPr lang="en-US" altLang="zh-CN" sz="2000" dirty="0" smtClean="0">
                <a:solidFill>
                  <a:schemeClr val="bg1"/>
                </a:solidFill>
              </a:rPr>
              <a:t>Providing </a:t>
            </a:r>
            <a:r>
              <a:rPr lang="en-US" altLang="zh-CN" sz="2000" dirty="0">
                <a:solidFill>
                  <a:schemeClr val="bg1"/>
                </a:solidFill>
              </a:rPr>
              <a:t>visibility of the application </a:t>
            </a:r>
            <a:r>
              <a:rPr lang="en-US" altLang="zh-CN" sz="2000" dirty="0" smtClean="0">
                <a:solidFill>
                  <a:schemeClr val="bg1"/>
                </a:solidFill>
              </a:rPr>
              <a:t>flow</a:t>
            </a:r>
            <a:br>
              <a:rPr lang="en-US" altLang="zh-CN" sz="2000" dirty="0" smtClean="0">
                <a:solidFill>
                  <a:schemeClr val="bg1"/>
                </a:solidFill>
              </a:rPr>
            </a:br>
            <a:r>
              <a:rPr lang="en-US" altLang="zh-CN" sz="2000" dirty="0" smtClean="0">
                <a:solidFill>
                  <a:schemeClr val="bg1"/>
                </a:solidFill>
              </a:rPr>
              <a:t>characteristics </a:t>
            </a:r>
            <a:r>
              <a:rPr lang="en-US" altLang="zh-CN" sz="2000" dirty="0">
                <a:solidFill>
                  <a:schemeClr val="bg1"/>
                </a:solidFill>
              </a:rPr>
              <a:t>to network </a:t>
            </a:r>
            <a:r>
              <a:rPr lang="en-US" altLang="zh-CN" sz="2000" dirty="0" smtClean="0">
                <a:solidFill>
                  <a:schemeClr val="bg1"/>
                </a:solidFill>
              </a:rPr>
              <a:t>nodes.</a:t>
            </a:r>
            <a:endParaRPr lang="en-US" altLang="zh-CN" sz="2000" dirty="0">
              <a:solidFill>
                <a:schemeClr val="bg1"/>
              </a:solidFill>
            </a:endParaRPr>
          </a:p>
          <a:p>
            <a:pPr lvl="1" algn="ctr"/>
            <a:r>
              <a:rPr lang="en-US" altLang="zh-CN" sz="2000" dirty="0" smtClean="0">
                <a:solidFill>
                  <a:schemeClr val="bg1"/>
                </a:solidFill>
              </a:rPr>
              <a:t/>
            </a:r>
            <a:br>
              <a:rPr lang="en-US" altLang="zh-CN" sz="2000" dirty="0" smtClean="0">
                <a:solidFill>
                  <a:schemeClr val="bg1"/>
                </a:solidFill>
              </a:rPr>
            </a:br>
            <a:r>
              <a:rPr lang="en-US" altLang="zh-CN" sz="2000" dirty="0" smtClean="0">
                <a:solidFill>
                  <a:schemeClr val="bg1"/>
                </a:solidFill>
              </a:rPr>
              <a:t>Visibility lets </a:t>
            </a:r>
            <a:r>
              <a:rPr lang="en-US" altLang="zh-CN" sz="2000" dirty="0">
                <a:solidFill>
                  <a:schemeClr val="bg1"/>
                </a:solidFill>
              </a:rPr>
              <a:t>network nodes take </a:t>
            </a:r>
            <a:r>
              <a:rPr lang="en-US" altLang="zh-CN" sz="2000" dirty="0" smtClean="0">
                <a:solidFill>
                  <a:schemeClr val="bg1"/>
                </a:solidFill>
              </a:rPr>
              <a:t>action</a:t>
            </a:r>
            <a:br>
              <a:rPr lang="en-US" altLang="zh-CN" sz="2000" dirty="0" smtClean="0">
                <a:solidFill>
                  <a:schemeClr val="bg1"/>
                </a:solidFill>
              </a:rPr>
            </a:br>
            <a:r>
              <a:rPr lang="en-US" altLang="zh-CN" sz="2000" dirty="0" smtClean="0">
                <a:solidFill>
                  <a:schemeClr val="bg1"/>
                </a:solidFill>
              </a:rPr>
              <a:t>and contribute </a:t>
            </a:r>
            <a:r>
              <a:rPr lang="en-US" altLang="zh-CN" sz="2000" dirty="0">
                <a:solidFill>
                  <a:schemeClr val="bg1"/>
                </a:solidFill>
              </a:rPr>
              <a:t>to the </a:t>
            </a:r>
            <a:r>
              <a:rPr lang="en-US" altLang="zh-CN" sz="2000" dirty="0" smtClean="0">
                <a:solidFill>
                  <a:schemeClr val="bg1"/>
                </a:solidFill>
              </a:rPr>
              <a:t>definition </a:t>
            </a:r>
            <a:r>
              <a:rPr lang="en-US" altLang="zh-CN" sz="2000" dirty="0">
                <a:solidFill>
                  <a:schemeClr val="bg1"/>
                </a:solidFill>
              </a:rPr>
              <a:t>of application </a:t>
            </a:r>
            <a:r>
              <a:rPr lang="en-US" altLang="zh-CN" sz="2000" dirty="0" smtClean="0">
                <a:solidFill>
                  <a:schemeClr val="bg1"/>
                </a:solidFill>
              </a:rPr>
              <a:t>flow.</a:t>
            </a:r>
            <a:endParaRPr lang="en-US" altLang="zh-CN" sz="2000" dirty="0">
              <a:solidFill>
                <a:schemeClr val="bg1"/>
              </a:solidFill>
            </a:endParaRPr>
          </a:p>
        </p:txBody>
      </p:sp>
    </p:spTree>
    <p:extLst>
      <p:ext uri="{BB962C8B-B14F-4D97-AF65-F5344CB8AC3E}">
        <p14:creationId xmlns:p14="http://schemas.microsoft.com/office/powerpoint/2010/main" xmlns="" val="189138100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news.softpedia.com/images/news2/Identical-Twins-Marry-Other-Identical-Twins-Sister-Has-Twin-Babies-2.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2000" contrast="-42000"/>
                    </a14:imgEffect>
                  </a14:imgLayer>
                </a14:imgProps>
              </a:ext>
              <a:ext uri="{28A0092B-C50C-407E-A947-70E740481C1C}">
                <a14:useLocalDpi xmlns:a14="http://schemas.microsoft.com/office/drawing/2010/main" xmlns="" val="0"/>
              </a:ext>
            </a:extLst>
          </a:blip>
          <a:srcRect l="13759" r="7417"/>
          <a:stretch/>
        </p:blipFill>
        <p:spPr bwMode="auto">
          <a:xfrm>
            <a:off x="0" y="0"/>
            <a:ext cx="9152186"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Similarities Between AECON &amp; APONF</a:t>
            </a:r>
            <a:endParaRPr lang="en-US" dirty="0">
              <a:solidFill>
                <a:schemeClr val="bg1"/>
              </a:solidFill>
            </a:endParaRPr>
          </a:p>
        </p:txBody>
      </p:sp>
      <p:sp>
        <p:nvSpPr>
          <p:cNvPr id="3" name="TextBox 2"/>
          <p:cNvSpPr txBox="1"/>
          <p:nvPr/>
        </p:nvSpPr>
        <p:spPr>
          <a:xfrm>
            <a:off x="1" y="2178122"/>
            <a:ext cx="9152186" cy="1600438"/>
          </a:xfrm>
          <a:prstGeom prst="rect">
            <a:avLst/>
          </a:prstGeom>
          <a:noFill/>
        </p:spPr>
        <p:txBody>
          <a:bodyPr wrap="square" rtlCol="0">
            <a:spAutoFit/>
          </a:bodyPr>
          <a:lstStyle/>
          <a:p>
            <a:pPr algn="ctr"/>
            <a:r>
              <a:rPr lang="en-US" sz="2000" dirty="0">
                <a:solidFill>
                  <a:schemeClr val="bg1"/>
                </a:solidFill>
              </a:rPr>
              <a:t>Providing interfaces for applications to put their demands on </a:t>
            </a:r>
            <a:r>
              <a:rPr lang="en-US" sz="2000" dirty="0" smtClean="0">
                <a:solidFill>
                  <a:schemeClr val="bg1"/>
                </a:solidFill>
              </a:rPr>
              <a:t>network.</a:t>
            </a:r>
            <a:endParaRPr lang="en-US" sz="2000" dirty="0">
              <a:solidFill>
                <a:schemeClr val="bg1"/>
              </a:solidFill>
            </a:endParaRPr>
          </a:p>
          <a:p>
            <a:pPr algn="ctr"/>
            <a:r>
              <a:rPr lang="en-US" dirty="0" smtClean="0">
                <a:solidFill>
                  <a:schemeClr val="bg1"/>
                </a:solidFill>
              </a:rPr>
              <a:t/>
            </a:r>
            <a:br>
              <a:rPr lang="en-US" dirty="0" smtClean="0">
                <a:solidFill>
                  <a:schemeClr val="bg1"/>
                </a:solidFill>
              </a:rPr>
            </a:br>
            <a:r>
              <a:rPr lang="en-US" sz="2000" dirty="0" smtClean="0">
                <a:solidFill>
                  <a:schemeClr val="bg1"/>
                </a:solidFill>
              </a:rPr>
              <a:t>AECON</a:t>
            </a:r>
            <a:r>
              <a:rPr lang="en-US" sz="2000" dirty="0">
                <a:solidFill>
                  <a:schemeClr val="bg1"/>
                </a:solidFill>
              </a:rPr>
              <a:t>: </a:t>
            </a:r>
            <a:r>
              <a:rPr lang="en-US" sz="2000" dirty="0">
                <a:solidFill>
                  <a:srgbClr val="FFC000"/>
                </a:solidFill>
              </a:rPr>
              <a:t>end user </a:t>
            </a:r>
            <a:r>
              <a:rPr lang="en-US" sz="2000" dirty="0">
                <a:solidFill>
                  <a:schemeClr val="bg1"/>
                </a:solidFill>
              </a:rPr>
              <a:t>application demands</a:t>
            </a:r>
          </a:p>
          <a:p>
            <a:pPr algn="ctr"/>
            <a:r>
              <a:rPr lang="en-US" sz="2000" dirty="0" smtClean="0">
                <a:solidFill>
                  <a:schemeClr val="bg1"/>
                </a:solidFill>
              </a:rPr>
              <a:t/>
            </a:r>
            <a:br>
              <a:rPr lang="en-US" sz="2000" dirty="0" smtClean="0">
                <a:solidFill>
                  <a:schemeClr val="bg1"/>
                </a:solidFill>
              </a:rPr>
            </a:br>
            <a:r>
              <a:rPr lang="en-US" sz="2000" dirty="0" smtClean="0">
                <a:solidFill>
                  <a:schemeClr val="bg1"/>
                </a:solidFill>
              </a:rPr>
              <a:t>APONF</a:t>
            </a:r>
            <a:r>
              <a:rPr lang="en-US" sz="2000" dirty="0">
                <a:solidFill>
                  <a:schemeClr val="bg1"/>
                </a:solidFill>
              </a:rPr>
              <a:t>: </a:t>
            </a:r>
            <a:r>
              <a:rPr lang="en-US" sz="2000" dirty="0">
                <a:solidFill>
                  <a:srgbClr val="FFC000"/>
                </a:solidFill>
              </a:rPr>
              <a:t>network management </a:t>
            </a:r>
            <a:r>
              <a:rPr lang="en-US" sz="2000" dirty="0">
                <a:solidFill>
                  <a:schemeClr val="bg1"/>
                </a:solidFill>
              </a:rPr>
              <a:t>application demands</a:t>
            </a:r>
          </a:p>
        </p:txBody>
      </p:sp>
    </p:spTree>
    <p:extLst>
      <p:ext uri="{BB962C8B-B14F-4D97-AF65-F5344CB8AC3E}">
        <p14:creationId xmlns:p14="http://schemas.microsoft.com/office/powerpoint/2010/main" xmlns="" val="3126376745"/>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madmikesamerica.com/wp-content/uploads/2012/07/dogandcat.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44000" contrast="-36000"/>
                    </a14:imgEffect>
                  </a14:imgLayer>
                </a14:imgProps>
              </a:ext>
              <a:ext uri="{28A0092B-C50C-407E-A947-70E740481C1C}">
                <a14:useLocalDpi xmlns:a14="http://schemas.microsoft.com/office/drawing/2010/main" xmlns="" val="0"/>
              </a:ext>
            </a:extLst>
          </a:blip>
          <a:srcRect/>
          <a:stretch>
            <a:fillRect/>
          </a:stretch>
        </p:blipFill>
        <p:spPr bwMode="auto">
          <a:xfrm>
            <a:off x="0" y="-7277"/>
            <a:ext cx="9144000" cy="51507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Differences Between AECON &amp; APONF</a:t>
            </a:r>
            <a:endParaRPr lang="en-US" dirty="0">
              <a:solidFill>
                <a:schemeClr val="bg1"/>
              </a:solidFill>
            </a:endParaRPr>
          </a:p>
        </p:txBody>
      </p:sp>
      <p:sp>
        <p:nvSpPr>
          <p:cNvPr id="3" name="TextBox 2"/>
          <p:cNvSpPr txBox="1"/>
          <p:nvPr/>
        </p:nvSpPr>
        <p:spPr>
          <a:xfrm>
            <a:off x="326630" y="751796"/>
            <a:ext cx="3981236" cy="4016484"/>
          </a:xfrm>
          <a:prstGeom prst="rect">
            <a:avLst/>
          </a:prstGeom>
          <a:noFill/>
        </p:spPr>
        <p:txBody>
          <a:bodyPr wrap="square" rtlCol="0">
            <a:spAutoFit/>
          </a:bodyPr>
          <a:lstStyle/>
          <a:p>
            <a:r>
              <a:rPr lang="en-US" altLang="zh-CN" sz="1500" dirty="0" smtClean="0">
                <a:solidFill>
                  <a:schemeClr val="bg1"/>
                </a:solidFill>
              </a:rPr>
              <a:t> AECON works on interfaces and mapping between application flow descriptions provided by end user applications &lt;=&gt; network entities, that provide feedback to the end user application regarding network conditions and anticipated handling of the application's flows</a:t>
            </a:r>
          </a:p>
          <a:p>
            <a:endParaRPr lang="en-US" altLang="zh-CN" sz="1500" dirty="0">
              <a:solidFill>
                <a:schemeClr val="bg1"/>
              </a:solidFill>
            </a:endParaRPr>
          </a:p>
          <a:p>
            <a:r>
              <a:rPr lang="en-US" altLang="zh-CN" sz="1500" dirty="0">
                <a:solidFill>
                  <a:schemeClr val="bg1"/>
                </a:solidFill>
              </a:rPr>
              <a:t>AECON focus on identification and treatment of application flows to get better user experience for the end user applications</a:t>
            </a:r>
            <a:r>
              <a:rPr lang="en-US" altLang="zh-CN" sz="1500" dirty="0" smtClean="0">
                <a:solidFill>
                  <a:schemeClr val="bg1"/>
                </a:solidFill>
              </a:rPr>
              <a:t>.</a:t>
            </a:r>
          </a:p>
          <a:p>
            <a:endParaRPr lang="en-US" altLang="zh-CN" sz="1500" dirty="0" smtClean="0">
              <a:solidFill>
                <a:schemeClr val="bg1"/>
              </a:solidFill>
            </a:endParaRPr>
          </a:p>
          <a:p>
            <a:endParaRPr lang="en-US" altLang="zh-CN" sz="1500" dirty="0" smtClean="0">
              <a:solidFill>
                <a:schemeClr val="bg1"/>
              </a:solidFill>
            </a:endParaRPr>
          </a:p>
          <a:p>
            <a:r>
              <a:rPr lang="en-US" altLang="zh-CN" sz="1500" dirty="0" smtClean="0">
                <a:solidFill>
                  <a:schemeClr val="bg1"/>
                </a:solidFill>
              </a:rPr>
              <a:t>In the context of AECON application flow descriptions are provided by end user applications, without that the end user application have knowledge of any network attributes</a:t>
            </a:r>
            <a:endParaRPr lang="en-US" altLang="zh-CN" sz="1500" dirty="0">
              <a:solidFill>
                <a:schemeClr val="bg1"/>
              </a:solidFill>
            </a:endParaRPr>
          </a:p>
        </p:txBody>
      </p:sp>
      <p:sp>
        <p:nvSpPr>
          <p:cNvPr id="4" name="TextBox 3"/>
          <p:cNvSpPr txBox="1"/>
          <p:nvPr/>
        </p:nvSpPr>
        <p:spPr>
          <a:xfrm>
            <a:off x="4438194" y="751796"/>
            <a:ext cx="4489806" cy="4016484"/>
          </a:xfrm>
          <a:prstGeom prst="rect">
            <a:avLst/>
          </a:prstGeom>
          <a:noFill/>
        </p:spPr>
        <p:txBody>
          <a:bodyPr wrap="square" rtlCol="0">
            <a:spAutoFit/>
          </a:bodyPr>
          <a:lstStyle/>
          <a:p>
            <a:r>
              <a:rPr lang="en-US" altLang="zh-CN" sz="1500" dirty="0" smtClean="0">
                <a:solidFill>
                  <a:schemeClr val="bg1"/>
                </a:solidFill>
              </a:rPr>
              <a:t>APONF works on interfaces and mapping between network service graphs that include attributes such as topology, flow treatment policies, IPv6 transition policies) (known to the network management application systems (</a:t>
            </a:r>
            <a:r>
              <a:rPr lang="en-US" altLang="zh-CN" sz="1500" dirty="0" err="1" smtClean="0">
                <a:solidFill>
                  <a:schemeClr val="bg1"/>
                </a:solidFill>
              </a:rPr>
              <a:t>e.g.OSS</a:t>
            </a:r>
            <a:r>
              <a:rPr lang="en-US" altLang="zh-CN" sz="1500" dirty="0" smtClean="0">
                <a:solidFill>
                  <a:schemeClr val="bg1"/>
                </a:solidFill>
              </a:rPr>
              <a:t>)) &lt;=&gt; network management policies, i.e., device configuration Models.</a:t>
            </a:r>
            <a:endParaRPr lang="en-US" altLang="zh-CN" sz="1500" dirty="0">
              <a:solidFill>
                <a:schemeClr val="bg1"/>
              </a:solidFill>
            </a:endParaRPr>
          </a:p>
          <a:p>
            <a:endParaRPr lang="en-US" altLang="zh-CN" sz="1500" dirty="0" smtClean="0">
              <a:solidFill>
                <a:schemeClr val="bg1"/>
              </a:solidFill>
            </a:endParaRPr>
          </a:p>
          <a:p>
            <a:r>
              <a:rPr lang="en-US" altLang="zh-CN" sz="1500" dirty="0">
                <a:solidFill>
                  <a:schemeClr val="bg1"/>
                </a:solidFill>
              </a:rPr>
              <a:t>APONF focus on the </a:t>
            </a:r>
            <a:r>
              <a:rPr lang="en-US" altLang="zh-CN" sz="1500" dirty="0" smtClean="0">
                <a:solidFill>
                  <a:schemeClr val="bg1"/>
                </a:solidFill>
              </a:rPr>
              <a:t>dynamic configuration and re-configuration </a:t>
            </a:r>
            <a:r>
              <a:rPr lang="en-US" altLang="zh-CN" sz="1500" dirty="0">
                <a:solidFill>
                  <a:schemeClr val="bg1"/>
                </a:solidFill>
              </a:rPr>
              <a:t>of network </a:t>
            </a:r>
            <a:r>
              <a:rPr lang="en-US" altLang="zh-CN" sz="1500" dirty="0" smtClean="0">
                <a:solidFill>
                  <a:schemeClr val="bg1"/>
                </a:solidFill>
              </a:rPr>
              <a:t>functions </a:t>
            </a:r>
            <a:r>
              <a:rPr lang="en-US" altLang="zh-CN" sz="1500" dirty="0">
                <a:solidFill>
                  <a:schemeClr val="bg1"/>
                </a:solidFill>
              </a:rPr>
              <a:t>to help a communications service provider </a:t>
            </a:r>
            <a:r>
              <a:rPr lang="en-US" altLang="zh-CN" sz="1500" dirty="0" smtClean="0">
                <a:solidFill>
                  <a:schemeClr val="bg1"/>
                </a:solidFill>
              </a:rPr>
              <a:t>monitor</a:t>
            </a:r>
            <a:r>
              <a:rPr lang="en-US" altLang="zh-CN" sz="1500" dirty="0">
                <a:solidFill>
                  <a:schemeClr val="bg1"/>
                </a:solidFill>
              </a:rPr>
              <a:t>, control, analyze and manage </a:t>
            </a:r>
            <a:r>
              <a:rPr lang="en-US" altLang="zh-CN" sz="1500" dirty="0" smtClean="0">
                <a:solidFill>
                  <a:schemeClr val="bg1"/>
                </a:solidFill>
              </a:rPr>
              <a:t>the traffic.</a:t>
            </a:r>
          </a:p>
          <a:p>
            <a:endParaRPr lang="en-US" altLang="zh-CN" sz="1500" dirty="0" smtClean="0">
              <a:solidFill>
                <a:schemeClr val="bg1"/>
              </a:solidFill>
            </a:endParaRPr>
          </a:p>
          <a:p>
            <a:r>
              <a:rPr lang="en-US" altLang="zh-CN" sz="1500" dirty="0" smtClean="0">
                <a:solidFill>
                  <a:schemeClr val="bg1"/>
                </a:solidFill>
              </a:rPr>
              <a:t>In the context of APONF: end user application developers can use information that will be provided by network management applications, such as network service graph attributes in order to optimally design their end user applications</a:t>
            </a:r>
            <a:endParaRPr lang="en-US" altLang="zh-CN" sz="1500" dirty="0">
              <a:solidFill>
                <a:schemeClr val="bg1"/>
              </a:solidFill>
            </a:endParaRPr>
          </a:p>
        </p:txBody>
      </p:sp>
    </p:spTree>
    <p:extLst>
      <p:ext uri="{BB962C8B-B14F-4D97-AF65-F5344CB8AC3E}">
        <p14:creationId xmlns:p14="http://schemas.microsoft.com/office/powerpoint/2010/main" xmlns="" val="3128882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838202"/>
            <a:ext cx="9144000" cy="1154162"/>
          </a:xfrm>
          <a:prstGeom prst="rect">
            <a:avLst/>
          </a:prstGeom>
          <a:noFill/>
        </p:spPr>
        <p:txBody>
          <a:bodyPr wrap="square" rtlCol="0">
            <a:spAutoFit/>
          </a:bodyPr>
          <a:lstStyle/>
          <a:p>
            <a:pPr algn="ctr"/>
            <a:r>
              <a:rPr lang="en-US" sz="4000" dirty="0" smtClean="0">
                <a:solidFill>
                  <a:srgbClr val="C00000"/>
                </a:solidFill>
              </a:rPr>
              <a:t>Thank You</a:t>
            </a:r>
          </a:p>
          <a:p>
            <a:pPr algn="ctr"/>
            <a:endParaRPr lang="en-US" sz="300" dirty="0">
              <a:solidFill>
                <a:srgbClr val="C00000"/>
              </a:solidFill>
            </a:endParaRPr>
          </a:p>
          <a:p>
            <a:pPr algn="ctr"/>
            <a:r>
              <a:rPr lang="en-US" sz="2400" dirty="0">
                <a:solidFill>
                  <a:srgbClr val="C00000"/>
                </a:solidFill>
              </a:rPr>
              <a:t>Tina.Tsou.Zouting@huawei.com</a:t>
            </a:r>
          </a:p>
        </p:txBody>
      </p:sp>
    </p:spTree>
    <p:extLst>
      <p:ext uri="{BB962C8B-B14F-4D97-AF65-F5344CB8AC3E}">
        <p14:creationId xmlns="" xmlns:p14="http://schemas.microsoft.com/office/powerpoint/2010/main" val="2351476949"/>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a:ln>
        <a:effectLst/>
      </a:spPr>
      <a:bodyPr rtlCol="0" anchor="ctr"/>
      <a:lstStyle>
        <a:defPPr algn="ctr">
          <a:defRPr/>
        </a:defPPr>
      </a:lstStyle>
    </a:spDef>
    <a:lnDef>
      <a:spPr bwMode="auto">
        <a:noFill/>
        <a:ln w="9525" cap="flat" cmpd="sng" algn="ctr">
          <a:solidFill>
            <a:schemeClr val="tx1"/>
          </a:solidFill>
          <a:prstDash val="solid"/>
          <a:round/>
          <a:headEnd type="none" w="med" len="med"/>
          <a:tailEnd type="none"/>
        </a:ln>
        <a:effec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21953</TotalTime>
  <Words>482</Words>
  <Application>Microsoft Office PowerPoint</Application>
  <PresentationFormat>On-screen Show (16:9)</PresentationFormat>
  <Paragraphs>70</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1_主题1</vt:lpstr>
      <vt:lpstr>AECON and APONF</vt:lpstr>
      <vt:lpstr>APONF (Application-based Policy for Network Functions)</vt:lpstr>
      <vt:lpstr>AECON (Active Exchange Communications Network)</vt:lpstr>
      <vt:lpstr>Similarities Between AECON &amp; APONF</vt:lpstr>
      <vt:lpstr>Differences Between AECON &amp; APONF</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Tina Tsou</cp:lastModifiedBy>
  <cp:revision>626</cp:revision>
  <dcterms:created xsi:type="dcterms:W3CDTF">2014-02-25T05:22:59Z</dcterms:created>
  <dcterms:modified xsi:type="dcterms:W3CDTF">2014-07-14T21:14:11Z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(3)2y2yxwaQdqpqmNkLRzqRTo4b+MyNEuvf4EhulraRExlWCwZ/Xf29Rde5gpzQN/GasT1c1mLT
DLi5Q9DoghI+fTOdOPKkU9DyjHRX/fhaC/9AVrzumbnbyeJOHZxYvXDqLHg3pbirnhffmJ3v
ywpgJmVKfYeJX2ufnSKnqyUpT+i56gnNbCcKO84JyHL18cECKEKDPTK4MJ6bbxFS/1eELlwx
dQ8zI9NOb7PCd9mZZj</vt:lpwstr>
  </property>
  <property fmtid="{D5CDD505-2E9C-101B-9397-08002B2CF9AE}" pid="3" name="_new_ms_pID_725431">
    <vt:lpwstr>ApgIuxsUMnnUT9kGQgGWdGzdB98Nx8E3EBLiEo7uskunhTtO/iuxqQ
10xJ+a+qH0lSlgFAHTJ2y612JPqdAQoP0NLwGaysYPBGn7DQqQoc1YwfQA48AkCC/J6thzRl
a9AZJOhOq8H8imoI4DiEGjSYGjIQhzaRYbN/DQm0CUXZkqkco/uuTXNoIbE2k+c0DustN050
0ysgc1amCEDkTVwZUs0D+zn/fpGnCasiy2nF</vt:lpwstr>
  </property>
  <property fmtid="{D5CDD505-2E9C-101B-9397-08002B2CF9AE}" pid="4" name="_new_ms_pID_725432">
    <vt:lpwstr>vyG9RmlF9Gaou/c0qhNE0KSgkfxuawhDNa1C
/c5sRgbkpTJSd9TCSbNvqCoyFZdU/++uGmt1+p7yByqNjGiraE4=</vt:lpwstr>
  </property>
  <property fmtid="{D5CDD505-2E9C-101B-9397-08002B2CF9AE}" pid="5" name="sflag">
    <vt:lpwstr>1405372432</vt:lpwstr>
  </property>
</Properties>
</file>