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0574"/>
  </p:normalViewPr>
  <p:slideViewPr>
    <p:cSldViewPr snapToGrid="0" snapToObjects="1">
      <p:cViewPr varScale="1">
        <p:scale>
          <a:sx n="88" d="100"/>
          <a:sy n="88" d="100"/>
        </p:scale>
        <p:origin x="184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F6FF2-15A3-3E47-899C-8C1AB546CB6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D5D2F-7159-984F-A386-A1653FA3B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Q: If client can be exposed to BGP, make clear the additional benefits.</a:t>
            </a:r>
          </a:p>
          <a:p>
            <a:pPr marL="171450" indent="-171450">
              <a:buFontTx/>
              <a:buChar char="-"/>
            </a:pPr>
            <a:r>
              <a:rPr lang="en-US" b="1" dirty="0">
                <a:solidFill>
                  <a:srgbClr val="FF0000"/>
                </a:solidFill>
              </a:rPr>
              <a:t>Invite Ingmar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D5D2F-7159-984F-A386-A1653FA3BB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BE0C-D46B-F345-96BC-4B49BCB8C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41B66-54DB-194A-B1C5-623B17811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10A20-F208-8E4D-9A34-7F76A7D7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D2EC-007A-C149-94A6-B57274EB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13F7D-38EB-5C44-9EDF-DCA1E144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6FDB9-FC2B-3749-B364-99270587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4E45E-3E82-F744-95A8-868B66E62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9AF4-D4C9-E14B-B413-39C25678E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43F87-E778-7B49-BE91-E83FCEF3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7DD28-4DAD-3044-8C96-C674F8D3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5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63307A-994C-1F40-8615-267A4E827B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06865-8497-8445-8968-E19211DF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79525-4E3E-8849-9905-077D85AF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91E24-EB9C-A44C-979E-3A2D8E20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A93AE-5696-BB4E-AEB1-34975964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6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084E-05F1-5846-86BD-C6D3A1A4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EFA53-553E-7047-A95E-662EDDB1A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19B35-D701-2145-83A1-9B5AB6B6E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C739-4ED0-0F48-BDAA-4EDA11A5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3237E-EE22-F84B-A3A3-72ADDF9CE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60A3-7CB4-0C42-B8D3-625286C97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4CE57-304A-5244-AE8F-3AF4B1D88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321EF-C8F3-2B4D-82F6-57E53CB9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86F75-D6F9-0749-AA7C-842AE7DC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2CD25-F094-3044-8A71-435A2BE64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AF72-6C0F-CB47-B100-8123CA87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C3C61-6094-BF49-A9AE-505F94D3F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E9E29-4119-2244-8534-D52280334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72F5E-3ED4-DA42-8482-D7CF31610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CD41-8412-F646-B51B-6731CDA2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C6F25-E1B4-E848-8123-80445024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7CE65-3A78-E449-B5F8-66C949FB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D59F2-CC99-1E48-9904-E676A2E45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3CDF6-65A0-4349-A3D4-4C718B75D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50B2D-D2BC-294F-804B-E4B03DBA2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D2AAF-5C1E-204C-94EB-EC43ADC93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DB6860-853A-0544-897D-52601C4F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CFD6F7-4D9C-4F45-9EA6-30DBB1EAF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2805F-2A65-DF4D-A2C1-762D75FA4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7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47B6-BCDE-B847-914D-8DA079641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8485D-70E9-5845-BCC1-5C5F84BF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A819E-4683-E044-804E-2B11FE2B3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E9953-D1D8-EF4E-85BB-FB2330B2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4F749-0E42-D14D-91A4-874908FF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F8221-C7DA-3643-A2C4-BB6ADEFF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36438-3010-4147-83F8-DF66A99A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7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70EFC-3C6B-7545-B234-0B82C551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826B8-62C8-AB48-A677-EF1067470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BD198-BC53-CA4C-AD95-C9EBE56AA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B17B6-9434-724A-A75F-158F46A3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22558-BC18-7F4C-BB10-E914D7D8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6A5EC-1114-E344-83B5-DA35306B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5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4C82-99CE-0547-B81E-F84FC3C8F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FE618E-5C9F-5746-BBAA-E32433472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65304-A50A-7742-9D96-16E10F4B3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93793-0AB9-3A4E-BCBF-7D9A24FE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CD222-9E09-254A-B0B4-101F77EC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E689C-A94F-724D-99B8-7C1A3355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396965-BD98-8945-AD3A-BF9B2A076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66E80-17C5-684F-975E-279002363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DA10B-D081-F744-8A6A-53E77814E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6B04-0630-E24F-B72F-60AF1D433473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33734-DFBB-3A44-85BD-1944605CE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42BF9-364F-2747-98FE-AA1C83223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E596-EB0D-A144-A7CF-8379982E1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F4A0E4-F14C-AA4F-B7D5-21AF3413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Multi-Domain Abstractions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D88C53-77B4-4044-BE49-36C473D4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12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path of a flow from a </a:t>
            </a:r>
            <a:r>
              <a:rPr lang="en-US" dirty="0" err="1"/>
              <a:t>src</a:t>
            </a:r>
            <a:r>
              <a:rPr lang="en-US" dirty="0"/>
              <a:t> to a </a:t>
            </a:r>
            <a:r>
              <a:rPr lang="en-US" dirty="0" err="1"/>
              <a:t>dst</a:t>
            </a:r>
            <a:r>
              <a:rPr lang="en-US" dirty="0"/>
              <a:t> consists of a sequence (vector) of </a:t>
            </a:r>
            <a:r>
              <a:rPr lang="en-US" dirty="0">
                <a:solidFill>
                  <a:srgbClr val="C00000"/>
                </a:solidFill>
              </a:rPr>
              <a:t>segments</a:t>
            </a:r>
            <a:r>
              <a:rPr lang="en-US" dirty="0"/>
              <a:t> from multiple networks</a:t>
            </a:r>
          </a:p>
          <a:p>
            <a:pPr lvl="1"/>
            <a:r>
              <a:rPr lang="en-US" dirty="0" err="1"/>
              <a:t>src</a:t>
            </a:r>
            <a:r>
              <a:rPr lang="en-US" dirty="0"/>
              <a:t> -&gt; net</a:t>
            </a:r>
            <a:r>
              <a:rPr lang="en-US" baseline="-25000" dirty="0"/>
              <a:t>1</a:t>
            </a:r>
            <a:r>
              <a:rPr lang="en-US" dirty="0"/>
              <a:t>-e -&gt; net</a:t>
            </a:r>
            <a:r>
              <a:rPr lang="en-US" baseline="-25000" dirty="0"/>
              <a:t>2</a:t>
            </a:r>
            <a:r>
              <a:rPr lang="en-US" dirty="0"/>
              <a:t>-i -&gt; … -&gt; </a:t>
            </a:r>
            <a:r>
              <a:rPr lang="en-US" dirty="0" err="1"/>
              <a:t>net</a:t>
            </a:r>
            <a:r>
              <a:rPr lang="en-US" baseline="-25000" dirty="0" err="1"/>
              <a:t>i</a:t>
            </a:r>
            <a:r>
              <a:rPr lang="en-US" dirty="0"/>
              <a:t>-e -&gt; net</a:t>
            </a:r>
            <a:r>
              <a:rPr lang="en-US" baseline="-25000" dirty="0"/>
              <a:t>i+1</a:t>
            </a:r>
            <a:r>
              <a:rPr lang="en-US" dirty="0"/>
              <a:t>-i -&gt; … -&gt; </a:t>
            </a:r>
            <a:r>
              <a:rPr lang="en-US" dirty="0" err="1"/>
              <a:t>net</a:t>
            </a:r>
            <a:r>
              <a:rPr lang="en-US" baseline="-25000" dirty="0" err="1"/>
              <a:t>n</a:t>
            </a:r>
            <a:r>
              <a:rPr lang="en-US" dirty="0"/>
              <a:t>-e -&gt; </a:t>
            </a:r>
            <a:r>
              <a:rPr lang="en-US" dirty="0" err="1"/>
              <a:t>dst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Cost of a path is a vector corresponding to the vector of </a:t>
            </a:r>
            <a:r>
              <a:rPr lang="en-US" dirty="0">
                <a:solidFill>
                  <a:srgbClr val="C00000"/>
                </a:solidFill>
              </a:rPr>
              <a:t>segments</a:t>
            </a:r>
          </a:p>
          <a:p>
            <a:r>
              <a:rPr lang="en-US" dirty="0"/>
              <a:t>The paths of a set of flows form a graph</a:t>
            </a:r>
          </a:p>
          <a:p>
            <a:pPr lvl="1"/>
            <a:r>
              <a:rPr lang="en-US" dirty="0"/>
              <a:t>Constructed by merging shared egress or ingress nodes of the segments</a:t>
            </a:r>
          </a:p>
          <a:p>
            <a:r>
              <a:rPr lang="en-US" dirty="0"/>
              <a:t>Issue and how to handle vector of cost</a:t>
            </a:r>
          </a:p>
          <a:p>
            <a:pPr lvl="1"/>
            <a:r>
              <a:rPr lang="en-US" dirty="0"/>
              <a:t>May not define a total order; Application makes the decision [TODO: general use cases to be discussed]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B6DD58-49A6-F84C-943A-EEC5CE3D5C2A}"/>
              </a:ext>
            </a:extLst>
          </p:cNvPr>
          <p:cNvSpPr/>
          <p:nvPr/>
        </p:nvSpPr>
        <p:spPr>
          <a:xfrm>
            <a:off x="2686755" y="3160889"/>
            <a:ext cx="1388533" cy="62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BC577-7E62-6A4D-A8EF-EB970818CE22}"/>
              </a:ext>
            </a:extLst>
          </p:cNvPr>
          <p:cNvSpPr txBox="1"/>
          <p:nvPr/>
        </p:nvSpPr>
        <p:spPr>
          <a:xfrm>
            <a:off x="1925739" y="3225589"/>
            <a:ext cx="448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DA01D7C-6549-0B42-9D04-2C4F870EE17B}"/>
              </a:ext>
            </a:extLst>
          </p:cNvPr>
          <p:cNvSpPr/>
          <p:nvPr/>
        </p:nvSpPr>
        <p:spPr>
          <a:xfrm>
            <a:off x="3657600" y="3364088"/>
            <a:ext cx="237067" cy="1846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B1FBD2-B577-F843-9FC2-D090A3920BB0}"/>
              </a:ext>
            </a:extLst>
          </p:cNvPr>
          <p:cNvSpPr/>
          <p:nvPr/>
        </p:nvSpPr>
        <p:spPr>
          <a:xfrm>
            <a:off x="4351866" y="3160889"/>
            <a:ext cx="1388533" cy="62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322DC75-9EEC-714F-98FF-866619672DAC}"/>
              </a:ext>
            </a:extLst>
          </p:cNvPr>
          <p:cNvSpPr/>
          <p:nvPr/>
        </p:nvSpPr>
        <p:spPr>
          <a:xfrm>
            <a:off x="4506684" y="3371348"/>
            <a:ext cx="237067" cy="1846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626331F-933A-2A41-AA52-7F5B36AAF586}"/>
              </a:ext>
            </a:extLst>
          </p:cNvPr>
          <p:cNvSpPr/>
          <p:nvPr/>
        </p:nvSpPr>
        <p:spPr>
          <a:xfrm>
            <a:off x="7852833" y="3168157"/>
            <a:ext cx="1388533" cy="620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9900CF-454E-4740-BD68-C4F4BBEAB1F5}"/>
              </a:ext>
            </a:extLst>
          </p:cNvPr>
          <p:cNvSpPr/>
          <p:nvPr/>
        </p:nvSpPr>
        <p:spPr>
          <a:xfrm>
            <a:off x="8868227" y="3364088"/>
            <a:ext cx="237067" cy="18466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956D56-6A71-FF48-94D0-6E066DC0B551}"/>
              </a:ext>
            </a:extLst>
          </p:cNvPr>
          <p:cNvSpPr txBox="1"/>
          <p:nvPr/>
        </p:nvSpPr>
        <p:spPr>
          <a:xfrm>
            <a:off x="9476903" y="3247158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C940BF-1C1E-474A-A127-44BF9AFD208C}"/>
              </a:ext>
            </a:extLst>
          </p:cNvPr>
          <p:cNvSpPr/>
          <p:nvPr/>
        </p:nvSpPr>
        <p:spPr>
          <a:xfrm>
            <a:off x="3430925" y="2856257"/>
            <a:ext cx="762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net</a:t>
            </a:r>
            <a:r>
              <a:rPr lang="en-US" baseline="-25000" dirty="0"/>
              <a:t>1</a:t>
            </a:r>
            <a:r>
              <a:rPr lang="en-US" dirty="0"/>
              <a:t>-e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38D7757-68B4-5342-ADCB-AA0CED65896A}"/>
              </a:ext>
            </a:extLst>
          </p:cNvPr>
          <p:cNvCxnSpPr>
            <a:endCxn id="6" idx="2"/>
          </p:cNvCxnSpPr>
          <p:nvPr/>
        </p:nvCxnSpPr>
        <p:spPr>
          <a:xfrm>
            <a:off x="2393427" y="3431824"/>
            <a:ext cx="293328" cy="3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F04DBF-DE57-2A45-B9F6-7FF29C2E74C3}"/>
              </a:ext>
            </a:extLst>
          </p:cNvPr>
          <p:cNvCxnSpPr>
            <a:stCxn id="8" idx="6"/>
          </p:cNvCxnSpPr>
          <p:nvPr/>
        </p:nvCxnSpPr>
        <p:spPr>
          <a:xfrm>
            <a:off x="3894667" y="3456421"/>
            <a:ext cx="629590" cy="14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0D96039-5174-F141-81C0-17E271863205}"/>
              </a:ext>
            </a:extLst>
          </p:cNvPr>
          <p:cNvSpPr/>
          <p:nvPr/>
        </p:nvSpPr>
        <p:spPr>
          <a:xfrm>
            <a:off x="4281240" y="2873589"/>
            <a:ext cx="699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net</a:t>
            </a:r>
            <a:r>
              <a:rPr lang="en-US" baseline="-25000" dirty="0"/>
              <a:t>2</a:t>
            </a:r>
            <a:r>
              <a:rPr lang="en-US" dirty="0"/>
              <a:t>-i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43091C-95D5-AB4E-84C5-F9F2A53D9C85}"/>
              </a:ext>
            </a:extLst>
          </p:cNvPr>
          <p:cNvSpPr/>
          <p:nvPr/>
        </p:nvSpPr>
        <p:spPr>
          <a:xfrm>
            <a:off x="8844984" y="2848555"/>
            <a:ext cx="76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net</a:t>
            </a:r>
            <a:r>
              <a:rPr lang="en-US" baseline="-25000" dirty="0" err="1"/>
              <a:t>n</a:t>
            </a:r>
            <a:r>
              <a:rPr lang="en-US" dirty="0"/>
              <a:t>-e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4ACF4E2-8D88-174A-9774-E4E110F2D914}"/>
              </a:ext>
            </a:extLst>
          </p:cNvPr>
          <p:cNvCxnSpPr/>
          <p:nvPr/>
        </p:nvCxnSpPr>
        <p:spPr>
          <a:xfrm>
            <a:off x="9241366" y="3424171"/>
            <a:ext cx="293328" cy="3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1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1F9F-921A-6644-A909-8791D865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ALTO Extension: Realize the Abstractions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44B9-8D39-834F-B71E-1A67D978C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Ext 1: Segment discovery</a:t>
            </a:r>
          </a:p>
          <a:p>
            <a:pPr lvl="1"/>
            <a:r>
              <a:rPr lang="en-US" dirty="0"/>
              <a:t>&lt;flow, </a:t>
            </a:r>
            <a:r>
              <a:rPr lang="en-US" dirty="0" err="1"/>
              <a:t>netid:ingress</a:t>
            </a:r>
            <a:r>
              <a:rPr lang="en-US" dirty="0"/>
              <a:t>&gt; </a:t>
            </a:r>
            <a:br>
              <a:rPr lang="en-US" dirty="0"/>
            </a:br>
            <a:r>
              <a:rPr lang="en-US" dirty="0"/>
              <a:t>-&gt; </a:t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netid:egress</a:t>
            </a:r>
            <a:r>
              <a:rPr lang="en-US" dirty="0"/>
              <a:t>, </a:t>
            </a:r>
            <a:r>
              <a:rPr lang="en-US" dirty="0" err="1"/>
              <a:t>netid:next-ingress</a:t>
            </a:r>
            <a:r>
              <a:rPr lang="en-US" dirty="0"/>
              <a:t>; [Sebastian proposal: next-alto-server-</a:t>
            </a:r>
            <a:r>
              <a:rPr lang="en-US" dirty="0" err="1"/>
              <a:t>uri</a:t>
            </a:r>
            <a:r>
              <a:rPr lang="en-US" dirty="0"/>
              <a:t>; handle blackhole…]&gt;</a:t>
            </a:r>
          </a:p>
          <a:p>
            <a:pPr lvl="1"/>
            <a:endParaRPr lang="en-US" dirty="0"/>
          </a:p>
          <a:p>
            <a:r>
              <a:rPr lang="en-US" dirty="0"/>
              <a:t>Ext 2: Cost discovery</a:t>
            </a:r>
          </a:p>
          <a:p>
            <a:pPr lvl="1"/>
            <a:r>
              <a:rPr lang="en-US" dirty="0"/>
              <a:t>&lt;segment-set, metric&gt; -&gt; &lt;cost&gt;</a:t>
            </a:r>
          </a:p>
          <a:p>
            <a:pPr lvl="1"/>
            <a:endParaRPr lang="en-US" dirty="0"/>
          </a:p>
          <a:p>
            <a:r>
              <a:rPr lang="en-US" dirty="0"/>
              <a:t>Operation models</a:t>
            </a:r>
          </a:p>
          <a:p>
            <a:pPr lvl="1"/>
            <a:r>
              <a:rPr lang="en-US" dirty="0"/>
              <a:t>iterative (client aggregation)</a:t>
            </a:r>
          </a:p>
          <a:p>
            <a:pPr lvl="1"/>
            <a:r>
              <a:rPr lang="en-US" dirty="0"/>
              <a:t>recursive (network helped aggregation)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197</Words>
  <Application>Microsoft Macintosh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Multi-Domain Abstractions</vt:lpstr>
      <vt:lpstr>ALTO Extension: Realize the Abstractions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 Abstraction</dc:title>
  <dc:creator>Microsoft Office User</dc:creator>
  <cp:lastModifiedBy>Microsoft Office User</cp:lastModifiedBy>
  <cp:revision>9</cp:revision>
  <dcterms:created xsi:type="dcterms:W3CDTF">2020-11-10T13:49:08Z</dcterms:created>
  <dcterms:modified xsi:type="dcterms:W3CDTF">2020-11-10T21:07:45Z</dcterms:modified>
</cp:coreProperties>
</file>