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4"/>
  </p:sldMasterIdLst>
  <p:notesMasterIdLst>
    <p:notesMasterId r:id="rId33"/>
  </p:notesMasterIdLst>
  <p:handoutMasterIdLst>
    <p:handoutMasterId r:id="rId34"/>
  </p:handoutMasterIdLst>
  <p:sldIdLst>
    <p:sldId id="9157" r:id="rId5"/>
    <p:sldId id="9169" r:id="rId6"/>
    <p:sldId id="9181" r:id="rId7"/>
    <p:sldId id="9116" r:id="rId8"/>
    <p:sldId id="9180" r:id="rId9"/>
    <p:sldId id="9177" r:id="rId10"/>
    <p:sldId id="9178" r:id="rId11"/>
    <p:sldId id="9179" r:id="rId12"/>
    <p:sldId id="267" r:id="rId13"/>
    <p:sldId id="268" r:id="rId14"/>
    <p:sldId id="269" r:id="rId15"/>
    <p:sldId id="270" r:id="rId16"/>
    <p:sldId id="271" r:id="rId17"/>
    <p:sldId id="272" r:id="rId18"/>
    <p:sldId id="9182" r:id="rId19"/>
    <p:sldId id="9187" r:id="rId20"/>
    <p:sldId id="9183" r:id="rId21"/>
    <p:sldId id="9184" r:id="rId22"/>
    <p:sldId id="9186" r:id="rId23"/>
    <p:sldId id="9173" r:id="rId24"/>
    <p:sldId id="9175" r:id="rId25"/>
    <p:sldId id="273" r:id="rId26"/>
    <p:sldId id="257" r:id="rId27"/>
    <p:sldId id="258" r:id="rId28"/>
    <p:sldId id="259" r:id="rId29"/>
    <p:sldId id="9185" r:id="rId30"/>
    <p:sldId id="363" r:id="rId31"/>
    <p:sldId id="917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Qualcomm Corporate 16x9 Confidential Template" id="{2C9DC1DC-DC52-4730-B7DA-888882CCC10D}">
          <p14:sldIdLst>
            <p14:sldId id="9157"/>
            <p14:sldId id="9169"/>
            <p14:sldId id="9181"/>
            <p14:sldId id="9116"/>
            <p14:sldId id="9180"/>
            <p14:sldId id="9177"/>
            <p14:sldId id="9178"/>
            <p14:sldId id="9179"/>
            <p14:sldId id="267"/>
            <p14:sldId id="268"/>
            <p14:sldId id="269"/>
            <p14:sldId id="270"/>
            <p14:sldId id="271"/>
            <p14:sldId id="272"/>
            <p14:sldId id="9182"/>
            <p14:sldId id="9187"/>
            <p14:sldId id="9183"/>
            <p14:sldId id="9184"/>
            <p14:sldId id="9186"/>
            <p14:sldId id="9173"/>
            <p14:sldId id="9175"/>
            <p14:sldId id="273"/>
            <p14:sldId id="257"/>
            <p14:sldId id="258"/>
            <p14:sldId id="259"/>
            <p14:sldId id="9185"/>
            <p14:sldId id="363"/>
            <p14:sldId id="9170"/>
          </p14:sldIdLst>
        </p14:section>
        <p14:section name="Usage Guidelines" id="{9FBA792A-A1D8-465D-9847-07C02E4F48F3}">
          <p14:sldIdLst/>
        </p14:section>
        <p14:section name="Slide Layouts" id="{DBF0F1FC-5A7F-4CF0-8306-5887B4B82216}">
          <p14:sldIdLst/>
        </p14:section>
        <p14:section name="Charts and Tables" id="{2D9D6BFA-4C85-4FCD-806D-FF43EB0B9112}">
          <p14:sldIdLst/>
        </p14:section>
        <p14:section name="Typesheets" id="{6ED16060-A57D-433E-A389-48DC57B86C38}">
          <p14:sldIdLst/>
        </p14:section>
        <p14:section name="Design Elements" id="{5F86DB03-7665-4B34-8347-A8A8770292DD}">
          <p14:sldIdLst/>
        </p14:section>
        <p14:section name="Badges" id="{108E885C-6913-4B63-A69E-DB12D685001A}">
          <p14:sldIdLst/>
        </p14:section>
        <p14:section name="Sample Layouts" id="{571B1CF6-11AF-4E2D-BA41-052FF15F425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FFFF66"/>
    <a:srgbClr val="FFC000"/>
    <a:srgbClr val="66CCFF"/>
    <a:srgbClr val="0070C0"/>
    <a:srgbClr val="808080"/>
    <a:srgbClr val="3399FF"/>
    <a:srgbClr val="FF00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EAA3A5-38F0-44E9-943F-DFB83253C975}" v="65" dt="2022-07-23T06:41:35.8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536" y="9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D1935-2548-4788-81DD-641A298E824F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5E7E4-6857-4F03-A780-9887AA8682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0" name="Google Shape;8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11e529bfab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3" name="Google Shape;1023;g11e529bfab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0" name="Google Shape;105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g11e529bfabe_0_28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6" name="Google Shape;1056;g11e529bfabe_0_28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3" name="Google Shape;10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8" name="Google Shape;106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3" name="Google Shape;10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3319388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3" name="Google Shape;10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1509526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3" name="Google Shape;10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3772748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3" name="Google Shape;10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2552435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3" name="Google Shape;10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1208528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f72e4d2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f72e4d2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773485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f72e4d2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f72e4d2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37085556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f72e4d2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f72e4d2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25610220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4" name="Google Shape;107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d3f037a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3d3f037a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d3f037af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d3f037af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3d3f037aff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3d3f037aff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3" name="Google Shape;10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12544646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" name="Google Shape;1966;ge05c35c72f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7" name="Google Shape;1967;ge05c35c72f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00" tIns="86200" rIns="86200" bIns="862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f72e4d2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f72e4d2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259904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8" name="Google Shape;10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2805260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f72e4d2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f72e4d2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3392838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f72e4d2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f72e4d2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2529920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f72e4d2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f72e4d2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1448382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f72e4d2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f72e4d2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1640012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f72e4d2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f72e4d2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259546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8" name="Google Shape;10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86175" rIns="86175" bIns="86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None/>
            </a:pPr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>
            <a:spLocks noGrp="1"/>
          </p:cNvSpPr>
          <p:nvPr>
            <p:ph type="body" idx="1"/>
          </p:nvPr>
        </p:nvSpPr>
        <p:spPr>
          <a:xfrm>
            <a:off x="1536192" y="1066800"/>
            <a:ext cx="8940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marL="1219170" lvl="1" indent="-423323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2pPr>
            <a:lvl3pPr marL="1828754" lvl="2" indent="-423323" rtl="0">
              <a:spcBef>
                <a:spcPts val="533"/>
              </a:spcBef>
              <a:spcAft>
                <a:spcPts val="0"/>
              </a:spcAft>
              <a:buSzPts val="1400"/>
              <a:buChar char="–"/>
              <a:defRPr/>
            </a:lvl3pPr>
            <a:lvl4pPr marL="2438339" lvl="3" indent="-423323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4pPr>
            <a:lvl5pPr marL="3047924" lvl="4" indent="-423323" rtl="0">
              <a:spcBef>
                <a:spcPts val="480"/>
              </a:spcBef>
              <a:spcAft>
                <a:spcPts val="0"/>
              </a:spcAft>
              <a:buSzPts val="1400"/>
              <a:buChar char="–"/>
              <a:defRPr/>
            </a:lvl5pPr>
            <a:lvl6pPr marL="3657509" lvl="5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6pPr>
            <a:lvl7pPr marL="4267093" lvl="6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7pPr>
            <a:lvl8pPr marL="4876678" lvl="7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8pPr>
            <a:lvl9pPr marL="5486263" lvl="8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7"/>
          <p:cNvSpPr txBox="1">
            <a:spLocks noGrp="1"/>
          </p:cNvSpPr>
          <p:nvPr>
            <p:ph type="sldNum" idx="12"/>
          </p:nvPr>
        </p:nvSpPr>
        <p:spPr>
          <a:xfrm>
            <a:off x="902208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  <p:sp>
        <p:nvSpPr>
          <p:cNvPr id="116" name="Google Shape;116;p27"/>
          <p:cNvSpPr txBox="1">
            <a:spLocks noGrp="1"/>
          </p:cNvSpPr>
          <p:nvPr>
            <p:ph type="title"/>
          </p:nvPr>
        </p:nvSpPr>
        <p:spPr>
          <a:xfrm>
            <a:off x="1930400" y="228600"/>
            <a:ext cx="85344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13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138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72A47-0E6B-4F8D-925D-0C1725B22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1719071"/>
            <a:ext cx="11187111" cy="46817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49415"/>
            <a:ext cx="11187112" cy="45518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8" name="TextBox 97"/>
          <p:cNvSpPr txBox="1"/>
          <p:nvPr userDrawn="1"/>
        </p:nvSpPr>
        <p:spPr>
          <a:xfrm>
            <a:off x="11571666" y="6513831"/>
            <a:ext cx="125034" cy="138243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r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pPr marL="0" lvl="0" algn="r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8668A5-EFE0-4CFD-BB9B-9A3D8C92580E}"/>
              </a:ext>
            </a:extLst>
          </p:cNvPr>
          <p:cNvSpPr txBox="1"/>
          <p:nvPr userDrawn="1"/>
        </p:nvSpPr>
        <p:spPr>
          <a:xfrm>
            <a:off x="3543300" y="6447156"/>
            <a:ext cx="7172325" cy="303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rgbClr val="3253DC"/>
              </a:buClr>
            </a:pPr>
            <a:r>
              <a:rPr lang="en-US" sz="1400" b="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IETF 114 / ALTO WG : ALTO Code Bases and Deployments</a:t>
            </a:r>
          </a:p>
        </p:txBody>
      </p:sp>
    </p:spTree>
    <p:extLst>
      <p:ext uri="{BB962C8B-B14F-4D97-AF65-F5344CB8AC3E}">
        <p14:creationId xmlns:p14="http://schemas.microsoft.com/office/powerpoint/2010/main" val="169025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84000"/>
        </a:lnSpc>
        <a:spcBef>
          <a:spcPct val="0"/>
        </a:spcBef>
        <a:buNone/>
        <a:defRPr sz="3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92024" algn="l" defTabSz="914400" rtl="0" eaLnBrk="1" latinLnBrk="0" hangingPunct="1">
        <a:lnSpc>
          <a:spcPct val="107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56616" indent="-164592" algn="l" defTabSz="914400" rtl="0" eaLnBrk="1" latinLnBrk="0" hangingPunct="1">
        <a:lnSpc>
          <a:spcPct val="107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164592" algn="l" defTabSz="914400" rtl="0" eaLnBrk="1" latinLnBrk="0" hangingPunct="1">
        <a:lnSpc>
          <a:spcPct val="107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64592" algn="l" defTabSz="914400" rtl="0" eaLnBrk="1" latinLnBrk="0" hangingPunct="1">
        <a:lnSpc>
          <a:spcPct val="107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6000"/>
        </a:lnSpc>
        <a:spcBef>
          <a:spcPts val="1800"/>
        </a:spcBef>
        <a:buClr>
          <a:srgbClr val="595959"/>
        </a:buClr>
        <a:buFont typeface="Microsoft Sans Serif" panose="020B0604020202020204" pitchFamily="34" charset="0"/>
        <a:buChar char="​"/>
        <a:tabLst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6000"/>
        </a:lnSpc>
        <a:spcBef>
          <a:spcPts val="0"/>
        </a:spcBef>
        <a:buFont typeface="Microsoft Sans Serif" panose="020B0604020202020204" pitchFamily="34" charset="0"/>
        <a:buChar char="​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7000"/>
        </a:lnSpc>
        <a:spcBef>
          <a:spcPts val="1200"/>
        </a:spcBef>
        <a:buFont typeface="Microsoft Sans Serif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87000"/>
        </a:lnSpc>
        <a:spcBef>
          <a:spcPts val="1800"/>
        </a:spcBef>
        <a:buSzPct val="100000"/>
        <a:buFont typeface="Microsoft Sans Serif" panose="020B0604020202020204" pitchFamily="34" charset="0"/>
        <a:buChar char="​"/>
        <a:defRPr lang="en-US" sz="55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87000"/>
        </a:lnSpc>
        <a:spcBef>
          <a:spcPts val="1800"/>
        </a:spcBef>
        <a:buFont typeface="Microsoft Sans Serif" panose="020B0604020202020204" pitchFamily="34" charset="0"/>
        <a:buChar char="​"/>
        <a:defRPr sz="6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>
          <p15:clr>
            <a:srgbClr val="F26B43"/>
          </p15:clr>
        </p15:guide>
        <p15:guide id="2" pos="312">
          <p15:clr>
            <a:srgbClr val="F26B43"/>
          </p15:clr>
        </p15:guide>
        <p15:guide id="3" orient="horz" pos="1080">
          <p15:clr>
            <a:srgbClr val="F26B43"/>
          </p15:clr>
        </p15:guide>
        <p15:guide id="4" orient="horz" pos="360">
          <p15:clr>
            <a:srgbClr val="F26B43"/>
          </p15:clr>
        </p15:guide>
        <p15:guide id="6" pos="7368">
          <p15:clr>
            <a:srgbClr val="F26B43"/>
          </p15:clr>
        </p15:guide>
        <p15:guide id="7" orient="horz" pos="4176">
          <p15:clr>
            <a:srgbClr val="F26B43"/>
          </p15:clr>
        </p15:guide>
        <p15:guide id="8" orient="horz" pos="576">
          <p15:clr>
            <a:srgbClr val="F26B43"/>
          </p15:clr>
        </p15:guide>
        <p15:guide id="9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alto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ithub.com/orgs/openalto/projects/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.net/about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alto-path-vector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gao-alto-fcs/" TargetMode="External"/><Relationship Id="rId4" Type="http://schemas.openxmlformats.org/officeDocument/2006/relationships/hyperlink" Target="https://datatracker.ietf.org/doc/rfc9240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rfc-editor.org/rfc/rfc7285.txt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rfc-editor.org/rfc/rfc7285.txt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fc-editor.org/rfc/rfc7285.txt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fc-editor.org/rfc/rfc7285.txt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1"/>
          <p:cNvSpPr txBox="1"/>
          <p:nvPr/>
        </p:nvSpPr>
        <p:spPr>
          <a:xfrm>
            <a:off x="-129597" y="3019748"/>
            <a:ext cx="11268651" cy="1219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728115" marR="0" lvl="3" indent="0" algn="ctr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Luis Contreras, Ziyang Xing, Jensen Zhang, Kai Gao, Richard Yang, Jordi Ros-Giralt </a:t>
            </a:r>
            <a:endParaRPr sz="22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28115" marR="0" lvl="3" indent="0" algn="ctr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IETF Plenary 114</a:t>
            </a:r>
            <a:endParaRPr dirty="0"/>
          </a:p>
          <a:p>
            <a:pPr marL="728115" marR="0" lvl="3" indent="0" algn="ctr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ALTO WG Session</a:t>
            </a:r>
            <a:endParaRPr dirty="0"/>
          </a:p>
          <a:p>
            <a:pPr marL="728115" marR="0" lvl="3" indent="0" algn="ctr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07/19/2022</a:t>
            </a: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4D3F3E-F518-DD5A-35D5-D11B46DC2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40386" y="1249690"/>
            <a:ext cx="623497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var(--bs-font-monospace)"/>
              </a:rPr>
              <a:t>ALTO Code Bases and Deployment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 descr="@openalto">
            <a:extLst>
              <a:ext uri="{FF2B5EF4-FFF2-40B4-BE49-F238E27FC236}">
                <a16:creationId xmlns:a16="http://schemas.microsoft.com/office/drawing/2014/main" id="{865B775A-1E6E-D897-20CF-31F9EA78F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766" y="453328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g11e529bfabe_0_4"/>
          <p:cNvSpPr txBox="1"/>
          <p:nvPr/>
        </p:nvSpPr>
        <p:spPr>
          <a:xfrm>
            <a:off x="-31683" y="1831223"/>
            <a:ext cx="11752500" cy="13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723900" marR="0" lvl="3" indent="0" algn="l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28700" marR="0" lvl="3" indent="-304800" algn="l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elvetica Neue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ALTO Code Base </a:t>
            </a:r>
            <a:r>
              <a:rPr lang="en-US" sz="2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roject provides a parallel track to the WG’s standardization effort towards implementing the features introduced in the latest RFCs.</a:t>
            </a:r>
            <a:endParaRPr sz="2000" dirty="0"/>
          </a:p>
          <a:p>
            <a:pPr marL="1028700" marR="0" lvl="3" indent="-304800" algn="l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elvetica Neue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IETF Hackathons will be used as 3-checkpoints a year to </a:t>
            </a:r>
            <a:r>
              <a:rPr lang="en-US" sz="2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 interoperability,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demo latest standard capabilities and identify issues </a:t>
            </a:r>
            <a:r>
              <a:rPr lang="en-US" sz="2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and improvements for standardization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20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28700" marR="0" lvl="3" indent="-304800" algn="l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elvetica Neue"/>
              <a:buChar char="•"/>
            </a:pPr>
            <a:r>
              <a:rPr lang="en-US" sz="2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and build production, open-source environments for use cases and deployment ("lean startup") to help steer ALTO standardization.</a:t>
            </a:r>
            <a:endParaRPr sz="20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23900" marR="0" lvl="3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6" name="Google Shape;1026;g11e529bfabe_0_4"/>
          <p:cNvSpPr/>
          <p:nvPr/>
        </p:nvSpPr>
        <p:spPr>
          <a:xfrm>
            <a:off x="930576" y="5377875"/>
            <a:ext cx="10178400" cy="5541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7" name="Google Shape;1027;g11e529bfabe_0_4"/>
          <p:cNvSpPr/>
          <p:nvPr/>
        </p:nvSpPr>
        <p:spPr>
          <a:xfrm>
            <a:off x="2339109" y="5377868"/>
            <a:ext cx="12609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</a:t>
            </a:r>
            <a:endParaRPr sz="1500"/>
          </a:p>
          <a:p>
            <a:pPr marL="0" marR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Hackathon</a:t>
            </a:r>
            <a:endParaRPr sz="1500"/>
          </a:p>
        </p:txBody>
      </p:sp>
      <p:sp>
        <p:nvSpPr>
          <p:cNvPr id="1028" name="Google Shape;1028;g11e529bfabe_0_4"/>
          <p:cNvSpPr/>
          <p:nvPr/>
        </p:nvSpPr>
        <p:spPr>
          <a:xfrm>
            <a:off x="5758223" y="5377868"/>
            <a:ext cx="12609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JUL</a:t>
            </a:r>
            <a:endParaRPr sz="1500"/>
          </a:p>
          <a:p>
            <a:pPr marL="0" marR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Hackathon</a:t>
            </a:r>
            <a:endParaRPr sz="1500"/>
          </a:p>
        </p:txBody>
      </p:sp>
      <p:sp>
        <p:nvSpPr>
          <p:cNvPr id="1029" name="Google Shape;1029;g11e529bfabe_0_4"/>
          <p:cNvSpPr/>
          <p:nvPr/>
        </p:nvSpPr>
        <p:spPr>
          <a:xfrm>
            <a:off x="9000514" y="5377868"/>
            <a:ext cx="12609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NOV</a:t>
            </a:r>
            <a:endParaRPr sz="1500"/>
          </a:p>
          <a:p>
            <a:pPr marL="0" marR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Hackathon</a:t>
            </a:r>
            <a:endParaRPr sz="1500"/>
          </a:p>
        </p:txBody>
      </p:sp>
      <p:sp>
        <p:nvSpPr>
          <p:cNvPr id="1030" name="Google Shape;1030;g11e529bfabe_0_4"/>
          <p:cNvSpPr/>
          <p:nvPr/>
        </p:nvSpPr>
        <p:spPr>
          <a:xfrm>
            <a:off x="1011831" y="5377875"/>
            <a:ext cx="4599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JAN</a:t>
            </a:r>
            <a:endParaRPr sz="1100">
              <a:solidFill>
                <a:schemeClr val="lt1"/>
              </a:solidFill>
            </a:endParaRPr>
          </a:p>
        </p:txBody>
      </p:sp>
      <p:sp>
        <p:nvSpPr>
          <p:cNvPr id="1031" name="Google Shape;1031;g11e529bfabe_0_4"/>
          <p:cNvSpPr/>
          <p:nvPr/>
        </p:nvSpPr>
        <p:spPr>
          <a:xfrm>
            <a:off x="1675468" y="5377875"/>
            <a:ext cx="4599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FEB</a:t>
            </a:r>
            <a:endParaRPr sz="1500"/>
          </a:p>
        </p:txBody>
      </p:sp>
      <p:sp>
        <p:nvSpPr>
          <p:cNvPr id="1032" name="Google Shape;1032;g11e529bfabe_0_4"/>
          <p:cNvSpPr/>
          <p:nvPr/>
        </p:nvSpPr>
        <p:spPr>
          <a:xfrm>
            <a:off x="3803734" y="5377867"/>
            <a:ext cx="4911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APR</a:t>
            </a:r>
            <a:endParaRPr sz="1500"/>
          </a:p>
        </p:txBody>
      </p:sp>
      <p:sp>
        <p:nvSpPr>
          <p:cNvPr id="1033" name="Google Shape;1033;g11e529bfabe_0_4"/>
          <p:cNvSpPr/>
          <p:nvPr/>
        </p:nvSpPr>
        <p:spPr>
          <a:xfrm>
            <a:off x="4438067" y="5377867"/>
            <a:ext cx="4911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MAY</a:t>
            </a:r>
            <a:endParaRPr sz="1500"/>
          </a:p>
        </p:txBody>
      </p:sp>
      <p:sp>
        <p:nvSpPr>
          <p:cNvPr id="1034" name="Google Shape;1034;g11e529bfabe_0_4"/>
          <p:cNvSpPr/>
          <p:nvPr/>
        </p:nvSpPr>
        <p:spPr>
          <a:xfrm>
            <a:off x="5072418" y="5377875"/>
            <a:ext cx="4599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JUN</a:t>
            </a:r>
            <a:endParaRPr sz="1500"/>
          </a:p>
        </p:txBody>
      </p:sp>
      <p:sp>
        <p:nvSpPr>
          <p:cNvPr id="1035" name="Google Shape;1035;g11e529bfabe_0_4"/>
          <p:cNvSpPr/>
          <p:nvPr/>
        </p:nvSpPr>
        <p:spPr>
          <a:xfrm>
            <a:off x="7134234" y="5377867"/>
            <a:ext cx="4911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AUG</a:t>
            </a:r>
            <a:endParaRPr sz="1500"/>
          </a:p>
        </p:txBody>
      </p:sp>
      <p:sp>
        <p:nvSpPr>
          <p:cNvPr id="1036" name="Google Shape;1036;g11e529bfabe_0_4"/>
          <p:cNvSpPr/>
          <p:nvPr/>
        </p:nvSpPr>
        <p:spPr>
          <a:xfrm>
            <a:off x="7768568" y="5377875"/>
            <a:ext cx="4599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SEP</a:t>
            </a:r>
            <a:endParaRPr sz="1500"/>
          </a:p>
        </p:txBody>
      </p:sp>
      <p:sp>
        <p:nvSpPr>
          <p:cNvPr id="1037" name="Google Shape;1037;g11e529bfabe_0_4"/>
          <p:cNvSpPr/>
          <p:nvPr/>
        </p:nvSpPr>
        <p:spPr>
          <a:xfrm>
            <a:off x="8402935" y="5377867"/>
            <a:ext cx="4911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OCT</a:t>
            </a:r>
            <a:endParaRPr sz="1500"/>
          </a:p>
        </p:txBody>
      </p:sp>
      <p:sp>
        <p:nvSpPr>
          <p:cNvPr id="1038" name="Google Shape;1038;g11e529bfabe_0_4"/>
          <p:cNvSpPr/>
          <p:nvPr/>
        </p:nvSpPr>
        <p:spPr>
          <a:xfrm>
            <a:off x="10399134" y="5377867"/>
            <a:ext cx="4911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DEC</a:t>
            </a:r>
            <a:endParaRPr sz="1500"/>
          </a:p>
        </p:txBody>
      </p:sp>
      <p:cxnSp>
        <p:nvCxnSpPr>
          <p:cNvPr id="1039" name="Google Shape;1039;g11e529bfabe_0_4"/>
          <p:cNvCxnSpPr>
            <a:stCxn id="1026" idx="3"/>
            <a:endCxn id="1030" idx="1"/>
          </p:cNvCxnSpPr>
          <p:nvPr/>
        </p:nvCxnSpPr>
        <p:spPr>
          <a:xfrm flipH="1">
            <a:off x="1011876" y="5654925"/>
            <a:ext cx="10097100" cy="600"/>
          </a:xfrm>
          <a:prstGeom prst="bentConnector5">
            <a:avLst>
              <a:gd name="adj1" fmla="val -2358"/>
              <a:gd name="adj2" fmla="val 65280556"/>
              <a:gd name="adj3" fmla="val 103164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40" name="Google Shape;1040;g11e529bfabe_0_4"/>
          <p:cNvSpPr/>
          <p:nvPr/>
        </p:nvSpPr>
        <p:spPr>
          <a:xfrm>
            <a:off x="2959850" y="4127075"/>
            <a:ext cx="3564900" cy="5541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1" name="Google Shape;1041;g11e529bfabe_0_4"/>
          <p:cNvSpPr/>
          <p:nvPr/>
        </p:nvSpPr>
        <p:spPr>
          <a:xfrm>
            <a:off x="3194126" y="4127075"/>
            <a:ext cx="6345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TEAM</a:t>
            </a:r>
            <a:endParaRPr sz="1500"/>
          </a:p>
        </p:txBody>
      </p:sp>
      <p:sp>
        <p:nvSpPr>
          <p:cNvPr id="1042" name="Google Shape;1042;g11e529bfabe_0_4"/>
          <p:cNvSpPr/>
          <p:nvPr/>
        </p:nvSpPr>
        <p:spPr>
          <a:xfrm>
            <a:off x="3956126" y="4127075"/>
            <a:ext cx="5712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EPIC</a:t>
            </a:r>
            <a:endParaRPr sz="1500"/>
          </a:p>
        </p:txBody>
      </p:sp>
      <p:sp>
        <p:nvSpPr>
          <p:cNvPr id="1043" name="Google Shape;1043;g11e529bfabe_0_4"/>
          <p:cNvSpPr/>
          <p:nvPr/>
        </p:nvSpPr>
        <p:spPr>
          <a:xfrm>
            <a:off x="4641925" y="4127075"/>
            <a:ext cx="7311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SCRUM</a:t>
            </a:r>
            <a:endParaRPr sz="1500"/>
          </a:p>
        </p:txBody>
      </p:sp>
      <p:cxnSp>
        <p:nvCxnSpPr>
          <p:cNvPr id="1044" name="Google Shape;1044;g11e529bfabe_0_4"/>
          <p:cNvCxnSpPr/>
          <p:nvPr/>
        </p:nvCxnSpPr>
        <p:spPr>
          <a:xfrm>
            <a:off x="2967375" y="4697150"/>
            <a:ext cx="609600" cy="66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5" name="Google Shape;1045;g11e529bfabe_0_4"/>
          <p:cNvSpPr/>
          <p:nvPr/>
        </p:nvSpPr>
        <p:spPr>
          <a:xfrm>
            <a:off x="5553475" y="4127075"/>
            <a:ext cx="731100" cy="554100"/>
          </a:xfrm>
          <a:prstGeom prst="rect">
            <a:avLst/>
          </a:prstGeom>
          <a:solidFill>
            <a:srgbClr val="3E4B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</a:rPr>
              <a:t>CODING</a:t>
            </a:r>
            <a:endParaRPr sz="1500"/>
          </a:p>
        </p:txBody>
      </p:sp>
      <p:cxnSp>
        <p:nvCxnSpPr>
          <p:cNvPr id="1046" name="Google Shape;1046;g11e529bfabe_0_4"/>
          <p:cNvCxnSpPr/>
          <p:nvPr/>
        </p:nvCxnSpPr>
        <p:spPr>
          <a:xfrm flipH="1">
            <a:off x="5777075" y="4684275"/>
            <a:ext cx="746400" cy="69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7" name="Google Shape;1047;g11e529bfabe_0_4"/>
          <p:cNvSpPr txBox="1">
            <a:spLocks noGrp="1"/>
          </p:cNvSpPr>
          <p:nvPr>
            <p:ph type="title"/>
          </p:nvPr>
        </p:nvSpPr>
        <p:spPr>
          <a:xfrm>
            <a:off x="406400" y="344868"/>
            <a:ext cx="10807500" cy="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2933" b="1">
                <a:solidFill>
                  <a:schemeClr val="dk2"/>
                </a:solidFill>
              </a:rPr>
              <a:t>Project Management and Approach</a:t>
            </a:r>
            <a:endParaRPr sz="2133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12"/>
          <p:cNvSpPr txBox="1"/>
          <p:nvPr/>
        </p:nvSpPr>
        <p:spPr>
          <a:xfrm>
            <a:off x="-31683" y="1277043"/>
            <a:ext cx="12528600" cy="46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728115" marR="0" lvl="3" indent="0" algn="l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36294" marR="0" lvl="3" indent="-308178" algn="l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Adopting industry standard Agile / Scrum methodolog</a:t>
            </a:r>
            <a: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ies</a:t>
            </a:r>
            <a:r>
              <a:rPr lang="en-US"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to ensure:</a:t>
            </a:r>
            <a:endParaRPr/>
          </a:p>
          <a:p>
            <a:pPr marL="1493494" marR="0" lvl="4" indent="-308179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Productivity</a:t>
            </a:r>
            <a:endParaRPr/>
          </a:p>
          <a:p>
            <a:pPr marL="1493494" marR="0" lvl="4" indent="-308179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Quality</a:t>
            </a:r>
            <a:endParaRPr/>
          </a:p>
          <a:p>
            <a:pPr marL="1493494" marR="0" lvl="4" indent="-308179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Participation</a:t>
            </a:r>
            <a:endParaRPr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93494" marR="0" lvl="4" indent="-308179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Lean startup, rough consensus running code</a:t>
            </a:r>
            <a:endParaRPr/>
          </a:p>
          <a:p>
            <a:pPr marL="1036294" marR="0" lvl="3" indent="-308178" algn="l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Invoke community participation to develop the ALTO Code Base:</a:t>
            </a:r>
            <a:endParaRPr/>
          </a:p>
          <a:p>
            <a:pPr marL="1493494" marR="0" lvl="4" indent="-308179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roles: developers and mentors.</a:t>
            </a:r>
            <a:endParaRPr/>
          </a:p>
          <a:p>
            <a:pPr marL="1493494" marR="0" lvl="4" indent="-308179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Mentors are usually experienced members of the IETF ALTO WG</a:t>
            </a:r>
            <a:endParaRPr/>
          </a:p>
          <a:p>
            <a:pPr marL="1493494" marR="0" lvl="4" indent="-308179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Developers usually come from universities and the industry in general</a:t>
            </a:r>
            <a:endParaRPr/>
          </a:p>
          <a:p>
            <a:pPr marL="1036294" marR="0" lvl="3" indent="-308178" algn="l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 management resources:</a:t>
            </a:r>
            <a:endParaRPr/>
          </a:p>
          <a:p>
            <a:pPr marL="1493494" marR="0" lvl="4" indent="-308179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Repo: </a:t>
            </a:r>
            <a:r>
              <a:rPr lang="en-US" sz="1800" b="0" i="0" u="sng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https://github.com/openalto/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  <a:p>
            <a:pPr marL="1493494" marR="0" lvl="4" indent="-308179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 Scrum Dashboard (</a:t>
            </a: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IETF Hackathon 113)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1800" b="0" i="0" u="sng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https://github.com/orgs/openalto/projects/1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  <a:p>
            <a:pPr marL="728115" marR="0" lvl="3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53" name="Google Shape;1053;p12"/>
          <p:cNvSpPr txBox="1">
            <a:spLocks noGrp="1"/>
          </p:cNvSpPr>
          <p:nvPr>
            <p:ph type="title"/>
          </p:nvPr>
        </p:nvSpPr>
        <p:spPr>
          <a:xfrm>
            <a:off x="406400" y="344868"/>
            <a:ext cx="10807500" cy="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2933" b="1">
                <a:solidFill>
                  <a:schemeClr val="dk2"/>
                </a:solidFill>
              </a:rPr>
              <a:t>Project Management and Approach</a:t>
            </a:r>
            <a:endParaRPr sz="2133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8" name="Google Shape;1058;g11e529bfabe_0_28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1675" y="1519050"/>
            <a:ext cx="8789998" cy="4663301"/>
          </a:xfrm>
          <a:prstGeom prst="rect">
            <a:avLst/>
          </a:prstGeom>
          <a:noFill/>
          <a:ln>
            <a:noFill/>
          </a:ln>
        </p:spPr>
      </p:pic>
      <p:sp>
        <p:nvSpPr>
          <p:cNvPr id="1059" name="Google Shape;1059;g11e529bfabe_0_2885"/>
          <p:cNvSpPr txBox="1"/>
          <p:nvPr/>
        </p:nvSpPr>
        <p:spPr>
          <a:xfrm>
            <a:off x="1499400" y="1105975"/>
            <a:ext cx="7411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Helvetica Neue"/>
                <a:ea typeface="Helvetica Neue"/>
                <a:cs typeface="Helvetica Neue"/>
                <a:sym typeface="Helvetica Neue"/>
              </a:rPr>
              <a:t>Scrum dashboard: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0" name="Google Shape;1060;g11e529bfabe_0_2885"/>
          <p:cNvSpPr txBox="1">
            <a:spLocks noGrp="1"/>
          </p:cNvSpPr>
          <p:nvPr>
            <p:ph type="title"/>
          </p:nvPr>
        </p:nvSpPr>
        <p:spPr>
          <a:xfrm>
            <a:off x="406400" y="344868"/>
            <a:ext cx="10807500" cy="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2933" b="1">
                <a:solidFill>
                  <a:schemeClr val="dk2"/>
                </a:solidFill>
              </a:rPr>
              <a:t>Project Management and Approach</a:t>
            </a:r>
            <a:endParaRPr sz="2133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4"/>
          <p:cNvSpPr txBox="1"/>
          <p:nvPr/>
        </p:nvSpPr>
        <p:spPr>
          <a:xfrm>
            <a:off x="611283" y="2149764"/>
            <a:ext cx="9936644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44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ALTO Deployments</a:t>
            </a:r>
            <a:endParaRPr sz="4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5"/>
          <p:cNvSpPr txBox="1"/>
          <p:nvPr/>
        </p:nvSpPr>
        <p:spPr>
          <a:xfrm>
            <a:off x="-184075" y="1385570"/>
            <a:ext cx="11804700" cy="46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036294" marR="0" lvl="3" indent="-30817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Current implementations/deployments:</a:t>
            </a:r>
            <a:endParaRPr dirty="0"/>
          </a:p>
          <a:p>
            <a:pPr marL="1493494" marR="0" lvl="4" indent="-3081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Wiki list of implementations: https://trac.ietf.org/trac/alto/wiki/Impl</a:t>
            </a:r>
            <a:endParaRPr sz="1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93494" marR="0" lvl="4" indent="-3081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Examples:</a:t>
            </a:r>
            <a:endParaRPr sz="1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■"/>
            </a:pP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Comcast P4P: RFC 5632: https://datatracker.ietf.org/doc/html/rfc5632</a:t>
            </a:r>
            <a:endParaRPr sz="1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■"/>
            </a:pPr>
            <a:r>
              <a:rPr lang="en-US" sz="180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Benocs</a:t>
            </a: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https://people.csail.mit.edu/gsmaragd/publications/CoNEXT2019/CoNEXT2019.pdf</a:t>
            </a:r>
            <a:endParaRPr sz="1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■"/>
            </a:pP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Telefonica: https://dl.ifip.org/db/conf/im/im2021mini/212012.pdf</a:t>
            </a:r>
            <a:endParaRPr sz="1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36294" marR="0" lvl="3" indent="-30817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Forthcoming new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deployments (work in progress):</a:t>
            </a:r>
            <a:endParaRPr dirty="0"/>
          </a:p>
          <a:p>
            <a:pPr marL="1493494" marR="0" lvl="4" indent="-3081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Pacific Research Platform</a:t>
            </a:r>
            <a:endParaRPr dirty="0"/>
          </a:p>
          <a:p>
            <a:pPr marL="1493494" marR="0" lvl="4" indent="-3081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CERN FTS /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Rucio</a:t>
            </a:r>
            <a:endParaRPr sz="18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93494" marR="0" lvl="4" indent="-3081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UCSD</a:t>
            </a: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5G </a:t>
            </a:r>
            <a:endParaRPr dirty="0"/>
          </a:p>
          <a:p>
            <a:pPr marL="1493494" lvl="4" indent="-308179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MPQUIC, MPTCP</a:t>
            </a:r>
          </a:p>
          <a:p>
            <a:pPr marL="1493494" marR="0" lvl="4" indent="-308179" algn="l" rtl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Edge Cloud </a:t>
            </a:r>
          </a:p>
          <a:p>
            <a:pPr marL="1493494" marR="0" lvl="4" indent="-308179" algn="l" rtl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Science Networks</a:t>
            </a:r>
          </a:p>
          <a:p>
            <a:pPr marL="1493494" marR="0" lvl="4" indent="-308179" algn="l" rtl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SzPts val="1800"/>
              <a:buFont typeface="Helvetica Neue"/>
              <a:buChar char="•"/>
            </a:pPr>
            <a:endParaRPr sz="18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71" name="Google Shape;1071;p15"/>
          <p:cNvSpPr txBox="1">
            <a:spLocks noGrp="1"/>
          </p:cNvSpPr>
          <p:nvPr>
            <p:ph type="title"/>
          </p:nvPr>
        </p:nvSpPr>
        <p:spPr>
          <a:xfrm>
            <a:off x="406400" y="344868"/>
            <a:ext cx="10807500" cy="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2933" b="1">
                <a:solidFill>
                  <a:schemeClr val="dk2"/>
                </a:solidFill>
              </a:rPr>
              <a:t>ALTO Deployments</a:t>
            </a:r>
            <a:endParaRPr sz="2133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4"/>
          <p:cNvSpPr txBox="1"/>
          <p:nvPr/>
        </p:nvSpPr>
        <p:spPr>
          <a:xfrm>
            <a:off x="611283" y="2149764"/>
            <a:ext cx="8957590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ts val="59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38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ALTO to Optimize Global Science Traffic at CERN</a:t>
            </a:r>
            <a:endParaRPr sz="38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481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4"/>
          <p:cNvSpPr txBox="1"/>
          <p:nvPr/>
        </p:nvSpPr>
        <p:spPr>
          <a:xfrm>
            <a:off x="611283" y="2149764"/>
            <a:ext cx="8957590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ts val="59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38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XXX WIP</a:t>
            </a:r>
            <a:endParaRPr sz="38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403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4"/>
          <p:cNvSpPr txBox="1"/>
          <p:nvPr/>
        </p:nvSpPr>
        <p:spPr>
          <a:xfrm>
            <a:off x="611283" y="2149764"/>
            <a:ext cx="8957590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ts val="59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38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ALTO Telefonica Deployment</a:t>
            </a:r>
            <a:endParaRPr sz="38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7042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4"/>
          <p:cNvSpPr txBox="1"/>
          <p:nvPr/>
        </p:nvSpPr>
        <p:spPr>
          <a:xfrm>
            <a:off x="611283" y="2149764"/>
            <a:ext cx="8957590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ts val="59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38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XXX WIP</a:t>
            </a:r>
            <a:endParaRPr sz="38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630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4"/>
          <p:cNvSpPr txBox="1"/>
          <p:nvPr/>
        </p:nvSpPr>
        <p:spPr>
          <a:xfrm>
            <a:off x="611283" y="2149764"/>
            <a:ext cx="8957590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ts val="59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38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ALTO to Optimize MPTCP and MPQUIC Path Selection with SDN</a:t>
            </a:r>
            <a:endParaRPr sz="38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35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7;p40">
            <a:extLst>
              <a:ext uri="{FF2B5EF4-FFF2-40B4-BE49-F238E27FC236}">
                <a16:creationId xmlns:a16="http://schemas.microsoft.com/office/drawing/2014/main" id="{E97C3D0A-6858-4744-B229-0F6A7C41DAAE}"/>
              </a:ext>
            </a:extLst>
          </p:cNvPr>
          <p:cNvSpPr txBox="1">
            <a:spLocks/>
          </p:cNvSpPr>
          <p:nvPr/>
        </p:nvSpPr>
        <p:spPr>
          <a:xfrm>
            <a:off x="473775" y="733898"/>
            <a:ext cx="114038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>
            <a:lvl1pPr lvl="0" algn="l" defTabSz="914400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buClr>
                <a:schemeClr val="lt1"/>
              </a:buClr>
            </a:pPr>
            <a:r>
              <a:rPr lang="en-US" sz="2933" b="1" dirty="0"/>
              <a:t>Content</a:t>
            </a:r>
            <a:endParaRPr lang="en-US" sz="2133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EE9C32-0A22-867D-5CBF-B3A4E3EA007F}"/>
              </a:ext>
            </a:extLst>
          </p:cNvPr>
          <p:cNvSpPr txBox="1"/>
          <p:nvPr/>
        </p:nvSpPr>
        <p:spPr>
          <a:xfrm>
            <a:off x="600075" y="1800225"/>
            <a:ext cx="11277500" cy="503214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285750" indent="-285750" algn="l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OpenALTO</a:t>
            </a:r>
            <a:r>
              <a:rPr lang="en-US" sz="20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 Code Base Architecture</a:t>
            </a:r>
          </a:p>
          <a:p>
            <a:pPr marL="285750" indent="-285750" algn="l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OpenALTO</a:t>
            </a:r>
            <a:r>
              <a:rPr lang="en-US" sz="20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 Project Management and Approach</a:t>
            </a:r>
          </a:p>
          <a:p>
            <a:pPr marL="285750" indent="-285750" algn="l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ALTO Deployments:</a:t>
            </a:r>
          </a:p>
          <a:p>
            <a:pPr marL="742950" lvl="1" indent="-285750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ALTO to Optimize Global Science Traffic at CERN</a:t>
            </a:r>
          </a:p>
          <a:p>
            <a:pPr marL="742950" lvl="1" indent="-285750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ALTO to Optimize MPTCP and MPQUIC Path Selection with SDN</a:t>
            </a:r>
            <a:endParaRPr lang="en-US" sz="20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ALTO Telefonica Deployment</a:t>
            </a:r>
          </a:p>
          <a:p>
            <a:pPr marL="285750" indent="-285750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IETF Hackathon 114: ALTO Project</a:t>
            </a:r>
            <a:endParaRPr lang="en-US" sz="2000" dirty="0">
              <a:solidFill>
                <a:schemeClr val="dk2"/>
              </a:solidFill>
            </a:endParaRPr>
          </a:p>
          <a:p>
            <a:pPr marL="742950" lvl="1" indent="-285750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Microsoft Sans Serif"/>
              <a:cs typeface="Microsoft Sans Serif" panose="020B0604020202020204" pitchFamily="34" charset="0"/>
            </a:endParaRPr>
          </a:p>
          <a:p>
            <a:pPr marL="742950" lvl="1" indent="-285750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Microsoft Sans Serif"/>
              <a:cs typeface="Microsoft Sans Serif" panose="020B0604020202020204" pitchFamily="34" charset="0"/>
            </a:endParaRPr>
          </a:p>
          <a:p>
            <a:pPr marL="742950" lvl="1" indent="-285750">
              <a:lnSpc>
                <a:spcPct val="9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13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F25BA9B-563D-6262-9E2F-2FE59BDA6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614" y="1637123"/>
            <a:ext cx="4531961" cy="4421562"/>
          </a:xfrm>
          <a:prstGeom prst="rect">
            <a:avLst/>
          </a:prstGeom>
        </p:spPr>
      </p:pic>
      <p:sp>
        <p:nvSpPr>
          <p:cNvPr id="5" name="Google Shape;187;p40">
            <a:extLst>
              <a:ext uri="{FF2B5EF4-FFF2-40B4-BE49-F238E27FC236}">
                <a16:creationId xmlns:a16="http://schemas.microsoft.com/office/drawing/2014/main" id="{E97C3D0A-6858-4744-B229-0F6A7C41DAAE}"/>
              </a:ext>
            </a:extLst>
          </p:cNvPr>
          <p:cNvSpPr txBox="1">
            <a:spLocks/>
          </p:cNvSpPr>
          <p:nvPr/>
        </p:nvSpPr>
        <p:spPr>
          <a:xfrm>
            <a:off x="473775" y="733898"/>
            <a:ext cx="114038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>
            <a:lvl1pPr lvl="0" algn="l" defTabSz="914400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buClr>
                <a:schemeClr val="lt1"/>
              </a:buClr>
            </a:pPr>
            <a:r>
              <a:rPr lang="en-US" altLang="zh-CN" sz="32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Deployment of ALTO in Multipath transmission</a:t>
            </a:r>
            <a:endParaRPr lang="en-US" sz="2133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EE9C32-0A22-867D-5CBF-B3A4E3EA007F}"/>
              </a:ext>
            </a:extLst>
          </p:cNvPr>
          <p:cNvSpPr txBox="1"/>
          <p:nvPr/>
        </p:nvSpPr>
        <p:spPr>
          <a:xfrm>
            <a:off x="600074" y="1800225"/>
            <a:ext cx="5837671" cy="455611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600"/>
              </a:lnSpc>
            </a:pPr>
            <a:r>
              <a:rPr lang="en-US" sz="1500" b="1" dirty="0">
                <a:solidFill>
                  <a:srgbClr val="222222"/>
                </a:solidFill>
                <a:latin typeface="Noto Sans" panose="020B0502040504020204" pitchFamily="34" charset="0"/>
                <a:cs typeface="Microsoft Sans Serif" panose="020B0604020202020204" pitchFamily="34" charset="0"/>
              </a:rPr>
              <a:t>Architecture</a:t>
            </a:r>
          </a:p>
          <a:p>
            <a:pPr marL="742950" lvl="1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222222"/>
                </a:solidFill>
                <a:latin typeface="Noto Sans" panose="020B0502040504020204" pitchFamily="34" charset="0"/>
                <a:cs typeface="Microsoft Sans Serif" panose="020B0604020202020204" pitchFamily="34" charset="0"/>
              </a:rPr>
              <a:t>ALTO Server: </a:t>
            </a:r>
            <a:r>
              <a:rPr lang="en-US" altLang="zh-CN" sz="1500" b="0" i="0" dirty="0">
                <a:solidFill>
                  <a:srgbClr val="222222"/>
                </a:solidFill>
                <a:effectLst/>
                <a:latin typeface="Noto Sans" panose="020B0502040504020204" pitchFamily="34" charset="0"/>
              </a:rPr>
              <a:t>collect network status information</a:t>
            </a:r>
            <a:endParaRPr lang="en-US" sz="1500" dirty="0">
              <a:solidFill>
                <a:srgbClr val="222222"/>
              </a:solidFill>
              <a:latin typeface="Noto Sans" panose="020B0502040504020204" pitchFamily="34" charset="0"/>
              <a:cs typeface="Microsoft Sans Serif" panose="020B0604020202020204" pitchFamily="34" charset="0"/>
            </a:endParaRPr>
          </a:p>
          <a:p>
            <a:pPr marL="742950" lvl="1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222222"/>
                </a:solidFill>
                <a:latin typeface="Noto Sans" panose="020B0502040504020204" pitchFamily="34" charset="0"/>
                <a:cs typeface="Microsoft Sans Serif" panose="020B0604020202020204" pitchFamily="34" charset="0"/>
              </a:rPr>
              <a:t>ALTO Client: </a:t>
            </a:r>
            <a:r>
              <a:rPr lang="en-US" altLang="zh-CN" sz="1500" b="0" i="0" dirty="0">
                <a:solidFill>
                  <a:srgbClr val="222222"/>
                </a:solidFill>
                <a:effectLst/>
                <a:latin typeface="Noto Sans" panose="020B0502040504020204" pitchFamily="34" charset="0"/>
              </a:rPr>
              <a:t>controller in SDN</a:t>
            </a:r>
            <a:endParaRPr lang="en-US" altLang="zh-CN" sz="1500" dirty="0">
              <a:solidFill>
                <a:srgbClr val="222222"/>
              </a:solidFill>
              <a:latin typeface="Noto Sans" panose="020B0502040504020204" pitchFamily="34" charset="0"/>
            </a:endParaRPr>
          </a:p>
          <a:p>
            <a:pPr marL="742950" lvl="1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altLang="zh-CN" sz="1500" dirty="0">
                <a:solidFill>
                  <a:srgbClr val="222222"/>
                </a:solidFill>
                <a:latin typeface="Noto Sans" panose="020B0502040504020204" pitchFamily="34" charset="0"/>
              </a:rPr>
              <a:t>C</a:t>
            </a:r>
            <a:r>
              <a:rPr lang="en-US" altLang="zh-CN" sz="1500" b="0" i="0" dirty="0">
                <a:solidFill>
                  <a:srgbClr val="222222"/>
                </a:solidFill>
                <a:effectLst/>
                <a:latin typeface="Noto Sans" panose="020B0502040504020204" pitchFamily="34" charset="0"/>
              </a:rPr>
              <a:t>ollect network performance data from the network every 2 hours</a:t>
            </a:r>
            <a:endParaRPr lang="en-US" altLang="zh-CN" sz="1500" dirty="0">
              <a:solidFill>
                <a:srgbClr val="222222"/>
              </a:solidFill>
              <a:latin typeface="Noto Sans" panose="020B0502040504020204" pitchFamily="34" charset="0"/>
            </a:endParaRPr>
          </a:p>
          <a:p>
            <a:pPr marL="742950" lvl="1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altLang="zh-CN" sz="1500" dirty="0">
                <a:solidFill>
                  <a:srgbClr val="222222"/>
                </a:solidFill>
                <a:latin typeface="Noto Sans" panose="020B0502040504020204" pitchFamily="34" charset="0"/>
              </a:rPr>
              <a:t>C</a:t>
            </a:r>
            <a:r>
              <a:rPr lang="en-US" altLang="zh-CN" sz="1500" b="0" i="0" dirty="0">
                <a:solidFill>
                  <a:srgbClr val="222222"/>
                </a:solidFill>
                <a:effectLst/>
                <a:latin typeface="Noto Sans" panose="020B0502040504020204" pitchFamily="34" charset="0"/>
              </a:rPr>
              <a:t>ontroller allocates MPTCP or MPQUIC packets to suitable transmission paths according to the network cost indicators by ALTO</a:t>
            </a:r>
          </a:p>
          <a:p>
            <a:pPr algn="l">
              <a:lnSpc>
                <a:spcPts val="2600"/>
              </a:lnSpc>
            </a:pPr>
            <a:r>
              <a:rPr lang="en-US" altLang="zh-CN" sz="1500" b="1" dirty="0">
                <a:solidFill>
                  <a:srgbClr val="222222"/>
                </a:solidFill>
                <a:latin typeface="Noto Sans" panose="020B0502040504020204" pitchFamily="34" charset="0"/>
              </a:rPr>
              <a:t>Test environment</a:t>
            </a:r>
            <a:endParaRPr lang="en-US" altLang="zh-CN" sz="1500" dirty="0">
              <a:solidFill>
                <a:srgbClr val="222222"/>
              </a:solidFill>
              <a:latin typeface="Noto Sans" panose="020B0502040504020204" pitchFamily="34" charset="0"/>
            </a:endParaRPr>
          </a:p>
          <a:p>
            <a:pPr marL="742950" lvl="1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altLang="zh-CN" sz="15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1.SDN controller: </a:t>
            </a:r>
            <a:r>
              <a:rPr lang="en-US" altLang="zh-CN" sz="15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OpenDaylight</a:t>
            </a:r>
            <a:endParaRPr lang="en-US" altLang="zh-CN" sz="1500" dirty="0">
              <a:solidFill>
                <a:schemeClr val="tx2"/>
              </a:solidFill>
              <a:latin typeface="Microsoft Sans Serif"/>
              <a:cs typeface="Microsoft Sans Serif" panose="020B0604020202020204" pitchFamily="34" charset="0"/>
            </a:endParaRPr>
          </a:p>
          <a:p>
            <a:pPr marL="742950" lvl="1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altLang="zh-CN" sz="1500" b="0" i="0" dirty="0">
                <a:solidFill>
                  <a:schemeClr val="tx2"/>
                </a:solidFill>
                <a:effectLst/>
                <a:latin typeface="Microsoft Sans Serif"/>
                <a:cs typeface="Microsoft Sans Serif" panose="020B0604020202020204" pitchFamily="34" charset="0"/>
              </a:rPr>
              <a:t>2.</a:t>
            </a:r>
            <a:r>
              <a:rPr lang="en-US" altLang="zh-CN" sz="15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Network topo: Mininet</a:t>
            </a:r>
          </a:p>
          <a:p>
            <a:pPr marL="742950" lvl="1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altLang="zh-CN" sz="1500" b="0" i="0" dirty="0">
                <a:solidFill>
                  <a:schemeClr val="tx2"/>
                </a:solidFill>
                <a:effectLst/>
                <a:latin typeface="Microsoft Sans Serif"/>
                <a:cs typeface="Microsoft Sans Serif" panose="020B0604020202020204" pitchFamily="34" charset="0"/>
              </a:rPr>
              <a:t>3.SDN </a:t>
            </a:r>
            <a:r>
              <a:rPr lang="en-US" altLang="zh-CN" sz="15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server and client: MPQUIC-go \ MPTCP</a:t>
            </a:r>
            <a:endParaRPr lang="en-US" altLang="zh-CN" sz="1500" b="0" i="0" dirty="0">
              <a:solidFill>
                <a:schemeClr val="tx2"/>
              </a:solidFill>
              <a:effectLst/>
              <a:latin typeface="Microsoft Sans Serif"/>
              <a:cs typeface="Microsoft Sans Serif" panose="020B0604020202020204" pitchFamily="34" charset="0"/>
            </a:endParaRPr>
          </a:p>
          <a:p>
            <a:pPr marL="742950" lvl="1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altLang="zh-CN" sz="15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4. Traffic measurement:  mahimahi \ Wireshark</a:t>
            </a:r>
            <a:endParaRPr lang="en-US" altLang="zh-CN" sz="1500" dirty="0">
              <a:solidFill>
                <a:srgbClr val="222222"/>
              </a:solidFill>
              <a:latin typeface="Noto Sans" panose="020B0502040504020204" pitchFamily="34" charset="0"/>
            </a:endParaRPr>
          </a:p>
          <a:p>
            <a:pPr marL="285750" indent="-285750" algn="l">
              <a:lnSpc>
                <a:spcPct val="96000"/>
              </a:lnSpc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2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5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7;p40">
            <a:extLst>
              <a:ext uri="{FF2B5EF4-FFF2-40B4-BE49-F238E27FC236}">
                <a16:creationId xmlns:a16="http://schemas.microsoft.com/office/drawing/2014/main" id="{E97C3D0A-6858-4744-B229-0F6A7C41DAAE}"/>
              </a:ext>
            </a:extLst>
          </p:cNvPr>
          <p:cNvSpPr txBox="1">
            <a:spLocks/>
          </p:cNvSpPr>
          <p:nvPr/>
        </p:nvSpPr>
        <p:spPr>
          <a:xfrm>
            <a:off x="473775" y="733898"/>
            <a:ext cx="114038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>
            <a:lvl1pPr lvl="0" algn="l" defTabSz="914400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buClr>
                <a:schemeClr val="lt1"/>
              </a:buClr>
            </a:pPr>
            <a:r>
              <a:rPr lang="en-US" sz="2933" b="1" dirty="0"/>
              <a:t>Test result</a:t>
            </a:r>
            <a:endParaRPr lang="en-US" sz="2133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F6A93D9-6617-E958-07FF-0F0042A43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43" y="2359260"/>
            <a:ext cx="5686732" cy="404338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EC4D044-F719-BEB1-A608-6D33C3EAA73A}"/>
              </a:ext>
            </a:extLst>
          </p:cNvPr>
          <p:cNvSpPr txBox="1"/>
          <p:nvPr/>
        </p:nvSpPr>
        <p:spPr>
          <a:xfrm>
            <a:off x="473776" y="1469208"/>
            <a:ext cx="10921812" cy="624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/>
              <a:t>The throughout of MPQUIC/MPTCP using ALTO is higher than without ALTO in SDN especially in poor network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5834B84-8AA7-928A-67A5-E9259421D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5675" y="2318102"/>
            <a:ext cx="5327759" cy="400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95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16"/>
          <p:cNvSpPr txBox="1"/>
          <p:nvPr/>
        </p:nvSpPr>
        <p:spPr>
          <a:xfrm>
            <a:off x="611283" y="2149764"/>
            <a:ext cx="9936644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IETF Hackathon 114: ALTO Project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1F0DCF-4EE7-0844-F449-5AA1B91436A7}"/>
              </a:ext>
            </a:extLst>
          </p:cNvPr>
          <p:cNvSpPr txBox="1"/>
          <p:nvPr/>
        </p:nvSpPr>
        <p:spPr>
          <a:xfrm>
            <a:off x="3048000" y="324664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algn="ctr"/>
            <a:r>
              <a:rPr lang="en">
                <a:latin typeface="Calibri"/>
                <a:ea typeface="Calibri"/>
                <a:cs typeface="Calibri"/>
                <a:sym typeface="Calibri"/>
              </a:rPr>
              <a:t>Goal of the Hackathon Project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74121">
              <a:buSzPts val="2000"/>
              <a:buFont typeface="Calibri"/>
              <a:buChar char="●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Use ALTO path vector to help achieve resource control in FTS, the file transfer service used in scientific projects such as ATLAS, CMS, and LHC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indent="-474121">
              <a:buSzPts val="2000"/>
              <a:buFont typeface="Calibri"/>
              <a:buChar char="●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Continuation of IETF Hackathon 113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40256">
              <a:buSzPts val="1600"/>
              <a:buFont typeface="Calibri"/>
              <a:buChar char="○"/>
            </a:pPr>
            <a:r>
              <a:rPr lang="en" sz="2133">
                <a:latin typeface="Calibri"/>
                <a:ea typeface="Calibri"/>
                <a:cs typeface="Calibri"/>
                <a:sym typeface="Calibri"/>
              </a:rPr>
              <a:t>In IETF 113, ALTO support is added to Rucio, the data management system of CERN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sz="2667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1" name="Google Shape;61;p14"/>
          <p:cNvGrpSpPr/>
          <p:nvPr/>
        </p:nvGrpSpPr>
        <p:grpSpPr>
          <a:xfrm>
            <a:off x="1832313" y="3772191"/>
            <a:ext cx="8040169" cy="3008371"/>
            <a:chOff x="546100" y="1698600"/>
            <a:chExt cx="7586975" cy="2838800"/>
          </a:xfrm>
        </p:grpSpPr>
        <p:pic>
          <p:nvPicPr>
            <p:cNvPr id="62" name="Google Shape;62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46100" y="1698600"/>
              <a:ext cx="7586975" cy="2838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63;p14"/>
            <p:cNvSpPr/>
            <p:nvPr/>
          </p:nvSpPr>
          <p:spPr>
            <a:xfrm>
              <a:off x="7227925" y="2518675"/>
              <a:ext cx="270300" cy="1158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4" name="Google Shape;64;p14"/>
          <p:cNvSpPr txBox="1"/>
          <p:nvPr/>
        </p:nvSpPr>
        <p:spPr>
          <a:xfrm>
            <a:off x="7949703" y="5471334"/>
            <a:ext cx="1546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CERN / LHC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5" name="Google Shape;65;p14"/>
          <p:cNvCxnSpPr/>
          <p:nvPr/>
        </p:nvCxnSpPr>
        <p:spPr>
          <a:xfrm rot="10800000">
            <a:off x="8712767" y="5098201"/>
            <a:ext cx="0" cy="4632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" name="Google Shape;66;p14"/>
          <p:cNvSpPr txBox="1"/>
          <p:nvPr/>
        </p:nvSpPr>
        <p:spPr>
          <a:xfrm>
            <a:off x="5755267" y="6328967"/>
            <a:ext cx="4117200" cy="451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133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* ESnet / LHCONE source: </a:t>
            </a:r>
            <a:r>
              <a:rPr lang="en" sz="1333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https://www.es.net/about/</a:t>
            </a:r>
            <a:endParaRPr sz="13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algn="ctr"/>
            <a:r>
              <a:rPr lang="en">
                <a:latin typeface="Calibri"/>
                <a:ea typeface="Calibri"/>
                <a:cs typeface="Calibri"/>
                <a:sym typeface="Calibri"/>
              </a:rPr>
              <a:t>RFCs Involved in the Hackathon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74121">
              <a:buSzPts val="2000"/>
              <a:buFont typeface="Calibri"/>
              <a:buChar char="●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RFC-to-be: An ALTO Extension: Path Vector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74121">
              <a:buSzPts val="2000"/>
              <a:buFont typeface="Calibri"/>
              <a:buChar char="○"/>
            </a:pPr>
            <a:r>
              <a:rPr lang="en" sz="2667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https://datatracker.ietf.org/doc/draft-ietf-alto-path-vector/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indent="-474121">
              <a:buSzPts val="2000"/>
              <a:buFont typeface="Calibri"/>
              <a:buChar char="●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RFC 9240: An Extension for Application-Layer Traffic Optimization (ALTO): Entity Property Maps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74121">
              <a:buSzPts val="2000"/>
              <a:buFont typeface="Calibri"/>
              <a:buChar char="○"/>
            </a:pPr>
            <a:r>
              <a:rPr lang="en" sz="2667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https://datatracker.ietf.org/doc/rfc9240/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indent="-474121">
              <a:buSzPts val="2000"/>
              <a:buFont typeface="Calibri"/>
              <a:buChar char="●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I-Draft ALTO Extension: Flow-based Cost Query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74121">
              <a:buSzPts val="2000"/>
              <a:buFont typeface="Calibri"/>
              <a:buChar char="○"/>
            </a:pPr>
            <a:r>
              <a:rPr lang="en" sz="2667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https://datatracker.ietf.org/doc/draft-gao-alto-fcs/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sz="2667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algn="ctr"/>
            <a:r>
              <a:rPr lang="en">
                <a:latin typeface="Calibri"/>
                <a:ea typeface="Calibri"/>
                <a:cs typeface="Calibri"/>
                <a:sym typeface="Calibri"/>
              </a:rPr>
              <a:t>What Got Done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20000"/>
          </a:bodyPr>
          <a:lstStyle/>
          <a:p>
            <a:pPr indent="-461422">
              <a:buSzPct val="100000"/>
              <a:buFont typeface="Calibri"/>
              <a:buChar char="●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Application side: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61422">
              <a:buSzPct val="100000"/>
              <a:buFont typeface="Calibri"/>
              <a:buChar char="○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[TBD] ALTO-enabled optimizer integrated in FTS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2" indent="-461422">
              <a:buSzPct val="100000"/>
              <a:buFont typeface="Calibri"/>
              <a:buChar char="■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[TBD] Pull request to FTS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61422">
              <a:buSzPct val="100000"/>
              <a:buFont typeface="Calibri"/>
              <a:buChar char="○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[TBD] Demo: ALTO-enabled FTS optimizer achieves resource control and improves aggregated throughput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indent="-461422">
              <a:buSzPct val="100000"/>
              <a:buFont typeface="Calibri"/>
              <a:buChar char="●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Server side: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61422">
              <a:buSzPct val="100000"/>
              <a:buFont typeface="Calibri"/>
              <a:buChar char="○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Path vector service is added to the OpenALTO project, providing bandwidth and latency information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61422">
              <a:buSzPct val="100000"/>
              <a:buFont typeface="Calibri"/>
              <a:buChar char="○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Mininet/OpenDaylight plugin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61422">
              <a:buSzPct val="100000"/>
              <a:buFont typeface="Calibri"/>
              <a:buChar char="○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[TBD] Pull request to OpenALTO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indent="-461422">
              <a:buSzPct val="100000"/>
              <a:buFont typeface="Calibri"/>
              <a:buChar char="●"/>
            </a:pP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Infrastructure: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  <a:p>
            <a:pPr lvl="1" indent="-461422">
              <a:buSzPct val="100000"/>
              <a:buFont typeface="Calibri"/>
              <a:buChar char="○"/>
            </a:pPr>
            <a:r>
              <a:rPr lang="en" sz="2667" i="1">
                <a:latin typeface="Calibri"/>
                <a:ea typeface="Calibri"/>
                <a:cs typeface="Calibri"/>
                <a:sym typeface="Calibri"/>
              </a:rPr>
              <a:t>Customizable</a:t>
            </a:r>
            <a:r>
              <a:rPr lang="en" sz="2667">
                <a:latin typeface="Calibri"/>
                <a:ea typeface="Calibri"/>
                <a:cs typeface="Calibri"/>
                <a:sym typeface="Calibri"/>
              </a:rPr>
              <a:t> containerized environment for Rucio/FTS</a:t>
            </a:r>
            <a:endParaRPr sz="2667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4"/>
          <p:cNvSpPr txBox="1"/>
          <p:nvPr/>
        </p:nvSpPr>
        <p:spPr>
          <a:xfrm>
            <a:off x="611283" y="2149764"/>
            <a:ext cx="8957590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ts val="59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38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XXX WIP</a:t>
            </a:r>
            <a:endParaRPr sz="38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8397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" name="Google Shape;1970;p145"/>
          <p:cNvSpPr txBox="1">
            <a:spLocks noGrp="1"/>
          </p:cNvSpPr>
          <p:nvPr>
            <p:ph type="title"/>
          </p:nvPr>
        </p:nvSpPr>
        <p:spPr>
          <a:xfrm>
            <a:off x="1518684" y="2110170"/>
            <a:ext cx="121920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>
              <a:buClr>
                <a:schemeClr val="lt1"/>
              </a:buClr>
            </a:pPr>
            <a:r>
              <a:rPr lang="en-US" sz="6000" b="1" dirty="0"/>
              <a:t>Discussion Q&amp;A</a:t>
            </a:r>
          </a:p>
          <a:p>
            <a:pPr>
              <a:buClr>
                <a:schemeClr val="lt1"/>
              </a:buClr>
            </a:pPr>
            <a:endParaRPr sz="4000" b="1" dirty="0"/>
          </a:p>
          <a:p>
            <a:pPr>
              <a:buClr>
                <a:schemeClr val="lt1"/>
              </a:buClr>
            </a:pPr>
            <a:r>
              <a:rPr lang="en" sz="4000" b="1" dirty="0"/>
              <a:t>Thank you</a:t>
            </a:r>
            <a:r>
              <a:rPr lang="en-US" sz="4000" b="1" dirty="0"/>
              <a:t> </a:t>
            </a:r>
            <a:br>
              <a:rPr lang="en-US" sz="4000" b="1" dirty="0">
                <a:ea typeface="Microsoft Sans Serif"/>
                <a:cs typeface="Microsoft Sans Serif"/>
              </a:rPr>
            </a:br>
            <a:endParaRPr lang="en-US" sz="2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7;p40">
            <a:extLst>
              <a:ext uri="{FF2B5EF4-FFF2-40B4-BE49-F238E27FC236}">
                <a16:creationId xmlns:a16="http://schemas.microsoft.com/office/drawing/2014/main" id="{E97C3D0A-6858-4744-B229-0F6A7C41DAAE}"/>
              </a:ext>
            </a:extLst>
          </p:cNvPr>
          <p:cNvSpPr txBox="1">
            <a:spLocks/>
          </p:cNvSpPr>
          <p:nvPr/>
        </p:nvSpPr>
        <p:spPr>
          <a:xfrm>
            <a:off x="381415" y="530699"/>
            <a:ext cx="114038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>
            <a:lvl1pPr lvl="0" algn="l" defTabSz="914400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buClr>
                <a:schemeClr val="lt1"/>
              </a:buClr>
            </a:pPr>
            <a:r>
              <a:rPr lang="en-US" sz="2200" b="1" dirty="0"/>
              <a:t>References</a:t>
            </a:r>
            <a:endParaRPr lang="en-US" sz="22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EE9C32-0A22-867D-5CBF-B3A4E3EA007F}"/>
              </a:ext>
            </a:extLst>
          </p:cNvPr>
          <p:cNvSpPr txBox="1"/>
          <p:nvPr/>
        </p:nvSpPr>
        <p:spPr>
          <a:xfrm>
            <a:off x="473775" y="1800225"/>
            <a:ext cx="11403800" cy="330885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[1] SDN controller </a:t>
            </a:r>
            <a:r>
              <a:rPr lang="en-US" sz="16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OpenDaylight</a:t>
            </a: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 https://github.com/opendaylight/controller</a:t>
            </a:r>
          </a:p>
          <a:p>
            <a:pPr algn="l">
              <a:lnSpc>
                <a:spcPct val="96000"/>
              </a:lnSpc>
            </a:pP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[2] Network topo https://github.com/mininet/mininet  http://mininet.org/</a:t>
            </a:r>
          </a:p>
          <a:p>
            <a:pPr algn="l">
              <a:lnSpc>
                <a:spcPct val="96000"/>
              </a:lnSpc>
            </a:pP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[3] MPQUIC source https://github.com/lucas-clemente/quic-go</a:t>
            </a:r>
          </a:p>
          <a:p>
            <a:pPr algn="l">
              <a:lnSpc>
                <a:spcPct val="96000"/>
              </a:lnSpc>
            </a:pP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[4] traffic measurement http://mahimahi.mit.edu/</a:t>
            </a:r>
          </a:p>
          <a:p>
            <a:pPr algn="l">
              <a:lnSpc>
                <a:spcPct val="96000"/>
              </a:lnSpc>
            </a:pP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[5] ALTO project https://github.com/cutecollege/sextant</a:t>
            </a:r>
          </a:p>
          <a:p>
            <a:pPr algn="l">
              <a:lnSpc>
                <a:spcPct val="96000"/>
              </a:lnSpc>
            </a:pP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[6] </a:t>
            </a:r>
            <a:r>
              <a:rPr lang="en-US" sz="16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Coninck</a:t>
            </a: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 Q D , Bonaventure O . </a:t>
            </a:r>
            <a:r>
              <a:rPr lang="en-US" sz="16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MultipathTester</a:t>
            </a: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: Comparing MPTCP and MPQUIC in Mobile Environments[C]// 2019 Network Traffic Measurement and Analysis Conference (TMA). 2019.</a:t>
            </a:r>
          </a:p>
          <a:p>
            <a:pPr algn="l">
              <a:lnSpc>
                <a:spcPct val="96000"/>
              </a:lnSpc>
            </a:pP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[7] V. K. Gurbani, M. Scharf, T. V. Lakshman, V. Hilt and E. </a:t>
            </a:r>
            <a:r>
              <a:rPr lang="en-US" sz="16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Marocco</a:t>
            </a: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, "Abstracting network state in Software Defined Networks (SDN) for rendezvous services," 2012 IEEE International Conference on Communications (ICC), 2012, pp. 6627-6632.</a:t>
            </a:r>
          </a:p>
          <a:p>
            <a:pPr algn="l">
              <a:lnSpc>
                <a:spcPct val="96000"/>
              </a:lnSpc>
            </a:pP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[8] </a:t>
            </a:r>
            <a:r>
              <a:rPr lang="en-US" sz="16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Faigl</a:t>
            </a: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, Z. , Z. Szabo , and R. </a:t>
            </a:r>
            <a:r>
              <a:rPr lang="en-US" sz="16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Schulcz</a:t>
            </a: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 . "Application-layer traffic optimization in software-defined mobile networks: A proof-of-concept implementation." IEEE(2014):1-6.</a:t>
            </a:r>
          </a:p>
          <a:p>
            <a:pPr algn="l">
              <a:lnSpc>
                <a:spcPct val="96000"/>
              </a:lnSpc>
            </a:pP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[9] 7. K. Gao, C. Xu, J. Qin, S. Yang, L. Zhong and G. </a:t>
            </a:r>
            <a:r>
              <a:rPr lang="en-US" sz="1600" dirty="0" err="1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Muntean</a:t>
            </a:r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, "QoS-driven Path Selection for MPTCP: A Scalable SDN-assisted Approach," 2019 IEEE Wireless Communications and Networking Conference (WCNC), 2019, pp. 1-6</a:t>
            </a:r>
          </a:p>
          <a:p>
            <a:pPr algn="l">
              <a:lnSpc>
                <a:spcPct val="96000"/>
              </a:lnSpc>
            </a:pPr>
            <a:endParaRPr lang="en-US" sz="1600" dirty="0">
              <a:solidFill>
                <a:schemeClr val="tx2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7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11"/>
          <p:cNvSpPr txBox="1"/>
          <p:nvPr/>
        </p:nvSpPr>
        <p:spPr>
          <a:xfrm>
            <a:off x="611283" y="2149764"/>
            <a:ext cx="9936644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4400" dirty="0" err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OpenALTO</a:t>
            </a:r>
            <a:r>
              <a:rPr lang="en-US" sz="44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Code Base Architecture</a:t>
            </a:r>
            <a:endParaRPr lang="en-US" sz="4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543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3" descr="@openalto">
            <a:extLst>
              <a:ext uri="{FF2B5EF4-FFF2-40B4-BE49-F238E27FC236}">
                <a16:creationId xmlns:a16="http://schemas.microsoft.com/office/drawing/2014/main" id="{41EC9811-5D86-7C91-B12D-5B558056B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599" y="94301"/>
            <a:ext cx="862241" cy="86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Google Shape;184;p40">
            <a:extLst>
              <a:ext uri="{FF2B5EF4-FFF2-40B4-BE49-F238E27FC236}">
                <a16:creationId xmlns:a16="http://schemas.microsoft.com/office/drawing/2014/main" id="{0CCC2B84-4E8F-891F-DB50-83D9A28932B7}"/>
              </a:ext>
            </a:extLst>
          </p:cNvPr>
          <p:cNvSpPr txBox="1"/>
          <p:nvPr/>
        </p:nvSpPr>
        <p:spPr>
          <a:xfrm>
            <a:off x="-517524" y="843943"/>
            <a:ext cx="12528550" cy="4699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728115" lvl="3">
              <a:lnSpc>
                <a:spcPts val="3200"/>
              </a:lnSpc>
              <a:buClr>
                <a:schemeClr val="accent2"/>
              </a:buClr>
              <a:buSzPts val="1800"/>
            </a:pPr>
            <a:endParaRPr lang="en-US" sz="2200" dirty="0">
              <a:solidFill>
                <a:schemeClr val="dk1"/>
              </a:solidFill>
            </a:endParaRPr>
          </a:p>
          <a:p>
            <a:pPr marL="1036294" lvl="3" indent="-308179">
              <a:lnSpc>
                <a:spcPts val="3200"/>
              </a:lnSpc>
              <a:buClr>
                <a:schemeClr val="accent2"/>
              </a:buClr>
              <a:buSzPts val="18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IETF ALTO Charter:</a:t>
            </a:r>
          </a:p>
          <a:p>
            <a:pPr marL="1493494" lvl="4" indent="-308179">
              <a:lnSpc>
                <a:spcPts val="3200"/>
              </a:lnSpc>
              <a:buClr>
                <a:schemeClr val="accent2"/>
              </a:buClr>
              <a:buSzPts val="18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Standardizing a network API that applications can query to get the state of the network and to use this information to optimize their performance.</a:t>
            </a:r>
          </a:p>
          <a:p>
            <a:pPr marL="1036294" lvl="3" indent="-308179">
              <a:lnSpc>
                <a:spcPts val="3200"/>
              </a:lnSpc>
              <a:buClr>
                <a:schemeClr val="accent2"/>
              </a:buClr>
              <a:buSzPts val="18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IETF ALTO history of applications / use cases: </a:t>
            </a:r>
          </a:p>
          <a:p>
            <a:pPr marL="1493494" lvl="4" indent="-308179">
              <a:lnSpc>
                <a:spcPts val="3200"/>
              </a:lnSpc>
              <a:buClr>
                <a:schemeClr val="accent2"/>
              </a:buClr>
              <a:buSzPts val="18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Peer-to-peer applications </a:t>
            </a:r>
            <a:r>
              <a:rPr lang="en-US" sz="2200" dirty="0">
                <a:solidFill>
                  <a:schemeClr val="dk1"/>
                </a:solidFill>
                <a:sym typeface="Wingdings" panose="05000000000000000000" pitchFamily="2" charset="2"/>
              </a:rPr>
              <a:t> CDNs  {Cloud, Edge-computing, 5G, V2X, XR}</a:t>
            </a:r>
          </a:p>
          <a:p>
            <a:pPr marL="1036294" lvl="3" indent="-308179">
              <a:lnSpc>
                <a:spcPts val="3200"/>
              </a:lnSpc>
              <a:buClr>
                <a:schemeClr val="accent2"/>
              </a:buClr>
              <a:buSzPts val="1800"/>
              <a:buChar char="•"/>
            </a:pPr>
            <a:r>
              <a:rPr lang="en-US" sz="2200" dirty="0">
                <a:solidFill>
                  <a:schemeClr val="dk1"/>
                </a:solidFill>
                <a:sym typeface="Wingdings" panose="05000000000000000000" pitchFamily="2" charset="2"/>
              </a:rPr>
              <a:t>Participation from a variety of carriers, vendors and universities:</a:t>
            </a:r>
          </a:p>
          <a:p>
            <a:pPr marL="1493494" lvl="4" indent="-308179">
              <a:lnSpc>
                <a:spcPts val="3200"/>
              </a:lnSpc>
              <a:buClr>
                <a:schemeClr val="accent2"/>
              </a:buClr>
              <a:buSzPts val="1800"/>
              <a:buChar char="•"/>
            </a:pPr>
            <a:r>
              <a:rPr lang="en-US" sz="2200" dirty="0">
                <a:solidFill>
                  <a:schemeClr val="dk1"/>
                </a:solidFill>
                <a:sym typeface="Wingdings" panose="05000000000000000000" pitchFamily="2" charset="2"/>
              </a:rPr>
              <a:t>Nokia, Ericsson, Verizon, Comcast, Telefonica, Deutsche Telekom, Huawei, China Telecom, Google, Cisco, Samsung, Qualcomm, Yale University, Tsinghua University, etc.</a:t>
            </a:r>
          </a:p>
        </p:txBody>
      </p:sp>
      <p:sp>
        <p:nvSpPr>
          <p:cNvPr id="98" name="Google Shape;187;p40">
            <a:extLst>
              <a:ext uri="{FF2B5EF4-FFF2-40B4-BE49-F238E27FC236}">
                <a16:creationId xmlns:a16="http://schemas.microsoft.com/office/drawing/2014/main" id="{768D6E7B-D4B8-2515-F704-2EAC66E859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6400" y="321776"/>
            <a:ext cx="108076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>
              <a:buClr>
                <a:schemeClr val="lt1"/>
              </a:buClr>
            </a:pPr>
            <a:r>
              <a:rPr lang="en" sz="2933" b="1" dirty="0"/>
              <a:t>IETF ALTO Working Group</a:t>
            </a:r>
            <a:endParaRPr sz="2133" b="1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065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C8DE1C-A225-4DB2-8688-4D4AB9542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410" y="1425692"/>
            <a:ext cx="4877042" cy="4751007"/>
          </a:xfrm>
          <a:prstGeom prst="rect">
            <a:avLst/>
          </a:prstGeom>
        </p:spPr>
      </p:pic>
      <p:pic>
        <p:nvPicPr>
          <p:cNvPr id="96" name="Picture 3" descr="@openalto">
            <a:extLst>
              <a:ext uri="{FF2B5EF4-FFF2-40B4-BE49-F238E27FC236}">
                <a16:creationId xmlns:a16="http://schemas.microsoft.com/office/drawing/2014/main" id="{41EC9811-5D86-7C91-B12D-5B558056B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599" y="94301"/>
            <a:ext cx="862241" cy="86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187;p40">
            <a:extLst>
              <a:ext uri="{FF2B5EF4-FFF2-40B4-BE49-F238E27FC236}">
                <a16:creationId xmlns:a16="http://schemas.microsoft.com/office/drawing/2014/main" id="{62771515-81F4-66D2-55D8-CEEA725D71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6400" y="321776"/>
            <a:ext cx="108076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>
              <a:buClr>
                <a:schemeClr val="lt1"/>
              </a:buClr>
            </a:pPr>
            <a:r>
              <a:rPr lang="en" sz="2933" b="1" dirty="0"/>
              <a:t>IETF OpenALTO Code Base Architecture</a:t>
            </a:r>
            <a:endParaRPr sz="2133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D87939-7122-F7FB-18EB-3A1F9565B6E0}"/>
              </a:ext>
            </a:extLst>
          </p:cNvPr>
          <p:cNvSpPr txBox="1"/>
          <p:nvPr/>
        </p:nvSpPr>
        <p:spPr>
          <a:xfrm>
            <a:off x="642938" y="928019"/>
            <a:ext cx="6124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5"/>
              </a:rPr>
              <a:t>https://www.rfc-editor.org/rfc/rfc7285.txt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169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1B5834-8013-4C6B-91D4-11DB3969B434}"/>
              </a:ext>
            </a:extLst>
          </p:cNvPr>
          <p:cNvSpPr/>
          <p:nvPr/>
        </p:nvSpPr>
        <p:spPr>
          <a:xfrm>
            <a:off x="6777538" y="2057979"/>
            <a:ext cx="5035771" cy="3123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1"/>
          <a:lstStyle/>
          <a:p>
            <a:pPr algn="ctr">
              <a:lnSpc>
                <a:spcPct val="96000"/>
              </a:lnSpc>
            </a:pPr>
            <a:r>
              <a:rPr lang="en-US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IETF ALTO stack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C8DE1C-A225-4DB2-8688-4D4AB9542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410" y="1425692"/>
            <a:ext cx="4877042" cy="47510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39B4CC2-6796-4E5A-B1E4-72C236FEDEEB}"/>
              </a:ext>
            </a:extLst>
          </p:cNvPr>
          <p:cNvSpPr/>
          <p:nvPr/>
        </p:nvSpPr>
        <p:spPr>
          <a:xfrm>
            <a:off x="7372350" y="4601153"/>
            <a:ext cx="4210051" cy="4419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Southbound API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46BCDA-D72B-4686-81E5-BE48103133BD}"/>
              </a:ext>
            </a:extLst>
          </p:cNvPr>
          <p:cNvSpPr/>
          <p:nvPr/>
        </p:nvSpPr>
        <p:spPr>
          <a:xfrm>
            <a:off x="7400924" y="2784754"/>
            <a:ext cx="4181477" cy="1746849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t" anchorCtr="0"/>
          <a:lstStyle/>
          <a:p>
            <a:pPr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ALTO Services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D68206-E6D5-424E-9048-F95E806869DC}"/>
              </a:ext>
            </a:extLst>
          </p:cNvPr>
          <p:cNvSpPr/>
          <p:nvPr/>
        </p:nvSpPr>
        <p:spPr>
          <a:xfrm>
            <a:off x="7620000" y="3372429"/>
            <a:ext cx="956511" cy="771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Network map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B32D95-2B2A-4F6D-A568-70F2E6B21328}"/>
              </a:ext>
            </a:extLst>
          </p:cNvPr>
          <p:cNvSpPr/>
          <p:nvPr/>
        </p:nvSpPr>
        <p:spPr>
          <a:xfrm>
            <a:off x="8752127" y="3372428"/>
            <a:ext cx="790575" cy="771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Cost map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C77543-5C74-4903-AA26-156AE2E8BB34}"/>
              </a:ext>
            </a:extLst>
          </p:cNvPr>
          <p:cNvSpPr/>
          <p:nvPr/>
        </p:nvSpPr>
        <p:spPr>
          <a:xfrm>
            <a:off x="9792684" y="3372427"/>
            <a:ext cx="956511" cy="771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Property 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F29FA1-5ACE-4214-B17E-CF9CE16A0B11}"/>
              </a:ext>
            </a:extLst>
          </p:cNvPr>
          <p:cNvSpPr txBox="1"/>
          <p:nvPr/>
        </p:nvSpPr>
        <p:spPr>
          <a:xfrm>
            <a:off x="10887739" y="3658179"/>
            <a:ext cx="253274" cy="23634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600" b="1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(…)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1A8158-3764-4819-B828-7D462E04E35F}"/>
              </a:ext>
            </a:extLst>
          </p:cNvPr>
          <p:cNvCxnSpPr/>
          <p:nvPr/>
        </p:nvCxnSpPr>
        <p:spPr>
          <a:xfrm flipV="1">
            <a:off x="3038475" y="2057979"/>
            <a:ext cx="3729037" cy="104775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C62E526-B160-4F18-8AB3-F4B6DFC5CF72}"/>
              </a:ext>
            </a:extLst>
          </p:cNvPr>
          <p:cNvCxnSpPr>
            <a:cxnSpLocks/>
          </p:cNvCxnSpPr>
          <p:nvPr/>
        </p:nvCxnSpPr>
        <p:spPr>
          <a:xfrm>
            <a:off x="3114675" y="3572454"/>
            <a:ext cx="3652837" cy="160925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7C04F20-88AF-40E0-9344-88ACCA23FBF1}"/>
              </a:ext>
            </a:extLst>
          </p:cNvPr>
          <p:cNvSpPr/>
          <p:nvPr/>
        </p:nvSpPr>
        <p:spPr>
          <a:xfrm>
            <a:off x="2976563" y="3020004"/>
            <a:ext cx="842962" cy="638175"/>
          </a:xfrm>
          <a:prstGeom prst="rect">
            <a:avLst/>
          </a:prstGeom>
          <a:solidFill>
            <a:srgbClr val="FF3300">
              <a:alpha val="3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>
              <a:solidFill>
                <a:schemeClr val="bg1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pic>
        <p:nvPicPr>
          <p:cNvPr id="96" name="Picture 3" descr="@openalto">
            <a:extLst>
              <a:ext uri="{FF2B5EF4-FFF2-40B4-BE49-F238E27FC236}">
                <a16:creationId xmlns:a16="http://schemas.microsoft.com/office/drawing/2014/main" id="{98D76841-D092-9BC9-1DD1-8AA186880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599" y="94301"/>
            <a:ext cx="862241" cy="86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Google Shape;187;p40">
            <a:extLst>
              <a:ext uri="{FF2B5EF4-FFF2-40B4-BE49-F238E27FC236}">
                <a16:creationId xmlns:a16="http://schemas.microsoft.com/office/drawing/2014/main" id="{B9BA153E-A9A7-D76A-4491-AD13504771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6400" y="321776"/>
            <a:ext cx="108076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>
              <a:buClr>
                <a:schemeClr val="lt1"/>
              </a:buClr>
            </a:pPr>
            <a:r>
              <a:rPr lang="en" sz="2933" b="1" dirty="0"/>
              <a:t>IETF OpenALTO Code Base Architecture</a:t>
            </a:r>
            <a:endParaRPr sz="2133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D9A673F-E5F5-C1D3-1F80-3249144E76E2}"/>
              </a:ext>
            </a:extLst>
          </p:cNvPr>
          <p:cNvSpPr txBox="1"/>
          <p:nvPr/>
        </p:nvSpPr>
        <p:spPr>
          <a:xfrm>
            <a:off x="642938" y="928019"/>
            <a:ext cx="6124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5"/>
              </a:rPr>
              <a:t>https://www.rfc-editor.org/rfc/rfc7285.txt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87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1B5834-8013-4C6B-91D4-11DB3969B434}"/>
              </a:ext>
            </a:extLst>
          </p:cNvPr>
          <p:cNvSpPr/>
          <p:nvPr/>
        </p:nvSpPr>
        <p:spPr>
          <a:xfrm>
            <a:off x="6777538" y="2057979"/>
            <a:ext cx="5035771" cy="3123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1"/>
          <a:lstStyle/>
          <a:p>
            <a:pPr algn="ctr">
              <a:lnSpc>
                <a:spcPct val="96000"/>
              </a:lnSpc>
            </a:pPr>
            <a:r>
              <a:rPr lang="en-US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IETF ALTO stack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C8DE1C-A225-4DB2-8688-4D4AB9542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410" y="1425692"/>
            <a:ext cx="4877042" cy="47510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39B4CC2-6796-4E5A-B1E4-72C236FEDEEB}"/>
              </a:ext>
            </a:extLst>
          </p:cNvPr>
          <p:cNvSpPr/>
          <p:nvPr/>
        </p:nvSpPr>
        <p:spPr>
          <a:xfrm>
            <a:off x="7372350" y="4601153"/>
            <a:ext cx="4210051" cy="4419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Southbound API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46BCDA-D72B-4686-81E5-BE48103133BD}"/>
              </a:ext>
            </a:extLst>
          </p:cNvPr>
          <p:cNvSpPr/>
          <p:nvPr/>
        </p:nvSpPr>
        <p:spPr>
          <a:xfrm>
            <a:off x="7400924" y="2784754"/>
            <a:ext cx="4181477" cy="1746849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t" anchorCtr="0"/>
          <a:lstStyle/>
          <a:p>
            <a:pPr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ALTO Services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D68206-E6D5-424E-9048-F95E806869DC}"/>
              </a:ext>
            </a:extLst>
          </p:cNvPr>
          <p:cNvSpPr/>
          <p:nvPr/>
        </p:nvSpPr>
        <p:spPr>
          <a:xfrm>
            <a:off x="7620000" y="3372429"/>
            <a:ext cx="956511" cy="771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Network map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B32D95-2B2A-4F6D-A568-70F2E6B21328}"/>
              </a:ext>
            </a:extLst>
          </p:cNvPr>
          <p:cNvSpPr/>
          <p:nvPr/>
        </p:nvSpPr>
        <p:spPr>
          <a:xfrm>
            <a:off x="8752127" y="3372428"/>
            <a:ext cx="790575" cy="771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Cost map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C77543-5C74-4903-AA26-156AE2E8BB34}"/>
              </a:ext>
            </a:extLst>
          </p:cNvPr>
          <p:cNvSpPr/>
          <p:nvPr/>
        </p:nvSpPr>
        <p:spPr>
          <a:xfrm>
            <a:off x="9792684" y="3372427"/>
            <a:ext cx="956511" cy="771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Property 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F29FA1-5ACE-4214-B17E-CF9CE16A0B11}"/>
              </a:ext>
            </a:extLst>
          </p:cNvPr>
          <p:cNvSpPr txBox="1"/>
          <p:nvPr/>
        </p:nvSpPr>
        <p:spPr>
          <a:xfrm>
            <a:off x="10887739" y="3658179"/>
            <a:ext cx="253274" cy="23634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600" b="1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(…)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22D2FB-3AB6-445B-819B-16173821A529}"/>
              </a:ext>
            </a:extLst>
          </p:cNvPr>
          <p:cNvSpPr/>
          <p:nvPr/>
        </p:nvSpPr>
        <p:spPr>
          <a:xfrm>
            <a:off x="7372351" y="2176140"/>
            <a:ext cx="4210050" cy="4419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3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Northbound API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F47E87-5B0C-4605-AE45-E401574407A0}"/>
              </a:ext>
            </a:extLst>
          </p:cNvPr>
          <p:cNvSpPr/>
          <p:nvPr/>
        </p:nvSpPr>
        <p:spPr>
          <a:xfrm>
            <a:off x="7372351" y="1536077"/>
            <a:ext cx="661190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XR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324A29-1E0B-4D05-8917-2B349E75553E}"/>
              </a:ext>
            </a:extLst>
          </p:cNvPr>
          <p:cNvSpPr/>
          <p:nvPr/>
        </p:nvSpPr>
        <p:spPr>
          <a:xfrm>
            <a:off x="8136952" y="1536077"/>
            <a:ext cx="623652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V2X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F48EEF-D809-4248-99C0-3D9A5441BC6F}"/>
              </a:ext>
            </a:extLst>
          </p:cNvPr>
          <p:cNvSpPr/>
          <p:nvPr/>
        </p:nvSpPr>
        <p:spPr>
          <a:xfrm>
            <a:off x="8920314" y="1536077"/>
            <a:ext cx="615224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IoT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7A16BC8-4984-4D8B-B0F6-72D9774AA8FE}"/>
              </a:ext>
            </a:extLst>
          </p:cNvPr>
          <p:cNvSpPr/>
          <p:nvPr/>
        </p:nvSpPr>
        <p:spPr>
          <a:xfrm>
            <a:off x="9667302" y="1545602"/>
            <a:ext cx="730917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96000"/>
              </a:lnSpc>
            </a:pPr>
            <a:r>
              <a:rPr lang="en-US" sz="1200" dirty="0">
                <a:solidFill>
                  <a:schemeClr val="bg1"/>
                </a:solidFill>
                <a:latin typeface="Microsoft Sans Serif"/>
                <a:cs typeface="Microsoft Sans Serif"/>
              </a:rPr>
              <a:t>Science</a:t>
            </a:r>
            <a:endParaRPr lang="en-US" sz="1200" dirty="0">
              <a:solidFill>
                <a:schemeClr val="bg1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A00F28-7F37-4ADB-B373-6F3AAD194280}"/>
              </a:ext>
            </a:extLst>
          </p:cNvPr>
          <p:cNvSpPr txBox="1"/>
          <p:nvPr/>
        </p:nvSpPr>
        <p:spPr>
          <a:xfrm>
            <a:off x="11238881" y="1648404"/>
            <a:ext cx="253274" cy="236347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600" dirty="0">
                <a:latin typeface="Microsoft Sans Serif"/>
                <a:cs typeface="Microsoft Sans Serif"/>
              </a:rPr>
              <a:t>(…)</a:t>
            </a:r>
            <a:endParaRPr lang="en-US" sz="1600" dirty="0">
              <a:latin typeface="Microsoft Sans Serif"/>
              <a:cs typeface="Microsoft Sans Serif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1A8158-3764-4819-B828-7D462E04E35F}"/>
              </a:ext>
            </a:extLst>
          </p:cNvPr>
          <p:cNvCxnSpPr/>
          <p:nvPr/>
        </p:nvCxnSpPr>
        <p:spPr>
          <a:xfrm flipV="1">
            <a:off x="3038475" y="2057979"/>
            <a:ext cx="3729037" cy="104775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C62E526-B160-4F18-8AB3-F4B6DFC5CF72}"/>
              </a:ext>
            </a:extLst>
          </p:cNvPr>
          <p:cNvCxnSpPr>
            <a:cxnSpLocks/>
          </p:cNvCxnSpPr>
          <p:nvPr/>
        </p:nvCxnSpPr>
        <p:spPr>
          <a:xfrm>
            <a:off x="3114675" y="3572454"/>
            <a:ext cx="3652837" cy="160925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9211AA-E934-4D2E-8B95-65D81F30B528}"/>
              </a:ext>
            </a:extLst>
          </p:cNvPr>
          <p:cNvCxnSpPr>
            <a:cxnSpLocks/>
          </p:cNvCxnSpPr>
          <p:nvPr/>
        </p:nvCxnSpPr>
        <p:spPr>
          <a:xfrm flipV="1">
            <a:off x="5343525" y="1545603"/>
            <a:ext cx="2028825" cy="156012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25612B4-DD8C-4FBE-9335-142E17B45341}"/>
              </a:ext>
            </a:extLst>
          </p:cNvPr>
          <p:cNvCxnSpPr>
            <a:cxnSpLocks/>
          </p:cNvCxnSpPr>
          <p:nvPr/>
        </p:nvCxnSpPr>
        <p:spPr>
          <a:xfrm flipV="1">
            <a:off x="5943600" y="1978003"/>
            <a:ext cx="1428750" cy="159445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7C04F20-88AF-40E0-9344-88ACCA23FBF1}"/>
              </a:ext>
            </a:extLst>
          </p:cNvPr>
          <p:cNvSpPr/>
          <p:nvPr/>
        </p:nvSpPr>
        <p:spPr>
          <a:xfrm>
            <a:off x="2976563" y="3020004"/>
            <a:ext cx="842962" cy="638175"/>
          </a:xfrm>
          <a:prstGeom prst="rect">
            <a:avLst/>
          </a:prstGeom>
          <a:solidFill>
            <a:srgbClr val="FF3300">
              <a:alpha val="3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>
              <a:solidFill>
                <a:schemeClr val="bg1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1F0F9A6-75AE-4452-A162-7D12FEA7338D}"/>
              </a:ext>
            </a:extLst>
          </p:cNvPr>
          <p:cNvSpPr/>
          <p:nvPr/>
        </p:nvSpPr>
        <p:spPr>
          <a:xfrm>
            <a:off x="5184843" y="3020004"/>
            <a:ext cx="842962" cy="638175"/>
          </a:xfrm>
          <a:prstGeom prst="rect">
            <a:avLst/>
          </a:prstGeom>
          <a:solidFill>
            <a:srgbClr val="FF3300">
              <a:alpha val="3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>
              <a:solidFill>
                <a:schemeClr val="bg1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C69B9B7-16DD-4A7E-99E4-6BA8A6921144}"/>
              </a:ext>
            </a:extLst>
          </p:cNvPr>
          <p:cNvSpPr/>
          <p:nvPr/>
        </p:nvSpPr>
        <p:spPr>
          <a:xfrm>
            <a:off x="10521118" y="1555628"/>
            <a:ext cx="590549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CDN</a:t>
            </a:r>
          </a:p>
        </p:txBody>
      </p:sp>
      <p:pic>
        <p:nvPicPr>
          <p:cNvPr id="33" name="Picture 32" descr="Shape&#10;&#10;Description automatically generated with low confidence">
            <a:extLst>
              <a:ext uri="{FF2B5EF4-FFF2-40B4-BE49-F238E27FC236}">
                <a16:creationId xmlns:a16="http://schemas.microsoft.com/office/drawing/2014/main" id="{E7E7758E-4B14-4B6B-8CBD-BB80F38BCA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533" y="1039771"/>
            <a:ext cx="403066" cy="403066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3597234C-AF96-5E7C-99EA-68EBED641A4F}"/>
              </a:ext>
            </a:extLst>
          </p:cNvPr>
          <p:cNvGrpSpPr/>
          <p:nvPr/>
        </p:nvGrpSpPr>
        <p:grpSpPr>
          <a:xfrm>
            <a:off x="8240597" y="933530"/>
            <a:ext cx="457293" cy="464546"/>
            <a:chOff x="1070439" y="2370779"/>
            <a:chExt cx="944774" cy="766952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93B66269-8E97-38E7-DE83-EE94B6BE00F9}"/>
                </a:ext>
              </a:extLst>
            </p:cNvPr>
            <p:cNvGrpSpPr/>
            <p:nvPr/>
          </p:nvGrpSpPr>
          <p:grpSpPr>
            <a:xfrm>
              <a:off x="1308632" y="2403721"/>
              <a:ext cx="385995" cy="384898"/>
              <a:chOff x="2744787" y="87313"/>
              <a:chExt cx="6702426" cy="668337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46" name="Oval 12">
                <a:extLst>
                  <a:ext uri="{FF2B5EF4-FFF2-40B4-BE49-F238E27FC236}">
                    <a16:creationId xmlns:a16="http://schemas.microsoft.com/office/drawing/2014/main" id="{F50012C3-2960-19B4-29B4-9246B456C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8488" y="1746250"/>
                <a:ext cx="3375025" cy="33655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5C4FB5D4-0B3A-0583-A26A-FCB796F55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787" y="87313"/>
                <a:ext cx="6702426" cy="6683376"/>
              </a:xfrm>
              <a:custGeom>
                <a:avLst/>
                <a:gdLst>
                  <a:gd name="connsiteX0" fmla="*/ 3351213 w 6702426"/>
                  <a:gd name="connsiteY0" fmla="*/ 163512 h 6683376"/>
                  <a:gd name="connsiteX1" fmla="*/ 165100 w 6702426"/>
                  <a:gd name="connsiteY1" fmla="*/ 3341687 h 6683376"/>
                  <a:gd name="connsiteX2" fmla="*/ 3351213 w 6702426"/>
                  <a:gd name="connsiteY2" fmla="*/ 6519862 h 6683376"/>
                  <a:gd name="connsiteX3" fmla="*/ 6537326 w 6702426"/>
                  <a:gd name="connsiteY3" fmla="*/ 3341687 h 6683376"/>
                  <a:gd name="connsiteX4" fmla="*/ 3351213 w 6702426"/>
                  <a:gd name="connsiteY4" fmla="*/ 163512 h 6683376"/>
                  <a:gd name="connsiteX5" fmla="*/ 3351213 w 6702426"/>
                  <a:gd name="connsiteY5" fmla="*/ 0 h 6683376"/>
                  <a:gd name="connsiteX6" fmla="*/ 6702426 w 6702426"/>
                  <a:gd name="connsiteY6" fmla="*/ 3341688 h 6683376"/>
                  <a:gd name="connsiteX7" fmla="*/ 3351213 w 6702426"/>
                  <a:gd name="connsiteY7" fmla="*/ 6683376 h 6683376"/>
                  <a:gd name="connsiteX8" fmla="*/ 0 w 6702426"/>
                  <a:gd name="connsiteY8" fmla="*/ 3341688 h 6683376"/>
                  <a:gd name="connsiteX9" fmla="*/ 3351213 w 6702426"/>
                  <a:gd name="connsiteY9" fmla="*/ 0 h 6683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702426" h="6683376">
                    <a:moveTo>
                      <a:pt x="3351213" y="163512"/>
                    </a:moveTo>
                    <a:cubicBezTo>
                      <a:pt x="1591571" y="163512"/>
                      <a:pt x="165100" y="1586429"/>
                      <a:pt x="165100" y="3341687"/>
                    </a:cubicBezTo>
                    <a:cubicBezTo>
                      <a:pt x="165100" y="5096945"/>
                      <a:pt x="1591571" y="6519862"/>
                      <a:pt x="3351213" y="6519862"/>
                    </a:cubicBezTo>
                    <a:cubicBezTo>
                      <a:pt x="5110855" y="6519862"/>
                      <a:pt x="6537326" y="5096945"/>
                      <a:pt x="6537326" y="3341687"/>
                    </a:cubicBezTo>
                    <a:cubicBezTo>
                      <a:pt x="6537326" y="1586429"/>
                      <a:pt x="5110855" y="163512"/>
                      <a:pt x="3351213" y="163512"/>
                    </a:cubicBezTo>
                    <a:close/>
                    <a:moveTo>
                      <a:pt x="3351213" y="0"/>
                    </a:moveTo>
                    <a:cubicBezTo>
                      <a:pt x="5202037" y="0"/>
                      <a:pt x="6702426" y="1496125"/>
                      <a:pt x="6702426" y="3341688"/>
                    </a:cubicBezTo>
                    <a:cubicBezTo>
                      <a:pt x="6702426" y="5187251"/>
                      <a:pt x="5202037" y="6683376"/>
                      <a:pt x="3351213" y="6683376"/>
                    </a:cubicBezTo>
                    <a:cubicBezTo>
                      <a:pt x="1500389" y="6683376"/>
                      <a:pt x="0" y="5187251"/>
                      <a:pt x="0" y="3341688"/>
                    </a:cubicBezTo>
                    <a:cubicBezTo>
                      <a:pt x="0" y="1496125"/>
                      <a:pt x="1500389" y="0"/>
                      <a:pt x="33512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endParaRPr>
              </a:p>
            </p:txBody>
          </p:sp>
        </p:grpSp>
        <p:sp>
          <p:nvSpPr>
            <p:cNvPr id="37" name="Freeform 304">
              <a:extLst>
                <a:ext uri="{FF2B5EF4-FFF2-40B4-BE49-F238E27FC236}">
                  <a16:creationId xmlns:a16="http://schemas.microsoft.com/office/drawing/2014/main" id="{A7BF7AB8-FE74-7187-D590-5DB8EA3BF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8838" y="2561896"/>
              <a:ext cx="67430" cy="269009"/>
            </a:xfrm>
            <a:custGeom>
              <a:avLst/>
              <a:gdLst>
                <a:gd name="T0" fmla="*/ 71 w 71"/>
                <a:gd name="T1" fmla="*/ 36 h 283"/>
                <a:gd name="T2" fmla="*/ 35 w 71"/>
                <a:gd name="T3" fmla="*/ 0 h 283"/>
                <a:gd name="T4" fmla="*/ 0 w 71"/>
                <a:gd name="T5" fmla="*/ 36 h 283"/>
                <a:gd name="T6" fmla="*/ 25 w 71"/>
                <a:gd name="T7" fmla="*/ 70 h 283"/>
                <a:gd name="T8" fmla="*/ 25 w 71"/>
                <a:gd name="T9" fmla="*/ 283 h 283"/>
                <a:gd name="T10" fmla="*/ 45 w 71"/>
                <a:gd name="T11" fmla="*/ 283 h 283"/>
                <a:gd name="T12" fmla="*/ 45 w 71"/>
                <a:gd name="T13" fmla="*/ 70 h 283"/>
                <a:gd name="T14" fmla="*/ 71 w 71"/>
                <a:gd name="T15" fmla="*/ 3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283">
                  <a:moveTo>
                    <a:pt x="71" y="36"/>
                  </a:move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2"/>
                    <a:pt x="11" y="65"/>
                    <a:pt x="25" y="70"/>
                  </a:cubicBezTo>
                  <a:cubicBezTo>
                    <a:pt x="25" y="283"/>
                    <a:pt x="25" y="283"/>
                    <a:pt x="25" y="283"/>
                  </a:cubicBezTo>
                  <a:cubicBezTo>
                    <a:pt x="45" y="283"/>
                    <a:pt x="45" y="283"/>
                    <a:pt x="45" y="283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60" y="65"/>
                    <a:pt x="71" y="52"/>
                    <a:pt x="71" y="36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2A20841-0305-3AB9-6236-D5D112DCD7F8}"/>
                </a:ext>
              </a:extLst>
            </p:cNvPr>
            <p:cNvGrpSpPr/>
            <p:nvPr/>
          </p:nvGrpSpPr>
          <p:grpSpPr>
            <a:xfrm>
              <a:off x="1650116" y="2370779"/>
              <a:ext cx="365097" cy="766952"/>
              <a:chOff x="2008153" y="2925302"/>
              <a:chExt cx="731237" cy="1536094"/>
            </a:xfrm>
          </p:grpSpPr>
          <p:sp>
            <p:nvSpPr>
              <p:cNvPr id="44" name="Freeform: Shape 37">
                <a:extLst>
                  <a:ext uri="{FF2B5EF4-FFF2-40B4-BE49-F238E27FC236}">
                    <a16:creationId xmlns:a16="http://schemas.microsoft.com/office/drawing/2014/main" id="{3191E8BD-99FB-B185-1D4E-8356FB7FE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153" y="2954910"/>
                <a:ext cx="585642" cy="434129"/>
              </a:xfrm>
              <a:custGeom>
                <a:avLst/>
                <a:gdLst>
                  <a:gd name="connsiteX0" fmla="*/ 358699 w 718801"/>
                  <a:gd name="connsiteY0" fmla="*/ 330317 h 532839"/>
                  <a:gd name="connsiteX1" fmla="*/ 379808 w 718801"/>
                  <a:gd name="connsiteY1" fmla="*/ 351450 h 532839"/>
                  <a:gd name="connsiteX2" fmla="*/ 379808 w 718801"/>
                  <a:gd name="connsiteY2" fmla="*/ 511706 h 532839"/>
                  <a:gd name="connsiteX3" fmla="*/ 358699 w 718801"/>
                  <a:gd name="connsiteY3" fmla="*/ 532839 h 532839"/>
                  <a:gd name="connsiteX4" fmla="*/ 337590 w 718801"/>
                  <a:gd name="connsiteY4" fmla="*/ 511706 h 532839"/>
                  <a:gd name="connsiteX5" fmla="*/ 337590 w 718801"/>
                  <a:gd name="connsiteY5" fmla="*/ 351450 h 532839"/>
                  <a:gd name="connsiteX6" fmla="*/ 358699 w 718801"/>
                  <a:gd name="connsiteY6" fmla="*/ 330317 h 532839"/>
                  <a:gd name="connsiteX7" fmla="*/ 478750 w 718801"/>
                  <a:gd name="connsiteY7" fmla="*/ 300648 h 532839"/>
                  <a:gd name="connsiteX8" fmla="*/ 490927 w 718801"/>
                  <a:gd name="connsiteY8" fmla="*/ 310800 h 532839"/>
                  <a:gd name="connsiteX9" fmla="*/ 572402 w 718801"/>
                  <a:gd name="connsiteY9" fmla="*/ 450270 h 532839"/>
                  <a:gd name="connsiteX10" fmla="*/ 565317 w 718801"/>
                  <a:gd name="connsiteY10" fmla="*/ 478517 h 532839"/>
                  <a:gd name="connsiteX11" fmla="*/ 554690 w 718801"/>
                  <a:gd name="connsiteY11" fmla="*/ 482048 h 532839"/>
                  <a:gd name="connsiteX12" fmla="*/ 535207 w 718801"/>
                  <a:gd name="connsiteY12" fmla="*/ 471455 h 532839"/>
                  <a:gd name="connsiteX13" fmla="*/ 455503 w 718801"/>
                  <a:gd name="connsiteY13" fmla="*/ 331985 h 532839"/>
                  <a:gd name="connsiteX14" fmla="*/ 462588 w 718801"/>
                  <a:gd name="connsiteY14" fmla="*/ 303738 h 532839"/>
                  <a:gd name="connsiteX15" fmla="*/ 478750 w 718801"/>
                  <a:gd name="connsiteY15" fmla="*/ 300648 h 532839"/>
                  <a:gd name="connsiteX16" fmla="*/ 238640 w 718801"/>
                  <a:gd name="connsiteY16" fmla="*/ 298668 h 532839"/>
                  <a:gd name="connsiteX17" fmla="*/ 254692 w 718801"/>
                  <a:gd name="connsiteY17" fmla="*/ 301758 h 532839"/>
                  <a:gd name="connsiteX18" fmla="*/ 261729 w 718801"/>
                  <a:gd name="connsiteY18" fmla="*/ 330005 h 532839"/>
                  <a:gd name="connsiteX19" fmla="*/ 180808 w 718801"/>
                  <a:gd name="connsiteY19" fmla="*/ 469475 h 532839"/>
                  <a:gd name="connsiteX20" fmla="*/ 163217 w 718801"/>
                  <a:gd name="connsiteY20" fmla="*/ 480068 h 532839"/>
                  <a:gd name="connsiteX21" fmla="*/ 152662 w 718801"/>
                  <a:gd name="connsiteY21" fmla="*/ 476537 h 532839"/>
                  <a:gd name="connsiteX22" fmla="*/ 145625 w 718801"/>
                  <a:gd name="connsiteY22" fmla="*/ 448290 h 532839"/>
                  <a:gd name="connsiteX23" fmla="*/ 226546 w 718801"/>
                  <a:gd name="connsiteY23" fmla="*/ 308820 h 532839"/>
                  <a:gd name="connsiteX24" fmla="*/ 238640 w 718801"/>
                  <a:gd name="connsiteY24" fmla="*/ 298668 h 532839"/>
                  <a:gd name="connsiteX25" fmla="*/ 552692 w 718801"/>
                  <a:gd name="connsiteY25" fmla="*/ 217309 h 532839"/>
                  <a:gd name="connsiteX26" fmla="*/ 568782 w 718801"/>
                  <a:gd name="connsiteY26" fmla="*/ 218853 h 532839"/>
                  <a:gd name="connsiteX27" fmla="*/ 708079 w 718801"/>
                  <a:gd name="connsiteY27" fmla="*/ 300059 h 532839"/>
                  <a:gd name="connsiteX28" fmla="*/ 715132 w 718801"/>
                  <a:gd name="connsiteY28" fmla="*/ 328304 h 532839"/>
                  <a:gd name="connsiteX29" fmla="*/ 697500 w 718801"/>
                  <a:gd name="connsiteY29" fmla="*/ 338896 h 532839"/>
                  <a:gd name="connsiteX30" fmla="*/ 686920 w 718801"/>
                  <a:gd name="connsiteY30" fmla="*/ 335365 h 532839"/>
                  <a:gd name="connsiteX31" fmla="*/ 547623 w 718801"/>
                  <a:gd name="connsiteY31" fmla="*/ 255925 h 532839"/>
                  <a:gd name="connsiteX32" fmla="*/ 540570 w 718801"/>
                  <a:gd name="connsiteY32" fmla="*/ 227680 h 532839"/>
                  <a:gd name="connsiteX33" fmla="*/ 552692 w 718801"/>
                  <a:gd name="connsiteY33" fmla="*/ 217309 h 532839"/>
                  <a:gd name="connsiteX34" fmla="*/ 164954 w 718801"/>
                  <a:gd name="connsiteY34" fmla="*/ 214230 h 532839"/>
                  <a:gd name="connsiteX35" fmla="*/ 178603 w 718801"/>
                  <a:gd name="connsiteY35" fmla="*/ 224381 h 532839"/>
                  <a:gd name="connsiteX36" fmla="*/ 169797 w 718801"/>
                  <a:gd name="connsiteY36" fmla="*/ 252626 h 532839"/>
                  <a:gd name="connsiteX37" fmla="*/ 30661 w 718801"/>
                  <a:gd name="connsiteY37" fmla="*/ 333832 h 532839"/>
                  <a:gd name="connsiteX38" fmla="*/ 20094 w 718801"/>
                  <a:gd name="connsiteY38" fmla="*/ 335597 h 532839"/>
                  <a:gd name="connsiteX39" fmla="*/ 2482 w 718801"/>
                  <a:gd name="connsiteY39" fmla="*/ 326770 h 532839"/>
                  <a:gd name="connsiteX40" fmla="*/ 9526 w 718801"/>
                  <a:gd name="connsiteY40" fmla="*/ 296760 h 532839"/>
                  <a:gd name="connsiteX41" fmla="*/ 148663 w 718801"/>
                  <a:gd name="connsiteY41" fmla="*/ 217319 h 532839"/>
                  <a:gd name="connsiteX42" fmla="*/ 164954 w 718801"/>
                  <a:gd name="connsiteY42" fmla="*/ 214230 h 532839"/>
                  <a:gd name="connsiteX43" fmla="*/ 209617 w 718801"/>
                  <a:gd name="connsiteY43" fmla="*/ 560 h 532839"/>
                  <a:gd name="connsiteX44" fmla="*/ 242213 w 718801"/>
                  <a:gd name="connsiteY44" fmla="*/ 2047 h 532839"/>
                  <a:gd name="connsiteX45" fmla="*/ 476948 w 718801"/>
                  <a:gd name="connsiteY45" fmla="*/ 2047 h 532839"/>
                  <a:gd name="connsiteX46" fmla="*/ 559899 w 718801"/>
                  <a:gd name="connsiteY46" fmla="*/ 33773 h 532839"/>
                  <a:gd name="connsiteX47" fmla="*/ 559899 w 718801"/>
                  <a:gd name="connsiteY47" fmla="*/ 134236 h 532839"/>
                  <a:gd name="connsiteX48" fmla="*/ 476948 w 718801"/>
                  <a:gd name="connsiteY48" fmla="*/ 218837 h 532839"/>
                  <a:gd name="connsiteX49" fmla="*/ 242213 w 718801"/>
                  <a:gd name="connsiteY49" fmla="*/ 218837 h 532839"/>
                  <a:gd name="connsiteX50" fmla="*/ 157497 w 718801"/>
                  <a:gd name="connsiteY50" fmla="*/ 134236 h 532839"/>
                  <a:gd name="connsiteX51" fmla="*/ 157497 w 718801"/>
                  <a:gd name="connsiteY51" fmla="*/ 33773 h 532839"/>
                  <a:gd name="connsiteX52" fmla="*/ 209617 w 718801"/>
                  <a:gd name="connsiteY52" fmla="*/ 560 h 532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18801" h="532839">
                    <a:moveTo>
                      <a:pt x="358699" y="330317"/>
                    </a:moveTo>
                    <a:cubicBezTo>
                      <a:pt x="369254" y="330317"/>
                      <a:pt x="379808" y="339122"/>
                      <a:pt x="379808" y="351450"/>
                    </a:cubicBezTo>
                    <a:cubicBezTo>
                      <a:pt x="379808" y="511706"/>
                      <a:pt x="379808" y="511706"/>
                      <a:pt x="379808" y="511706"/>
                    </a:cubicBezTo>
                    <a:cubicBezTo>
                      <a:pt x="379808" y="524034"/>
                      <a:pt x="369254" y="532839"/>
                      <a:pt x="358699" y="532839"/>
                    </a:cubicBezTo>
                    <a:cubicBezTo>
                      <a:pt x="346386" y="532839"/>
                      <a:pt x="337590" y="524034"/>
                      <a:pt x="337590" y="511706"/>
                    </a:cubicBezTo>
                    <a:cubicBezTo>
                      <a:pt x="337590" y="351450"/>
                      <a:pt x="337590" y="351450"/>
                      <a:pt x="337590" y="351450"/>
                    </a:cubicBezTo>
                    <a:cubicBezTo>
                      <a:pt x="337590" y="339122"/>
                      <a:pt x="346386" y="330317"/>
                      <a:pt x="358699" y="330317"/>
                    </a:cubicBezTo>
                    <a:close/>
                    <a:moveTo>
                      <a:pt x="478750" y="300648"/>
                    </a:moveTo>
                    <a:cubicBezTo>
                      <a:pt x="483842" y="301972"/>
                      <a:pt x="488270" y="305503"/>
                      <a:pt x="490927" y="310800"/>
                    </a:cubicBezTo>
                    <a:cubicBezTo>
                      <a:pt x="572402" y="450270"/>
                      <a:pt x="572402" y="450270"/>
                      <a:pt x="572402" y="450270"/>
                    </a:cubicBezTo>
                    <a:cubicBezTo>
                      <a:pt x="577715" y="460863"/>
                      <a:pt x="574173" y="473221"/>
                      <a:pt x="565317" y="478517"/>
                    </a:cubicBezTo>
                    <a:cubicBezTo>
                      <a:pt x="561774" y="480283"/>
                      <a:pt x="558232" y="482048"/>
                      <a:pt x="554690" y="482048"/>
                    </a:cubicBezTo>
                    <a:cubicBezTo>
                      <a:pt x="547605" y="482048"/>
                      <a:pt x="540520" y="478517"/>
                      <a:pt x="535207" y="471455"/>
                    </a:cubicBezTo>
                    <a:cubicBezTo>
                      <a:pt x="455503" y="331985"/>
                      <a:pt x="455503" y="331985"/>
                      <a:pt x="455503" y="331985"/>
                    </a:cubicBezTo>
                    <a:cubicBezTo>
                      <a:pt x="448418" y="321392"/>
                      <a:pt x="451961" y="309034"/>
                      <a:pt x="462588" y="303738"/>
                    </a:cubicBezTo>
                    <a:cubicBezTo>
                      <a:pt x="467901" y="300207"/>
                      <a:pt x="473658" y="299324"/>
                      <a:pt x="478750" y="300648"/>
                    </a:cubicBezTo>
                    <a:close/>
                    <a:moveTo>
                      <a:pt x="238640" y="298668"/>
                    </a:moveTo>
                    <a:cubicBezTo>
                      <a:pt x="243698" y="297344"/>
                      <a:pt x="249415" y="298227"/>
                      <a:pt x="254692" y="301758"/>
                    </a:cubicBezTo>
                    <a:cubicBezTo>
                      <a:pt x="263488" y="307054"/>
                      <a:pt x="267006" y="319412"/>
                      <a:pt x="261729" y="330005"/>
                    </a:cubicBezTo>
                    <a:cubicBezTo>
                      <a:pt x="180808" y="469475"/>
                      <a:pt x="180808" y="469475"/>
                      <a:pt x="180808" y="469475"/>
                    </a:cubicBezTo>
                    <a:cubicBezTo>
                      <a:pt x="177290" y="476537"/>
                      <a:pt x="170253" y="480068"/>
                      <a:pt x="163217" y="480068"/>
                    </a:cubicBezTo>
                    <a:cubicBezTo>
                      <a:pt x="159699" y="480068"/>
                      <a:pt x="156180" y="478303"/>
                      <a:pt x="152662" y="476537"/>
                    </a:cubicBezTo>
                    <a:cubicBezTo>
                      <a:pt x="143866" y="471241"/>
                      <a:pt x="140348" y="458883"/>
                      <a:pt x="145625" y="448290"/>
                    </a:cubicBezTo>
                    <a:cubicBezTo>
                      <a:pt x="226546" y="308820"/>
                      <a:pt x="226546" y="308820"/>
                      <a:pt x="226546" y="308820"/>
                    </a:cubicBezTo>
                    <a:cubicBezTo>
                      <a:pt x="229185" y="303523"/>
                      <a:pt x="233583" y="299992"/>
                      <a:pt x="238640" y="298668"/>
                    </a:cubicBezTo>
                    <a:close/>
                    <a:moveTo>
                      <a:pt x="552692" y="217309"/>
                    </a:moveTo>
                    <a:cubicBezTo>
                      <a:pt x="557762" y="215764"/>
                      <a:pt x="563492" y="216205"/>
                      <a:pt x="568782" y="218853"/>
                    </a:cubicBezTo>
                    <a:cubicBezTo>
                      <a:pt x="708079" y="300059"/>
                      <a:pt x="708079" y="300059"/>
                      <a:pt x="708079" y="300059"/>
                    </a:cubicBezTo>
                    <a:cubicBezTo>
                      <a:pt x="718659" y="305355"/>
                      <a:pt x="722185" y="317712"/>
                      <a:pt x="715132" y="328304"/>
                    </a:cubicBezTo>
                    <a:cubicBezTo>
                      <a:pt x="711606" y="335365"/>
                      <a:pt x="704553" y="338896"/>
                      <a:pt x="697500" y="338896"/>
                    </a:cubicBezTo>
                    <a:cubicBezTo>
                      <a:pt x="693973" y="338896"/>
                      <a:pt x="690447" y="337131"/>
                      <a:pt x="686920" y="335365"/>
                    </a:cubicBezTo>
                    <a:cubicBezTo>
                      <a:pt x="547623" y="255925"/>
                      <a:pt x="547623" y="255925"/>
                      <a:pt x="547623" y="255925"/>
                    </a:cubicBezTo>
                    <a:cubicBezTo>
                      <a:pt x="537044" y="248864"/>
                      <a:pt x="533517" y="236507"/>
                      <a:pt x="540570" y="227680"/>
                    </a:cubicBezTo>
                    <a:cubicBezTo>
                      <a:pt x="543215" y="222384"/>
                      <a:pt x="547623" y="218853"/>
                      <a:pt x="552692" y="217309"/>
                    </a:cubicBezTo>
                    <a:close/>
                    <a:moveTo>
                      <a:pt x="164954" y="214230"/>
                    </a:moveTo>
                    <a:cubicBezTo>
                      <a:pt x="170238" y="215554"/>
                      <a:pt x="175081" y="219085"/>
                      <a:pt x="178603" y="224381"/>
                    </a:cubicBezTo>
                    <a:cubicBezTo>
                      <a:pt x="183887" y="234973"/>
                      <a:pt x="180365" y="247330"/>
                      <a:pt x="169797" y="252626"/>
                    </a:cubicBezTo>
                    <a:cubicBezTo>
                      <a:pt x="30661" y="333832"/>
                      <a:pt x="30661" y="333832"/>
                      <a:pt x="30661" y="333832"/>
                    </a:cubicBezTo>
                    <a:cubicBezTo>
                      <a:pt x="27139" y="335597"/>
                      <a:pt x="23616" y="335597"/>
                      <a:pt x="20094" y="335597"/>
                    </a:cubicBezTo>
                    <a:cubicBezTo>
                      <a:pt x="13049" y="335597"/>
                      <a:pt x="6004" y="332066"/>
                      <a:pt x="2482" y="326770"/>
                    </a:cubicBezTo>
                    <a:cubicBezTo>
                      <a:pt x="-2802" y="316178"/>
                      <a:pt x="720" y="303821"/>
                      <a:pt x="9526" y="296760"/>
                    </a:cubicBezTo>
                    <a:cubicBezTo>
                      <a:pt x="148663" y="217319"/>
                      <a:pt x="148663" y="217319"/>
                      <a:pt x="148663" y="217319"/>
                    </a:cubicBezTo>
                    <a:cubicBezTo>
                      <a:pt x="153946" y="213789"/>
                      <a:pt x="159670" y="212906"/>
                      <a:pt x="164954" y="214230"/>
                    </a:cubicBezTo>
                    <a:close/>
                    <a:moveTo>
                      <a:pt x="209617" y="560"/>
                    </a:moveTo>
                    <a:cubicBezTo>
                      <a:pt x="219711" y="1166"/>
                      <a:pt x="230741" y="2047"/>
                      <a:pt x="242213" y="2047"/>
                    </a:cubicBezTo>
                    <a:cubicBezTo>
                      <a:pt x="242213" y="2047"/>
                      <a:pt x="242213" y="2047"/>
                      <a:pt x="476948" y="2047"/>
                    </a:cubicBezTo>
                    <a:cubicBezTo>
                      <a:pt x="522836" y="2047"/>
                      <a:pt x="559899" y="-12053"/>
                      <a:pt x="559899" y="33773"/>
                    </a:cubicBezTo>
                    <a:lnTo>
                      <a:pt x="559899" y="134236"/>
                    </a:lnTo>
                    <a:cubicBezTo>
                      <a:pt x="559899" y="180062"/>
                      <a:pt x="522836" y="218837"/>
                      <a:pt x="476948" y="218837"/>
                    </a:cubicBezTo>
                    <a:cubicBezTo>
                      <a:pt x="476948" y="218837"/>
                      <a:pt x="476948" y="218837"/>
                      <a:pt x="242213" y="218837"/>
                    </a:cubicBezTo>
                    <a:cubicBezTo>
                      <a:pt x="196325" y="218837"/>
                      <a:pt x="157497" y="180062"/>
                      <a:pt x="157497" y="134236"/>
                    </a:cubicBezTo>
                    <a:cubicBezTo>
                      <a:pt x="157497" y="134236"/>
                      <a:pt x="157497" y="134236"/>
                      <a:pt x="157497" y="33773"/>
                    </a:cubicBezTo>
                    <a:cubicBezTo>
                      <a:pt x="157497" y="-596"/>
                      <a:pt x="179338" y="-1257"/>
                      <a:pt x="209617" y="56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" name="Freeform 351">
                <a:extLst>
                  <a:ext uri="{FF2B5EF4-FFF2-40B4-BE49-F238E27FC236}">
                    <a16:creationId xmlns:a16="http://schemas.microsoft.com/office/drawing/2014/main" id="{3C47915C-51C3-4739-2DC9-966C16A3E6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614" y="2925302"/>
                <a:ext cx="706776" cy="1536094"/>
              </a:xfrm>
              <a:custGeom>
                <a:avLst/>
                <a:gdLst>
                  <a:gd name="T0" fmla="*/ 469 w 492"/>
                  <a:gd name="T1" fmla="*/ 1069 h 1069"/>
                  <a:gd name="T2" fmla="*/ 445 w 492"/>
                  <a:gd name="T3" fmla="*/ 1046 h 1069"/>
                  <a:gd name="T4" fmla="*/ 445 w 492"/>
                  <a:gd name="T5" fmla="*/ 91 h 1069"/>
                  <a:gd name="T6" fmla="*/ 401 w 492"/>
                  <a:gd name="T7" fmla="*/ 47 h 1069"/>
                  <a:gd name="T8" fmla="*/ 24 w 492"/>
                  <a:gd name="T9" fmla="*/ 47 h 1069"/>
                  <a:gd name="T10" fmla="*/ 0 w 492"/>
                  <a:gd name="T11" fmla="*/ 24 h 1069"/>
                  <a:gd name="T12" fmla="*/ 24 w 492"/>
                  <a:gd name="T13" fmla="*/ 0 h 1069"/>
                  <a:gd name="T14" fmla="*/ 401 w 492"/>
                  <a:gd name="T15" fmla="*/ 0 h 1069"/>
                  <a:gd name="T16" fmla="*/ 492 w 492"/>
                  <a:gd name="T17" fmla="*/ 91 h 1069"/>
                  <a:gd name="T18" fmla="*/ 492 w 492"/>
                  <a:gd name="T19" fmla="*/ 1046 h 1069"/>
                  <a:gd name="T20" fmla="*/ 469 w 492"/>
                  <a:gd name="T21" fmla="*/ 1069 h 1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2" h="1069">
                    <a:moveTo>
                      <a:pt x="469" y="1069"/>
                    </a:moveTo>
                    <a:cubicBezTo>
                      <a:pt x="456" y="1069"/>
                      <a:pt x="445" y="1059"/>
                      <a:pt x="445" y="1046"/>
                    </a:cubicBezTo>
                    <a:cubicBezTo>
                      <a:pt x="445" y="91"/>
                      <a:pt x="445" y="91"/>
                      <a:pt x="445" y="91"/>
                    </a:cubicBezTo>
                    <a:cubicBezTo>
                      <a:pt x="445" y="67"/>
                      <a:pt x="425" y="47"/>
                      <a:pt x="401" y="47"/>
                    </a:cubicBezTo>
                    <a:cubicBezTo>
                      <a:pt x="24" y="47"/>
                      <a:pt x="24" y="47"/>
                      <a:pt x="24" y="47"/>
                    </a:cubicBezTo>
                    <a:cubicBezTo>
                      <a:pt x="11" y="47"/>
                      <a:pt x="0" y="37"/>
                      <a:pt x="0" y="24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401" y="0"/>
                      <a:pt x="401" y="0"/>
                      <a:pt x="401" y="0"/>
                    </a:cubicBezTo>
                    <a:cubicBezTo>
                      <a:pt x="451" y="0"/>
                      <a:pt x="492" y="41"/>
                      <a:pt x="492" y="91"/>
                    </a:cubicBezTo>
                    <a:cubicBezTo>
                      <a:pt x="492" y="1046"/>
                      <a:pt x="492" y="1046"/>
                      <a:pt x="492" y="1046"/>
                    </a:cubicBezTo>
                    <a:cubicBezTo>
                      <a:pt x="492" y="1059"/>
                      <a:pt x="482" y="1069"/>
                      <a:pt x="469" y="1069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00EC1DF-9613-306E-D0C6-35C7D4D8FE95}"/>
                </a:ext>
              </a:extLst>
            </p:cNvPr>
            <p:cNvGrpSpPr/>
            <p:nvPr/>
          </p:nvGrpSpPr>
          <p:grpSpPr>
            <a:xfrm>
              <a:off x="1070439" y="2770401"/>
              <a:ext cx="571493" cy="354070"/>
              <a:chOff x="16516350" y="0"/>
              <a:chExt cx="11074400" cy="6861175"/>
            </a:xfrm>
          </p:grpSpPr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BABACD56-C1EA-AEED-9287-938BD7788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16350" y="0"/>
                <a:ext cx="11074400" cy="6861175"/>
              </a:xfrm>
              <a:custGeom>
                <a:avLst/>
                <a:gdLst>
                  <a:gd name="T0" fmla="*/ 1211 w 4233"/>
                  <a:gd name="T1" fmla="*/ 0 h 2620"/>
                  <a:gd name="T2" fmla="*/ 3023 w 4233"/>
                  <a:gd name="T3" fmla="*/ 0 h 2620"/>
                  <a:gd name="T4" fmla="*/ 3863 w 4233"/>
                  <a:gd name="T5" fmla="*/ 846 h 2620"/>
                  <a:gd name="T6" fmla="*/ 4233 w 4233"/>
                  <a:gd name="T7" fmla="*/ 1374 h 2620"/>
                  <a:gd name="T8" fmla="*/ 4233 w 4233"/>
                  <a:gd name="T9" fmla="*/ 2477 h 2620"/>
                  <a:gd name="T10" fmla="*/ 4094 w 4233"/>
                  <a:gd name="T11" fmla="*/ 2620 h 2620"/>
                  <a:gd name="T12" fmla="*/ 3671 w 4233"/>
                  <a:gd name="T13" fmla="*/ 2620 h 2620"/>
                  <a:gd name="T14" fmla="*/ 3526 w 4233"/>
                  <a:gd name="T15" fmla="*/ 2477 h 2620"/>
                  <a:gd name="T16" fmla="*/ 3526 w 4233"/>
                  <a:gd name="T17" fmla="*/ 2291 h 2620"/>
                  <a:gd name="T18" fmla="*/ 2117 w 4233"/>
                  <a:gd name="T19" fmla="*/ 2365 h 2620"/>
                  <a:gd name="T20" fmla="*/ 707 w 4233"/>
                  <a:gd name="T21" fmla="*/ 2291 h 2620"/>
                  <a:gd name="T22" fmla="*/ 707 w 4233"/>
                  <a:gd name="T23" fmla="*/ 2477 h 2620"/>
                  <a:gd name="T24" fmla="*/ 563 w 4233"/>
                  <a:gd name="T25" fmla="*/ 2620 h 2620"/>
                  <a:gd name="T26" fmla="*/ 139 w 4233"/>
                  <a:gd name="T27" fmla="*/ 2620 h 2620"/>
                  <a:gd name="T28" fmla="*/ 0 w 4233"/>
                  <a:gd name="T29" fmla="*/ 2477 h 2620"/>
                  <a:gd name="T30" fmla="*/ 0 w 4233"/>
                  <a:gd name="T31" fmla="*/ 1374 h 2620"/>
                  <a:gd name="T32" fmla="*/ 370 w 4233"/>
                  <a:gd name="T33" fmla="*/ 846 h 2620"/>
                  <a:gd name="T34" fmla="*/ 1211 w 4233"/>
                  <a:gd name="T35" fmla="*/ 0 h 2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33" h="2620">
                    <a:moveTo>
                      <a:pt x="1211" y="0"/>
                    </a:moveTo>
                    <a:cubicBezTo>
                      <a:pt x="1211" y="0"/>
                      <a:pt x="2223" y="0"/>
                      <a:pt x="3023" y="0"/>
                    </a:cubicBezTo>
                    <a:cubicBezTo>
                      <a:pt x="3357" y="0"/>
                      <a:pt x="3863" y="846"/>
                      <a:pt x="3863" y="846"/>
                    </a:cubicBezTo>
                    <a:cubicBezTo>
                      <a:pt x="3863" y="846"/>
                      <a:pt x="4233" y="992"/>
                      <a:pt x="4233" y="1374"/>
                    </a:cubicBezTo>
                    <a:cubicBezTo>
                      <a:pt x="4233" y="1751"/>
                      <a:pt x="4233" y="2477"/>
                      <a:pt x="4233" y="2477"/>
                    </a:cubicBezTo>
                    <a:cubicBezTo>
                      <a:pt x="4233" y="2557"/>
                      <a:pt x="4172" y="2620"/>
                      <a:pt x="4094" y="2620"/>
                    </a:cubicBezTo>
                    <a:cubicBezTo>
                      <a:pt x="4094" y="2620"/>
                      <a:pt x="4094" y="2620"/>
                      <a:pt x="3671" y="2620"/>
                    </a:cubicBezTo>
                    <a:cubicBezTo>
                      <a:pt x="3593" y="2620"/>
                      <a:pt x="3526" y="2557"/>
                      <a:pt x="3526" y="2477"/>
                    </a:cubicBezTo>
                    <a:cubicBezTo>
                      <a:pt x="3526" y="2477"/>
                      <a:pt x="3526" y="2564"/>
                      <a:pt x="3526" y="2291"/>
                    </a:cubicBezTo>
                    <a:cubicBezTo>
                      <a:pt x="3520" y="2296"/>
                      <a:pt x="2835" y="2365"/>
                      <a:pt x="2117" y="2365"/>
                    </a:cubicBezTo>
                    <a:cubicBezTo>
                      <a:pt x="1398" y="2365"/>
                      <a:pt x="707" y="2291"/>
                      <a:pt x="707" y="2291"/>
                    </a:cubicBezTo>
                    <a:cubicBezTo>
                      <a:pt x="707" y="2291"/>
                      <a:pt x="707" y="2204"/>
                      <a:pt x="707" y="2477"/>
                    </a:cubicBezTo>
                    <a:cubicBezTo>
                      <a:pt x="707" y="2557"/>
                      <a:pt x="641" y="2620"/>
                      <a:pt x="563" y="2620"/>
                    </a:cubicBezTo>
                    <a:cubicBezTo>
                      <a:pt x="563" y="2620"/>
                      <a:pt x="563" y="2620"/>
                      <a:pt x="139" y="2620"/>
                    </a:cubicBezTo>
                    <a:cubicBezTo>
                      <a:pt x="61" y="2620"/>
                      <a:pt x="0" y="2557"/>
                      <a:pt x="0" y="2477"/>
                    </a:cubicBezTo>
                    <a:cubicBezTo>
                      <a:pt x="0" y="2477"/>
                      <a:pt x="0" y="1751"/>
                      <a:pt x="0" y="1374"/>
                    </a:cubicBezTo>
                    <a:cubicBezTo>
                      <a:pt x="0" y="992"/>
                      <a:pt x="370" y="846"/>
                      <a:pt x="370" y="846"/>
                    </a:cubicBezTo>
                    <a:cubicBezTo>
                      <a:pt x="370" y="846"/>
                      <a:pt x="876" y="0"/>
                      <a:pt x="12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6">
                <a:extLst>
                  <a:ext uri="{FF2B5EF4-FFF2-40B4-BE49-F238E27FC236}">
                    <a16:creationId xmlns:a16="http://schemas.microsoft.com/office/drawing/2014/main" id="{E390775E-19DF-447E-E1B0-67443A445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7725" y="773113"/>
                <a:ext cx="6851650" cy="1801813"/>
              </a:xfrm>
              <a:custGeom>
                <a:avLst/>
                <a:gdLst>
                  <a:gd name="T0" fmla="*/ 2059 w 2619"/>
                  <a:gd name="T1" fmla="*/ 0 h 688"/>
                  <a:gd name="T2" fmla="*/ 561 w 2619"/>
                  <a:gd name="T3" fmla="*/ 0 h 688"/>
                  <a:gd name="T4" fmla="*/ 14 w 2619"/>
                  <a:gd name="T5" fmla="*/ 514 h 688"/>
                  <a:gd name="T6" fmla="*/ 35 w 2619"/>
                  <a:gd name="T7" fmla="*/ 576 h 688"/>
                  <a:gd name="T8" fmla="*/ 305 w 2619"/>
                  <a:gd name="T9" fmla="*/ 688 h 688"/>
                  <a:gd name="T10" fmla="*/ 1310 w 2619"/>
                  <a:gd name="T11" fmla="*/ 593 h 688"/>
                  <a:gd name="T12" fmla="*/ 2314 w 2619"/>
                  <a:gd name="T13" fmla="*/ 688 h 688"/>
                  <a:gd name="T14" fmla="*/ 2584 w 2619"/>
                  <a:gd name="T15" fmla="*/ 576 h 688"/>
                  <a:gd name="T16" fmla="*/ 2606 w 2619"/>
                  <a:gd name="T17" fmla="*/ 514 h 688"/>
                  <a:gd name="T18" fmla="*/ 2059 w 2619"/>
                  <a:gd name="T19" fmla="*/ 0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19" h="688">
                    <a:moveTo>
                      <a:pt x="2059" y="0"/>
                    </a:moveTo>
                    <a:cubicBezTo>
                      <a:pt x="2059" y="0"/>
                      <a:pt x="2059" y="0"/>
                      <a:pt x="561" y="0"/>
                    </a:cubicBezTo>
                    <a:cubicBezTo>
                      <a:pt x="339" y="0"/>
                      <a:pt x="92" y="383"/>
                      <a:pt x="14" y="514"/>
                    </a:cubicBezTo>
                    <a:cubicBezTo>
                      <a:pt x="0" y="537"/>
                      <a:pt x="10" y="566"/>
                      <a:pt x="35" y="576"/>
                    </a:cubicBezTo>
                    <a:cubicBezTo>
                      <a:pt x="305" y="688"/>
                      <a:pt x="305" y="688"/>
                      <a:pt x="305" y="688"/>
                    </a:cubicBezTo>
                    <a:cubicBezTo>
                      <a:pt x="305" y="688"/>
                      <a:pt x="856" y="593"/>
                      <a:pt x="1310" y="593"/>
                    </a:cubicBezTo>
                    <a:cubicBezTo>
                      <a:pt x="1763" y="593"/>
                      <a:pt x="2314" y="688"/>
                      <a:pt x="2314" y="688"/>
                    </a:cubicBezTo>
                    <a:cubicBezTo>
                      <a:pt x="2584" y="576"/>
                      <a:pt x="2584" y="576"/>
                      <a:pt x="2584" y="576"/>
                    </a:cubicBezTo>
                    <a:cubicBezTo>
                      <a:pt x="2609" y="566"/>
                      <a:pt x="2619" y="537"/>
                      <a:pt x="2606" y="514"/>
                    </a:cubicBezTo>
                    <a:cubicBezTo>
                      <a:pt x="2528" y="383"/>
                      <a:pt x="2281" y="0"/>
                      <a:pt x="20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7">
                <a:extLst>
                  <a:ext uri="{FF2B5EF4-FFF2-40B4-BE49-F238E27FC236}">
                    <a16:creationId xmlns:a16="http://schemas.microsoft.com/office/drawing/2014/main" id="{6557DEFF-D2CF-29B2-0E57-E6A76B7E3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11700" y="3740150"/>
                <a:ext cx="2254250" cy="1038225"/>
              </a:xfrm>
              <a:custGeom>
                <a:avLst/>
                <a:gdLst>
                  <a:gd name="T0" fmla="*/ 0 w 862"/>
                  <a:gd name="T1" fmla="*/ 63 h 397"/>
                  <a:gd name="T2" fmla="*/ 0 w 862"/>
                  <a:gd name="T3" fmla="*/ 290 h 397"/>
                  <a:gd name="T4" fmla="*/ 51 w 862"/>
                  <a:gd name="T5" fmla="*/ 344 h 397"/>
                  <a:gd name="T6" fmla="*/ 804 w 862"/>
                  <a:gd name="T7" fmla="*/ 394 h 397"/>
                  <a:gd name="T8" fmla="*/ 862 w 862"/>
                  <a:gd name="T9" fmla="*/ 340 h 397"/>
                  <a:gd name="T10" fmla="*/ 862 w 862"/>
                  <a:gd name="T11" fmla="*/ 284 h 397"/>
                  <a:gd name="T12" fmla="*/ 823 w 862"/>
                  <a:gd name="T13" fmla="*/ 232 h 397"/>
                  <a:gd name="T14" fmla="*/ 70 w 862"/>
                  <a:gd name="T15" fmla="*/ 11 h 397"/>
                  <a:gd name="T16" fmla="*/ 0 w 862"/>
                  <a:gd name="T17" fmla="*/ 6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2" h="397">
                    <a:moveTo>
                      <a:pt x="0" y="63"/>
                    </a:moveTo>
                    <a:cubicBezTo>
                      <a:pt x="0" y="290"/>
                      <a:pt x="0" y="290"/>
                      <a:pt x="0" y="290"/>
                    </a:cubicBezTo>
                    <a:cubicBezTo>
                      <a:pt x="0" y="319"/>
                      <a:pt x="22" y="342"/>
                      <a:pt x="51" y="344"/>
                    </a:cubicBezTo>
                    <a:cubicBezTo>
                      <a:pt x="804" y="394"/>
                      <a:pt x="804" y="394"/>
                      <a:pt x="804" y="394"/>
                    </a:cubicBezTo>
                    <a:cubicBezTo>
                      <a:pt x="836" y="397"/>
                      <a:pt x="862" y="372"/>
                      <a:pt x="862" y="340"/>
                    </a:cubicBezTo>
                    <a:cubicBezTo>
                      <a:pt x="862" y="284"/>
                      <a:pt x="862" y="284"/>
                      <a:pt x="862" y="284"/>
                    </a:cubicBezTo>
                    <a:cubicBezTo>
                      <a:pt x="862" y="260"/>
                      <a:pt x="846" y="238"/>
                      <a:pt x="823" y="232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35" y="0"/>
                      <a:pt x="0" y="26"/>
                      <a:pt x="0" y="6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:a16="http://schemas.microsoft.com/office/drawing/2014/main" id="{FBDF420E-5CBA-4239-D990-1BCB42761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6550" y="3740150"/>
                <a:ext cx="2255838" cy="1038225"/>
              </a:xfrm>
              <a:custGeom>
                <a:avLst/>
                <a:gdLst>
                  <a:gd name="T0" fmla="*/ 862 w 862"/>
                  <a:gd name="T1" fmla="*/ 63 h 397"/>
                  <a:gd name="T2" fmla="*/ 862 w 862"/>
                  <a:gd name="T3" fmla="*/ 290 h 397"/>
                  <a:gd name="T4" fmla="*/ 812 w 862"/>
                  <a:gd name="T5" fmla="*/ 344 h 397"/>
                  <a:gd name="T6" fmla="*/ 58 w 862"/>
                  <a:gd name="T7" fmla="*/ 394 h 397"/>
                  <a:gd name="T8" fmla="*/ 0 w 862"/>
                  <a:gd name="T9" fmla="*/ 340 h 397"/>
                  <a:gd name="T10" fmla="*/ 0 w 862"/>
                  <a:gd name="T11" fmla="*/ 284 h 397"/>
                  <a:gd name="T12" fmla="*/ 39 w 862"/>
                  <a:gd name="T13" fmla="*/ 232 h 397"/>
                  <a:gd name="T14" fmla="*/ 793 w 862"/>
                  <a:gd name="T15" fmla="*/ 11 h 397"/>
                  <a:gd name="T16" fmla="*/ 862 w 862"/>
                  <a:gd name="T17" fmla="*/ 6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2" h="397">
                    <a:moveTo>
                      <a:pt x="862" y="63"/>
                    </a:moveTo>
                    <a:cubicBezTo>
                      <a:pt x="862" y="290"/>
                      <a:pt x="862" y="290"/>
                      <a:pt x="862" y="290"/>
                    </a:cubicBezTo>
                    <a:cubicBezTo>
                      <a:pt x="862" y="319"/>
                      <a:pt x="840" y="342"/>
                      <a:pt x="812" y="344"/>
                    </a:cubicBezTo>
                    <a:cubicBezTo>
                      <a:pt x="58" y="394"/>
                      <a:pt x="58" y="394"/>
                      <a:pt x="58" y="394"/>
                    </a:cubicBezTo>
                    <a:cubicBezTo>
                      <a:pt x="27" y="397"/>
                      <a:pt x="0" y="372"/>
                      <a:pt x="0" y="340"/>
                    </a:cubicBezTo>
                    <a:cubicBezTo>
                      <a:pt x="0" y="284"/>
                      <a:pt x="0" y="284"/>
                      <a:pt x="0" y="284"/>
                    </a:cubicBezTo>
                    <a:cubicBezTo>
                      <a:pt x="0" y="260"/>
                      <a:pt x="16" y="238"/>
                      <a:pt x="39" y="232"/>
                    </a:cubicBezTo>
                    <a:cubicBezTo>
                      <a:pt x="793" y="11"/>
                      <a:pt x="793" y="11"/>
                      <a:pt x="793" y="11"/>
                    </a:cubicBezTo>
                    <a:cubicBezTo>
                      <a:pt x="827" y="0"/>
                      <a:pt x="862" y="26"/>
                      <a:pt x="862" y="6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B1701D7-47EA-7B80-AB28-134212EE5E45}"/>
              </a:ext>
            </a:extLst>
          </p:cNvPr>
          <p:cNvGrpSpPr>
            <a:grpSpLocks noChangeAspect="1"/>
          </p:cNvGrpSpPr>
          <p:nvPr/>
        </p:nvGrpSpPr>
        <p:grpSpPr>
          <a:xfrm>
            <a:off x="7449658" y="922535"/>
            <a:ext cx="542965" cy="542965"/>
            <a:chOff x="1379506" y="1978346"/>
            <a:chExt cx="1774947" cy="1774947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079F4E5B-0A96-0125-7B17-7363FA93129A}"/>
                </a:ext>
              </a:extLst>
            </p:cNvPr>
            <p:cNvGrpSpPr/>
            <p:nvPr/>
          </p:nvGrpSpPr>
          <p:grpSpPr>
            <a:xfrm>
              <a:off x="1379506" y="1978346"/>
              <a:ext cx="1774947" cy="1774947"/>
              <a:chOff x="1379506" y="1978346"/>
              <a:chExt cx="1774947" cy="1774947"/>
            </a:xfrm>
          </p:grpSpPr>
          <p:sp>
            <p:nvSpPr>
              <p:cNvPr id="53" name="Freeform 5">
                <a:extLst>
                  <a:ext uri="{FF2B5EF4-FFF2-40B4-BE49-F238E27FC236}">
                    <a16:creationId xmlns:a16="http://schemas.microsoft.com/office/drawing/2014/main" id="{8742E57B-7A70-2B1B-4D60-8FB7A72706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9506" y="1978346"/>
                <a:ext cx="1774947" cy="1774947"/>
              </a:xfrm>
              <a:custGeom>
                <a:avLst/>
                <a:gdLst>
                  <a:gd name="T0" fmla="*/ 604 w 1209"/>
                  <a:gd name="T1" fmla="*/ 1131 h 1209"/>
                  <a:gd name="T2" fmla="*/ 78 w 1209"/>
                  <a:gd name="T3" fmla="*/ 604 h 1209"/>
                  <a:gd name="T4" fmla="*/ 604 w 1209"/>
                  <a:gd name="T5" fmla="*/ 78 h 1209"/>
                  <a:gd name="T6" fmla="*/ 1131 w 1209"/>
                  <a:gd name="T7" fmla="*/ 604 h 1209"/>
                  <a:gd name="T8" fmla="*/ 604 w 1209"/>
                  <a:gd name="T9" fmla="*/ 1131 h 1209"/>
                  <a:gd name="T10" fmla="*/ 604 w 1209"/>
                  <a:gd name="T11" fmla="*/ 0 h 1209"/>
                  <a:gd name="T12" fmla="*/ 0 w 1209"/>
                  <a:gd name="T13" fmla="*/ 604 h 1209"/>
                  <a:gd name="T14" fmla="*/ 604 w 1209"/>
                  <a:gd name="T15" fmla="*/ 1209 h 1209"/>
                  <a:gd name="T16" fmla="*/ 1209 w 1209"/>
                  <a:gd name="T17" fmla="*/ 604 h 1209"/>
                  <a:gd name="T18" fmla="*/ 604 w 1209"/>
                  <a:gd name="T19" fmla="*/ 0 h 1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09" h="1209">
                    <a:moveTo>
                      <a:pt x="604" y="1131"/>
                    </a:moveTo>
                    <a:cubicBezTo>
                      <a:pt x="314" y="1131"/>
                      <a:pt x="78" y="895"/>
                      <a:pt x="78" y="604"/>
                    </a:cubicBezTo>
                    <a:cubicBezTo>
                      <a:pt x="78" y="314"/>
                      <a:pt x="314" y="78"/>
                      <a:pt x="604" y="78"/>
                    </a:cubicBezTo>
                    <a:cubicBezTo>
                      <a:pt x="895" y="78"/>
                      <a:pt x="1131" y="314"/>
                      <a:pt x="1131" y="604"/>
                    </a:cubicBezTo>
                    <a:cubicBezTo>
                      <a:pt x="1131" y="895"/>
                      <a:pt x="895" y="1131"/>
                      <a:pt x="604" y="1131"/>
                    </a:cubicBezTo>
                    <a:moveTo>
                      <a:pt x="604" y="0"/>
                    </a:moveTo>
                    <a:cubicBezTo>
                      <a:pt x="271" y="0"/>
                      <a:pt x="0" y="271"/>
                      <a:pt x="0" y="604"/>
                    </a:cubicBezTo>
                    <a:cubicBezTo>
                      <a:pt x="0" y="938"/>
                      <a:pt x="271" y="1209"/>
                      <a:pt x="604" y="1209"/>
                    </a:cubicBezTo>
                    <a:cubicBezTo>
                      <a:pt x="938" y="1209"/>
                      <a:pt x="1209" y="938"/>
                      <a:pt x="1209" y="604"/>
                    </a:cubicBezTo>
                    <a:cubicBezTo>
                      <a:pt x="1209" y="271"/>
                      <a:pt x="938" y="0"/>
                      <a:pt x="604" y="0"/>
                    </a:cubicBezTo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Freeform: Shape 34">
                <a:extLst>
                  <a:ext uri="{FF2B5EF4-FFF2-40B4-BE49-F238E27FC236}">
                    <a16:creationId xmlns:a16="http://schemas.microsoft.com/office/drawing/2014/main" id="{E0229CFA-3984-453D-8131-8F5F01160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7282" y="2079669"/>
                <a:ext cx="1559394" cy="1559394"/>
              </a:xfrm>
              <a:custGeom>
                <a:avLst/>
                <a:gdLst>
                  <a:gd name="connsiteX0" fmla="*/ 779697 w 1559394"/>
                  <a:gd name="connsiteY0" fmla="*/ 0 h 1559394"/>
                  <a:gd name="connsiteX1" fmla="*/ 1559394 w 1559394"/>
                  <a:gd name="connsiteY1" fmla="*/ 779697 h 1559394"/>
                  <a:gd name="connsiteX2" fmla="*/ 779697 w 1559394"/>
                  <a:gd name="connsiteY2" fmla="*/ 1559394 h 1559394"/>
                  <a:gd name="connsiteX3" fmla="*/ 0 w 1559394"/>
                  <a:gd name="connsiteY3" fmla="*/ 779697 h 1559394"/>
                  <a:gd name="connsiteX4" fmla="*/ 779697 w 1559394"/>
                  <a:gd name="connsiteY4" fmla="*/ 0 h 1559394"/>
                  <a:gd name="connsiteX5" fmla="*/ 779697 w 1559394"/>
                  <a:gd name="connsiteY5" fmla="*/ 133724 h 1559394"/>
                  <a:gd name="connsiteX6" fmla="*/ 128645 w 1559394"/>
                  <a:gd name="connsiteY6" fmla="*/ 784776 h 1559394"/>
                  <a:gd name="connsiteX7" fmla="*/ 779697 w 1559394"/>
                  <a:gd name="connsiteY7" fmla="*/ 1435828 h 1559394"/>
                  <a:gd name="connsiteX8" fmla="*/ 1430749 w 1559394"/>
                  <a:gd name="connsiteY8" fmla="*/ 784776 h 1559394"/>
                  <a:gd name="connsiteX9" fmla="*/ 779697 w 1559394"/>
                  <a:gd name="connsiteY9" fmla="*/ 133724 h 1559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59394" h="1559394">
                    <a:moveTo>
                      <a:pt x="779697" y="0"/>
                    </a:moveTo>
                    <a:cubicBezTo>
                      <a:pt x="1210312" y="0"/>
                      <a:pt x="1559394" y="349082"/>
                      <a:pt x="1559394" y="779697"/>
                    </a:cubicBezTo>
                    <a:cubicBezTo>
                      <a:pt x="1559394" y="1210312"/>
                      <a:pt x="1210312" y="1559394"/>
                      <a:pt x="779697" y="1559394"/>
                    </a:cubicBezTo>
                    <a:cubicBezTo>
                      <a:pt x="349082" y="1559394"/>
                      <a:pt x="0" y="1210312"/>
                      <a:pt x="0" y="779697"/>
                    </a:cubicBezTo>
                    <a:cubicBezTo>
                      <a:pt x="0" y="349082"/>
                      <a:pt x="349082" y="0"/>
                      <a:pt x="779697" y="0"/>
                    </a:cubicBezTo>
                    <a:close/>
                    <a:moveTo>
                      <a:pt x="779697" y="133724"/>
                    </a:moveTo>
                    <a:cubicBezTo>
                      <a:pt x="420131" y="133724"/>
                      <a:pt x="128645" y="425210"/>
                      <a:pt x="128645" y="784776"/>
                    </a:cubicBezTo>
                    <a:cubicBezTo>
                      <a:pt x="128645" y="1144342"/>
                      <a:pt x="420131" y="1435828"/>
                      <a:pt x="779697" y="1435828"/>
                    </a:cubicBezTo>
                    <a:cubicBezTo>
                      <a:pt x="1139263" y="1435828"/>
                      <a:pt x="1430749" y="1144342"/>
                      <a:pt x="1430749" y="784776"/>
                    </a:cubicBezTo>
                    <a:cubicBezTo>
                      <a:pt x="1430749" y="425210"/>
                      <a:pt x="1139263" y="133724"/>
                      <a:pt x="779697" y="133724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D0C20F5-F24C-536E-9595-78BE0BDCEA23}"/>
                </a:ext>
              </a:extLst>
            </p:cNvPr>
            <p:cNvGrpSpPr/>
            <p:nvPr/>
          </p:nvGrpSpPr>
          <p:grpSpPr>
            <a:xfrm>
              <a:off x="1803121" y="2316593"/>
              <a:ext cx="927716" cy="1095706"/>
              <a:chOff x="3568702" y="1193801"/>
              <a:chExt cx="1560512" cy="1843088"/>
            </a:xfrm>
          </p:grpSpPr>
          <p:sp>
            <p:nvSpPr>
              <p:cNvPr id="51" name="Freeform 5">
                <a:extLst>
                  <a:ext uri="{FF2B5EF4-FFF2-40B4-BE49-F238E27FC236}">
                    <a16:creationId xmlns:a16="http://schemas.microsoft.com/office/drawing/2014/main" id="{C66F944C-327F-9DE8-B336-4FC5051E9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588" y="1193801"/>
                <a:ext cx="1430337" cy="1843088"/>
              </a:xfrm>
              <a:custGeom>
                <a:avLst/>
                <a:gdLst>
                  <a:gd name="T0" fmla="*/ 61 w 3154"/>
                  <a:gd name="T1" fmla="*/ 1995 h 4076"/>
                  <a:gd name="T2" fmla="*/ 61 w 3154"/>
                  <a:gd name="T3" fmla="*/ 1991 h 4076"/>
                  <a:gd name="T4" fmla="*/ 300 w 3154"/>
                  <a:gd name="T5" fmla="*/ 1524 h 4076"/>
                  <a:gd name="T6" fmla="*/ 294 w 3154"/>
                  <a:gd name="T7" fmla="*/ 1080 h 4076"/>
                  <a:gd name="T8" fmla="*/ 756 w 3154"/>
                  <a:gd name="T9" fmla="*/ 259 h 4076"/>
                  <a:gd name="T10" fmla="*/ 1690 w 3154"/>
                  <a:gd name="T11" fmla="*/ 20 h 4076"/>
                  <a:gd name="T12" fmla="*/ 2557 w 3154"/>
                  <a:gd name="T13" fmla="*/ 340 h 4076"/>
                  <a:gd name="T14" fmla="*/ 2962 w 3154"/>
                  <a:gd name="T15" fmla="*/ 1816 h 4076"/>
                  <a:gd name="T16" fmla="*/ 2672 w 3154"/>
                  <a:gd name="T17" fmla="*/ 2381 h 4076"/>
                  <a:gd name="T18" fmla="*/ 2564 w 3154"/>
                  <a:gd name="T19" fmla="*/ 2997 h 4076"/>
                  <a:gd name="T20" fmla="*/ 2631 w 3154"/>
                  <a:gd name="T21" fmla="*/ 3303 h 4076"/>
                  <a:gd name="T22" fmla="*/ 2436 w 3154"/>
                  <a:gd name="T23" fmla="*/ 3562 h 4076"/>
                  <a:gd name="T24" fmla="*/ 1785 w 3154"/>
                  <a:gd name="T25" fmla="*/ 3972 h 4076"/>
                  <a:gd name="T26" fmla="*/ 1464 w 3154"/>
                  <a:gd name="T27" fmla="*/ 4076 h 4076"/>
                  <a:gd name="T28" fmla="*/ 1363 w 3154"/>
                  <a:gd name="T29" fmla="*/ 4039 h 4076"/>
                  <a:gd name="T30" fmla="*/ 1346 w 3154"/>
                  <a:gd name="T31" fmla="*/ 3975 h 4076"/>
                  <a:gd name="T32" fmla="*/ 1309 w 3154"/>
                  <a:gd name="T33" fmla="*/ 3501 h 4076"/>
                  <a:gd name="T34" fmla="*/ 1262 w 3154"/>
                  <a:gd name="T35" fmla="*/ 3209 h 4076"/>
                  <a:gd name="T36" fmla="*/ 1073 w 3154"/>
                  <a:gd name="T37" fmla="*/ 2993 h 4076"/>
                  <a:gd name="T38" fmla="*/ 469 w 3154"/>
                  <a:gd name="T39" fmla="*/ 2946 h 4076"/>
                  <a:gd name="T40" fmla="*/ 381 w 3154"/>
                  <a:gd name="T41" fmla="*/ 2815 h 4076"/>
                  <a:gd name="T42" fmla="*/ 402 w 3154"/>
                  <a:gd name="T43" fmla="*/ 2650 h 4076"/>
                  <a:gd name="T44" fmla="*/ 334 w 3154"/>
                  <a:gd name="T45" fmla="*/ 2573 h 4076"/>
                  <a:gd name="T46" fmla="*/ 304 w 3154"/>
                  <a:gd name="T47" fmla="*/ 2418 h 4076"/>
                  <a:gd name="T48" fmla="*/ 203 w 3154"/>
                  <a:gd name="T49" fmla="*/ 2364 h 4076"/>
                  <a:gd name="T50" fmla="*/ 203 w 3154"/>
                  <a:gd name="T51" fmla="*/ 2301 h 4076"/>
                  <a:gd name="T52" fmla="*/ 233 w 3154"/>
                  <a:gd name="T53" fmla="*/ 2240 h 4076"/>
                  <a:gd name="T54" fmla="*/ 122 w 3154"/>
                  <a:gd name="T55" fmla="*/ 2196 h 4076"/>
                  <a:gd name="T56" fmla="*/ 20 w 3154"/>
                  <a:gd name="T57" fmla="*/ 2129 h 4076"/>
                  <a:gd name="T58" fmla="*/ 61 w 3154"/>
                  <a:gd name="T59" fmla="*/ 1995 h 40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154" h="4076">
                    <a:moveTo>
                      <a:pt x="61" y="1995"/>
                    </a:moveTo>
                    <a:cubicBezTo>
                      <a:pt x="61" y="1991"/>
                      <a:pt x="61" y="1991"/>
                      <a:pt x="61" y="1991"/>
                    </a:cubicBezTo>
                    <a:cubicBezTo>
                      <a:pt x="165" y="1847"/>
                      <a:pt x="273" y="1699"/>
                      <a:pt x="300" y="1524"/>
                    </a:cubicBezTo>
                    <a:cubicBezTo>
                      <a:pt x="324" y="1376"/>
                      <a:pt x="290" y="1228"/>
                      <a:pt x="294" y="1080"/>
                    </a:cubicBezTo>
                    <a:cubicBezTo>
                      <a:pt x="300" y="754"/>
                      <a:pt x="489" y="444"/>
                      <a:pt x="756" y="259"/>
                    </a:cubicBezTo>
                    <a:cubicBezTo>
                      <a:pt x="1026" y="71"/>
                      <a:pt x="1363" y="0"/>
                      <a:pt x="1690" y="20"/>
                    </a:cubicBezTo>
                    <a:cubicBezTo>
                      <a:pt x="2004" y="41"/>
                      <a:pt x="2314" y="145"/>
                      <a:pt x="2557" y="340"/>
                    </a:cubicBezTo>
                    <a:cubicBezTo>
                      <a:pt x="2986" y="680"/>
                      <a:pt x="3154" y="1305"/>
                      <a:pt x="2962" y="1816"/>
                    </a:cubicBezTo>
                    <a:cubicBezTo>
                      <a:pt x="2888" y="2015"/>
                      <a:pt x="2763" y="2193"/>
                      <a:pt x="2672" y="2381"/>
                    </a:cubicBezTo>
                    <a:cubicBezTo>
                      <a:pt x="2578" y="2573"/>
                      <a:pt x="2513" y="2792"/>
                      <a:pt x="2564" y="2997"/>
                    </a:cubicBezTo>
                    <a:cubicBezTo>
                      <a:pt x="2591" y="3098"/>
                      <a:pt x="2648" y="3198"/>
                      <a:pt x="2631" y="3303"/>
                    </a:cubicBezTo>
                    <a:cubicBezTo>
                      <a:pt x="2611" y="3414"/>
                      <a:pt x="2524" y="3494"/>
                      <a:pt x="2436" y="3562"/>
                    </a:cubicBezTo>
                    <a:cubicBezTo>
                      <a:pt x="2233" y="3720"/>
                      <a:pt x="2014" y="3858"/>
                      <a:pt x="1785" y="3972"/>
                    </a:cubicBezTo>
                    <a:cubicBezTo>
                      <a:pt x="1684" y="4022"/>
                      <a:pt x="1579" y="4070"/>
                      <a:pt x="1464" y="4076"/>
                    </a:cubicBezTo>
                    <a:cubicBezTo>
                      <a:pt x="1427" y="4076"/>
                      <a:pt x="1383" y="4073"/>
                      <a:pt x="1363" y="4039"/>
                    </a:cubicBezTo>
                    <a:cubicBezTo>
                      <a:pt x="1350" y="4022"/>
                      <a:pt x="1346" y="3999"/>
                      <a:pt x="1346" y="3975"/>
                    </a:cubicBezTo>
                    <a:cubicBezTo>
                      <a:pt x="1333" y="3817"/>
                      <a:pt x="1323" y="3659"/>
                      <a:pt x="1309" y="3501"/>
                    </a:cubicBezTo>
                    <a:cubicBezTo>
                      <a:pt x="1302" y="3400"/>
                      <a:pt x="1296" y="3303"/>
                      <a:pt x="1262" y="3209"/>
                    </a:cubicBezTo>
                    <a:cubicBezTo>
                      <a:pt x="1228" y="3118"/>
                      <a:pt x="1164" y="3030"/>
                      <a:pt x="1073" y="2993"/>
                    </a:cubicBezTo>
                    <a:cubicBezTo>
                      <a:pt x="881" y="2916"/>
                      <a:pt x="634" y="3064"/>
                      <a:pt x="469" y="2946"/>
                    </a:cubicBezTo>
                    <a:cubicBezTo>
                      <a:pt x="425" y="2916"/>
                      <a:pt x="395" y="2866"/>
                      <a:pt x="381" y="2815"/>
                    </a:cubicBezTo>
                    <a:cubicBezTo>
                      <a:pt x="368" y="2751"/>
                      <a:pt x="388" y="2707"/>
                      <a:pt x="402" y="2650"/>
                    </a:cubicBezTo>
                    <a:cubicBezTo>
                      <a:pt x="415" y="2593"/>
                      <a:pt x="375" y="2590"/>
                      <a:pt x="334" y="2573"/>
                    </a:cubicBezTo>
                    <a:cubicBezTo>
                      <a:pt x="280" y="2546"/>
                      <a:pt x="263" y="2465"/>
                      <a:pt x="304" y="2418"/>
                    </a:cubicBezTo>
                    <a:cubicBezTo>
                      <a:pt x="263" y="2428"/>
                      <a:pt x="216" y="2405"/>
                      <a:pt x="203" y="2364"/>
                    </a:cubicBezTo>
                    <a:cubicBezTo>
                      <a:pt x="192" y="2344"/>
                      <a:pt x="196" y="2321"/>
                      <a:pt x="203" y="2301"/>
                    </a:cubicBezTo>
                    <a:cubicBezTo>
                      <a:pt x="213" y="2280"/>
                      <a:pt x="240" y="2260"/>
                      <a:pt x="233" y="2240"/>
                    </a:cubicBezTo>
                    <a:cubicBezTo>
                      <a:pt x="223" y="2206"/>
                      <a:pt x="149" y="2203"/>
                      <a:pt x="122" y="2196"/>
                    </a:cubicBezTo>
                    <a:cubicBezTo>
                      <a:pt x="81" y="2186"/>
                      <a:pt x="37" y="2173"/>
                      <a:pt x="20" y="2129"/>
                    </a:cubicBezTo>
                    <a:cubicBezTo>
                      <a:pt x="0" y="2085"/>
                      <a:pt x="30" y="2035"/>
                      <a:pt x="61" y="199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2" name="Freeform 6">
                <a:extLst>
                  <a:ext uri="{FF2B5EF4-FFF2-40B4-BE49-F238E27FC236}">
                    <a16:creationId xmlns:a16="http://schemas.microsoft.com/office/drawing/2014/main" id="{44491EEE-6ACB-7D49-A76F-863C3AEF4B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8701" y="1544638"/>
                <a:ext cx="1560512" cy="493713"/>
              </a:xfrm>
              <a:custGeom>
                <a:avLst/>
                <a:gdLst>
                  <a:gd name="T0" fmla="*/ 3408 w 3442"/>
                  <a:gd name="T1" fmla="*/ 705 h 1091"/>
                  <a:gd name="T2" fmla="*/ 3325 w 3442"/>
                  <a:gd name="T3" fmla="*/ 786 h 1091"/>
                  <a:gd name="T4" fmla="*/ 1052 w 3442"/>
                  <a:gd name="T5" fmla="*/ 875 h 1091"/>
                  <a:gd name="T6" fmla="*/ 984 w 3442"/>
                  <a:gd name="T7" fmla="*/ 916 h 1091"/>
                  <a:gd name="T8" fmla="*/ 909 w 3442"/>
                  <a:gd name="T9" fmla="*/ 1032 h 1091"/>
                  <a:gd name="T10" fmla="*/ 830 w 3442"/>
                  <a:gd name="T11" fmla="*/ 1077 h 1091"/>
                  <a:gd name="T12" fmla="*/ 156 w 3442"/>
                  <a:gd name="T13" fmla="*/ 1090 h 1091"/>
                  <a:gd name="T14" fmla="*/ 90 w 3442"/>
                  <a:gd name="T15" fmla="*/ 1040 h 1091"/>
                  <a:gd name="T16" fmla="*/ 84 w 3442"/>
                  <a:gd name="T17" fmla="*/ 50 h 1091"/>
                  <a:gd name="T18" fmla="*/ 149 w 3442"/>
                  <a:gd name="T19" fmla="*/ 0 h 1091"/>
                  <a:gd name="T20" fmla="*/ 826 w 3442"/>
                  <a:gd name="T21" fmla="*/ 0 h 1091"/>
                  <a:gd name="T22" fmla="*/ 920 w 3442"/>
                  <a:gd name="T23" fmla="*/ 39 h 1091"/>
                  <a:gd name="T24" fmla="*/ 929 w 3442"/>
                  <a:gd name="T25" fmla="*/ 48 h 1091"/>
                  <a:gd name="T26" fmla="*/ 1016 w 3442"/>
                  <a:gd name="T27" fmla="*/ 83 h 1091"/>
                  <a:gd name="T28" fmla="*/ 3356 w 3442"/>
                  <a:gd name="T29" fmla="*/ 172 h 1091"/>
                  <a:gd name="T30" fmla="*/ 3439 w 3442"/>
                  <a:gd name="T31" fmla="*/ 265 h 1091"/>
                  <a:gd name="T32" fmla="*/ 3408 w 3442"/>
                  <a:gd name="T33" fmla="*/ 705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42" h="1091">
                    <a:moveTo>
                      <a:pt x="3408" y="705"/>
                    </a:moveTo>
                    <a:cubicBezTo>
                      <a:pt x="3405" y="749"/>
                      <a:pt x="3369" y="784"/>
                      <a:pt x="3325" y="786"/>
                    </a:cubicBezTo>
                    <a:cubicBezTo>
                      <a:pt x="1052" y="875"/>
                      <a:pt x="1052" y="875"/>
                      <a:pt x="1052" y="875"/>
                    </a:cubicBezTo>
                    <a:cubicBezTo>
                      <a:pt x="1023" y="875"/>
                      <a:pt x="997" y="890"/>
                      <a:pt x="984" y="916"/>
                    </a:cubicBezTo>
                    <a:cubicBezTo>
                      <a:pt x="909" y="1032"/>
                      <a:pt x="909" y="1032"/>
                      <a:pt x="909" y="1032"/>
                    </a:cubicBezTo>
                    <a:cubicBezTo>
                      <a:pt x="891" y="1059"/>
                      <a:pt x="862" y="1076"/>
                      <a:pt x="830" y="1077"/>
                    </a:cubicBezTo>
                    <a:cubicBezTo>
                      <a:pt x="681" y="1080"/>
                      <a:pt x="259" y="1087"/>
                      <a:pt x="156" y="1090"/>
                    </a:cubicBezTo>
                    <a:cubicBezTo>
                      <a:pt x="126" y="1091"/>
                      <a:pt x="98" y="1070"/>
                      <a:pt x="90" y="1040"/>
                    </a:cubicBezTo>
                    <a:cubicBezTo>
                      <a:pt x="3" y="718"/>
                      <a:pt x="0" y="376"/>
                      <a:pt x="84" y="50"/>
                    </a:cubicBezTo>
                    <a:cubicBezTo>
                      <a:pt x="92" y="21"/>
                      <a:pt x="119" y="0"/>
                      <a:pt x="149" y="0"/>
                    </a:cubicBezTo>
                    <a:cubicBezTo>
                      <a:pt x="826" y="0"/>
                      <a:pt x="826" y="0"/>
                      <a:pt x="826" y="0"/>
                    </a:cubicBezTo>
                    <a:cubicBezTo>
                      <a:pt x="861" y="0"/>
                      <a:pt x="895" y="14"/>
                      <a:pt x="920" y="39"/>
                    </a:cubicBezTo>
                    <a:cubicBezTo>
                      <a:pt x="929" y="48"/>
                      <a:pt x="929" y="48"/>
                      <a:pt x="929" y="48"/>
                    </a:cubicBezTo>
                    <a:cubicBezTo>
                      <a:pt x="952" y="70"/>
                      <a:pt x="984" y="83"/>
                      <a:pt x="1016" y="83"/>
                    </a:cubicBezTo>
                    <a:cubicBezTo>
                      <a:pt x="2443" y="142"/>
                      <a:pt x="3168" y="164"/>
                      <a:pt x="3356" y="172"/>
                    </a:cubicBezTo>
                    <a:cubicBezTo>
                      <a:pt x="3405" y="174"/>
                      <a:pt x="3442" y="216"/>
                      <a:pt x="3439" y="265"/>
                    </a:cubicBezTo>
                    <a:lnTo>
                      <a:pt x="3408" y="705"/>
                    </a:ln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9B076F2-D203-4720-613E-BB69D6AB4C2C}"/>
              </a:ext>
            </a:extLst>
          </p:cNvPr>
          <p:cNvGrpSpPr>
            <a:grpSpLocks noChangeAspect="1"/>
          </p:cNvGrpSpPr>
          <p:nvPr/>
        </p:nvGrpSpPr>
        <p:grpSpPr>
          <a:xfrm>
            <a:off x="8965774" y="924268"/>
            <a:ext cx="550025" cy="503975"/>
            <a:chOff x="1054203" y="2296097"/>
            <a:chExt cx="1018723" cy="933430"/>
          </a:xfrm>
        </p:grpSpPr>
        <p:sp>
          <p:nvSpPr>
            <p:cNvPr id="56" name="Oval 7">
              <a:extLst>
                <a:ext uri="{FF2B5EF4-FFF2-40B4-BE49-F238E27FC236}">
                  <a16:creationId xmlns:a16="http://schemas.microsoft.com/office/drawing/2014/main" id="{9D411A24-AD03-7503-6B3C-0269A93EC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707" y="2829577"/>
              <a:ext cx="399631" cy="3999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8">
              <a:extLst>
                <a:ext uri="{FF2B5EF4-FFF2-40B4-BE49-F238E27FC236}">
                  <a16:creationId xmlns:a16="http://schemas.microsoft.com/office/drawing/2014/main" id="{C3FC2ABE-1950-198A-B1C2-848368A87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725" y="2900495"/>
              <a:ext cx="35778" cy="3609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15C8937C-B516-BDC7-78AD-3AB1BCA440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1197" y="2882286"/>
              <a:ext cx="72834" cy="72834"/>
            </a:xfrm>
            <a:custGeom>
              <a:avLst/>
              <a:gdLst>
                <a:gd name="T0" fmla="*/ 474 w 948"/>
                <a:gd name="T1" fmla="*/ 0 h 947"/>
                <a:gd name="T2" fmla="*/ 0 w 948"/>
                <a:gd name="T3" fmla="*/ 473 h 947"/>
                <a:gd name="T4" fmla="*/ 474 w 948"/>
                <a:gd name="T5" fmla="*/ 947 h 947"/>
                <a:gd name="T6" fmla="*/ 948 w 948"/>
                <a:gd name="T7" fmla="*/ 473 h 947"/>
                <a:gd name="T8" fmla="*/ 474 w 948"/>
                <a:gd name="T9" fmla="*/ 0 h 947"/>
                <a:gd name="T10" fmla="*/ 474 w 948"/>
                <a:gd name="T11" fmla="*/ 922 h 947"/>
                <a:gd name="T12" fmla="*/ 26 w 948"/>
                <a:gd name="T13" fmla="*/ 473 h 947"/>
                <a:gd name="T14" fmla="*/ 474 w 948"/>
                <a:gd name="T15" fmla="*/ 25 h 947"/>
                <a:gd name="T16" fmla="*/ 923 w 948"/>
                <a:gd name="T17" fmla="*/ 473 h 947"/>
                <a:gd name="T18" fmla="*/ 474 w 948"/>
                <a:gd name="T19" fmla="*/ 922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8" h="947">
                  <a:moveTo>
                    <a:pt x="474" y="0"/>
                  </a:moveTo>
                  <a:cubicBezTo>
                    <a:pt x="213" y="0"/>
                    <a:pt x="0" y="212"/>
                    <a:pt x="0" y="473"/>
                  </a:cubicBezTo>
                  <a:cubicBezTo>
                    <a:pt x="0" y="735"/>
                    <a:pt x="213" y="947"/>
                    <a:pt x="474" y="947"/>
                  </a:cubicBezTo>
                  <a:cubicBezTo>
                    <a:pt x="736" y="947"/>
                    <a:pt x="948" y="735"/>
                    <a:pt x="948" y="473"/>
                  </a:cubicBezTo>
                  <a:cubicBezTo>
                    <a:pt x="948" y="212"/>
                    <a:pt x="736" y="0"/>
                    <a:pt x="474" y="0"/>
                  </a:cubicBezTo>
                  <a:close/>
                  <a:moveTo>
                    <a:pt x="474" y="922"/>
                  </a:moveTo>
                  <a:cubicBezTo>
                    <a:pt x="226" y="922"/>
                    <a:pt x="26" y="721"/>
                    <a:pt x="26" y="473"/>
                  </a:cubicBezTo>
                  <a:cubicBezTo>
                    <a:pt x="26" y="226"/>
                    <a:pt x="226" y="25"/>
                    <a:pt x="474" y="25"/>
                  </a:cubicBezTo>
                  <a:cubicBezTo>
                    <a:pt x="722" y="25"/>
                    <a:pt x="923" y="226"/>
                    <a:pt x="923" y="473"/>
                  </a:cubicBezTo>
                  <a:cubicBezTo>
                    <a:pt x="923" y="721"/>
                    <a:pt x="722" y="922"/>
                    <a:pt x="474" y="92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10">
              <a:extLst>
                <a:ext uri="{FF2B5EF4-FFF2-40B4-BE49-F238E27FC236}">
                  <a16:creationId xmlns:a16="http://schemas.microsoft.com/office/drawing/2014/main" id="{A04D6466-A9B5-5388-7541-C97C50AAC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3295" y="2297375"/>
              <a:ext cx="399631" cy="3996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11">
              <a:extLst>
                <a:ext uri="{FF2B5EF4-FFF2-40B4-BE49-F238E27FC236}">
                  <a16:creationId xmlns:a16="http://schemas.microsoft.com/office/drawing/2014/main" id="{8B96119E-FC58-D828-48E4-D19DE2CD8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203" y="2297375"/>
              <a:ext cx="399631" cy="3996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2">
              <a:extLst>
                <a:ext uri="{FF2B5EF4-FFF2-40B4-BE49-F238E27FC236}">
                  <a16:creationId xmlns:a16="http://schemas.microsoft.com/office/drawing/2014/main" id="{F38FE253-045F-1F2C-8353-48D2D4191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065" y="2384904"/>
              <a:ext cx="140238" cy="224573"/>
            </a:xfrm>
            <a:custGeom>
              <a:avLst/>
              <a:gdLst>
                <a:gd name="T0" fmla="*/ 1479 w 1821"/>
                <a:gd name="T1" fmla="*/ 105 h 2913"/>
                <a:gd name="T2" fmla="*/ 531 w 1821"/>
                <a:gd name="T3" fmla="*/ 814 h 2913"/>
                <a:gd name="T4" fmla="*/ 244 w 1821"/>
                <a:gd name="T5" fmla="*/ 814 h 2913"/>
                <a:gd name="T6" fmla="*/ 0 w 1821"/>
                <a:gd name="T7" fmla="*/ 1057 h 2913"/>
                <a:gd name="T8" fmla="*/ 0 w 1821"/>
                <a:gd name="T9" fmla="*/ 1856 h 2913"/>
                <a:gd name="T10" fmla="*/ 244 w 1821"/>
                <a:gd name="T11" fmla="*/ 2099 h 2913"/>
                <a:gd name="T12" fmla="*/ 531 w 1821"/>
                <a:gd name="T13" fmla="*/ 2099 h 2913"/>
                <a:gd name="T14" fmla="*/ 1479 w 1821"/>
                <a:gd name="T15" fmla="*/ 2808 h 2913"/>
                <a:gd name="T16" fmla="*/ 1821 w 1821"/>
                <a:gd name="T17" fmla="*/ 2633 h 2913"/>
                <a:gd name="T18" fmla="*/ 1821 w 1821"/>
                <a:gd name="T19" fmla="*/ 280 h 2913"/>
                <a:gd name="T20" fmla="*/ 1479 w 1821"/>
                <a:gd name="T21" fmla="*/ 105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1" h="2913">
                  <a:moveTo>
                    <a:pt x="1479" y="105"/>
                  </a:moveTo>
                  <a:cubicBezTo>
                    <a:pt x="531" y="814"/>
                    <a:pt x="531" y="814"/>
                    <a:pt x="531" y="814"/>
                  </a:cubicBezTo>
                  <a:cubicBezTo>
                    <a:pt x="244" y="814"/>
                    <a:pt x="244" y="814"/>
                    <a:pt x="244" y="814"/>
                  </a:cubicBezTo>
                  <a:cubicBezTo>
                    <a:pt x="110" y="814"/>
                    <a:pt x="0" y="922"/>
                    <a:pt x="0" y="1057"/>
                  </a:cubicBezTo>
                  <a:cubicBezTo>
                    <a:pt x="0" y="1856"/>
                    <a:pt x="0" y="1856"/>
                    <a:pt x="0" y="1856"/>
                  </a:cubicBezTo>
                  <a:cubicBezTo>
                    <a:pt x="0" y="1991"/>
                    <a:pt x="110" y="2099"/>
                    <a:pt x="244" y="2099"/>
                  </a:cubicBezTo>
                  <a:cubicBezTo>
                    <a:pt x="531" y="2099"/>
                    <a:pt x="531" y="2099"/>
                    <a:pt x="531" y="2099"/>
                  </a:cubicBezTo>
                  <a:cubicBezTo>
                    <a:pt x="1479" y="2808"/>
                    <a:pt x="1479" y="2808"/>
                    <a:pt x="1479" y="2808"/>
                  </a:cubicBezTo>
                  <a:cubicBezTo>
                    <a:pt x="1619" y="2913"/>
                    <a:pt x="1821" y="2810"/>
                    <a:pt x="1821" y="2633"/>
                  </a:cubicBezTo>
                  <a:cubicBezTo>
                    <a:pt x="1821" y="280"/>
                    <a:pt x="1821" y="280"/>
                    <a:pt x="1821" y="280"/>
                  </a:cubicBezTo>
                  <a:cubicBezTo>
                    <a:pt x="1821" y="103"/>
                    <a:pt x="1619" y="0"/>
                    <a:pt x="1479" y="10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">
              <a:extLst>
                <a:ext uri="{FF2B5EF4-FFF2-40B4-BE49-F238E27FC236}">
                  <a16:creationId xmlns:a16="http://schemas.microsoft.com/office/drawing/2014/main" id="{95F9F9A4-DE79-2383-AB4A-F72E7E95A7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9637" y="2434738"/>
              <a:ext cx="84335" cy="124905"/>
            </a:xfrm>
            <a:custGeom>
              <a:avLst/>
              <a:gdLst>
                <a:gd name="T0" fmla="*/ 536 w 1093"/>
                <a:gd name="T1" fmla="*/ 0 h 1619"/>
                <a:gd name="T2" fmla="*/ 651 w 1093"/>
                <a:gd name="T3" fmla="*/ 101 h 1619"/>
                <a:gd name="T4" fmla="*/ 651 w 1093"/>
                <a:gd name="T5" fmla="*/ 1520 h 1619"/>
                <a:gd name="T6" fmla="*/ 536 w 1093"/>
                <a:gd name="T7" fmla="*/ 1619 h 1619"/>
                <a:gd name="T8" fmla="*/ 423 w 1093"/>
                <a:gd name="T9" fmla="*/ 1520 h 1619"/>
                <a:gd name="T10" fmla="*/ 423 w 1093"/>
                <a:gd name="T11" fmla="*/ 101 h 1619"/>
                <a:gd name="T12" fmla="*/ 536 w 1093"/>
                <a:gd name="T13" fmla="*/ 0 h 1619"/>
                <a:gd name="T14" fmla="*/ 978 w 1093"/>
                <a:gd name="T15" fmla="*/ 202 h 1619"/>
                <a:gd name="T16" fmla="*/ 1093 w 1093"/>
                <a:gd name="T17" fmla="*/ 304 h 1619"/>
                <a:gd name="T18" fmla="*/ 1093 w 1093"/>
                <a:gd name="T19" fmla="*/ 1315 h 1619"/>
                <a:gd name="T20" fmla="*/ 978 w 1093"/>
                <a:gd name="T21" fmla="*/ 1417 h 1619"/>
                <a:gd name="T22" fmla="*/ 865 w 1093"/>
                <a:gd name="T23" fmla="*/ 1315 h 1619"/>
                <a:gd name="T24" fmla="*/ 865 w 1093"/>
                <a:gd name="T25" fmla="*/ 304 h 1619"/>
                <a:gd name="T26" fmla="*/ 978 w 1093"/>
                <a:gd name="T27" fmla="*/ 202 h 1619"/>
                <a:gd name="T28" fmla="*/ 112 w 1093"/>
                <a:gd name="T29" fmla="*/ 509 h 1619"/>
                <a:gd name="T30" fmla="*/ 227 w 1093"/>
                <a:gd name="T31" fmla="*/ 608 h 1619"/>
                <a:gd name="T32" fmla="*/ 227 w 1093"/>
                <a:gd name="T33" fmla="*/ 1013 h 1619"/>
                <a:gd name="T34" fmla="*/ 112 w 1093"/>
                <a:gd name="T35" fmla="*/ 1116 h 1619"/>
                <a:gd name="T36" fmla="*/ 0 w 1093"/>
                <a:gd name="T37" fmla="*/ 1013 h 1619"/>
                <a:gd name="T38" fmla="*/ 0 w 1093"/>
                <a:gd name="T39" fmla="*/ 608 h 1619"/>
                <a:gd name="T40" fmla="*/ 112 w 1093"/>
                <a:gd name="T41" fmla="*/ 509 h 1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93" h="1619">
                  <a:moveTo>
                    <a:pt x="536" y="0"/>
                  </a:moveTo>
                  <a:cubicBezTo>
                    <a:pt x="598" y="0"/>
                    <a:pt x="651" y="45"/>
                    <a:pt x="651" y="101"/>
                  </a:cubicBezTo>
                  <a:cubicBezTo>
                    <a:pt x="651" y="101"/>
                    <a:pt x="651" y="101"/>
                    <a:pt x="651" y="1520"/>
                  </a:cubicBezTo>
                  <a:cubicBezTo>
                    <a:pt x="651" y="1576"/>
                    <a:pt x="598" y="1619"/>
                    <a:pt x="536" y="1619"/>
                  </a:cubicBezTo>
                  <a:cubicBezTo>
                    <a:pt x="474" y="1619"/>
                    <a:pt x="423" y="1576"/>
                    <a:pt x="423" y="1520"/>
                  </a:cubicBezTo>
                  <a:cubicBezTo>
                    <a:pt x="423" y="1520"/>
                    <a:pt x="423" y="1520"/>
                    <a:pt x="423" y="101"/>
                  </a:cubicBezTo>
                  <a:cubicBezTo>
                    <a:pt x="423" y="45"/>
                    <a:pt x="474" y="0"/>
                    <a:pt x="536" y="0"/>
                  </a:cubicBezTo>
                  <a:close/>
                  <a:moveTo>
                    <a:pt x="978" y="202"/>
                  </a:moveTo>
                  <a:cubicBezTo>
                    <a:pt x="1042" y="202"/>
                    <a:pt x="1093" y="247"/>
                    <a:pt x="1093" y="304"/>
                  </a:cubicBezTo>
                  <a:cubicBezTo>
                    <a:pt x="1093" y="304"/>
                    <a:pt x="1093" y="304"/>
                    <a:pt x="1093" y="1315"/>
                  </a:cubicBezTo>
                  <a:cubicBezTo>
                    <a:pt x="1093" y="1372"/>
                    <a:pt x="1042" y="1417"/>
                    <a:pt x="978" y="1417"/>
                  </a:cubicBezTo>
                  <a:cubicBezTo>
                    <a:pt x="916" y="1417"/>
                    <a:pt x="865" y="1372"/>
                    <a:pt x="865" y="1315"/>
                  </a:cubicBezTo>
                  <a:cubicBezTo>
                    <a:pt x="865" y="1315"/>
                    <a:pt x="865" y="1315"/>
                    <a:pt x="865" y="304"/>
                  </a:cubicBezTo>
                  <a:cubicBezTo>
                    <a:pt x="865" y="247"/>
                    <a:pt x="916" y="202"/>
                    <a:pt x="978" y="202"/>
                  </a:cubicBezTo>
                  <a:close/>
                  <a:moveTo>
                    <a:pt x="112" y="509"/>
                  </a:moveTo>
                  <a:cubicBezTo>
                    <a:pt x="176" y="509"/>
                    <a:pt x="227" y="552"/>
                    <a:pt x="227" y="608"/>
                  </a:cubicBezTo>
                  <a:cubicBezTo>
                    <a:pt x="227" y="1013"/>
                    <a:pt x="227" y="1013"/>
                    <a:pt x="227" y="1013"/>
                  </a:cubicBezTo>
                  <a:cubicBezTo>
                    <a:pt x="227" y="1069"/>
                    <a:pt x="176" y="1116"/>
                    <a:pt x="112" y="1116"/>
                  </a:cubicBezTo>
                  <a:cubicBezTo>
                    <a:pt x="52" y="1116"/>
                    <a:pt x="0" y="1069"/>
                    <a:pt x="0" y="1013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552"/>
                    <a:pt x="52" y="509"/>
                    <a:pt x="112" y="5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">
              <a:extLst>
                <a:ext uri="{FF2B5EF4-FFF2-40B4-BE49-F238E27FC236}">
                  <a16:creationId xmlns:a16="http://schemas.microsoft.com/office/drawing/2014/main" id="{D5F10A34-179F-F4DE-E3D4-5AA09888C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819" y="2912953"/>
              <a:ext cx="289421" cy="226489"/>
            </a:xfrm>
            <a:custGeom>
              <a:avLst/>
              <a:gdLst>
                <a:gd name="T0" fmla="*/ 20 w 3759"/>
                <a:gd name="T1" fmla="*/ 2941 h 2941"/>
                <a:gd name="T2" fmla="*/ 3325 w 3759"/>
                <a:gd name="T3" fmla="*/ 2917 h 2941"/>
                <a:gd name="T4" fmla="*/ 3300 w 3759"/>
                <a:gd name="T5" fmla="*/ 1366 h 2941"/>
                <a:gd name="T6" fmla="*/ 2806 w 3759"/>
                <a:gd name="T7" fmla="*/ 1247 h 2941"/>
                <a:gd name="T8" fmla="*/ 2717 w 3759"/>
                <a:gd name="T9" fmla="*/ 2013 h 2941"/>
                <a:gd name="T10" fmla="*/ 2715 w 3759"/>
                <a:gd name="T11" fmla="*/ 575 h 2941"/>
                <a:gd name="T12" fmla="*/ 2625 w 3759"/>
                <a:gd name="T13" fmla="*/ 549 h 2941"/>
                <a:gd name="T14" fmla="*/ 2590 w 3759"/>
                <a:gd name="T15" fmla="*/ 454 h 2941"/>
                <a:gd name="T16" fmla="*/ 2588 w 3759"/>
                <a:gd name="T17" fmla="*/ 376 h 2941"/>
                <a:gd name="T18" fmla="*/ 2475 w 3759"/>
                <a:gd name="T19" fmla="*/ 359 h 2941"/>
                <a:gd name="T20" fmla="*/ 2493 w 3759"/>
                <a:gd name="T21" fmla="*/ 133 h 2941"/>
                <a:gd name="T22" fmla="*/ 2451 w 3759"/>
                <a:gd name="T23" fmla="*/ 0 h 2941"/>
                <a:gd name="T24" fmla="*/ 2409 w 3759"/>
                <a:gd name="T25" fmla="*/ 134 h 2941"/>
                <a:gd name="T26" fmla="*/ 2428 w 3759"/>
                <a:gd name="T27" fmla="*/ 359 h 2941"/>
                <a:gd name="T28" fmla="*/ 2315 w 3759"/>
                <a:gd name="T29" fmla="*/ 379 h 2941"/>
                <a:gd name="T30" fmla="*/ 2302 w 3759"/>
                <a:gd name="T31" fmla="*/ 453 h 2941"/>
                <a:gd name="T32" fmla="*/ 2278 w 3759"/>
                <a:gd name="T33" fmla="*/ 550 h 2941"/>
                <a:gd name="T34" fmla="*/ 2191 w 3759"/>
                <a:gd name="T35" fmla="*/ 573 h 2941"/>
                <a:gd name="T36" fmla="*/ 2194 w 3759"/>
                <a:gd name="T37" fmla="*/ 2289 h 2941"/>
                <a:gd name="T38" fmla="*/ 2019 w 3759"/>
                <a:gd name="T39" fmla="*/ 1121 h 2941"/>
                <a:gd name="T40" fmla="*/ 1979 w 3759"/>
                <a:gd name="T41" fmla="*/ 1095 h 2941"/>
                <a:gd name="T42" fmla="*/ 1585 w 3759"/>
                <a:gd name="T43" fmla="*/ 972 h 2941"/>
                <a:gd name="T44" fmla="*/ 1087 w 3759"/>
                <a:gd name="T45" fmla="*/ 950 h 2941"/>
                <a:gd name="T46" fmla="*/ 1062 w 3759"/>
                <a:gd name="T47" fmla="*/ 1789 h 2941"/>
                <a:gd name="T48" fmla="*/ 722 w 3759"/>
                <a:gd name="T49" fmla="*/ 1453 h 2941"/>
                <a:gd name="T50" fmla="*/ 371 w 3759"/>
                <a:gd name="T51" fmla="*/ 1540 h 2941"/>
                <a:gd name="T52" fmla="*/ 361 w 3759"/>
                <a:gd name="T53" fmla="*/ 1047 h 2941"/>
                <a:gd name="T54" fmla="*/ 304 w 3759"/>
                <a:gd name="T55" fmla="*/ 971 h 2941"/>
                <a:gd name="T56" fmla="*/ 277 w 3759"/>
                <a:gd name="T57" fmla="*/ 957 h 2941"/>
                <a:gd name="T58" fmla="*/ 264 w 3759"/>
                <a:gd name="T59" fmla="*/ 891 h 2941"/>
                <a:gd name="T60" fmla="*/ 177 w 3759"/>
                <a:gd name="T61" fmla="*/ 891 h 2941"/>
                <a:gd name="T62" fmla="*/ 90 w 3759"/>
                <a:gd name="T63" fmla="*/ 905 h 2941"/>
                <a:gd name="T64" fmla="*/ 89 w 3759"/>
                <a:gd name="T65" fmla="*/ 959 h 2941"/>
                <a:gd name="T66" fmla="*/ 63 w 3759"/>
                <a:gd name="T67" fmla="*/ 1047 h 2941"/>
                <a:gd name="T68" fmla="*/ 0 w 3759"/>
                <a:gd name="T69" fmla="*/ 1068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59" h="2941">
                  <a:moveTo>
                    <a:pt x="1" y="2923"/>
                  </a:moveTo>
                  <a:cubicBezTo>
                    <a:pt x="1" y="2933"/>
                    <a:pt x="10" y="2941"/>
                    <a:pt x="20" y="2941"/>
                  </a:cubicBezTo>
                  <a:cubicBezTo>
                    <a:pt x="3759" y="2935"/>
                    <a:pt x="3307" y="2935"/>
                    <a:pt x="3307" y="2935"/>
                  </a:cubicBezTo>
                  <a:cubicBezTo>
                    <a:pt x="3317" y="2935"/>
                    <a:pt x="3325" y="2927"/>
                    <a:pt x="3325" y="2917"/>
                  </a:cubicBezTo>
                  <a:cubicBezTo>
                    <a:pt x="3324" y="1707"/>
                    <a:pt x="3324" y="1392"/>
                    <a:pt x="3324" y="1392"/>
                  </a:cubicBezTo>
                  <a:cubicBezTo>
                    <a:pt x="3324" y="1379"/>
                    <a:pt x="3313" y="1369"/>
                    <a:pt x="3300" y="1366"/>
                  </a:cubicBezTo>
                  <a:cubicBezTo>
                    <a:pt x="2823" y="1234"/>
                    <a:pt x="2823" y="1234"/>
                    <a:pt x="2823" y="1234"/>
                  </a:cubicBezTo>
                  <a:cubicBezTo>
                    <a:pt x="2813" y="1230"/>
                    <a:pt x="2806" y="1237"/>
                    <a:pt x="2806" y="1247"/>
                  </a:cubicBezTo>
                  <a:cubicBezTo>
                    <a:pt x="2806" y="1293"/>
                    <a:pt x="2806" y="1453"/>
                    <a:pt x="2807" y="2012"/>
                  </a:cubicBezTo>
                  <a:cubicBezTo>
                    <a:pt x="2717" y="2013"/>
                    <a:pt x="2717" y="2013"/>
                    <a:pt x="2717" y="2013"/>
                  </a:cubicBezTo>
                  <a:cubicBezTo>
                    <a:pt x="2717" y="2013"/>
                    <a:pt x="2717" y="2013"/>
                    <a:pt x="2715" y="871"/>
                  </a:cubicBezTo>
                  <a:cubicBezTo>
                    <a:pt x="2715" y="817"/>
                    <a:pt x="2715" y="634"/>
                    <a:pt x="2715" y="575"/>
                  </a:cubicBezTo>
                  <a:cubicBezTo>
                    <a:pt x="2715" y="562"/>
                    <a:pt x="2702" y="548"/>
                    <a:pt x="2689" y="549"/>
                  </a:cubicBezTo>
                  <a:cubicBezTo>
                    <a:pt x="2675" y="549"/>
                    <a:pt x="2655" y="549"/>
                    <a:pt x="2625" y="549"/>
                  </a:cubicBezTo>
                  <a:cubicBezTo>
                    <a:pt x="2625" y="549"/>
                    <a:pt x="2625" y="549"/>
                    <a:pt x="2625" y="476"/>
                  </a:cubicBezTo>
                  <a:cubicBezTo>
                    <a:pt x="2625" y="459"/>
                    <a:pt x="2606" y="448"/>
                    <a:pt x="2590" y="454"/>
                  </a:cubicBezTo>
                  <a:cubicBezTo>
                    <a:pt x="2589" y="453"/>
                    <a:pt x="2589" y="453"/>
                    <a:pt x="2588" y="452"/>
                  </a:cubicBezTo>
                  <a:cubicBezTo>
                    <a:pt x="2588" y="376"/>
                    <a:pt x="2588" y="376"/>
                    <a:pt x="2588" y="376"/>
                  </a:cubicBezTo>
                  <a:cubicBezTo>
                    <a:pt x="2588" y="366"/>
                    <a:pt x="2578" y="359"/>
                    <a:pt x="2568" y="359"/>
                  </a:cubicBezTo>
                  <a:cubicBezTo>
                    <a:pt x="2554" y="359"/>
                    <a:pt x="2524" y="359"/>
                    <a:pt x="2475" y="359"/>
                  </a:cubicBezTo>
                  <a:cubicBezTo>
                    <a:pt x="2474" y="143"/>
                    <a:pt x="2474" y="143"/>
                    <a:pt x="2474" y="143"/>
                  </a:cubicBezTo>
                  <a:cubicBezTo>
                    <a:pt x="2481" y="141"/>
                    <a:pt x="2487" y="137"/>
                    <a:pt x="2493" y="133"/>
                  </a:cubicBezTo>
                  <a:cubicBezTo>
                    <a:pt x="2512" y="120"/>
                    <a:pt x="2524" y="98"/>
                    <a:pt x="2524" y="73"/>
                  </a:cubicBezTo>
                  <a:cubicBezTo>
                    <a:pt x="2524" y="33"/>
                    <a:pt x="2491" y="0"/>
                    <a:pt x="2451" y="0"/>
                  </a:cubicBezTo>
                  <a:cubicBezTo>
                    <a:pt x="2411" y="0"/>
                    <a:pt x="2377" y="33"/>
                    <a:pt x="2377" y="73"/>
                  </a:cubicBezTo>
                  <a:cubicBezTo>
                    <a:pt x="2377" y="99"/>
                    <a:pt x="2389" y="121"/>
                    <a:pt x="2409" y="134"/>
                  </a:cubicBezTo>
                  <a:cubicBezTo>
                    <a:pt x="2414" y="138"/>
                    <a:pt x="2421" y="141"/>
                    <a:pt x="2427" y="143"/>
                  </a:cubicBezTo>
                  <a:cubicBezTo>
                    <a:pt x="2428" y="359"/>
                    <a:pt x="2428" y="359"/>
                    <a:pt x="2428" y="359"/>
                  </a:cubicBezTo>
                  <a:cubicBezTo>
                    <a:pt x="2428" y="359"/>
                    <a:pt x="2428" y="359"/>
                    <a:pt x="2338" y="360"/>
                  </a:cubicBezTo>
                  <a:cubicBezTo>
                    <a:pt x="2324" y="360"/>
                    <a:pt x="2315" y="366"/>
                    <a:pt x="2315" y="379"/>
                  </a:cubicBezTo>
                  <a:cubicBezTo>
                    <a:pt x="2315" y="393"/>
                    <a:pt x="2315" y="416"/>
                    <a:pt x="2315" y="453"/>
                  </a:cubicBezTo>
                  <a:cubicBezTo>
                    <a:pt x="2315" y="453"/>
                    <a:pt x="2315" y="453"/>
                    <a:pt x="2302" y="453"/>
                  </a:cubicBezTo>
                  <a:cubicBezTo>
                    <a:pt x="2288" y="453"/>
                    <a:pt x="2278" y="459"/>
                    <a:pt x="2278" y="473"/>
                  </a:cubicBezTo>
                  <a:cubicBezTo>
                    <a:pt x="2278" y="486"/>
                    <a:pt x="2278" y="510"/>
                    <a:pt x="2278" y="550"/>
                  </a:cubicBezTo>
                  <a:cubicBezTo>
                    <a:pt x="2278" y="550"/>
                    <a:pt x="2278" y="550"/>
                    <a:pt x="2212" y="550"/>
                  </a:cubicBezTo>
                  <a:cubicBezTo>
                    <a:pt x="2198" y="550"/>
                    <a:pt x="2191" y="559"/>
                    <a:pt x="2191" y="573"/>
                  </a:cubicBezTo>
                  <a:cubicBezTo>
                    <a:pt x="2191" y="595"/>
                    <a:pt x="2191" y="769"/>
                    <a:pt x="2192" y="872"/>
                  </a:cubicBezTo>
                  <a:cubicBezTo>
                    <a:pt x="2192" y="1071"/>
                    <a:pt x="2192" y="1474"/>
                    <a:pt x="2194" y="2289"/>
                  </a:cubicBezTo>
                  <a:cubicBezTo>
                    <a:pt x="2021" y="2290"/>
                    <a:pt x="2021" y="2290"/>
                    <a:pt x="2021" y="2290"/>
                  </a:cubicBezTo>
                  <a:cubicBezTo>
                    <a:pt x="2019" y="1478"/>
                    <a:pt x="2019" y="1212"/>
                    <a:pt x="2019" y="1121"/>
                  </a:cubicBezTo>
                  <a:cubicBezTo>
                    <a:pt x="2019" y="1115"/>
                    <a:pt x="2012" y="1105"/>
                    <a:pt x="2005" y="1099"/>
                  </a:cubicBezTo>
                  <a:cubicBezTo>
                    <a:pt x="1998" y="1092"/>
                    <a:pt x="1989" y="1092"/>
                    <a:pt x="1979" y="1095"/>
                  </a:cubicBezTo>
                  <a:cubicBezTo>
                    <a:pt x="1585" y="1236"/>
                    <a:pt x="1585" y="1236"/>
                    <a:pt x="1585" y="1236"/>
                  </a:cubicBezTo>
                  <a:cubicBezTo>
                    <a:pt x="1585" y="1029"/>
                    <a:pt x="1585" y="1009"/>
                    <a:pt x="1585" y="972"/>
                  </a:cubicBezTo>
                  <a:cubicBezTo>
                    <a:pt x="1585" y="959"/>
                    <a:pt x="1571" y="949"/>
                    <a:pt x="1558" y="949"/>
                  </a:cubicBezTo>
                  <a:cubicBezTo>
                    <a:pt x="1244" y="949"/>
                    <a:pt x="1127" y="950"/>
                    <a:pt x="1087" y="950"/>
                  </a:cubicBezTo>
                  <a:cubicBezTo>
                    <a:pt x="1074" y="950"/>
                    <a:pt x="1061" y="960"/>
                    <a:pt x="1061" y="973"/>
                  </a:cubicBezTo>
                  <a:cubicBezTo>
                    <a:pt x="1061" y="1339"/>
                    <a:pt x="1062" y="1563"/>
                    <a:pt x="1062" y="1789"/>
                  </a:cubicBezTo>
                  <a:cubicBezTo>
                    <a:pt x="932" y="1809"/>
                    <a:pt x="819" y="1846"/>
                    <a:pt x="722" y="1886"/>
                  </a:cubicBezTo>
                  <a:cubicBezTo>
                    <a:pt x="722" y="1586"/>
                    <a:pt x="722" y="1487"/>
                    <a:pt x="722" y="1453"/>
                  </a:cubicBezTo>
                  <a:cubicBezTo>
                    <a:pt x="722" y="1447"/>
                    <a:pt x="714" y="1440"/>
                    <a:pt x="705" y="1444"/>
                  </a:cubicBezTo>
                  <a:cubicBezTo>
                    <a:pt x="371" y="1540"/>
                    <a:pt x="371" y="1540"/>
                    <a:pt x="371" y="1540"/>
                  </a:cubicBezTo>
                  <a:cubicBezTo>
                    <a:pt x="371" y="1314"/>
                    <a:pt x="370" y="1084"/>
                    <a:pt x="370" y="1057"/>
                  </a:cubicBezTo>
                  <a:cubicBezTo>
                    <a:pt x="370" y="1051"/>
                    <a:pt x="367" y="1047"/>
                    <a:pt x="361" y="1047"/>
                  </a:cubicBezTo>
                  <a:cubicBezTo>
                    <a:pt x="304" y="1047"/>
                    <a:pt x="304" y="1047"/>
                    <a:pt x="304" y="1047"/>
                  </a:cubicBezTo>
                  <a:cubicBezTo>
                    <a:pt x="304" y="1004"/>
                    <a:pt x="304" y="981"/>
                    <a:pt x="304" y="971"/>
                  </a:cubicBezTo>
                  <a:cubicBezTo>
                    <a:pt x="304" y="964"/>
                    <a:pt x="297" y="957"/>
                    <a:pt x="290" y="957"/>
                  </a:cubicBezTo>
                  <a:cubicBezTo>
                    <a:pt x="277" y="957"/>
                    <a:pt x="277" y="957"/>
                    <a:pt x="277" y="957"/>
                  </a:cubicBezTo>
                  <a:cubicBezTo>
                    <a:pt x="277" y="928"/>
                    <a:pt x="277" y="911"/>
                    <a:pt x="277" y="904"/>
                  </a:cubicBezTo>
                  <a:cubicBezTo>
                    <a:pt x="277" y="898"/>
                    <a:pt x="270" y="891"/>
                    <a:pt x="264" y="891"/>
                  </a:cubicBezTo>
                  <a:cubicBezTo>
                    <a:pt x="190" y="891"/>
                    <a:pt x="190" y="891"/>
                    <a:pt x="190" y="891"/>
                  </a:cubicBezTo>
                  <a:cubicBezTo>
                    <a:pt x="177" y="891"/>
                    <a:pt x="177" y="891"/>
                    <a:pt x="177" y="891"/>
                  </a:cubicBezTo>
                  <a:cubicBezTo>
                    <a:pt x="137" y="891"/>
                    <a:pt x="117" y="891"/>
                    <a:pt x="103" y="891"/>
                  </a:cubicBezTo>
                  <a:cubicBezTo>
                    <a:pt x="97" y="891"/>
                    <a:pt x="90" y="898"/>
                    <a:pt x="90" y="905"/>
                  </a:cubicBezTo>
                  <a:cubicBezTo>
                    <a:pt x="90" y="958"/>
                    <a:pt x="90" y="958"/>
                    <a:pt x="90" y="958"/>
                  </a:cubicBezTo>
                  <a:cubicBezTo>
                    <a:pt x="90" y="958"/>
                    <a:pt x="90" y="958"/>
                    <a:pt x="89" y="959"/>
                  </a:cubicBezTo>
                  <a:cubicBezTo>
                    <a:pt x="78" y="954"/>
                    <a:pt x="63" y="966"/>
                    <a:pt x="63" y="978"/>
                  </a:cubicBezTo>
                  <a:cubicBezTo>
                    <a:pt x="63" y="1047"/>
                    <a:pt x="63" y="1047"/>
                    <a:pt x="63" y="1047"/>
                  </a:cubicBezTo>
                  <a:cubicBezTo>
                    <a:pt x="44" y="1047"/>
                    <a:pt x="30" y="1047"/>
                    <a:pt x="20" y="1047"/>
                  </a:cubicBezTo>
                  <a:cubicBezTo>
                    <a:pt x="10" y="1048"/>
                    <a:pt x="0" y="1058"/>
                    <a:pt x="0" y="1068"/>
                  </a:cubicBezTo>
                  <a:lnTo>
                    <a:pt x="1" y="29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">
              <a:extLst>
                <a:ext uri="{FF2B5EF4-FFF2-40B4-BE49-F238E27FC236}">
                  <a16:creationId xmlns:a16="http://schemas.microsoft.com/office/drawing/2014/main" id="{EB34A95D-63DD-10D7-FD36-F83DE0F43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653" y="3021566"/>
              <a:ext cx="201892" cy="117877"/>
            </a:xfrm>
            <a:custGeom>
              <a:avLst/>
              <a:gdLst>
                <a:gd name="T0" fmla="*/ 2594 w 2622"/>
                <a:gd name="T1" fmla="*/ 984 h 1532"/>
                <a:gd name="T2" fmla="*/ 2093 w 2622"/>
                <a:gd name="T3" fmla="*/ 984 h 1532"/>
                <a:gd name="T4" fmla="*/ 2093 w 2622"/>
                <a:gd name="T5" fmla="*/ 46 h 1532"/>
                <a:gd name="T6" fmla="*/ 2047 w 2622"/>
                <a:gd name="T7" fmla="*/ 0 h 1532"/>
                <a:gd name="T8" fmla="*/ 1282 w 2622"/>
                <a:gd name="T9" fmla="*/ 0 h 1532"/>
                <a:gd name="T10" fmla="*/ 1236 w 2622"/>
                <a:gd name="T11" fmla="*/ 46 h 1532"/>
                <a:gd name="T12" fmla="*/ 1236 w 2622"/>
                <a:gd name="T13" fmla="*/ 483 h 1532"/>
                <a:gd name="T14" fmla="*/ 846 w 2622"/>
                <a:gd name="T15" fmla="*/ 483 h 1532"/>
                <a:gd name="T16" fmla="*/ 819 w 2622"/>
                <a:gd name="T17" fmla="*/ 511 h 1532"/>
                <a:gd name="T18" fmla="*/ 819 w 2622"/>
                <a:gd name="T19" fmla="*/ 984 h 1532"/>
                <a:gd name="T20" fmla="*/ 28 w 2622"/>
                <a:gd name="T21" fmla="*/ 984 h 1532"/>
                <a:gd name="T22" fmla="*/ 0 w 2622"/>
                <a:gd name="T23" fmla="*/ 1012 h 1532"/>
                <a:gd name="T24" fmla="*/ 0 w 2622"/>
                <a:gd name="T25" fmla="*/ 1504 h 1532"/>
                <a:gd name="T26" fmla="*/ 28 w 2622"/>
                <a:gd name="T27" fmla="*/ 1532 h 1532"/>
                <a:gd name="T28" fmla="*/ 846 w 2622"/>
                <a:gd name="T29" fmla="*/ 1532 h 1532"/>
                <a:gd name="T30" fmla="*/ 915 w 2622"/>
                <a:gd name="T31" fmla="*/ 1532 h 1532"/>
                <a:gd name="T32" fmla="*/ 1242 w 2622"/>
                <a:gd name="T33" fmla="*/ 1532 h 1532"/>
                <a:gd name="T34" fmla="*/ 1259 w 2622"/>
                <a:gd name="T35" fmla="*/ 1525 h 1532"/>
                <a:gd name="T36" fmla="*/ 1282 w 2622"/>
                <a:gd name="T37" fmla="*/ 1532 h 1532"/>
                <a:gd name="T38" fmla="*/ 1708 w 2622"/>
                <a:gd name="T39" fmla="*/ 1532 h 1532"/>
                <a:gd name="T40" fmla="*/ 2047 w 2622"/>
                <a:gd name="T41" fmla="*/ 1532 h 1532"/>
                <a:gd name="T42" fmla="*/ 2594 w 2622"/>
                <a:gd name="T43" fmla="*/ 1532 h 1532"/>
                <a:gd name="T44" fmla="*/ 2622 w 2622"/>
                <a:gd name="T45" fmla="*/ 1504 h 1532"/>
                <a:gd name="T46" fmla="*/ 2622 w 2622"/>
                <a:gd name="T47" fmla="*/ 1012 h 1532"/>
                <a:gd name="T48" fmla="*/ 2594 w 2622"/>
                <a:gd name="T49" fmla="*/ 984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22" h="1532">
                  <a:moveTo>
                    <a:pt x="2594" y="984"/>
                  </a:moveTo>
                  <a:cubicBezTo>
                    <a:pt x="2093" y="984"/>
                    <a:pt x="2093" y="984"/>
                    <a:pt x="2093" y="984"/>
                  </a:cubicBezTo>
                  <a:cubicBezTo>
                    <a:pt x="2093" y="46"/>
                    <a:pt x="2093" y="46"/>
                    <a:pt x="2093" y="46"/>
                  </a:cubicBezTo>
                  <a:cubicBezTo>
                    <a:pt x="2093" y="21"/>
                    <a:pt x="2073" y="0"/>
                    <a:pt x="2047" y="0"/>
                  </a:cubicBezTo>
                  <a:cubicBezTo>
                    <a:pt x="1282" y="0"/>
                    <a:pt x="1282" y="0"/>
                    <a:pt x="1282" y="0"/>
                  </a:cubicBezTo>
                  <a:cubicBezTo>
                    <a:pt x="1256" y="0"/>
                    <a:pt x="1236" y="21"/>
                    <a:pt x="1236" y="46"/>
                  </a:cubicBezTo>
                  <a:cubicBezTo>
                    <a:pt x="1236" y="483"/>
                    <a:pt x="1236" y="483"/>
                    <a:pt x="1236" y="483"/>
                  </a:cubicBezTo>
                  <a:cubicBezTo>
                    <a:pt x="846" y="483"/>
                    <a:pt x="846" y="483"/>
                    <a:pt x="846" y="483"/>
                  </a:cubicBezTo>
                  <a:cubicBezTo>
                    <a:pt x="831" y="483"/>
                    <a:pt x="819" y="496"/>
                    <a:pt x="819" y="511"/>
                  </a:cubicBezTo>
                  <a:cubicBezTo>
                    <a:pt x="819" y="984"/>
                    <a:pt x="819" y="984"/>
                    <a:pt x="819" y="984"/>
                  </a:cubicBezTo>
                  <a:cubicBezTo>
                    <a:pt x="28" y="984"/>
                    <a:pt x="28" y="984"/>
                    <a:pt x="28" y="984"/>
                  </a:cubicBezTo>
                  <a:cubicBezTo>
                    <a:pt x="12" y="984"/>
                    <a:pt x="0" y="997"/>
                    <a:pt x="0" y="1012"/>
                  </a:cubicBezTo>
                  <a:cubicBezTo>
                    <a:pt x="0" y="1504"/>
                    <a:pt x="0" y="1504"/>
                    <a:pt x="0" y="1504"/>
                  </a:cubicBezTo>
                  <a:cubicBezTo>
                    <a:pt x="0" y="1520"/>
                    <a:pt x="12" y="1532"/>
                    <a:pt x="28" y="1532"/>
                  </a:cubicBezTo>
                  <a:cubicBezTo>
                    <a:pt x="846" y="1532"/>
                    <a:pt x="846" y="1532"/>
                    <a:pt x="846" y="1532"/>
                  </a:cubicBezTo>
                  <a:cubicBezTo>
                    <a:pt x="915" y="1532"/>
                    <a:pt x="915" y="1532"/>
                    <a:pt x="915" y="1532"/>
                  </a:cubicBezTo>
                  <a:cubicBezTo>
                    <a:pt x="1242" y="1532"/>
                    <a:pt x="1242" y="1532"/>
                    <a:pt x="1242" y="1532"/>
                  </a:cubicBezTo>
                  <a:cubicBezTo>
                    <a:pt x="1249" y="1532"/>
                    <a:pt x="1255" y="1529"/>
                    <a:pt x="1259" y="1525"/>
                  </a:cubicBezTo>
                  <a:cubicBezTo>
                    <a:pt x="1266" y="1529"/>
                    <a:pt x="1274" y="1532"/>
                    <a:pt x="1282" y="1532"/>
                  </a:cubicBezTo>
                  <a:cubicBezTo>
                    <a:pt x="1708" y="1532"/>
                    <a:pt x="1708" y="1532"/>
                    <a:pt x="1708" y="1532"/>
                  </a:cubicBezTo>
                  <a:cubicBezTo>
                    <a:pt x="2047" y="1532"/>
                    <a:pt x="2047" y="1532"/>
                    <a:pt x="2047" y="1532"/>
                  </a:cubicBezTo>
                  <a:cubicBezTo>
                    <a:pt x="2594" y="1532"/>
                    <a:pt x="2594" y="1532"/>
                    <a:pt x="2594" y="1532"/>
                  </a:cubicBezTo>
                  <a:cubicBezTo>
                    <a:pt x="2610" y="1532"/>
                    <a:pt x="2622" y="1520"/>
                    <a:pt x="2622" y="1504"/>
                  </a:cubicBezTo>
                  <a:cubicBezTo>
                    <a:pt x="2622" y="1012"/>
                    <a:pt x="2622" y="1012"/>
                    <a:pt x="2622" y="1012"/>
                  </a:cubicBezTo>
                  <a:cubicBezTo>
                    <a:pt x="2622" y="997"/>
                    <a:pt x="2610" y="984"/>
                    <a:pt x="2594" y="98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81504866-D15F-8F14-5F07-9AD21BB42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488" y="3031788"/>
              <a:ext cx="12139" cy="12139"/>
            </a:xfrm>
            <a:custGeom>
              <a:avLst/>
              <a:gdLst>
                <a:gd name="T0" fmla="*/ 156 w 158"/>
                <a:gd name="T1" fmla="*/ 157 h 157"/>
                <a:gd name="T2" fmla="*/ 2 w 158"/>
                <a:gd name="T3" fmla="*/ 157 h 157"/>
                <a:gd name="T4" fmla="*/ 0 w 158"/>
                <a:gd name="T5" fmla="*/ 156 h 157"/>
                <a:gd name="T6" fmla="*/ 0 w 158"/>
                <a:gd name="T7" fmla="*/ 1 h 157"/>
                <a:gd name="T8" fmla="*/ 2 w 158"/>
                <a:gd name="T9" fmla="*/ 0 h 157"/>
                <a:gd name="T10" fmla="*/ 156 w 158"/>
                <a:gd name="T11" fmla="*/ 0 h 157"/>
                <a:gd name="T12" fmla="*/ 158 w 158"/>
                <a:gd name="T13" fmla="*/ 1 h 157"/>
                <a:gd name="T14" fmla="*/ 158 w 158"/>
                <a:gd name="T15" fmla="*/ 156 h 157"/>
                <a:gd name="T16" fmla="*/ 156 w 158"/>
                <a:gd name="T1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57">
                  <a:moveTo>
                    <a:pt x="156" y="157"/>
                  </a:moveTo>
                  <a:cubicBezTo>
                    <a:pt x="2" y="157"/>
                    <a:pt x="2" y="157"/>
                    <a:pt x="2" y="157"/>
                  </a:cubicBezTo>
                  <a:cubicBezTo>
                    <a:pt x="1" y="157"/>
                    <a:pt x="0" y="157"/>
                    <a:pt x="0" y="15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7" y="0"/>
                    <a:pt x="158" y="0"/>
                    <a:pt x="158" y="1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7"/>
                    <a:pt x="157" y="157"/>
                    <a:pt x="156" y="157"/>
                  </a:cubicBezTo>
                  <a:close/>
                </a:path>
              </a:pathLst>
            </a:custGeom>
            <a:solidFill>
              <a:srgbClr val="325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7">
              <a:extLst>
                <a:ext uri="{FF2B5EF4-FFF2-40B4-BE49-F238E27FC236}">
                  <a16:creationId xmlns:a16="http://schemas.microsoft.com/office/drawing/2014/main" id="{9ED00C4D-7705-5213-433A-F8AE2D10E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8516" y="3060539"/>
              <a:ext cx="12139" cy="12139"/>
            </a:xfrm>
            <a:custGeom>
              <a:avLst/>
              <a:gdLst>
                <a:gd name="T0" fmla="*/ 156 w 158"/>
                <a:gd name="T1" fmla="*/ 158 h 158"/>
                <a:gd name="T2" fmla="*/ 2 w 158"/>
                <a:gd name="T3" fmla="*/ 158 h 158"/>
                <a:gd name="T4" fmla="*/ 0 w 158"/>
                <a:gd name="T5" fmla="*/ 156 h 158"/>
                <a:gd name="T6" fmla="*/ 0 w 158"/>
                <a:gd name="T7" fmla="*/ 2 h 158"/>
                <a:gd name="T8" fmla="*/ 2 w 158"/>
                <a:gd name="T9" fmla="*/ 0 h 158"/>
                <a:gd name="T10" fmla="*/ 156 w 158"/>
                <a:gd name="T11" fmla="*/ 0 h 158"/>
                <a:gd name="T12" fmla="*/ 158 w 158"/>
                <a:gd name="T13" fmla="*/ 2 h 158"/>
                <a:gd name="T14" fmla="*/ 158 w 158"/>
                <a:gd name="T15" fmla="*/ 156 h 158"/>
                <a:gd name="T16" fmla="*/ 156 w 158"/>
                <a:gd name="T1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58">
                  <a:moveTo>
                    <a:pt x="156" y="158"/>
                  </a:move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7" y="0"/>
                    <a:pt x="158" y="1"/>
                    <a:pt x="158" y="2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7"/>
                    <a:pt x="157" y="158"/>
                    <a:pt x="156" y="158"/>
                  </a:cubicBezTo>
                  <a:close/>
                </a:path>
              </a:pathLst>
            </a:custGeom>
            <a:solidFill>
              <a:srgbClr val="325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8">
              <a:extLst>
                <a:ext uri="{FF2B5EF4-FFF2-40B4-BE49-F238E27FC236}">
                  <a16:creationId xmlns:a16="http://schemas.microsoft.com/office/drawing/2014/main" id="{FE8D7B4E-6DF2-C095-E8D8-838FB9814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8528" y="3040413"/>
              <a:ext cx="12459" cy="12139"/>
            </a:xfrm>
            <a:custGeom>
              <a:avLst/>
              <a:gdLst>
                <a:gd name="T0" fmla="*/ 156 w 158"/>
                <a:gd name="T1" fmla="*/ 158 h 158"/>
                <a:gd name="T2" fmla="*/ 2 w 158"/>
                <a:gd name="T3" fmla="*/ 158 h 158"/>
                <a:gd name="T4" fmla="*/ 0 w 158"/>
                <a:gd name="T5" fmla="*/ 156 h 158"/>
                <a:gd name="T6" fmla="*/ 0 w 158"/>
                <a:gd name="T7" fmla="*/ 2 h 158"/>
                <a:gd name="T8" fmla="*/ 2 w 158"/>
                <a:gd name="T9" fmla="*/ 0 h 158"/>
                <a:gd name="T10" fmla="*/ 156 w 158"/>
                <a:gd name="T11" fmla="*/ 0 h 158"/>
                <a:gd name="T12" fmla="*/ 158 w 158"/>
                <a:gd name="T13" fmla="*/ 2 h 158"/>
                <a:gd name="T14" fmla="*/ 158 w 158"/>
                <a:gd name="T15" fmla="*/ 156 h 158"/>
                <a:gd name="T16" fmla="*/ 156 w 158"/>
                <a:gd name="T1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58">
                  <a:moveTo>
                    <a:pt x="156" y="158"/>
                  </a:move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7" y="0"/>
                    <a:pt x="158" y="1"/>
                    <a:pt x="158" y="2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7"/>
                    <a:pt x="157" y="158"/>
                    <a:pt x="156" y="158"/>
                  </a:cubicBezTo>
                  <a:close/>
                </a:path>
              </a:pathLst>
            </a:custGeom>
            <a:solidFill>
              <a:srgbClr val="325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9">
              <a:extLst>
                <a:ext uri="{FF2B5EF4-FFF2-40B4-BE49-F238E27FC236}">
                  <a16:creationId xmlns:a16="http://schemas.microsoft.com/office/drawing/2014/main" id="{339B2916-F70B-BFE2-69E3-4634FB019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288" y="2736618"/>
              <a:ext cx="147266" cy="218184"/>
            </a:xfrm>
            <a:custGeom>
              <a:avLst/>
              <a:gdLst>
                <a:gd name="T0" fmla="*/ 1681 w 1913"/>
                <a:gd name="T1" fmla="*/ 2831 h 2832"/>
                <a:gd name="T2" fmla="*/ 1543 w 1913"/>
                <a:gd name="T3" fmla="*/ 2774 h 2832"/>
                <a:gd name="T4" fmla="*/ 31 w 1913"/>
                <a:gd name="T5" fmla="*/ 287 h 2832"/>
                <a:gd name="T6" fmla="*/ 173 w 1913"/>
                <a:gd name="T7" fmla="*/ 31 h 2832"/>
                <a:gd name="T8" fmla="*/ 428 w 1913"/>
                <a:gd name="T9" fmla="*/ 173 h 2832"/>
                <a:gd name="T10" fmla="*/ 1827 w 1913"/>
                <a:gd name="T11" fmla="*/ 2475 h 2832"/>
                <a:gd name="T12" fmla="*/ 1835 w 1913"/>
                <a:gd name="T13" fmla="*/ 2767 h 2832"/>
                <a:gd name="T14" fmla="*/ 1681 w 1913"/>
                <a:gd name="T15" fmla="*/ 2831 h 2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3" h="2832">
                  <a:moveTo>
                    <a:pt x="1681" y="2831"/>
                  </a:moveTo>
                  <a:cubicBezTo>
                    <a:pt x="1631" y="2830"/>
                    <a:pt x="1582" y="2811"/>
                    <a:pt x="1543" y="2774"/>
                  </a:cubicBezTo>
                  <a:cubicBezTo>
                    <a:pt x="825" y="2093"/>
                    <a:pt x="302" y="1233"/>
                    <a:pt x="31" y="287"/>
                  </a:cubicBezTo>
                  <a:cubicBezTo>
                    <a:pt x="0" y="177"/>
                    <a:pt x="63" y="63"/>
                    <a:pt x="173" y="31"/>
                  </a:cubicBezTo>
                  <a:cubicBezTo>
                    <a:pt x="283" y="0"/>
                    <a:pt x="397" y="63"/>
                    <a:pt x="428" y="173"/>
                  </a:cubicBezTo>
                  <a:cubicBezTo>
                    <a:pt x="679" y="1048"/>
                    <a:pt x="1162" y="1844"/>
                    <a:pt x="1827" y="2475"/>
                  </a:cubicBezTo>
                  <a:cubicBezTo>
                    <a:pt x="1910" y="2553"/>
                    <a:pt x="1913" y="2684"/>
                    <a:pt x="1835" y="2767"/>
                  </a:cubicBezTo>
                  <a:cubicBezTo>
                    <a:pt x="1793" y="2811"/>
                    <a:pt x="1737" y="2832"/>
                    <a:pt x="1681" y="28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0">
              <a:extLst>
                <a:ext uri="{FF2B5EF4-FFF2-40B4-BE49-F238E27FC236}">
                  <a16:creationId xmlns:a16="http://schemas.microsoft.com/office/drawing/2014/main" id="{B65B2F6B-461A-A55E-E971-F4C0EC05F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1172" y="2736618"/>
              <a:ext cx="147266" cy="218184"/>
            </a:xfrm>
            <a:custGeom>
              <a:avLst/>
              <a:gdLst>
                <a:gd name="T0" fmla="*/ 233 w 1914"/>
                <a:gd name="T1" fmla="*/ 2831 h 2832"/>
                <a:gd name="T2" fmla="*/ 371 w 1914"/>
                <a:gd name="T3" fmla="*/ 2774 h 2832"/>
                <a:gd name="T4" fmla="*/ 1882 w 1914"/>
                <a:gd name="T5" fmla="*/ 287 h 2832"/>
                <a:gd name="T6" fmla="*/ 1741 w 1914"/>
                <a:gd name="T7" fmla="*/ 31 h 2832"/>
                <a:gd name="T8" fmla="*/ 1486 w 1914"/>
                <a:gd name="T9" fmla="*/ 173 h 2832"/>
                <a:gd name="T10" fmla="*/ 87 w 1914"/>
                <a:gd name="T11" fmla="*/ 2475 h 2832"/>
                <a:gd name="T12" fmla="*/ 79 w 1914"/>
                <a:gd name="T13" fmla="*/ 2767 h 2832"/>
                <a:gd name="T14" fmla="*/ 233 w 1914"/>
                <a:gd name="T15" fmla="*/ 2831 h 2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4" h="2832">
                  <a:moveTo>
                    <a:pt x="233" y="2831"/>
                  </a:moveTo>
                  <a:cubicBezTo>
                    <a:pt x="283" y="2830"/>
                    <a:pt x="332" y="2811"/>
                    <a:pt x="371" y="2774"/>
                  </a:cubicBezTo>
                  <a:cubicBezTo>
                    <a:pt x="1089" y="2093"/>
                    <a:pt x="1612" y="1233"/>
                    <a:pt x="1882" y="287"/>
                  </a:cubicBezTo>
                  <a:cubicBezTo>
                    <a:pt x="1914" y="177"/>
                    <a:pt x="1850" y="63"/>
                    <a:pt x="1741" y="31"/>
                  </a:cubicBezTo>
                  <a:cubicBezTo>
                    <a:pt x="1631" y="0"/>
                    <a:pt x="1517" y="63"/>
                    <a:pt x="1486" y="173"/>
                  </a:cubicBezTo>
                  <a:cubicBezTo>
                    <a:pt x="1235" y="1048"/>
                    <a:pt x="751" y="1844"/>
                    <a:pt x="87" y="2475"/>
                  </a:cubicBezTo>
                  <a:cubicBezTo>
                    <a:pt x="4" y="2553"/>
                    <a:pt x="0" y="2684"/>
                    <a:pt x="79" y="2767"/>
                  </a:cubicBezTo>
                  <a:cubicBezTo>
                    <a:pt x="121" y="2811"/>
                    <a:pt x="177" y="2832"/>
                    <a:pt x="233" y="28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1">
              <a:extLst>
                <a:ext uri="{FF2B5EF4-FFF2-40B4-BE49-F238E27FC236}">
                  <a16:creationId xmlns:a16="http://schemas.microsoft.com/office/drawing/2014/main" id="{6B65103A-88F4-4FEE-7B30-8A6540928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7861" y="2296097"/>
              <a:ext cx="250129" cy="53029"/>
            </a:xfrm>
            <a:custGeom>
              <a:avLst/>
              <a:gdLst>
                <a:gd name="T0" fmla="*/ 3206 w 3247"/>
                <a:gd name="T1" fmla="*/ 348 h 689"/>
                <a:gd name="T2" fmla="*/ 3086 w 3247"/>
                <a:gd name="T3" fmla="*/ 260 h 689"/>
                <a:gd name="T4" fmla="*/ 175 w 3247"/>
                <a:gd name="T5" fmla="*/ 260 h 689"/>
                <a:gd name="T6" fmla="*/ 30 w 3247"/>
                <a:gd name="T7" fmla="*/ 514 h 689"/>
                <a:gd name="T8" fmla="*/ 284 w 3247"/>
                <a:gd name="T9" fmla="*/ 658 h 689"/>
                <a:gd name="T10" fmla="*/ 2978 w 3247"/>
                <a:gd name="T11" fmla="*/ 658 h 689"/>
                <a:gd name="T12" fmla="*/ 3231 w 3247"/>
                <a:gd name="T13" fmla="*/ 513 h 689"/>
                <a:gd name="T14" fmla="*/ 3206 w 3247"/>
                <a:gd name="T15" fmla="*/ 34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47" h="689">
                  <a:moveTo>
                    <a:pt x="3206" y="348"/>
                  </a:moveTo>
                  <a:cubicBezTo>
                    <a:pt x="3179" y="306"/>
                    <a:pt x="3138" y="274"/>
                    <a:pt x="3086" y="260"/>
                  </a:cubicBezTo>
                  <a:cubicBezTo>
                    <a:pt x="2131" y="0"/>
                    <a:pt x="1124" y="0"/>
                    <a:pt x="175" y="260"/>
                  </a:cubicBezTo>
                  <a:cubicBezTo>
                    <a:pt x="65" y="290"/>
                    <a:pt x="0" y="404"/>
                    <a:pt x="30" y="514"/>
                  </a:cubicBezTo>
                  <a:cubicBezTo>
                    <a:pt x="60" y="624"/>
                    <a:pt x="174" y="689"/>
                    <a:pt x="284" y="658"/>
                  </a:cubicBezTo>
                  <a:cubicBezTo>
                    <a:pt x="1162" y="418"/>
                    <a:pt x="2094" y="418"/>
                    <a:pt x="2978" y="658"/>
                  </a:cubicBezTo>
                  <a:cubicBezTo>
                    <a:pt x="3088" y="688"/>
                    <a:pt x="3201" y="624"/>
                    <a:pt x="3231" y="513"/>
                  </a:cubicBezTo>
                  <a:cubicBezTo>
                    <a:pt x="3247" y="455"/>
                    <a:pt x="3236" y="396"/>
                    <a:pt x="3206" y="3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22">
              <a:extLst>
                <a:ext uri="{FF2B5EF4-FFF2-40B4-BE49-F238E27FC236}">
                  <a16:creationId xmlns:a16="http://schemas.microsoft.com/office/drawing/2014/main" id="{B2F84561-E4A6-E9DC-D317-E5110E16A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979" y="2391932"/>
              <a:ext cx="80821" cy="811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3">
              <a:extLst>
                <a:ext uri="{FF2B5EF4-FFF2-40B4-BE49-F238E27FC236}">
                  <a16:creationId xmlns:a16="http://schemas.microsoft.com/office/drawing/2014/main" id="{A410D8F4-A937-D729-C2EC-454F70FD1B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5506" y="2364779"/>
              <a:ext cx="135766" cy="135766"/>
            </a:xfrm>
            <a:custGeom>
              <a:avLst/>
              <a:gdLst>
                <a:gd name="T0" fmla="*/ 881 w 1763"/>
                <a:gd name="T1" fmla="*/ 30 h 1763"/>
                <a:gd name="T2" fmla="*/ 30 w 1763"/>
                <a:gd name="T3" fmla="*/ 881 h 1763"/>
                <a:gd name="T4" fmla="*/ 881 w 1763"/>
                <a:gd name="T5" fmla="*/ 1733 h 1763"/>
                <a:gd name="T6" fmla="*/ 1733 w 1763"/>
                <a:gd name="T7" fmla="*/ 881 h 1763"/>
                <a:gd name="T8" fmla="*/ 881 w 1763"/>
                <a:gd name="T9" fmla="*/ 30 h 1763"/>
                <a:gd name="T10" fmla="*/ 881 w 1763"/>
                <a:gd name="T11" fmla="*/ 1763 h 1763"/>
                <a:gd name="T12" fmla="*/ 538 w 1763"/>
                <a:gd name="T13" fmla="*/ 1694 h 1763"/>
                <a:gd name="T14" fmla="*/ 258 w 1763"/>
                <a:gd name="T15" fmla="*/ 1505 h 1763"/>
                <a:gd name="T16" fmla="*/ 69 w 1763"/>
                <a:gd name="T17" fmla="*/ 1224 h 1763"/>
                <a:gd name="T18" fmla="*/ 0 w 1763"/>
                <a:gd name="T19" fmla="*/ 881 h 1763"/>
                <a:gd name="T20" fmla="*/ 69 w 1763"/>
                <a:gd name="T21" fmla="*/ 538 h 1763"/>
                <a:gd name="T22" fmla="*/ 258 w 1763"/>
                <a:gd name="T23" fmla="*/ 258 h 1763"/>
                <a:gd name="T24" fmla="*/ 538 w 1763"/>
                <a:gd name="T25" fmla="*/ 69 h 1763"/>
                <a:gd name="T26" fmla="*/ 881 w 1763"/>
                <a:gd name="T27" fmla="*/ 0 h 1763"/>
                <a:gd name="T28" fmla="*/ 1224 w 1763"/>
                <a:gd name="T29" fmla="*/ 69 h 1763"/>
                <a:gd name="T30" fmla="*/ 1505 w 1763"/>
                <a:gd name="T31" fmla="*/ 258 h 1763"/>
                <a:gd name="T32" fmla="*/ 1694 w 1763"/>
                <a:gd name="T33" fmla="*/ 538 h 1763"/>
                <a:gd name="T34" fmla="*/ 1763 w 1763"/>
                <a:gd name="T35" fmla="*/ 881 h 1763"/>
                <a:gd name="T36" fmla="*/ 1694 w 1763"/>
                <a:gd name="T37" fmla="*/ 1224 h 1763"/>
                <a:gd name="T38" fmla="*/ 1505 w 1763"/>
                <a:gd name="T39" fmla="*/ 1505 h 1763"/>
                <a:gd name="T40" fmla="*/ 1224 w 1763"/>
                <a:gd name="T41" fmla="*/ 1694 h 1763"/>
                <a:gd name="T42" fmla="*/ 881 w 1763"/>
                <a:gd name="T43" fmla="*/ 1763 h 1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3" h="1763">
                  <a:moveTo>
                    <a:pt x="881" y="30"/>
                  </a:moveTo>
                  <a:cubicBezTo>
                    <a:pt x="412" y="30"/>
                    <a:pt x="30" y="412"/>
                    <a:pt x="30" y="881"/>
                  </a:cubicBezTo>
                  <a:cubicBezTo>
                    <a:pt x="30" y="1351"/>
                    <a:pt x="412" y="1733"/>
                    <a:pt x="881" y="1733"/>
                  </a:cubicBezTo>
                  <a:cubicBezTo>
                    <a:pt x="1351" y="1733"/>
                    <a:pt x="1733" y="1351"/>
                    <a:pt x="1733" y="881"/>
                  </a:cubicBezTo>
                  <a:cubicBezTo>
                    <a:pt x="1733" y="412"/>
                    <a:pt x="1351" y="30"/>
                    <a:pt x="881" y="30"/>
                  </a:cubicBezTo>
                  <a:close/>
                  <a:moveTo>
                    <a:pt x="881" y="1763"/>
                  </a:moveTo>
                  <a:cubicBezTo>
                    <a:pt x="762" y="1763"/>
                    <a:pt x="647" y="1740"/>
                    <a:pt x="538" y="1694"/>
                  </a:cubicBezTo>
                  <a:cubicBezTo>
                    <a:pt x="433" y="1649"/>
                    <a:pt x="339" y="1586"/>
                    <a:pt x="258" y="1505"/>
                  </a:cubicBezTo>
                  <a:cubicBezTo>
                    <a:pt x="177" y="1424"/>
                    <a:pt x="114" y="1329"/>
                    <a:pt x="69" y="1224"/>
                  </a:cubicBezTo>
                  <a:cubicBezTo>
                    <a:pt x="23" y="1116"/>
                    <a:pt x="0" y="1000"/>
                    <a:pt x="0" y="881"/>
                  </a:cubicBezTo>
                  <a:cubicBezTo>
                    <a:pt x="0" y="762"/>
                    <a:pt x="23" y="647"/>
                    <a:pt x="69" y="538"/>
                  </a:cubicBezTo>
                  <a:cubicBezTo>
                    <a:pt x="114" y="433"/>
                    <a:pt x="177" y="339"/>
                    <a:pt x="258" y="258"/>
                  </a:cubicBezTo>
                  <a:cubicBezTo>
                    <a:pt x="339" y="177"/>
                    <a:pt x="433" y="113"/>
                    <a:pt x="538" y="69"/>
                  </a:cubicBezTo>
                  <a:cubicBezTo>
                    <a:pt x="647" y="23"/>
                    <a:pt x="762" y="0"/>
                    <a:pt x="881" y="0"/>
                  </a:cubicBezTo>
                  <a:cubicBezTo>
                    <a:pt x="1000" y="0"/>
                    <a:pt x="1116" y="23"/>
                    <a:pt x="1224" y="69"/>
                  </a:cubicBezTo>
                  <a:cubicBezTo>
                    <a:pt x="1329" y="113"/>
                    <a:pt x="1424" y="177"/>
                    <a:pt x="1505" y="258"/>
                  </a:cubicBezTo>
                  <a:cubicBezTo>
                    <a:pt x="1586" y="339"/>
                    <a:pt x="1649" y="433"/>
                    <a:pt x="1694" y="538"/>
                  </a:cubicBezTo>
                  <a:cubicBezTo>
                    <a:pt x="1740" y="647"/>
                    <a:pt x="1763" y="762"/>
                    <a:pt x="1763" y="881"/>
                  </a:cubicBezTo>
                  <a:cubicBezTo>
                    <a:pt x="1763" y="1000"/>
                    <a:pt x="1740" y="1116"/>
                    <a:pt x="1694" y="1224"/>
                  </a:cubicBezTo>
                  <a:cubicBezTo>
                    <a:pt x="1649" y="1329"/>
                    <a:pt x="1586" y="1424"/>
                    <a:pt x="1505" y="1505"/>
                  </a:cubicBezTo>
                  <a:cubicBezTo>
                    <a:pt x="1424" y="1586"/>
                    <a:pt x="1329" y="1649"/>
                    <a:pt x="1224" y="1694"/>
                  </a:cubicBezTo>
                  <a:cubicBezTo>
                    <a:pt x="1116" y="1740"/>
                    <a:pt x="1000" y="1763"/>
                    <a:pt x="881" y="176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24">
              <a:extLst>
                <a:ext uri="{FF2B5EF4-FFF2-40B4-BE49-F238E27FC236}">
                  <a16:creationId xmlns:a16="http://schemas.microsoft.com/office/drawing/2014/main" id="{27150641-2AA2-F7AA-AAF3-6DEF7E1F9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063" y="2413654"/>
              <a:ext cx="38653" cy="383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5">
              <a:extLst>
                <a:ext uri="{FF2B5EF4-FFF2-40B4-BE49-F238E27FC236}">
                  <a16:creationId xmlns:a16="http://schemas.microsoft.com/office/drawing/2014/main" id="{37860319-7474-555A-E942-327A97B9F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950" y="2363181"/>
              <a:ext cx="126183" cy="266101"/>
            </a:xfrm>
            <a:custGeom>
              <a:avLst/>
              <a:gdLst>
                <a:gd name="T0" fmla="*/ 1593 w 1637"/>
                <a:gd name="T1" fmla="*/ 916 h 3451"/>
                <a:gd name="T2" fmla="*/ 1430 w 1637"/>
                <a:gd name="T3" fmla="*/ 619 h 3451"/>
                <a:gd name="T4" fmla="*/ 1332 w 1637"/>
                <a:gd name="T5" fmla="*/ 70 h 3451"/>
                <a:gd name="T6" fmla="*/ 1244 w 1637"/>
                <a:gd name="T7" fmla="*/ 0 h 3451"/>
                <a:gd name="T8" fmla="*/ 393 w 1637"/>
                <a:gd name="T9" fmla="*/ 0 h 3451"/>
                <a:gd name="T10" fmla="*/ 305 w 1637"/>
                <a:gd name="T11" fmla="*/ 70 h 3451"/>
                <a:gd name="T12" fmla="*/ 207 w 1637"/>
                <a:gd name="T13" fmla="*/ 619 h 3451"/>
                <a:gd name="T14" fmla="*/ 44 w 1637"/>
                <a:gd name="T15" fmla="*/ 916 h 3451"/>
                <a:gd name="T16" fmla="*/ 0 w 1637"/>
                <a:gd name="T17" fmla="*/ 1016 h 3451"/>
                <a:gd name="T18" fmla="*/ 0 w 1637"/>
                <a:gd name="T19" fmla="*/ 2436 h 3451"/>
                <a:gd name="T20" fmla="*/ 44 w 1637"/>
                <a:gd name="T21" fmla="*/ 2536 h 3451"/>
                <a:gd name="T22" fmla="*/ 207 w 1637"/>
                <a:gd name="T23" fmla="*/ 2833 h 3451"/>
                <a:gd name="T24" fmla="*/ 305 w 1637"/>
                <a:gd name="T25" fmla="*/ 3382 h 3451"/>
                <a:gd name="T26" fmla="*/ 393 w 1637"/>
                <a:gd name="T27" fmla="*/ 3451 h 3451"/>
                <a:gd name="T28" fmla="*/ 1244 w 1637"/>
                <a:gd name="T29" fmla="*/ 3451 h 3451"/>
                <a:gd name="T30" fmla="*/ 1332 w 1637"/>
                <a:gd name="T31" fmla="*/ 3382 h 3451"/>
                <a:gd name="T32" fmla="*/ 1430 w 1637"/>
                <a:gd name="T33" fmla="*/ 2833 h 3451"/>
                <a:gd name="T34" fmla="*/ 1593 w 1637"/>
                <a:gd name="T35" fmla="*/ 2536 h 3451"/>
                <a:gd name="T36" fmla="*/ 1637 w 1637"/>
                <a:gd name="T37" fmla="*/ 2436 h 3451"/>
                <a:gd name="T38" fmla="*/ 1637 w 1637"/>
                <a:gd name="T39" fmla="*/ 1016 h 3451"/>
                <a:gd name="T40" fmla="*/ 1593 w 1637"/>
                <a:gd name="T41" fmla="*/ 916 h 3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37" h="3451">
                  <a:moveTo>
                    <a:pt x="1593" y="916"/>
                  </a:moveTo>
                  <a:cubicBezTo>
                    <a:pt x="1570" y="886"/>
                    <a:pt x="1516" y="794"/>
                    <a:pt x="1430" y="619"/>
                  </a:cubicBezTo>
                  <a:cubicBezTo>
                    <a:pt x="1373" y="499"/>
                    <a:pt x="1347" y="114"/>
                    <a:pt x="1332" y="70"/>
                  </a:cubicBezTo>
                  <a:cubicBezTo>
                    <a:pt x="1319" y="28"/>
                    <a:pt x="1283" y="0"/>
                    <a:pt x="1244" y="0"/>
                  </a:cubicBezTo>
                  <a:cubicBezTo>
                    <a:pt x="393" y="0"/>
                    <a:pt x="393" y="0"/>
                    <a:pt x="393" y="0"/>
                  </a:cubicBezTo>
                  <a:cubicBezTo>
                    <a:pt x="354" y="0"/>
                    <a:pt x="318" y="28"/>
                    <a:pt x="305" y="70"/>
                  </a:cubicBezTo>
                  <a:cubicBezTo>
                    <a:pt x="290" y="114"/>
                    <a:pt x="264" y="499"/>
                    <a:pt x="207" y="619"/>
                  </a:cubicBezTo>
                  <a:cubicBezTo>
                    <a:pt x="121" y="794"/>
                    <a:pt x="67" y="886"/>
                    <a:pt x="44" y="916"/>
                  </a:cubicBezTo>
                  <a:cubicBezTo>
                    <a:pt x="15" y="936"/>
                    <a:pt x="0" y="972"/>
                    <a:pt x="0" y="1016"/>
                  </a:cubicBezTo>
                  <a:cubicBezTo>
                    <a:pt x="0" y="2436"/>
                    <a:pt x="0" y="1016"/>
                    <a:pt x="0" y="2436"/>
                  </a:cubicBezTo>
                  <a:cubicBezTo>
                    <a:pt x="0" y="2480"/>
                    <a:pt x="15" y="2516"/>
                    <a:pt x="44" y="2536"/>
                  </a:cubicBezTo>
                  <a:cubicBezTo>
                    <a:pt x="67" y="2566"/>
                    <a:pt x="121" y="2658"/>
                    <a:pt x="207" y="2833"/>
                  </a:cubicBezTo>
                  <a:cubicBezTo>
                    <a:pt x="264" y="2952"/>
                    <a:pt x="290" y="3337"/>
                    <a:pt x="305" y="3382"/>
                  </a:cubicBezTo>
                  <a:cubicBezTo>
                    <a:pt x="318" y="3424"/>
                    <a:pt x="354" y="3451"/>
                    <a:pt x="393" y="3451"/>
                  </a:cubicBezTo>
                  <a:cubicBezTo>
                    <a:pt x="393" y="3451"/>
                    <a:pt x="393" y="3451"/>
                    <a:pt x="1244" y="3451"/>
                  </a:cubicBezTo>
                  <a:cubicBezTo>
                    <a:pt x="1283" y="3451"/>
                    <a:pt x="1319" y="3424"/>
                    <a:pt x="1332" y="3382"/>
                  </a:cubicBezTo>
                  <a:cubicBezTo>
                    <a:pt x="1347" y="3337"/>
                    <a:pt x="1373" y="2952"/>
                    <a:pt x="1430" y="2833"/>
                  </a:cubicBezTo>
                  <a:cubicBezTo>
                    <a:pt x="1516" y="2658"/>
                    <a:pt x="1570" y="2566"/>
                    <a:pt x="1593" y="2536"/>
                  </a:cubicBezTo>
                  <a:cubicBezTo>
                    <a:pt x="1622" y="2516"/>
                    <a:pt x="1637" y="2480"/>
                    <a:pt x="1637" y="2436"/>
                  </a:cubicBezTo>
                  <a:cubicBezTo>
                    <a:pt x="1637" y="1016"/>
                    <a:pt x="1637" y="2436"/>
                    <a:pt x="1637" y="1016"/>
                  </a:cubicBezTo>
                  <a:cubicBezTo>
                    <a:pt x="1637" y="972"/>
                    <a:pt x="1622" y="936"/>
                    <a:pt x="1593" y="9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26">
              <a:extLst>
                <a:ext uri="{FF2B5EF4-FFF2-40B4-BE49-F238E27FC236}">
                  <a16:creationId xmlns:a16="http://schemas.microsoft.com/office/drawing/2014/main" id="{9F088D5A-8D74-6F78-3C1D-24B2ACD18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991" y="2409182"/>
              <a:ext cx="174100" cy="1741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27">
              <a:extLst>
                <a:ext uri="{FF2B5EF4-FFF2-40B4-BE49-F238E27FC236}">
                  <a16:creationId xmlns:a16="http://schemas.microsoft.com/office/drawing/2014/main" id="{2DDAC038-43BA-ED80-C2AF-99297DBCF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797" y="2428988"/>
              <a:ext cx="134488" cy="134488"/>
            </a:xfrm>
            <a:prstGeom prst="ellipse">
              <a:avLst/>
            </a:prstGeom>
            <a:solidFill>
              <a:srgbClr val="325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8">
              <a:extLst>
                <a:ext uri="{FF2B5EF4-FFF2-40B4-BE49-F238E27FC236}">
                  <a16:creationId xmlns:a16="http://schemas.microsoft.com/office/drawing/2014/main" id="{8469AAD1-ADAB-D1FD-2D64-02F4346AD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174" y="2482336"/>
              <a:ext cx="14056" cy="27792"/>
            </a:xfrm>
            <a:custGeom>
              <a:avLst/>
              <a:gdLst>
                <a:gd name="T0" fmla="*/ 0 w 180"/>
                <a:gd name="T1" fmla="*/ 0 h 360"/>
                <a:gd name="T2" fmla="*/ 180 w 180"/>
                <a:gd name="T3" fmla="*/ 177 h 360"/>
                <a:gd name="T4" fmla="*/ 0 w 180"/>
                <a:gd name="T5" fmla="*/ 360 h 360"/>
                <a:gd name="T6" fmla="*/ 0 w 180"/>
                <a:gd name="T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360">
                  <a:moveTo>
                    <a:pt x="0" y="0"/>
                  </a:moveTo>
                  <a:cubicBezTo>
                    <a:pt x="104" y="0"/>
                    <a:pt x="180" y="80"/>
                    <a:pt x="180" y="177"/>
                  </a:cubicBezTo>
                  <a:cubicBezTo>
                    <a:pt x="180" y="279"/>
                    <a:pt x="104" y="360"/>
                    <a:pt x="0" y="36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29">
              <a:extLst>
                <a:ext uri="{FF2B5EF4-FFF2-40B4-BE49-F238E27FC236}">
                  <a16:creationId xmlns:a16="http://schemas.microsoft.com/office/drawing/2014/main" id="{18CAAFA3-3554-109F-DD04-427061079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208" y="2941704"/>
              <a:ext cx="15972" cy="1629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0">
              <a:extLst>
                <a:ext uri="{FF2B5EF4-FFF2-40B4-BE49-F238E27FC236}">
                  <a16:creationId xmlns:a16="http://schemas.microsoft.com/office/drawing/2014/main" id="{FC267AF3-99CB-F3C2-6DDE-EA210ACE61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6583" y="2933079"/>
              <a:ext cx="33223" cy="33542"/>
            </a:xfrm>
            <a:custGeom>
              <a:avLst/>
              <a:gdLst>
                <a:gd name="T0" fmla="*/ 218 w 435"/>
                <a:gd name="T1" fmla="*/ 0 h 436"/>
                <a:gd name="T2" fmla="*/ 0 w 435"/>
                <a:gd name="T3" fmla="*/ 218 h 436"/>
                <a:gd name="T4" fmla="*/ 218 w 435"/>
                <a:gd name="T5" fmla="*/ 436 h 436"/>
                <a:gd name="T6" fmla="*/ 435 w 435"/>
                <a:gd name="T7" fmla="*/ 218 h 436"/>
                <a:gd name="T8" fmla="*/ 218 w 435"/>
                <a:gd name="T9" fmla="*/ 0 h 436"/>
                <a:gd name="T10" fmla="*/ 218 w 435"/>
                <a:gd name="T11" fmla="*/ 425 h 436"/>
                <a:gd name="T12" fmla="*/ 11 w 435"/>
                <a:gd name="T13" fmla="*/ 218 h 436"/>
                <a:gd name="T14" fmla="*/ 218 w 435"/>
                <a:gd name="T15" fmla="*/ 12 h 436"/>
                <a:gd name="T16" fmla="*/ 424 w 435"/>
                <a:gd name="T17" fmla="*/ 218 h 436"/>
                <a:gd name="T18" fmla="*/ 218 w 435"/>
                <a:gd name="T19" fmla="*/ 425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436">
                  <a:moveTo>
                    <a:pt x="218" y="0"/>
                  </a:moveTo>
                  <a:cubicBezTo>
                    <a:pt x="97" y="0"/>
                    <a:pt x="0" y="98"/>
                    <a:pt x="0" y="218"/>
                  </a:cubicBezTo>
                  <a:cubicBezTo>
                    <a:pt x="0" y="338"/>
                    <a:pt x="97" y="436"/>
                    <a:pt x="218" y="436"/>
                  </a:cubicBezTo>
                  <a:cubicBezTo>
                    <a:pt x="338" y="436"/>
                    <a:pt x="435" y="338"/>
                    <a:pt x="435" y="218"/>
                  </a:cubicBezTo>
                  <a:cubicBezTo>
                    <a:pt x="435" y="98"/>
                    <a:pt x="338" y="0"/>
                    <a:pt x="218" y="0"/>
                  </a:cubicBezTo>
                  <a:close/>
                  <a:moveTo>
                    <a:pt x="218" y="425"/>
                  </a:moveTo>
                  <a:cubicBezTo>
                    <a:pt x="104" y="425"/>
                    <a:pt x="11" y="332"/>
                    <a:pt x="11" y="218"/>
                  </a:cubicBezTo>
                  <a:cubicBezTo>
                    <a:pt x="11" y="104"/>
                    <a:pt x="104" y="12"/>
                    <a:pt x="218" y="12"/>
                  </a:cubicBezTo>
                  <a:cubicBezTo>
                    <a:pt x="332" y="12"/>
                    <a:pt x="424" y="104"/>
                    <a:pt x="424" y="218"/>
                  </a:cubicBezTo>
                  <a:cubicBezTo>
                    <a:pt x="424" y="332"/>
                    <a:pt x="332" y="425"/>
                    <a:pt x="218" y="4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31">
              <a:extLst>
                <a:ext uri="{FF2B5EF4-FFF2-40B4-BE49-F238E27FC236}">
                  <a16:creationId xmlns:a16="http://schemas.microsoft.com/office/drawing/2014/main" id="{293F6307-59C2-6DF1-A921-2853DAA4A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613" y="2961510"/>
              <a:ext cx="10542" cy="1054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32">
              <a:extLst>
                <a:ext uri="{FF2B5EF4-FFF2-40B4-BE49-F238E27FC236}">
                  <a16:creationId xmlns:a16="http://schemas.microsoft.com/office/drawing/2014/main" id="{2E312B98-5548-6B9F-0D82-883F05745B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9862" y="2956079"/>
              <a:ext cx="22042" cy="21723"/>
            </a:xfrm>
            <a:custGeom>
              <a:avLst/>
              <a:gdLst>
                <a:gd name="T0" fmla="*/ 142 w 285"/>
                <a:gd name="T1" fmla="*/ 0 h 285"/>
                <a:gd name="T2" fmla="*/ 0 w 285"/>
                <a:gd name="T3" fmla="*/ 142 h 285"/>
                <a:gd name="T4" fmla="*/ 142 w 285"/>
                <a:gd name="T5" fmla="*/ 285 h 285"/>
                <a:gd name="T6" fmla="*/ 285 w 285"/>
                <a:gd name="T7" fmla="*/ 142 h 285"/>
                <a:gd name="T8" fmla="*/ 142 w 285"/>
                <a:gd name="T9" fmla="*/ 0 h 285"/>
                <a:gd name="T10" fmla="*/ 142 w 285"/>
                <a:gd name="T11" fmla="*/ 277 h 285"/>
                <a:gd name="T12" fmla="*/ 7 w 285"/>
                <a:gd name="T13" fmla="*/ 142 h 285"/>
                <a:gd name="T14" fmla="*/ 142 w 285"/>
                <a:gd name="T15" fmla="*/ 7 h 285"/>
                <a:gd name="T16" fmla="*/ 277 w 285"/>
                <a:gd name="T17" fmla="*/ 142 h 285"/>
                <a:gd name="T18" fmla="*/ 142 w 285"/>
                <a:gd name="T19" fmla="*/ 27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5" h="285">
                  <a:moveTo>
                    <a:pt x="142" y="0"/>
                  </a:moveTo>
                  <a:cubicBezTo>
                    <a:pt x="64" y="0"/>
                    <a:pt x="0" y="63"/>
                    <a:pt x="0" y="142"/>
                  </a:cubicBezTo>
                  <a:cubicBezTo>
                    <a:pt x="0" y="221"/>
                    <a:pt x="64" y="285"/>
                    <a:pt x="142" y="285"/>
                  </a:cubicBezTo>
                  <a:cubicBezTo>
                    <a:pt x="221" y="285"/>
                    <a:pt x="285" y="221"/>
                    <a:pt x="285" y="142"/>
                  </a:cubicBezTo>
                  <a:cubicBezTo>
                    <a:pt x="285" y="63"/>
                    <a:pt x="221" y="0"/>
                    <a:pt x="142" y="0"/>
                  </a:cubicBezTo>
                  <a:close/>
                  <a:moveTo>
                    <a:pt x="142" y="277"/>
                  </a:moveTo>
                  <a:cubicBezTo>
                    <a:pt x="68" y="277"/>
                    <a:pt x="7" y="217"/>
                    <a:pt x="7" y="142"/>
                  </a:cubicBezTo>
                  <a:cubicBezTo>
                    <a:pt x="7" y="68"/>
                    <a:pt x="68" y="7"/>
                    <a:pt x="142" y="7"/>
                  </a:cubicBezTo>
                  <a:cubicBezTo>
                    <a:pt x="217" y="7"/>
                    <a:pt x="277" y="68"/>
                    <a:pt x="277" y="142"/>
                  </a:cubicBezTo>
                  <a:cubicBezTo>
                    <a:pt x="277" y="217"/>
                    <a:pt x="217" y="277"/>
                    <a:pt x="142" y="27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DB1556C-A968-0730-20EA-84FC4C3C2045}"/>
              </a:ext>
            </a:extLst>
          </p:cNvPr>
          <p:cNvGrpSpPr/>
          <p:nvPr/>
        </p:nvGrpSpPr>
        <p:grpSpPr>
          <a:xfrm>
            <a:off x="9778143" y="973861"/>
            <a:ext cx="492316" cy="485620"/>
            <a:chOff x="7302249" y="5705164"/>
            <a:chExt cx="1073728" cy="105912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001AB9-796F-E598-C0CE-7AB9CEBA37F0}"/>
                </a:ext>
              </a:extLst>
            </p:cNvPr>
            <p:cNvSpPr/>
            <p:nvPr/>
          </p:nvSpPr>
          <p:spPr>
            <a:xfrm rot="20700000">
              <a:off x="7381875" y="6068291"/>
              <a:ext cx="960318" cy="43167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E9582DF-758B-5408-FC01-EB97415E5B7F}"/>
                </a:ext>
              </a:extLst>
            </p:cNvPr>
            <p:cNvSpPr/>
            <p:nvPr/>
          </p:nvSpPr>
          <p:spPr>
            <a:xfrm rot="16200000">
              <a:off x="7394148" y="6068290"/>
              <a:ext cx="960318" cy="43167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402BB3D-6F2D-50E8-B69B-19493EA7C039}"/>
                </a:ext>
              </a:extLst>
            </p:cNvPr>
            <p:cNvSpPr/>
            <p:nvPr/>
          </p:nvSpPr>
          <p:spPr>
            <a:xfrm rot="12600000">
              <a:off x="7398109" y="6080276"/>
              <a:ext cx="960318" cy="43167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9408226-99AC-8144-5EF3-4B2C9F80109D}"/>
                </a:ext>
              </a:extLst>
            </p:cNvPr>
            <p:cNvSpPr/>
            <p:nvPr/>
          </p:nvSpPr>
          <p:spPr>
            <a:xfrm>
              <a:off x="7699409" y="6134653"/>
              <a:ext cx="306424" cy="3064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EA5D0F71-80F7-F367-EA65-48FDAC516125}"/>
                </a:ext>
              </a:extLst>
            </p:cNvPr>
            <p:cNvSpPr/>
            <p:nvPr/>
          </p:nvSpPr>
          <p:spPr>
            <a:xfrm>
              <a:off x="7805629" y="5705164"/>
              <a:ext cx="163949" cy="1639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910C5356-A0F2-B0A6-4515-D2C0A938222E}"/>
                </a:ext>
              </a:extLst>
            </p:cNvPr>
            <p:cNvSpPr/>
            <p:nvPr/>
          </p:nvSpPr>
          <p:spPr>
            <a:xfrm>
              <a:off x="7302249" y="6319380"/>
              <a:ext cx="163949" cy="1639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578DAFF-3D86-7C13-8793-CD6B73B81DC9}"/>
                </a:ext>
              </a:extLst>
            </p:cNvPr>
            <p:cNvSpPr/>
            <p:nvPr/>
          </p:nvSpPr>
          <p:spPr>
            <a:xfrm>
              <a:off x="8212028" y="6471780"/>
              <a:ext cx="163949" cy="1639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96" name="Picture 3" descr="@openalto">
            <a:extLst>
              <a:ext uri="{FF2B5EF4-FFF2-40B4-BE49-F238E27FC236}">
                <a16:creationId xmlns:a16="http://schemas.microsoft.com/office/drawing/2014/main" id="{D61DF006-13BB-48CB-8BFB-12C9DD59A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599" y="94301"/>
            <a:ext cx="862241" cy="86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Google Shape;187;p40">
            <a:extLst>
              <a:ext uri="{FF2B5EF4-FFF2-40B4-BE49-F238E27FC236}">
                <a16:creationId xmlns:a16="http://schemas.microsoft.com/office/drawing/2014/main" id="{B6FF2586-442B-6AF1-6E1C-A6AA069918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6400" y="321776"/>
            <a:ext cx="108076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>
              <a:buClr>
                <a:schemeClr val="lt1"/>
              </a:buClr>
            </a:pPr>
            <a:r>
              <a:rPr lang="en" sz="2933" b="1" dirty="0"/>
              <a:t>IETF OpenALTO Code Base Architecture</a:t>
            </a:r>
            <a:endParaRPr sz="2133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2F073C9-17F5-1934-D005-E273D49E5DB1}"/>
              </a:ext>
            </a:extLst>
          </p:cNvPr>
          <p:cNvSpPr txBox="1"/>
          <p:nvPr/>
        </p:nvSpPr>
        <p:spPr>
          <a:xfrm>
            <a:off x="642938" y="928019"/>
            <a:ext cx="6124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6"/>
              </a:rPr>
              <a:t>https://www.rfc-editor.org/rfc/rfc7285.txt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841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1B5834-8013-4C6B-91D4-11DB3969B434}"/>
              </a:ext>
            </a:extLst>
          </p:cNvPr>
          <p:cNvSpPr/>
          <p:nvPr/>
        </p:nvSpPr>
        <p:spPr>
          <a:xfrm>
            <a:off x="6777538" y="2057979"/>
            <a:ext cx="5035771" cy="3123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1"/>
          <a:lstStyle/>
          <a:p>
            <a:pPr algn="ctr">
              <a:lnSpc>
                <a:spcPct val="96000"/>
              </a:lnSpc>
            </a:pPr>
            <a:r>
              <a:rPr lang="en-US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IETF ALTO stack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C8DE1C-A225-4DB2-8688-4D4AB9542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410" y="1425692"/>
            <a:ext cx="4877042" cy="47510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39B4CC2-6796-4E5A-B1E4-72C236FEDEEB}"/>
              </a:ext>
            </a:extLst>
          </p:cNvPr>
          <p:cNvSpPr/>
          <p:nvPr/>
        </p:nvSpPr>
        <p:spPr>
          <a:xfrm>
            <a:off x="7372350" y="4601153"/>
            <a:ext cx="4210051" cy="4419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Southbound API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46BCDA-D72B-4686-81E5-BE48103133BD}"/>
              </a:ext>
            </a:extLst>
          </p:cNvPr>
          <p:cNvSpPr/>
          <p:nvPr/>
        </p:nvSpPr>
        <p:spPr>
          <a:xfrm>
            <a:off x="7400924" y="2784754"/>
            <a:ext cx="4181477" cy="1746849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t" anchorCtr="0"/>
          <a:lstStyle/>
          <a:p>
            <a:pPr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ALTO Services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D68206-E6D5-424E-9048-F95E806869DC}"/>
              </a:ext>
            </a:extLst>
          </p:cNvPr>
          <p:cNvSpPr/>
          <p:nvPr/>
        </p:nvSpPr>
        <p:spPr>
          <a:xfrm>
            <a:off x="7620000" y="3372429"/>
            <a:ext cx="956511" cy="771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Network map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B32D95-2B2A-4F6D-A568-70F2E6B21328}"/>
              </a:ext>
            </a:extLst>
          </p:cNvPr>
          <p:cNvSpPr/>
          <p:nvPr/>
        </p:nvSpPr>
        <p:spPr>
          <a:xfrm>
            <a:off x="8752127" y="3372428"/>
            <a:ext cx="790575" cy="771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Cost map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C77543-5C74-4903-AA26-156AE2E8BB34}"/>
              </a:ext>
            </a:extLst>
          </p:cNvPr>
          <p:cNvSpPr/>
          <p:nvPr/>
        </p:nvSpPr>
        <p:spPr>
          <a:xfrm>
            <a:off x="9792684" y="3372427"/>
            <a:ext cx="956511" cy="771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Property 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F29FA1-5ACE-4214-B17E-CF9CE16A0B11}"/>
              </a:ext>
            </a:extLst>
          </p:cNvPr>
          <p:cNvSpPr txBox="1"/>
          <p:nvPr/>
        </p:nvSpPr>
        <p:spPr>
          <a:xfrm>
            <a:off x="10887739" y="3658179"/>
            <a:ext cx="253274" cy="23634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600" b="1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(…)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22D2FB-3AB6-445B-819B-16173821A529}"/>
              </a:ext>
            </a:extLst>
          </p:cNvPr>
          <p:cNvSpPr/>
          <p:nvPr/>
        </p:nvSpPr>
        <p:spPr>
          <a:xfrm>
            <a:off x="7372351" y="2176140"/>
            <a:ext cx="4210050" cy="4419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3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Northbound API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F47E87-5B0C-4605-AE45-E401574407A0}"/>
              </a:ext>
            </a:extLst>
          </p:cNvPr>
          <p:cNvSpPr/>
          <p:nvPr/>
        </p:nvSpPr>
        <p:spPr>
          <a:xfrm>
            <a:off x="7372351" y="1536077"/>
            <a:ext cx="661190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XR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324A29-1E0B-4D05-8917-2B349E75553E}"/>
              </a:ext>
            </a:extLst>
          </p:cNvPr>
          <p:cNvSpPr/>
          <p:nvPr/>
        </p:nvSpPr>
        <p:spPr>
          <a:xfrm>
            <a:off x="8136952" y="1536077"/>
            <a:ext cx="623652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V2X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F48EEF-D809-4248-99C0-3D9A5441BC6F}"/>
              </a:ext>
            </a:extLst>
          </p:cNvPr>
          <p:cNvSpPr/>
          <p:nvPr/>
        </p:nvSpPr>
        <p:spPr>
          <a:xfrm>
            <a:off x="8920314" y="1536077"/>
            <a:ext cx="615224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IoT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7A16BC8-4984-4D8B-B0F6-72D9774AA8FE}"/>
              </a:ext>
            </a:extLst>
          </p:cNvPr>
          <p:cNvSpPr/>
          <p:nvPr/>
        </p:nvSpPr>
        <p:spPr>
          <a:xfrm>
            <a:off x="9667302" y="1545602"/>
            <a:ext cx="730917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96000"/>
              </a:lnSpc>
            </a:pPr>
            <a:r>
              <a:rPr lang="en-US" sz="1200" dirty="0">
                <a:solidFill>
                  <a:schemeClr val="bg1"/>
                </a:solidFill>
                <a:latin typeface="Microsoft Sans Serif"/>
                <a:cs typeface="Microsoft Sans Serif"/>
              </a:rPr>
              <a:t>Science</a:t>
            </a:r>
            <a:endParaRPr lang="en-US" sz="1200" dirty="0">
              <a:solidFill>
                <a:schemeClr val="bg1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A00F28-7F37-4ADB-B373-6F3AAD194280}"/>
              </a:ext>
            </a:extLst>
          </p:cNvPr>
          <p:cNvSpPr txBox="1"/>
          <p:nvPr/>
        </p:nvSpPr>
        <p:spPr>
          <a:xfrm>
            <a:off x="11238881" y="1648404"/>
            <a:ext cx="253274" cy="236347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600" dirty="0">
                <a:latin typeface="Microsoft Sans Serif"/>
                <a:cs typeface="Microsoft Sans Serif"/>
              </a:rPr>
              <a:t>(…)</a:t>
            </a:r>
            <a:endParaRPr lang="en-US" sz="1600" dirty="0">
              <a:latin typeface="Microsoft Sans Serif"/>
              <a:cs typeface="Microsoft Sans Serif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1A8158-3764-4819-B828-7D462E04E35F}"/>
              </a:ext>
            </a:extLst>
          </p:cNvPr>
          <p:cNvCxnSpPr/>
          <p:nvPr/>
        </p:nvCxnSpPr>
        <p:spPr>
          <a:xfrm flipV="1">
            <a:off x="3038475" y="2057979"/>
            <a:ext cx="3729037" cy="104775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C62E526-B160-4F18-8AB3-F4B6DFC5CF72}"/>
              </a:ext>
            </a:extLst>
          </p:cNvPr>
          <p:cNvCxnSpPr>
            <a:cxnSpLocks/>
          </p:cNvCxnSpPr>
          <p:nvPr/>
        </p:nvCxnSpPr>
        <p:spPr>
          <a:xfrm>
            <a:off x="3114675" y="3572454"/>
            <a:ext cx="3652837" cy="160925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9211AA-E934-4D2E-8B95-65D81F30B528}"/>
              </a:ext>
            </a:extLst>
          </p:cNvPr>
          <p:cNvCxnSpPr>
            <a:cxnSpLocks/>
          </p:cNvCxnSpPr>
          <p:nvPr/>
        </p:nvCxnSpPr>
        <p:spPr>
          <a:xfrm flipV="1">
            <a:off x="5343525" y="1545603"/>
            <a:ext cx="2028825" cy="156012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25612B4-DD8C-4FBE-9335-142E17B45341}"/>
              </a:ext>
            </a:extLst>
          </p:cNvPr>
          <p:cNvCxnSpPr>
            <a:cxnSpLocks/>
          </p:cNvCxnSpPr>
          <p:nvPr/>
        </p:nvCxnSpPr>
        <p:spPr>
          <a:xfrm flipV="1">
            <a:off x="5943600" y="1978003"/>
            <a:ext cx="1428750" cy="159445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7C04F20-88AF-40E0-9344-88ACCA23FBF1}"/>
              </a:ext>
            </a:extLst>
          </p:cNvPr>
          <p:cNvSpPr/>
          <p:nvPr/>
        </p:nvSpPr>
        <p:spPr>
          <a:xfrm>
            <a:off x="2976563" y="3020004"/>
            <a:ext cx="842962" cy="638175"/>
          </a:xfrm>
          <a:prstGeom prst="rect">
            <a:avLst/>
          </a:prstGeom>
          <a:solidFill>
            <a:srgbClr val="FF3300">
              <a:alpha val="3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>
              <a:solidFill>
                <a:schemeClr val="bg1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1F0F9A6-75AE-4452-A162-7D12FEA7338D}"/>
              </a:ext>
            </a:extLst>
          </p:cNvPr>
          <p:cNvSpPr/>
          <p:nvPr/>
        </p:nvSpPr>
        <p:spPr>
          <a:xfrm>
            <a:off x="5184843" y="3020004"/>
            <a:ext cx="842962" cy="638175"/>
          </a:xfrm>
          <a:prstGeom prst="rect">
            <a:avLst/>
          </a:prstGeom>
          <a:solidFill>
            <a:srgbClr val="FF3300">
              <a:alpha val="3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>
              <a:solidFill>
                <a:schemeClr val="bg1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C69B9B7-16DD-4A7E-99E4-6BA8A6921144}"/>
              </a:ext>
            </a:extLst>
          </p:cNvPr>
          <p:cNvSpPr/>
          <p:nvPr/>
        </p:nvSpPr>
        <p:spPr>
          <a:xfrm>
            <a:off x="10521118" y="1555628"/>
            <a:ext cx="590549" cy="4419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CDN</a:t>
            </a:r>
          </a:p>
        </p:txBody>
      </p:sp>
      <p:pic>
        <p:nvPicPr>
          <p:cNvPr id="33" name="Picture 32" descr="Shape&#10;&#10;Description automatically generated with low confidence">
            <a:extLst>
              <a:ext uri="{FF2B5EF4-FFF2-40B4-BE49-F238E27FC236}">
                <a16:creationId xmlns:a16="http://schemas.microsoft.com/office/drawing/2014/main" id="{E7E7758E-4B14-4B6B-8CBD-BB80F38BCA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533" y="1039771"/>
            <a:ext cx="403066" cy="403066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3597234C-AF96-5E7C-99EA-68EBED641A4F}"/>
              </a:ext>
            </a:extLst>
          </p:cNvPr>
          <p:cNvGrpSpPr/>
          <p:nvPr/>
        </p:nvGrpSpPr>
        <p:grpSpPr>
          <a:xfrm>
            <a:off x="8240597" y="933530"/>
            <a:ext cx="457293" cy="464546"/>
            <a:chOff x="1070439" y="2370779"/>
            <a:chExt cx="944774" cy="766952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93B66269-8E97-38E7-DE83-EE94B6BE00F9}"/>
                </a:ext>
              </a:extLst>
            </p:cNvPr>
            <p:cNvGrpSpPr/>
            <p:nvPr/>
          </p:nvGrpSpPr>
          <p:grpSpPr>
            <a:xfrm>
              <a:off x="1308632" y="2403721"/>
              <a:ext cx="385995" cy="384898"/>
              <a:chOff x="2744787" y="87313"/>
              <a:chExt cx="6702426" cy="668337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46" name="Oval 12">
                <a:extLst>
                  <a:ext uri="{FF2B5EF4-FFF2-40B4-BE49-F238E27FC236}">
                    <a16:creationId xmlns:a16="http://schemas.microsoft.com/office/drawing/2014/main" id="{F50012C3-2960-19B4-29B4-9246B456C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8488" y="1746250"/>
                <a:ext cx="3375025" cy="33655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5C4FB5D4-0B3A-0583-A26A-FCB796F55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787" y="87313"/>
                <a:ext cx="6702426" cy="6683376"/>
              </a:xfrm>
              <a:custGeom>
                <a:avLst/>
                <a:gdLst>
                  <a:gd name="connsiteX0" fmla="*/ 3351213 w 6702426"/>
                  <a:gd name="connsiteY0" fmla="*/ 163512 h 6683376"/>
                  <a:gd name="connsiteX1" fmla="*/ 165100 w 6702426"/>
                  <a:gd name="connsiteY1" fmla="*/ 3341687 h 6683376"/>
                  <a:gd name="connsiteX2" fmla="*/ 3351213 w 6702426"/>
                  <a:gd name="connsiteY2" fmla="*/ 6519862 h 6683376"/>
                  <a:gd name="connsiteX3" fmla="*/ 6537326 w 6702426"/>
                  <a:gd name="connsiteY3" fmla="*/ 3341687 h 6683376"/>
                  <a:gd name="connsiteX4" fmla="*/ 3351213 w 6702426"/>
                  <a:gd name="connsiteY4" fmla="*/ 163512 h 6683376"/>
                  <a:gd name="connsiteX5" fmla="*/ 3351213 w 6702426"/>
                  <a:gd name="connsiteY5" fmla="*/ 0 h 6683376"/>
                  <a:gd name="connsiteX6" fmla="*/ 6702426 w 6702426"/>
                  <a:gd name="connsiteY6" fmla="*/ 3341688 h 6683376"/>
                  <a:gd name="connsiteX7" fmla="*/ 3351213 w 6702426"/>
                  <a:gd name="connsiteY7" fmla="*/ 6683376 h 6683376"/>
                  <a:gd name="connsiteX8" fmla="*/ 0 w 6702426"/>
                  <a:gd name="connsiteY8" fmla="*/ 3341688 h 6683376"/>
                  <a:gd name="connsiteX9" fmla="*/ 3351213 w 6702426"/>
                  <a:gd name="connsiteY9" fmla="*/ 0 h 6683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702426" h="6683376">
                    <a:moveTo>
                      <a:pt x="3351213" y="163512"/>
                    </a:moveTo>
                    <a:cubicBezTo>
                      <a:pt x="1591571" y="163512"/>
                      <a:pt x="165100" y="1586429"/>
                      <a:pt x="165100" y="3341687"/>
                    </a:cubicBezTo>
                    <a:cubicBezTo>
                      <a:pt x="165100" y="5096945"/>
                      <a:pt x="1591571" y="6519862"/>
                      <a:pt x="3351213" y="6519862"/>
                    </a:cubicBezTo>
                    <a:cubicBezTo>
                      <a:pt x="5110855" y="6519862"/>
                      <a:pt x="6537326" y="5096945"/>
                      <a:pt x="6537326" y="3341687"/>
                    </a:cubicBezTo>
                    <a:cubicBezTo>
                      <a:pt x="6537326" y="1586429"/>
                      <a:pt x="5110855" y="163512"/>
                      <a:pt x="3351213" y="163512"/>
                    </a:cubicBezTo>
                    <a:close/>
                    <a:moveTo>
                      <a:pt x="3351213" y="0"/>
                    </a:moveTo>
                    <a:cubicBezTo>
                      <a:pt x="5202037" y="0"/>
                      <a:pt x="6702426" y="1496125"/>
                      <a:pt x="6702426" y="3341688"/>
                    </a:cubicBezTo>
                    <a:cubicBezTo>
                      <a:pt x="6702426" y="5187251"/>
                      <a:pt x="5202037" y="6683376"/>
                      <a:pt x="3351213" y="6683376"/>
                    </a:cubicBezTo>
                    <a:cubicBezTo>
                      <a:pt x="1500389" y="6683376"/>
                      <a:pt x="0" y="5187251"/>
                      <a:pt x="0" y="3341688"/>
                    </a:cubicBezTo>
                    <a:cubicBezTo>
                      <a:pt x="0" y="1496125"/>
                      <a:pt x="1500389" y="0"/>
                      <a:pt x="33512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endParaRPr>
              </a:p>
            </p:txBody>
          </p:sp>
        </p:grpSp>
        <p:sp>
          <p:nvSpPr>
            <p:cNvPr id="37" name="Freeform 304">
              <a:extLst>
                <a:ext uri="{FF2B5EF4-FFF2-40B4-BE49-F238E27FC236}">
                  <a16:creationId xmlns:a16="http://schemas.microsoft.com/office/drawing/2014/main" id="{A7BF7AB8-FE74-7187-D590-5DB8EA3BF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8838" y="2561896"/>
              <a:ext cx="67430" cy="269009"/>
            </a:xfrm>
            <a:custGeom>
              <a:avLst/>
              <a:gdLst>
                <a:gd name="T0" fmla="*/ 71 w 71"/>
                <a:gd name="T1" fmla="*/ 36 h 283"/>
                <a:gd name="T2" fmla="*/ 35 w 71"/>
                <a:gd name="T3" fmla="*/ 0 h 283"/>
                <a:gd name="T4" fmla="*/ 0 w 71"/>
                <a:gd name="T5" fmla="*/ 36 h 283"/>
                <a:gd name="T6" fmla="*/ 25 w 71"/>
                <a:gd name="T7" fmla="*/ 70 h 283"/>
                <a:gd name="T8" fmla="*/ 25 w 71"/>
                <a:gd name="T9" fmla="*/ 283 h 283"/>
                <a:gd name="T10" fmla="*/ 45 w 71"/>
                <a:gd name="T11" fmla="*/ 283 h 283"/>
                <a:gd name="T12" fmla="*/ 45 w 71"/>
                <a:gd name="T13" fmla="*/ 70 h 283"/>
                <a:gd name="T14" fmla="*/ 71 w 71"/>
                <a:gd name="T15" fmla="*/ 3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283">
                  <a:moveTo>
                    <a:pt x="71" y="36"/>
                  </a:move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2"/>
                    <a:pt x="11" y="65"/>
                    <a:pt x="25" y="70"/>
                  </a:cubicBezTo>
                  <a:cubicBezTo>
                    <a:pt x="25" y="283"/>
                    <a:pt x="25" y="283"/>
                    <a:pt x="25" y="283"/>
                  </a:cubicBezTo>
                  <a:cubicBezTo>
                    <a:pt x="45" y="283"/>
                    <a:pt x="45" y="283"/>
                    <a:pt x="45" y="283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60" y="65"/>
                    <a:pt x="71" y="52"/>
                    <a:pt x="71" y="36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2A20841-0305-3AB9-6236-D5D112DCD7F8}"/>
                </a:ext>
              </a:extLst>
            </p:cNvPr>
            <p:cNvGrpSpPr/>
            <p:nvPr/>
          </p:nvGrpSpPr>
          <p:grpSpPr>
            <a:xfrm>
              <a:off x="1650116" y="2370779"/>
              <a:ext cx="365097" cy="766952"/>
              <a:chOff x="2008153" y="2925302"/>
              <a:chExt cx="731237" cy="1536094"/>
            </a:xfrm>
          </p:grpSpPr>
          <p:sp>
            <p:nvSpPr>
              <p:cNvPr id="44" name="Freeform: Shape 37">
                <a:extLst>
                  <a:ext uri="{FF2B5EF4-FFF2-40B4-BE49-F238E27FC236}">
                    <a16:creationId xmlns:a16="http://schemas.microsoft.com/office/drawing/2014/main" id="{3191E8BD-99FB-B185-1D4E-8356FB7FE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153" y="2954910"/>
                <a:ext cx="585642" cy="434129"/>
              </a:xfrm>
              <a:custGeom>
                <a:avLst/>
                <a:gdLst>
                  <a:gd name="connsiteX0" fmla="*/ 358699 w 718801"/>
                  <a:gd name="connsiteY0" fmla="*/ 330317 h 532839"/>
                  <a:gd name="connsiteX1" fmla="*/ 379808 w 718801"/>
                  <a:gd name="connsiteY1" fmla="*/ 351450 h 532839"/>
                  <a:gd name="connsiteX2" fmla="*/ 379808 w 718801"/>
                  <a:gd name="connsiteY2" fmla="*/ 511706 h 532839"/>
                  <a:gd name="connsiteX3" fmla="*/ 358699 w 718801"/>
                  <a:gd name="connsiteY3" fmla="*/ 532839 h 532839"/>
                  <a:gd name="connsiteX4" fmla="*/ 337590 w 718801"/>
                  <a:gd name="connsiteY4" fmla="*/ 511706 h 532839"/>
                  <a:gd name="connsiteX5" fmla="*/ 337590 w 718801"/>
                  <a:gd name="connsiteY5" fmla="*/ 351450 h 532839"/>
                  <a:gd name="connsiteX6" fmla="*/ 358699 w 718801"/>
                  <a:gd name="connsiteY6" fmla="*/ 330317 h 532839"/>
                  <a:gd name="connsiteX7" fmla="*/ 478750 w 718801"/>
                  <a:gd name="connsiteY7" fmla="*/ 300648 h 532839"/>
                  <a:gd name="connsiteX8" fmla="*/ 490927 w 718801"/>
                  <a:gd name="connsiteY8" fmla="*/ 310800 h 532839"/>
                  <a:gd name="connsiteX9" fmla="*/ 572402 w 718801"/>
                  <a:gd name="connsiteY9" fmla="*/ 450270 h 532839"/>
                  <a:gd name="connsiteX10" fmla="*/ 565317 w 718801"/>
                  <a:gd name="connsiteY10" fmla="*/ 478517 h 532839"/>
                  <a:gd name="connsiteX11" fmla="*/ 554690 w 718801"/>
                  <a:gd name="connsiteY11" fmla="*/ 482048 h 532839"/>
                  <a:gd name="connsiteX12" fmla="*/ 535207 w 718801"/>
                  <a:gd name="connsiteY12" fmla="*/ 471455 h 532839"/>
                  <a:gd name="connsiteX13" fmla="*/ 455503 w 718801"/>
                  <a:gd name="connsiteY13" fmla="*/ 331985 h 532839"/>
                  <a:gd name="connsiteX14" fmla="*/ 462588 w 718801"/>
                  <a:gd name="connsiteY14" fmla="*/ 303738 h 532839"/>
                  <a:gd name="connsiteX15" fmla="*/ 478750 w 718801"/>
                  <a:gd name="connsiteY15" fmla="*/ 300648 h 532839"/>
                  <a:gd name="connsiteX16" fmla="*/ 238640 w 718801"/>
                  <a:gd name="connsiteY16" fmla="*/ 298668 h 532839"/>
                  <a:gd name="connsiteX17" fmla="*/ 254692 w 718801"/>
                  <a:gd name="connsiteY17" fmla="*/ 301758 h 532839"/>
                  <a:gd name="connsiteX18" fmla="*/ 261729 w 718801"/>
                  <a:gd name="connsiteY18" fmla="*/ 330005 h 532839"/>
                  <a:gd name="connsiteX19" fmla="*/ 180808 w 718801"/>
                  <a:gd name="connsiteY19" fmla="*/ 469475 h 532839"/>
                  <a:gd name="connsiteX20" fmla="*/ 163217 w 718801"/>
                  <a:gd name="connsiteY20" fmla="*/ 480068 h 532839"/>
                  <a:gd name="connsiteX21" fmla="*/ 152662 w 718801"/>
                  <a:gd name="connsiteY21" fmla="*/ 476537 h 532839"/>
                  <a:gd name="connsiteX22" fmla="*/ 145625 w 718801"/>
                  <a:gd name="connsiteY22" fmla="*/ 448290 h 532839"/>
                  <a:gd name="connsiteX23" fmla="*/ 226546 w 718801"/>
                  <a:gd name="connsiteY23" fmla="*/ 308820 h 532839"/>
                  <a:gd name="connsiteX24" fmla="*/ 238640 w 718801"/>
                  <a:gd name="connsiteY24" fmla="*/ 298668 h 532839"/>
                  <a:gd name="connsiteX25" fmla="*/ 552692 w 718801"/>
                  <a:gd name="connsiteY25" fmla="*/ 217309 h 532839"/>
                  <a:gd name="connsiteX26" fmla="*/ 568782 w 718801"/>
                  <a:gd name="connsiteY26" fmla="*/ 218853 h 532839"/>
                  <a:gd name="connsiteX27" fmla="*/ 708079 w 718801"/>
                  <a:gd name="connsiteY27" fmla="*/ 300059 h 532839"/>
                  <a:gd name="connsiteX28" fmla="*/ 715132 w 718801"/>
                  <a:gd name="connsiteY28" fmla="*/ 328304 h 532839"/>
                  <a:gd name="connsiteX29" fmla="*/ 697500 w 718801"/>
                  <a:gd name="connsiteY29" fmla="*/ 338896 h 532839"/>
                  <a:gd name="connsiteX30" fmla="*/ 686920 w 718801"/>
                  <a:gd name="connsiteY30" fmla="*/ 335365 h 532839"/>
                  <a:gd name="connsiteX31" fmla="*/ 547623 w 718801"/>
                  <a:gd name="connsiteY31" fmla="*/ 255925 h 532839"/>
                  <a:gd name="connsiteX32" fmla="*/ 540570 w 718801"/>
                  <a:gd name="connsiteY32" fmla="*/ 227680 h 532839"/>
                  <a:gd name="connsiteX33" fmla="*/ 552692 w 718801"/>
                  <a:gd name="connsiteY33" fmla="*/ 217309 h 532839"/>
                  <a:gd name="connsiteX34" fmla="*/ 164954 w 718801"/>
                  <a:gd name="connsiteY34" fmla="*/ 214230 h 532839"/>
                  <a:gd name="connsiteX35" fmla="*/ 178603 w 718801"/>
                  <a:gd name="connsiteY35" fmla="*/ 224381 h 532839"/>
                  <a:gd name="connsiteX36" fmla="*/ 169797 w 718801"/>
                  <a:gd name="connsiteY36" fmla="*/ 252626 h 532839"/>
                  <a:gd name="connsiteX37" fmla="*/ 30661 w 718801"/>
                  <a:gd name="connsiteY37" fmla="*/ 333832 h 532839"/>
                  <a:gd name="connsiteX38" fmla="*/ 20094 w 718801"/>
                  <a:gd name="connsiteY38" fmla="*/ 335597 h 532839"/>
                  <a:gd name="connsiteX39" fmla="*/ 2482 w 718801"/>
                  <a:gd name="connsiteY39" fmla="*/ 326770 h 532839"/>
                  <a:gd name="connsiteX40" fmla="*/ 9526 w 718801"/>
                  <a:gd name="connsiteY40" fmla="*/ 296760 h 532839"/>
                  <a:gd name="connsiteX41" fmla="*/ 148663 w 718801"/>
                  <a:gd name="connsiteY41" fmla="*/ 217319 h 532839"/>
                  <a:gd name="connsiteX42" fmla="*/ 164954 w 718801"/>
                  <a:gd name="connsiteY42" fmla="*/ 214230 h 532839"/>
                  <a:gd name="connsiteX43" fmla="*/ 209617 w 718801"/>
                  <a:gd name="connsiteY43" fmla="*/ 560 h 532839"/>
                  <a:gd name="connsiteX44" fmla="*/ 242213 w 718801"/>
                  <a:gd name="connsiteY44" fmla="*/ 2047 h 532839"/>
                  <a:gd name="connsiteX45" fmla="*/ 476948 w 718801"/>
                  <a:gd name="connsiteY45" fmla="*/ 2047 h 532839"/>
                  <a:gd name="connsiteX46" fmla="*/ 559899 w 718801"/>
                  <a:gd name="connsiteY46" fmla="*/ 33773 h 532839"/>
                  <a:gd name="connsiteX47" fmla="*/ 559899 w 718801"/>
                  <a:gd name="connsiteY47" fmla="*/ 134236 h 532839"/>
                  <a:gd name="connsiteX48" fmla="*/ 476948 w 718801"/>
                  <a:gd name="connsiteY48" fmla="*/ 218837 h 532839"/>
                  <a:gd name="connsiteX49" fmla="*/ 242213 w 718801"/>
                  <a:gd name="connsiteY49" fmla="*/ 218837 h 532839"/>
                  <a:gd name="connsiteX50" fmla="*/ 157497 w 718801"/>
                  <a:gd name="connsiteY50" fmla="*/ 134236 h 532839"/>
                  <a:gd name="connsiteX51" fmla="*/ 157497 w 718801"/>
                  <a:gd name="connsiteY51" fmla="*/ 33773 h 532839"/>
                  <a:gd name="connsiteX52" fmla="*/ 209617 w 718801"/>
                  <a:gd name="connsiteY52" fmla="*/ 560 h 532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18801" h="532839">
                    <a:moveTo>
                      <a:pt x="358699" y="330317"/>
                    </a:moveTo>
                    <a:cubicBezTo>
                      <a:pt x="369254" y="330317"/>
                      <a:pt x="379808" y="339122"/>
                      <a:pt x="379808" y="351450"/>
                    </a:cubicBezTo>
                    <a:cubicBezTo>
                      <a:pt x="379808" y="511706"/>
                      <a:pt x="379808" y="511706"/>
                      <a:pt x="379808" y="511706"/>
                    </a:cubicBezTo>
                    <a:cubicBezTo>
                      <a:pt x="379808" y="524034"/>
                      <a:pt x="369254" y="532839"/>
                      <a:pt x="358699" y="532839"/>
                    </a:cubicBezTo>
                    <a:cubicBezTo>
                      <a:pt x="346386" y="532839"/>
                      <a:pt x="337590" y="524034"/>
                      <a:pt x="337590" y="511706"/>
                    </a:cubicBezTo>
                    <a:cubicBezTo>
                      <a:pt x="337590" y="351450"/>
                      <a:pt x="337590" y="351450"/>
                      <a:pt x="337590" y="351450"/>
                    </a:cubicBezTo>
                    <a:cubicBezTo>
                      <a:pt x="337590" y="339122"/>
                      <a:pt x="346386" y="330317"/>
                      <a:pt x="358699" y="330317"/>
                    </a:cubicBezTo>
                    <a:close/>
                    <a:moveTo>
                      <a:pt x="478750" y="300648"/>
                    </a:moveTo>
                    <a:cubicBezTo>
                      <a:pt x="483842" y="301972"/>
                      <a:pt x="488270" y="305503"/>
                      <a:pt x="490927" y="310800"/>
                    </a:cubicBezTo>
                    <a:cubicBezTo>
                      <a:pt x="572402" y="450270"/>
                      <a:pt x="572402" y="450270"/>
                      <a:pt x="572402" y="450270"/>
                    </a:cubicBezTo>
                    <a:cubicBezTo>
                      <a:pt x="577715" y="460863"/>
                      <a:pt x="574173" y="473221"/>
                      <a:pt x="565317" y="478517"/>
                    </a:cubicBezTo>
                    <a:cubicBezTo>
                      <a:pt x="561774" y="480283"/>
                      <a:pt x="558232" y="482048"/>
                      <a:pt x="554690" y="482048"/>
                    </a:cubicBezTo>
                    <a:cubicBezTo>
                      <a:pt x="547605" y="482048"/>
                      <a:pt x="540520" y="478517"/>
                      <a:pt x="535207" y="471455"/>
                    </a:cubicBezTo>
                    <a:cubicBezTo>
                      <a:pt x="455503" y="331985"/>
                      <a:pt x="455503" y="331985"/>
                      <a:pt x="455503" y="331985"/>
                    </a:cubicBezTo>
                    <a:cubicBezTo>
                      <a:pt x="448418" y="321392"/>
                      <a:pt x="451961" y="309034"/>
                      <a:pt x="462588" y="303738"/>
                    </a:cubicBezTo>
                    <a:cubicBezTo>
                      <a:pt x="467901" y="300207"/>
                      <a:pt x="473658" y="299324"/>
                      <a:pt x="478750" y="300648"/>
                    </a:cubicBezTo>
                    <a:close/>
                    <a:moveTo>
                      <a:pt x="238640" y="298668"/>
                    </a:moveTo>
                    <a:cubicBezTo>
                      <a:pt x="243698" y="297344"/>
                      <a:pt x="249415" y="298227"/>
                      <a:pt x="254692" y="301758"/>
                    </a:cubicBezTo>
                    <a:cubicBezTo>
                      <a:pt x="263488" y="307054"/>
                      <a:pt x="267006" y="319412"/>
                      <a:pt x="261729" y="330005"/>
                    </a:cubicBezTo>
                    <a:cubicBezTo>
                      <a:pt x="180808" y="469475"/>
                      <a:pt x="180808" y="469475"/>
                      <a:pt x="180808" y="469475"/>
                    </a:cubicBezTo>
                    <a:cubicBezTo>
                      <a:pt x="177290" y="476537"/>
                      <a:pt x="170253" y="480068"/>
                      <a:pt x="163217" y="480068"/>
                    </a:cubicBezTo>
                    <a:cubicBezTo>
                      <a:pt x="159699" y="480068"/>
                      <a:pt x="156180" y="478303"/>
                      <a:pt x="152662" y="476537"/>
                    </a:cubicBezTo>
                    <a:cubicBezTo>
                      <a:pt x="143866" y="471241"/>
                      <a:pt x="140348" y="458883"/>
                      <a:pt x="145625" y="448290"/>
                    </a:cubicBezTo>
                    <a:cubicBezTo>
                      <a:pt x="226546" y="308820"/>
                      <a:pt x="226546" y="308820"/>
                      <a:pt x="226546" y="308820"/>
                    </a:cubicBezTo>
                    <a:cubicBezTo>
                      <a:pt x="229185" y="303523"/>
                      <a:pt x="233583" y="299992"/>
                      <a:pt x="238640" y="298668"/>
                    </a:cubicBezTo>
                    <a:close/>
                    <a:moveTo>
                      <a:pt x="552692" y="217309"/>
                    </a:moveTo>
                    <a:cubicBezTo>
                      <a:pt x="557762" y="215764"/>
                      <a:pt x="563492" y="216205"/>
                      <a:pt x="568782" y="218853"/>
                    </a:cubicBezTo>
                    <a:cubicBezTo>
                      <a:pt x="708079" y="300059"/>
                      <a:pt x="708079" y="300059"/>
                      <a:pt x="708079" y="300059"/>
                    </a:cubicBezTo>
                    <a:cubicBezTo>
                      <a:pt x="718659" y="305355"/>
                      <a:pt x="722185" y="317712"/>
                      <a:pt x="715132" y="328304"/>
                    </a:cubicBezTo>
                    <a:cubicBezTo>
                      <a:pt x="711606" y="335365"/>
                      <a:pt x="704553" y="338896"/>
                      <a:pt x="697500" y="338896"/>
                    </a:cubicBezTo>
                    <a:cubicBezTo>
                      <a:pt x="693973" y="338896"/>
                      <a:pt x="690447" y="337131"/>
                      <a:pt x="686920" y="335365"/>
                    </a:cubicBezTo>
                    <a:cubicBezTo>
                      <a:pt x="547623" y="255925"/>
                      <a:pt x="547623" y="255925"/>
                      <a:pt x="547623" y="255925"/>
                    </a:cubicBezTo>
                    <a:cubicBezTo>
                      <a:pt x="537044" y="248864"/>
                      <a:pt x="533517" y="236507"/>
                      <a:pt x="540570" y="227680"/>
                    </a:cubicBezTo>
                    <a:cubicBezTo>
                      <a:pt x="543215" y="222384"/>
                      <a:pt x="547623" y="218853"/>
                      <a:pt x="552692" y="217309"/>
                    </a:cubicBezTo>
                    <a:close/>
                    <a:moveTo>
                      <a:pt x="164954" y="214230"/>
                    </a:moveTo>
                    <a:cubicBezTo>
                      <a:pt x="170238" y="215554"/>
                      <a:pt x="175081" y="219085"/>
                      <a:pt x="178603" y="224381"/>
                    </a:cubicBezTo>
                    <a:cubicBezTo>
                      <a:pt x="183887" y="234973"/>
                      <a:pt x="180365" y="247330"/>
                      <a:pt x="169797" y="252626"/>
                    </a:cubicBezTo>
                    <a:cubicBezTo>
                      <a:pt x="30661" y="333832"/>
                      <a:pt x="30661" y="333832"/>
                      <a:pt x="30661" y="333832"/>
                    </a:cubicBezTo>
                    <a:cubicBezTo>
                      <a:pt x="27139" y="335597"/>
                      <a:pt x="23616" y="335597"/>
                      <a:pt x="20094" y="335597"/>
                    </a:cubicBezTo>
                    <a:cubicBezTo>
                      <a:pt x="13049" y="335597"/>
                      <a:pt x="6004" y="332066"/>
                      <a:pt x="2482" y="326770"/>
                    </a:cubicBezTo>
                    <a:cubicBezTo>
                      <a:pt x="-2802" y="316178"/>
                      <a:pt x="720" y="303821"/>
                      <a:pt x="9526" y="296760"/>
                    </a:cubicBezTo>
                    <a:cubicBezTo>
                      <a:pt x="148663" y="217319"/>
                      <a:pt x="148663" y="217319"/>
                      <a:pt x="148663" y="217319"/>
                    </a:cubicBezTo>
                    <a:cubicBezTo>
                      <a:pt x="153946" y="213789"/>
                      <a:pt x="159670" y="212906"/>
                      <a:pt x="164954" y="214230"/>
                    </a:cubicBezTo>
                    <a:close/>
                    <a:moveTo>
                      <a:pt x="209617" y="560"/>
                    </a:moveTo>
                    <a:cubicBezTo>
                      <a:pt x="219711" y="1166"/>
                      <a:pt x="230741" y="2047"/>
                      <a:pt x="242213" y="2047"/>
                    </a:cubicBezTo>
                    <a:cubicBezTo>
                      <a:pt x="242213" y="2047"/>
                      <a:pt x="242213" y="2047"/>
                      <a:pt x="476948" y="2047"/>
                    </a:cubicBezTo>
                    <a:cubicBezTo>
                      <a:pt x="522836" y="2047"/>
                      <a:pt x="559899" y="-12053"/>
                      <a:pt x="559899" y="33773"/>
                    </a:cubicBezTo>
                    <a:lnTo>
                      <a:pt x="559899" y="134236"/>
                    </a:lnTo>
                    <a:cubicBezTo>
                      <a:pt x="559899" y="180062"/>
                      <a:pt x="522836" y="218837"/>
                      <a:pt x="476948" y="218837"/>
                    </a:cubicBezTo>
                    <a:cubicBezTo>
                      <a:pt x="476948" y="218837"/>
                      <a:pt x="476948" y="218837"/>
                      <a:pt x="242213" y="218837"/>
                    </a:cubicBezTo>
                    <a:cubicBezTo>
                      <a:pt x="196325" y="218837"/>
                      <a:pt x="157497" y="180062"/>
                      <a:pt x="157497" y="134236"/>
                    </a:cubicBezTo>
                    <a:cubicBezTo>
                      <a:pt x="157497" y="134236"/>
                      <a:pt x="157497" y="134236"/>
                      <a:pt x="157497" y="33773"/>
                    </a:cubicBezTo>
                    <a:cubicBezTo>
                      <a:pt x="157497" y="-596"/>
                      <a:pt x="179338" y="-1257"/>
                      <a:pt x="209617" y="56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" name="Freeform 351">
                <a:extLst>
                  <a:ext uri="{FF2B5EF4-FFF2-40B4-BE49-F238E27FC236}">
                    <a16:creationId xmlns:a16="http://schemas.microsoft.com/office/drawing/2014/main" id="{3C47915C-51C3-4739-2DC9-966C16A3E6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614" y="2925302"/>
                <a:ext cx="706776" cy="1536094"/>
              </a:xfrm>
              <a:custGeom>
                <a:avLst/>
                <a:gdLst>
                  <a:gd name="T0" fmla="*/ 469 w 492"/>
                  <a:gd name="T1" fmla="*/ 1069 h 1069"/>
                  <a:gd name="T2" fmla="*/ 445 w 492"/>
                  <a:gd name="T3" fmla="*/ 1046 h 1069"/>
                  <a:gd name="T4" fmla="*/ 445 w 492"/>
                  <a:gd name="T5" fmla="*/ 91 h 1069"/>
                  <a:gd name="T6" fmla="*/ 401 w 492"/>
                  <a:gd name="T7" fmla="*/ 47 h 1069"/>
                  <a:gd name="T8" fmla="*/ 24 w 492"/>
                  <a:gd name="T9" fmla="*/ 47 h 1069"/>
                  <a:gd name="T10" fmla="*/ 0 w 492"/>
                  <a:gd name="T11" fmla="*/ 24 h 1069"/>
                  <a:gd name="T12" fmla="*/ 24 w 492"/>
                  <a:gd name="T13" fmla="*/ 0 h 1069"/>
                  <a:gd name="T14" fmla="*/ 401 w 492"/>
                  <a:gd name="T15" fmla="*/ 0 h 1069"/>
                  <a:gd name="T16" fmla="*/ 492 w 492"/>
                  <a:gd name="T17" fmla="*/ 91 h 1069"/>
                  <a:gd name="T18" fmla="*/ 492 w 492"/>
                  <a:gd name="T19" fmla="*/ 1046 h 1069"/>
                  <a:gd name="T20" fmla="*/ 469 w 492"/>
                  <a:gd name="T21" fmla="*/ 1069 h 1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2" h="1069">
                    <a:moveTo>
                      <a:pt x="469" y="1069"/>
                    </a:moveTo>
                    <a:cubicBezTo>
                      <a:pt x="456" y="1069"/>
                      <a:pt x="445" y="1059"/>
                      <a:pt x="445" y="1046"/>
                    </a:cubicBezTo>
                    <a:cubicBezTo>
                      <a:pt x="445" y="91"/>
                      <a:pt x="445" y="91"/>
                      <a:pt x="445" y="91"/>
                    </a:cubicBezTo>
                    <a:cubicBezTo>
                      <a:pt x="445" y="67"/>
                      <a:pt x="425" y="47"/>
                      <a:pt x="401" y="47"/>
                    </a:cubicBezTo>
                    <a:cubicBezTo>
                      <a:pt x="24" y="47"/>
                      <a:pt x="24" y="47"/>
                      <a:pt x="24" y="47"/>
                    </a:cubicBezTo>
                    <a:cubicBezTo>
                      <a:pt x="11" y="47"/>
                      <a:pt x="0" y="37"/>
                      <a:pt x="0" y="24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401" y="0"/>
                      <a:pt x="401" y="0"/>
                      <a:pt x="401" y="0"/>
                    </a:cubicBezTo>
                    <a:cubicBezTo>
                      <a:pt x="451" y="0"/>
                      <a:pt x="492" y="41"/>
                      <a:pt x="492" y="91"/>
                    </a:cubicBezTo>
                    <a:cubicBezTo>
                      <a:pt x="492" y="1046"/>
                      <a:pt x="492" y="1046"/>
                      <a:pt x="492" y="1046"/>
                    </a:cubicBezTo>
                    <a:cubicBezTo>
                      <a:pt x="492" y="1059"/>
                      <a:pt x="482" y="1069"/>
                      <a:pt x="469" y="1069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00EC1DF-9613-306E-D0C6-35C7D4D8FE95}"/>
                </a:ext>
              </a:extLst>
            </p:cNvPr>
            <p:cNvGrpSpPr/>
            <p:nvPr/>
          </p:nvGrpSpPr>
          <p:grpSpPr>
            <a:xfrm>
              <a:off x="1070439" y="2770401"/>
              <a:ext cx="571493" cy="354070"/>
              <a:chOff x="16516350" y="0"/>
              <a:chExt cx="11074400" cy="6861175"/>
            </a:xfrm>
          </p:grpSpPr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BABACD56-C1EA-AEED-9287-938BD7788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16350" y="0"/>
                <a:ext cx="11074400" cy="6861175"/>
              </a:xfrm>
              <a:custGeom>
                <a:avLst/>
                <a:gdLst>
                  <a:gd name="T0" fmla="*/ 1211 w 4233"/>
                  <a:gd name="T1" fmla="*/ 0 h 2620"/>
                  <a:gd name="T2" fmla="*/ 3023 w 4233"/>
                  <a:gd name="T3" fmla="*/ 0 h 2620"/>
                  <a:gd name="T4" fmla="*/ 3863 w 4233"/>
                  <a:gd name="T5" fmla="*/ 846 h 2620"/>
                  <a:gd name="T6" fmla="*/ 4233 w 4233"/>
                  <a:gd name="T7" fmla="*/ 1374 h 2620"/>
                  <a:gd name="T8" fmla="*/ 4233 w 4233"/>
                  <a:gd name="T9" fmla="*/ 2477 h 2620"/>
                  <a:gd name="T10" fmla="*/ 4094 w 4233"/>
                  <a:gd name="T11" fmla="*/ 2620 h 2620"/>
                  <a:gd name="T12" fmla="*/ 3671 w 4233"/>
                  <a:gd name="T13" fmla="*/ 2620 h 2620"/>
                  <a:gd name="T14" fmla="*/ 3526 w 4233"/>
                  <a:gd name="T15" fmla="*/ 2477 h 2620"/>
                  <a:gd name="T16" fmla="*/ 3526 w 4233"/>
                  <a:gd name="T17" fmla="*/ 2291 h 2620"/>
                  <a:gd name="T18" fmla="*/ 2117 w 4233"/>
                  <a:gd name="T19" fmla="*/ 2365 h 2620"/>
                  <a:gd name="T20" fmla="*/ 707 w 4233"/>
                  <a:gd name="T21" fmla="*/ 2291 h 2620"/>
                  <a:gd name="T22" fmla="*/ 707 w 4233"/>
                  <a:gd name="T23" fmla="*/ 2477 h 2620"/>
                  <a:gd name="T24" fmla="*/ 563 w 4233"/>
                  <a:gd name="T25" fmla="*/ 2620 h 2620"/>
                  <a:gd name="T26" fmla="*/ 139 w 4233"/>
                  <a:gd name="T27" fmla="*/ 2620 h 2620"/>
                  <a:gd name="T28" fmla="*/ 0 w 4233"/>
                  <a:gd name="T29" fmla="*/ 2477 h 2620"/>
                  <a:gd name="T30" fmla="*/ 0 w 4233"/>
                  <a:gd name="T31" fmla="*/ 1374 h 2620"/>
                  <a:gd name="T32" fmla="*/ 370 w 4233"/>
                  <a:gd name="T33" fmla="*/ 846 h 2620"/>
                  <a:gd name="T34" fmla="*/ 1211 w 4233"/>
                  <a:gd name="T35" fmla="*/ 0 h 2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33" h="2620">
                    <a:moveTo>
                      <a:pt x="1211" y="0"/>
                    </a:moveTo>
                    <a:cubicBezTo>
                      <a:pt x="1211" y="0"/>
                      <a:pt x="2223" y="0"/>
                      <a:pt x="3023" y="0"/>
                    </a:cubicBezTo>
                    <a:cubicBezTo>
                      <a:pt x="3357" y="0"/>
                      <a:pt x="3863" y="846"/>
                      <a:pt x="3863" y="846"/>
                    </a:cubicBezTo>
                    <a:cubicBezTo>
                      <a:pt x="3863" y="846"/>
                      <a:pt x="4233" y="992"/>
                      <a:pt x="4233" y="1374"/>
                    </a:cubicBezTo>
                    <a:cubicBezTo>
                      <a:pt x="4233" y="1751"/>
                      <a:pt x="4233" y="2477"/>
                      <a:pt x="4233" y="2477"/>
                    </a:cubicBezTo>
                    <a:cubicBezTo>
                      <a:pt x="4233" y="2557"/>
                      <a:pt x="4172" y="2620"/>
                      <a:pt x="4094" y="2620"/>
                    </a:cubicBezTo>
                    <a:cubicBezTo>
                      <a:pt x="4094" y="2620"/>
                      <a:pt x="4094" y="2620"/>
                      <a:pt x="3671" y="2620"/>
                    </a:cubicBezTo>
                    <a:cubicBezTo>
                      <a:pt x="3593" y="2620"/>
                      <a:pt x="3526" y="2557"/>
                      <a:pt x="3526" y="2477"/>
                    </a:cubicBezTo>
                    <a:cubicBezTo>
                      <a:pt x="3526" y="2477"/>
                      <a:pt x="3526" y="2564"/>
                      <a:pt x="3526" y="2291"/>
                    </a:cubicBezTo>
                    <a:cubicBezTo>
                      <a:pt x="3520" y="2296"/>
                      <a:pt x="2835" y="2365"/>
                      <a:pt x="2117" y="2365"/>
                    </a:cubicBezTo>
                    <a:cubicBezTo>
                      <a:pt x="1398" y="2365"/>
                      <a:pt x="707" y="2291"/>
                      <a:pt x="707" y="2291"/>
                    </a:cubicBezTo>
                    <a:cubicBezTo>
                      <a:pt x="707" y="2291"/>
                      <a:pt x="707" y="2204"/>
                      <a:pt x="707" y="2477"/>
                    </a:cubicBezTo>
                    <a:cubicBezTo>
                      <a:pt x="707" y="2557"/>
                      <a:pt x="641" y="2620"/>
                      <a:pt x="563" y="2620"/>
                    </a:cubicBezTo>
                    <a:cubicBezTo>
                      <a:pt x="563" y="2620"/>
                      <a:pt x="563" y="2620"/>
                      <a:pt x="139" y="2620"/>
                    </a:cubicBezTo>
                    <a:cubicBezTo>
                      <a:pt x="61" y="2620"/>
                      <a:pt x="0" y="2557"/>
                      <a:pt x="0" y="2477"/>
                    </a:cubicBezTo>
                    <a:cubicBezTo>
                      <a:pt x="0" y="2477"/>
                      <a:pt x="0" y="1751"/>
                      <a:pt x="0" y="1374"/>
                    </a:cubicBezTo>
                    <a:cubicBezTo>
                      <a:pt x="0" y="992"/>
                      <a:pt x="370" y="846"/>
                      <a:pt x="370" y="846"/>
                    </a:cubicBezTo>
                    <a:cubicBezTo>
                      <a:pt x="370" y="846"/>
                      <a:pt x="876" y="0"/>
                      <a:pt x="12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6">
                <a:extLst>
                  <a:ext uri="{FF2B5EF4-FFF2-40B4-BE49-F238E27FC236}">
                    <a16:creationId xmlns:a16="http://schemas.microsoft.com/office/drawing/2014/main" id="{E390775E-19DF-447E-E1B0-67443A445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7725" y="773113"/>
                <a:ext cx="6851650" cy="1801813"/>
              </a:xfrm>
              <a:custGeom>
                <a:avLst/>
                <a:gdLst>
                  <a:gd name="T0" fmla="*/ 2059 w 2619"/>
                  <a:gd name="T1" fmla="*/ 0 h 688"/>
                  <a:gd name="T2" fmla="*/ 561 w 2619"/>
                  <a:gd name="T3" fmla="*/ 0 h 688"/>
                  <a:gd name="T4" fmla="*/ 14 w 2619"/>
                  <a:gd name="T5" fmla="*/ 514 h 688"/>
                  <a:gd name="T6" fmla="*/ 35 w 2619"/>
                  <a:gd name="T7" fmla="*/ 576 h 688"/>
                  <a:gd name="T8" fmla="*/ 305 w 2619"/>
                  <a:gd name="T9" fmla="*/ 688 h 688"/>
                  <a:gd name="T10" fmla="*/ 1310 w 2619"/>
                  <a:gd name="T11" fmla="*/ 593 h 688"/>
                  <a:gd name="T12" fmla="*/ 2314 w 2619"/>
                  <a:gd name="T13" fmla="*/ 688 h 688"/>
                  <a:gd name="T14" fmla="*/ 2584 w 2619"/>
                  <a:gd name="T15" fmla="*/ 576 h 688"/>
                  <a:gd name="T16" fmla="*/ 2606 w 2619"/>
                  <a:gd name="T17" fmla="*/ 514 h 688"/>
                  <a:gd name="T18" fmla="*/ 2059 w 2619"/>
                  <a:gd name="T19" fmla="*/ 0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19" h="688">
                    <a:moveTo>
                      <a:pt x="2059" y="0"/>
                    </a:moveTo>
                    <a:cubicBezTo>
                      <a:pt x="2059" y="0"/>
                      <a:pt x="2059" y="0"/>
                      <a:pt x="561" y="0"/>
                    </a:cubicBezTo>
                    <a:cubicBezTo>
                      <a:pt x="339" y="0"/>
                      <a:pt x="92" y="383"/>
                      <a:pt x="14" y="514"/>
                    </a:cubicBezTo>
                    <a:cubicBezTo>
                      <a:pt x="0" y="537"/>
                      <a:pt x="10" y="566"/>
                      <a:pt x="35" y="576"/>
                    </a:cubicBezTo>
                    <a:cubicBezTo>
                      <a:pt x="305" y="688"/>
                      <a:pt x="305" y="688"/>
                      <a:pt x="305" y="688"/>
                    </a:cubicBezTo>
                    <a:cubicBezTo>
                      <a:pt x="305" y="688"/>
                      <a:pt x="856" y="593"/>
                      <a:pt x="1310" y="593"/>
                    </a:cubicBezTo>
                    <a:cubicBezTo>
                      <a:pt x="1763" y="593"/>
                      <a:pt x="2314" y="688"/>
                      <a:pt x="2314" y="688"/>
                    </a:cubicBezTo>
                    <a:cubicBezTo>
                      <a:pt x="2584" y="576"/>
                      <a:pt x="2584" y="576"/>
                      <a:pt x="2584" y="576"/>
                    </a:cubicBezTo>
                    <a:cubicBezTo>
                      <a:pt x="2609" y="566"/>
                      <a:pt x="2619" y="537"/>
                      <a:pt x="2606" y="514"/>
                    </a:cubicBezTo>
                    <a:cubicBezTo>
                      <a:pt x="2528" y="383"/>
                      <a:pt x="2281" y="0"/>
                      <a:pt x="20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7">
                <a:extLst>
                  <a:ext uri="{FF2B5EF4-FFF2-40B4-BE49-F238E27FC236}">
                    <a16:creationId xmlns:a16="http://schemas.microsoft.com/office/drawing/2014/main" id="{6557DEFF-D2CF-29B2-0E57-E6A76B7E3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11700" y="3740150"/>
                <a:ext cx="2254250" cy="1038225"/>
              </a:xfrm>
              <a:custGeom>
                <a:avLst/>
                <a:gdLst>
                  <a:gd name="T0" fmla="*/ 0 w 862"/>
                  <a:gd name="T1" fmla="*/ 63 h 397"/>
                  <a:gd name="T2" fmla="*/ 0 w 862"/>
                  <a:gd name="T3" fmla="*/ 290 h 397"/>
                  <a:gd name="T4" fmla="*/ 51 w 862"/>
                  <a:gd name="T5" fmla="*/ 344 h 397"/>
                  <a:gd name="T6" fmla="*/ 804 w 862"/>
                  <a:gd name="T7" fmla="*/ 394 h 397"/>
                  <a:gd name="T8" fmla="*/ 862 w 862"/>
                  <a:gd name="T9" fmla="*/ 340 h 397"/>
                  <a:gd name="T10" fmla="*/ 862 w 862"/>
                  <a:gd name="T11" fmla="*/ 284 h 397"/>
                  <a:gd name="T12" fmla="*/ 823 w 862"/>
                  <a:gd name="T13" fmla="*/ 232 h 397"/>
                  <a:gd name="T14" fmla="*/ 70 w 862"/>
                  <a:gd name="T15" fmla="*/ 11 h 397"/>
                  <a:gd name="T16" fmla="*/ 0 w 862"/>
                  <a:gd name="T17" fmla="*/ 6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2" h="397">
                    <a:moveTo>
                      <a:pt x="0" y="63"/>
                    </a:moveTo>
                    <a:cubicBezTo>
                      <a:pt x="0" y="290"/>
                      <a:pt x="0" y="290"/>
                      <a:pt x="0" y="290"/>
                    </a:cubicBezTo>
                    <a:cubicBezTo>
                      <a:pt x="0" y="319"/>
                      <a:pt x="22" y="342"/>
                      <a:pt x="51" y="344"/>
                    </a:cubicBezTo>
                    <a:cubicBezTo>
                      <a:pt x="804" y="394"/>
                      <a:pt x="804" y="394"/>
                      <a:pt x="804" y="394"/>
                    </a:cubicBezTo>
                    <a:cubicBezTo>
                      <a:pt x="836" y="397"/>
                      <a:pt x="862" y="372"/>
                      <a:pt x="862" y="340"/>
                    </a:cubicBezTo>
                    <a:cubicBezTo>
                      <a:pt x="862" y="284"/>
                      <a:pt x="862" y="284"/>
                      <a:pt x="862" y="284"/>
                    </a:cubicBezTo>
                    <a:cubicBezTo>
                      <a:pt x="862" y="260"/>
                      <a:pt x="846" y="238"/>
                      <a:pt x="823" y="232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35" y="0"/>
                      <a:pt x="0" y="26"/>
                      <a:pt x="0" y="6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:a16="http://schemas.microsoft.com/office/drawing/2014/main" id="{FBDF420E-5CBA-4239-D990-1BCB42761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6550" y="3740150"/>
                <a:ext cx="2255838" cy="1038225"/>
              </a:xfrm>
              <a:custGeom>
                <a:avLst/>
                <a:gdLst>
                  <a:gd name="T0" fmla="*/ 862 w 862"/>
                  <a:gd name="T1" fmla="*/ 63 h 397"/>
                  <a:gd name="T2" fmla="*/ 862 w 862"/>
                  <a:gd name="T3" fmla="*/ 290 h 397"/>
                  <a:gd name="T4" fmla="*/ 812 w 862"/>
                  <a:gd name="T5" fmla="*/ 344 h 397"/>
                  <a:gd name="T6" fmla="*/ 58 w 862"/>
                  <a:gd name="T7" fmla="*/ 394 h 397"/>
                  <a:gd name="T8" fmla="*/ 0 w 862"/>
                  <a:gd name="T9" fmla="*/ 340 h 397"/>
                  <a:gd name="T10" fmla="*/ 0 w 862"/>
                  <a:gd name="T11" fmla="*/ 284 h 397"/>
                  <a:gd name="T12" fmla="*/ 39 w 862"/>
                  <a:gd name="T13" fmla="*/ 232 h 397"/>
                  <a:gd name="T14" fmla="*/ 793 w 862"/>
                  <a:gd name="T15" fmla="*/ 11 h 397"/>
                  <a:gd name="T16" fmla="*/ 862 w 862"/>
                  <a:gd name="T17" fmla="*/ 6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2" h="397">
                    <a:moveTo>
                      <a:pt x="862" y="63"/>
                    </a:moveTo>
                    <a:cubicBezTo>
                      <a:pt x="862" y="290"/>
                      <a:pt x="862" y="290"/>
                      <a:pt x="862" y="290"/>
                    </a:cubicBezTo>
                    <a:cubicBezTo>
                      <a:pt x="862" y="319"/>
                      <a:pt x="840" y="342"/>
                      <a:pt x="812" y="344"/>
                    </a:cubicBezTo>
                    <a:cubicBezTo>
                      <a:pt x="58" y="394"/>
                      <a:pt x="58" y="394"/>
                      <a:pt x="58" y="394"/>
                    </a:cubicBezTo>
                    <a:cubicBezTo>
                      <a:pt x="27" y="397"/>
                      <a:pt x="0" y="372"/>
                      <a:pt x="0" y="340"/>
                    </a:cubicBezTo>
                    <a:cubicBezTo>
                      <a:pt x="0" y="284"/>
                      <a:pt x="0" y="284"/>
                      <a:pt x="0" y="284"/>
                    </a:cubicBezTo>
                    <a:cubicBezTo>
                      <a:pt x="0" y="260"/>
                      <a:pt x="16" y="238"/>
                      <a:pt x="39" y="232"/>
                    </a:cubicBezTo>
                    <a:cubicBezTo>
                      <a:pt x="793" y="11"/>
                      <a:pt x="793" y="11"/>
                      <a:pt x="793" y="11"/>
                    </a:cubicBezTo>
                    <a:cubicBezTo>
                      <a:pt x="827" y="0"/>
                      <a:pt x="862" y="26"/>
                      <a:pt x="862" y="6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B1701D7-47EA-7B80-AB28-134212EE5E45}"/>
              </a:ext>
            </a:extLst>
          </p:cNvPr>
          <p:cNvGrpSpPr>
            <a:grpSpLocks noChangeAspect="1"/>
          </p:cNvGrpSpPr>
          <p:nvPr/>
        </p:nvGrpSpPr>
        <p:grpSpPr>
          <a:xfrm>
            <a:off x="7449658" y="922535"/>
            <a:ext cx="542965" cy="542965"/>
            <a:chOff x="1379506" y="1978346"/>
            <a:chExt cx="1774947" cy="1774947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079F4E5B-0A96-0125-7B17-7363FA93129A}"/>
                </a:ext>
              </a:extLst>
            </p:cNvPr>
            <p:cNvGrpSpPr/>
            <p:nvPr/>
          </p:nvGrpSpPr>
          <p:grpSpPr>
            <a:xfrm>
              <a:off x="1379506" y="1978346"/>
              <a:ext cx="1774947" cy="1774947"/>
              <a:chOff x="1379506" y="1978346"/>
              <a:chExt cx="1774947" cy="1774947"/>
            </a:xfrm>
          </p:grpSpPr>
          <p:sp>
            <p:nvSpPr>
              <p:cNvPr id="53" name="Freeform 5">
                <a:extLst>
                  <a:ext uri="{FF2B5EF4-FFF2-40B4-BE49-F238E27FC236}">
                    <a16:creationId xmlns:a16="http://schemas.microsoft.com/office/drawing/2014/main" id="{8742E57B-7A70-2B1B-4D60-8FB7A72706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9506" y="1978346"/>
                <a:ext cx="1774947" cy="1774947"/>
              </a:xfrm>
              <a:custGeom>
                <a:avLst/>
                <a:gdLst>
                  <a:gd name="T0" fmla="*/ 604 w 1209"/>
                  <a:gd name="T1" fmla="*/ 1131 h 1209"/>
                  <a:gd name="T2" fmla="*/ 78 w 1209"/>
                  <a:gd name="T3" fmla="*/ 604 h 1209"/>
                  <a:gd name="T4" fmla="*/ 604 w 1209"/>
                  <a:gd name="T5" fmla="*/ 78 h 1209"/>
                  <a:gd name="T6" fmla="*/ 1131 w 1209"/>
                  <a:gd name="T7" fmla="*/ 604 h 1209"/>
                  <a:gd name="T8" fmla="*/ 604 w 1209"/>
                  <a:gd name="T9" fmla="*/ 1131 h 1209"/>
                  <a:gd name="T10" fmla="*/ 604 w 1209"/>
                  <a:gd name="T11" fmla="*/ 0 h 1209"/>
                  <a:gd name="T12" fmla="*/ 0 w 1209"/>
                  <a:gd name="T13" fmla="*/ 604 h 1209"/>
                  <a:gd name="T14" fmla="*/ 604 w 1209"/>
                  <a:gd name="T15" fmla="*/ 1209 h 1209"/>
                  <a:gd name="T16" fmla="*/ 1209 w 1209"/>
                  <a:gd name="T17" fmla="*/ 604 h 1209"/>
                  <a:gd name="T18" fmla="*/ 604 w 1209"/>
                  <a:gd name="T19" fmla="*/ 0 h 1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09" h="1209">
                    <a:moveTo>
                      <a:pt x="604" y="1131"/>
                    </a:moveTo>
                    <a:cubicBezTo>
                      <a:pt x="314" y="1131"/>
                      <a:pt x="78" y="895"/>
                      <a:pt x="78" y="604"/>
                    </a:cubicBezTo>
                    <a:cubicBezTo>
                      <a:pt x="78" y="314"/>
                      <a:pt x="314" y="78"/>
                      <a:pt x="604" y="78"/>
                    </a:cubicBezTo>
                    <a:cubicBezTo>
                      <a:pt x="895" y="78"/>
                      <a:pt x="1131" y="314"/>
                      <a:pt x="1131" y="604"/>
                    </a:cubicBezTo>
                    <a:cubicBezTo>
                      <a:pt x="1131" y="895"/>
                      <a:pt x="895" y="1131"/>
                      <a:pt x="604" y="1131"/>
                    </a:cubicBezTo>
                    <a:moveTo>
                      <a:pt x="604" y="0"/>
                    </a:moveTo>
                    <a:cubicBezTo>
                      <a:pt x="271" y="0"/>
                      <a:pt x="0" y="271"/>
                      <a:pt x="0" y="604"/>
                    </a:cubicBezTo>
                    <a:cubicBezTo>
                      <a:pt x="0" y="938"/>
                      <a:pt x="271" y="1209"/>
                      <a:pt x="604" y="1209"/>
                    </a:cubicBezTo>
                    <a:cubicBezTo>
                      <a:pt x="938" y="1209"/>
                      <a:pt x="1209" y="938"/>
                      <a:pt x="1209" y="604"/>
                    </a:cubicBezTo>
                    <a:cubicBezTo>
                      <a:pt x="1209" y="271"/>
                      <a:pt x="938" y="0"/>
                      <a:pt x="604" y="0"/>
                    </a:cubicBezTo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Freeform: Shape 34">
                <a:extLst>
                  <a:ext uri="{FF2B5EF4-FFF2-40B4-BE49-F238E27FC236}">
                    <a16:creationId xmlns:a16="http://schemas.microsoft.com/office/drawing/2014/main" id="{E0229CFA-3984-453D-8131-8F5F01160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7282" y="2079669"/>
                <a:ext cx="1559394" cy="1559394"/>
              </a:xfrm>
              <a:custGeom>
                <a:avLst/>
                <a:gdLst>
                  <a:gd name="connsiteX0" fmla="*/ 779697 w 1559394"/>
                  <a:gd name="connsiteY0" fmla="*/ 0 h 1559394"/>
                  <a:gd name="connsiteX1" fmla="*/ 1559394 w 1559394"/>
                  <a:gd name="connsiteY1" fmla="*/ 779697 h 1559394"/>
                  <a:gd name="connsiteX2" fmla="*/ 779697 w 1559394"/>
                  <a:gd name="connsiteY2" fmla="*/ 1559394 h 1559394"/>
                  <a:gd name="connsiteX3" fmla="*/ 0 w 1559394"/>
                  <a:gd name="connsiteY3" fmla="*/ 779697 h 1559394"/>
                  <a:gd name="connsiteX4" fmla="*/ 779697 w 1559394"/>
                  <a:gd name="connsiteY4" fmla="*/ 0 h 1559394"/>
                  <a:gd name="connsiteX5" fmla="*/ 779697 w 1559394"/>
                  <a:gd name="connsiteY5" fmla="*/ 133724 h 1559394"/>
                  <a:gd name="connsiteX6" fmla="*/ 128645 w 1559394"/>
                  <a:gd name="connsiteY6" fmla="*/ 784776 h 1559394"/>
                  <a:gd name="connsiteX7" fmla="*/ 779697 w 1559394"/>
                  <a:gd name="connsiteY7" fmla="*/ 1435828 h 1559394"/>
                  <a:gd name="connsiteX8" fmla="*/ 1430749 w 1559394"/>
                  <a:gd name="connsiteY8" fmla="*/ 784776 h 1559394"/>
                  <a:gd name="connsiteX9" fmla="*/ 779697 w 1559394"/>
                  <a:gd name="connsiteY9" fmla="*/ 133724 h 1559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59394" h="1559394">
                    <a:moveTo>
                      <a:pt x="779697" y="0"/>
                    </a:moveTo>
                    <a:cubicBezTo>
                      <a:pt x="1210312" y="0"/>
                      <a:pt x="1559394" y="349082"/>
                      <a:pt x="1559394" y="779697"/>
                    </a:cubicBezTo>
                    <a:cubicBezTo>
                      <a:pt x="1559394" y="1210312"/>
                      <a:pt x="1210312" y="1559394"/>
                      <a:pt x="779697" y="1559394"/>
                    </a:cubicBezTo>
                    <a:cubicBezTo>
                      <a:pt x="349082" y="1559394"/>
                      <a:pt x="0" y="1210312"/>
                      <a:pt x="0" y="779697"/>
                    </a:cubicBezTo>
                    <a:cubicBezTo>
                      <a:pt x="0" y="349082"/>
                      <a:pt x="349082" y="0"/>
                      <a:pt x="779697" y="0"/>
                    </a:cubicBezTo>
                    <a:close/>
                    <a:moveTo>
                      <a:pt x="779697" y="133724"/>
                    </a:moveTo>
                    <a:cubicBezTo>
                      <a:pt x="420131" y="133724"/>
                      <a:pt x="128645" y="425210"/>
                      <a:pt x="128645" y="784776"/>
                    </a:cubicBezTo>
                    <a:cubicBezTo>
                      <a:pt x="128645" y="1144342"/>
                      <a:pt x="420131" y="1435828"/>
                      <a:pt x="779697" y="1435828"/>
                    </a:cubicBezTo>
                    <a:cubicBezTo>
                      <a:pt x="1139263" y="1435828"/>
                      <a:pt x="1430749" y="1144342"/>
                      <a:pt x="1430749" y="784776"/>
                    </a:cubicBezTo>
                    <a:cubicBezTo>
                      <a:pt x="1430749" y="425210"/>
                      <a:pt x="1139263" y="133724"/>
                      <a:pt x="779697" y="133724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D0C20F5-F24C-536E-9595-78BE0BDCEA23}"/>
                </a:ext>
              </a:extLst>
            </p:cNvPr>
            <p:cNvGrpSpPr/>
            <p:nvPr/>
          </p:nvGrpSpPr>
          <p:grpSpPr>
            <a:xfrm>
              <a:off x="1803121" y="2316593"/>
              <a:ext cx="927716" cy="1095706"/>
              <a:chOff x="3568702" y="1193801"/>
              <a:chExt cx="1560512" cy="1843088"/>
            </a:xfrm>
          </p:grpSpPr>
          <p:sp>
            <p:nvSpPr>
              <p:cNvPr id="51" name="Freeform 5">
                <a:extLst>
                  <a:ext uri="{FF2B5EF4-FFF2-40B4-BE49-F238E27FC236}">
                    <a16:creationId xmlns:a16="http://schemas.microsoft.com/office/drawing/2014/main" id="{C66F944C-327F-9DE8-B336-4FC5051E9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588" y="1193801"/>
                <a:ext cx="1430337" cy="1843088"/>
              </a:xfrm>
              <a:custGeom>
                <a:avLst/>
                <a:gdLst>
                  <a:gd name="T0" fmla="*/ 61 w 3154"/>
                  <a:gd name="T1" fmla="*/ 1995 h 4076"/>
                  <a:gd name="T2" fmla="*/ 61 w 3154"/>
                  <a:gd name="T3" fmla="*/ 1991 h 4076"/>
                  <a:gd name="T4" fmla="*/ 300 w 3154"/>
                  <a:gd name="T5" fmla="*/ 1524 h 4076"/>
                  <a:gd name="T6" fmla="*/ 294 w 3154"/>
                  <a:gd name="T7" fmla="*/ 1080 h 4076"/>
                  <a:gd name="T8" fmla="*/ 756 w 3154"/>
                  <a:gd name="T9" fmla="*/ 259 h 4076"/>
                  <a:gd name="T10" fmla="*/ 1690 w 3154"/>
                  <a:gd name="T11" fmla="*/ 20 h 4076"/>
                  <a:gd name="T12" fmla="*/ 2557 w 3154"/>
                  <a:gd name="T13" fmla="*/ 340 h 4076"/>
                  <a:gd name="T14" fmla="*/ 2962 w 3154"/>
                  <a:gd name="T15" fmla="*/ 1816 h 4076"/>
                  <a:gd name="T16" fmla="*/ 2672 w 3154"/>
                  <a:gd name="T17" fmla="*/ 2381 h 4076"/>
                  <a:gd name="T18" fmla="*/ 2564 w 3154"/>
                  <a:gd name="T19" fmla="*/ 2997 h 4076"/>
                  <a:gd name="T20" fmla="*/ 2631 w 3154"/>
                  <a:gd name="T21" fmla="*/ 3303 h 4076"/>
                  <a:gd name="T22" fmla="*/ 2436 w 3154"/>
                  <a:gd name="T23" fmla="*/ 3562 h 4076"/>
                  <a:gd name="T24" fmla="*/ 1785 w 3154"/>
                  <a:gd name="T25" fmla="*/ 3972 h 4076"/>
                  <a:gd name="T26" fmla="*/ 1464 w 3154"/>
                  <a:gd name="T27" fmla="*/ 4076 h 4076"/>
                  <a:gd name="T28" fmla="*/ 1363 w 3154"/>
                  <a:gd name="T29" fmla="*/ 4039 h 4076"/>
                  <a:gd name="T30" fmla="*/ 1346 w 3154"/>
                  <a:gd name="T31" fmla="*/ 3975 h 4076"/>
                  <a:gd name="T32" fmla="*/ 1309 w 3154"/>
                  <a:gd name="T33" fmla="*/ 3501 h 4076"/>
                  <a:gd name="T34" fmla="*/ 1262 w 3154"/>
                  <a:gd name="T35" fmla="*/ 3209 h 4076"/>
                  <a:gd name="T36" fmla="*/ 1073 w 3154"/>
                  <a:gd name="T37" fmla="*/ 2993 h 4076"/>
                  <a:gd name="T38" fmla="*/ 469 w 3154"/>
                  <a:gd name="T39" fmla="*/ 2946 h 4076"/>
                  <a:gd name="T40" fmla="*/ 381 w 3154"/>
                  <a:gd name="T41" fmla="*/ 2815 h 4076"/>
                  <a:gd name="T42" fmla="*/ 402 w 3154"/>
                  <a:gd name="T43" fmla="*/ 2650 h 4076"/>
                  <a:gd name="T44" fmla="*/ 334 w 3154"/>
                  <a:gd name="T45" fmla="*/ 2573 h 4076"/>
                  <a:gd name="T46" fmla="*/ 304 w 3154"/>
                  <a:gd name="T47" fmla="*/ 2418 h 4076"/>
                  <a:gd name="T48" fmla="*/ 203 w 3154"/>
                  <a:gd name="T49" fmla="*/ 2364 h 4076"/>
                  <a:gd name="T50" fmla="*/ 203 w 3154"/>
                  <a:gd name="T51" fmla="*/ 2301 h 4076"/>
                  <a:gd name="T52" fmla="*/ 233 w 3154"/>
                  <a:gd name="T53" fmla="*/ 2240 h 4076"/>
                  <a:gd name="T54" fmla="*/ 122 w 3154"/>
                  <a:gd name="T55" fmla="*/ 2196 h 4076"/>
                  <a:gd name="T56" fmla="*/ 20 w 3154"/>
                  <a:gd name="T57" fmla="*/ 2129 h 4076"/>
                  <a:gd name="T58" fmla="*/ 61 w 3154"/>
                  <a:gd name="T59" fmla="*/ 1995 h 40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154" h="4076">
                    <a:moveTo>
                      <a:pt x="61" y="1995"/>
                    </a:moveTo>
                    <a:cubicBezTo>
                      <a:pt x="61" y="1991"/>
                      <a:pt x="61" y="1991"/>
                      <a:pt x="61" y="1991"/>
                    </a:cubicBezTo>
                    <a:cubicBezTo>
                      <a:pt x="165" y="1847"/>
                      <a:pt x="273" y="1699"/>
                      <a:pt x="300" y="1524"/>
                    </a:cubicBezTo>
                    <a:cubicBezTo>
                      <a:pt x="324" y="1376"/>
                      <a:pt x="290" y="1228"/>
                      <a:pt x="294" y="1080"/>
                    </a:cubicBezTo>
                    <a:cubicBezTo>
                      <a:pt x="300" y="754"/>
                      <a:pt x="489" y="444"/>
                      <a:pt x="756" y="259"/>
                    </a:cubicBezTo>
                    <a:cubicBezTo>
                      <a:pt x="1026" y="71"/>
                      <a:pt x="1363" y="0"/>
                      <a:pt x="1690" y="20"/>
                    </a:cubicBezTo>
                    <a:cubicBezTo>
                      <a:pt x="2004" y="41"/>
                      <a:pt x="2314" y="145"/>
                      <a:pt x="2557" y="340"/>
                    </a:cubicBezTo>
                    <a:cubicBezTo>
                      <a:pt x="2986" y="680"/>
                      <a:pt x="3154" y="1305"/>
                      <a:pt x="2962" y="1816"/>
                    </a:cubicBezTo>
                    <a:cubicBezTo>
                      <a:pt x="2888" y="2015"/>
                      <a:pt x="2763" y="2193"/>
                      <a:pt x="2672" y="2381"/>
                    </a:cubicBezTo>
                    <a:cubicBezTo>
                      <a:pt x="2578" y="2573"/>
                      <a:pt x="2513" y="2792"/>
                      <a:pt x="2564" y="2997"/>
                    </a:cubicBezTo>
                    <a:cubicBezTo>
                      <a:pt x="2591" y="3098"/>
                      <a:pt x="2648" y="3198"/>
                      <a:pt x="2631" y="3303"/>
                    </a:cubicBezTo>
                    <a:cubicBezTo>
                      <a:pt x="2611" y="3414"/>
                      <a:pt x="2524" y="3494"/>
                      <a:pt x="2436" y="3562"/>
                    </a:cubicBezTo>
                    <a:cubicBezTo>
                      <a:pt x="2233" y="3720"/>
                      <a:pt x="2014" y="3858"/>
                      <a:pt x="1785" y="3972"/>
                    </a:cubicBezTo>
                    <a:cubicBezTo>
                      <a:pt x="1684" y="4022"/>
                      <a:pt x="1579" y="4070"/>
                      <a:pt x="1464" y="4076"/>
                    </a:cubicBezTo>
                    <a:cubicBezTo>
                      <a:pt x="1427" y="4076"/>
                      <a:pt x="1383" y="4073"/>
                      <a:pt x="1363" y="4039"/>
                    </a:cubicBezTo>
                    <a:cubicBezTo>
                      <a:pt x="1350" y="4022"/>
                      <a:pt x="1346" y="3999"/>
                      <a:pt x="1346" y="3975"/>
                    </a:cubicBezTo>
                    <a:cubicBezTo>
                      <a:pt x="1333" y="3817"/>
                      <a:pt x="1323" y="3659"/>
                      <a:pt x="1309" y="3501"/>
                    </a:cubicBezTo>
                    <a:cubicBezTo>
                      <a:pt x="1302" y="3400"/>
                      <a:pt x="1296" y="3303"/>
                      <a:pt x="1262" y="3209"/>
                    </a:cubicBezTo>
                    <a:cubicBezTo>
                      <a:pt x="1228" y="3118"/>
                      <a:pt x="1164" y="3030"/>
                      <a:pt x="1073" y="2993"/>
                    </a:cubicBezTo>
                    <a:cubicBezTo>
                      <a:pt x="881" y="2916"/>
                      <a:pt x="634" y="3064"/>
                      <a:pt x="469" y="2946"/>
                    </a:cubicBezTo>
                    <a:cubicBezTo>
                      <a:pt x="425" y="2916"/>
                      <a:pt x="395" y="2866"/>
                      <a:pt x="381" y="2815"/>
                    </a:cubicBezTo>
                    <a:cubicBezTo>
                      <a:pt x="368" y="2751"/>
                      <a:pt x="388" y="2707"/>
                      <a:pt x="402" y="2650"/>
                    </a:cubicBezTo>
                    <a:cubicBezTo>
                      <a:pt x="415" y="2593"/>
                      <a:pt x="375" y="2590"/>
                      <a:pt x="334" y="2573"/>
                    </a:cubicBezTo>
                    <a:cubicBezTo>
                      <a:pt x="280" y="2546"/>
                      <a:pt x="263" y="2465"/>
                      <a:pt x="304" y="2418"/>
                    </a:cubicBezTo>
                    <a:cubicBezTo>
                      <a:pt x="263" y="2428"/>
                      <a:pt x="216" y="2405"/>
                      <a:pt x="203" y="2364"/>
                    </a:cubicBezTo>
                    <a:cubicBezTo>
                      <a:pt x="192" y="2344"/>
                      <a:pt x="196" y="2321"/>
                      <a:pt x="203" y="2301"/>
                    </a:cubicBezTo>
                    <a:cubicBezTo>
                      <a:pt x="213" y="2280"/>
                      <a:pt x="240" y="2260"/>
                      <a:pt x="233" y="2240"/>
                    </a:cubicBezTo>
                    <a:cubicBezTo>
                      <a:pt x="223" y="2206"/>
                      <a:pt x="149" y="2203"/>
                      <a:pt x="122" y="2196"/>
                    </a:cubicBezTo>
                    <a:cubicBezTo>
                      <a:pt x="81" y="2186"/>
                      <a:pt x="37" y="2173"/>
                      <a:pt x="20" y="2129"/>
                    </a:cubicBezTo>
                    <a:cubicBezTo>
                      <a:pt x="0" y="2085"/>
                      <a:pt x="30" y="2035"/>
                      <a:pt x="61" y="199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2" name="Freeform 6">
                <a:extLst>
                  <a:ext uri="{FF2B5EF4-FFF2-40B4-BE49-F238E27FC236}">
                    <a16:creationId xmlns:a16="http://schemas.microsoft.com/office/drawing/2014/main" id="{44491EEE-6ACB-7D49-A76F-863C3AEF4B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8701" y="1544638"/>
                <a:ext cx="1560512" cy="493713"/>
              </a:xfrm>
              <a:custGeom>
                <a:avLst/>
                <a:gdLst>
                  <a:gd name="T0" fmla="*/ 3408 w 3442"/>
                  <a:gd name="T1" fmla="*/ 705 h 1091"/>
                  <a:gd name="T2" fmla="*/ 3325 w 3442"/>
                  <a:gd name="T3" fmla="*/ 786 h 1091"/>
                  <a:gd name="T4" fmla="*/ 1052 w 3442"/>
                  <a:gd name="T5" fmla="*/ 875 h 1091"/>
                  <a:gd name="T6" fmla="*/ 984 w 3442"/>
                  <a:gd name="T7" fmla="*/ 916 h 1091"/>
                  <a:gd name="T8" fmla="*/ 909 w 3442"/>
                  <a:gd name="T9" fmla="*/ 1032 h 1091"/>
                  <a:gd name="T10" fmla="*/ 830 w 3442"/>
                  <a:gd name="T11" fmla="*/ 1077 h 1091"/>
                  <a:gd name="T12" fmla="*/ 156 w 3442"/>
                  <a:gd name="T13" fmla="*/ 1090 h 1091"/>
                  <a:gd name="T14" fmla="*/ 90 w 3442"/>
                  <a:gd name="T15" fmla="*/ 1040 h 1091"/>
                  <a:gd name="T16" fmla="*/ 84 w 3442"/>
                  <a:gd name="T17" fmla="*/ 50 h 1091"/>
                  <a:gd name="T18" fmla="*/ 149 w 3442"/>
                  <a:gd name="T19" fmla="*/ 0 h 1091"/>
                  <a:gd name="T20" fmla="*/ 826 w 3442"/>
                  <a:gd name="T21" fmla="*/ 0 h 1091"/>
                  <a:gd name="T22" fmla="*/ 920 w 3442"/>
                  <a:gd name="T23" fmla="*/ 39 h 1091"/>
                  <a:gd name="T24" fmla="*/ 929 w 3442"/>
                  <a:gd name="T25" fmla="*/ 48 h 1091"/>
                  <a:gd name="T26" fmla="*/ 1016 w 3442"/>
                  <a:gd name="T27" fmla="*/ 83 h 1091"/>
                  <a:gd name="T28" fmla="*/ 3356 w 3442"/>
                  <a:gd name="T29" fmla="*/ 172 h 1091"/>
                  <a:gd name="T30" fmla="*/ 3439 w 3442"/>
                  <a:gd name="T31" fmla="*/ 265 h 1091"/>
                  <a:gd name="T32" fmla="*/ 3408 w 3442"/>
                  <a:gd name="T33" fmla="*/ 705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42" h="1091">
                    <a:moveTo>
                      <a:pt x="3408" y="705"/>
                    </a:moveTo>
                    <a:cubicBezTo>
                      <a:pt x="3405" y="749"/>
                      <a:pt x="3369" y="784"/>
                      <a:pt x="3325" y="786"/>
                    </a:cubicBezTo>
                    <a:cubicBezTo>
                      <a:pt x="1052" y="875"/>
                      <a:pt x="1052" y="875"/>
                      <a:pt x="1052" y="875"/>
                    </a:cubicBezTo>
                    <a:cubicBezTo>
                      <a:pt x="1023" y="875"/>
                      <a:pt x="997" y="890"/>
                      <a:pt x="984" y="916"/>
                    </a:cubicBezTo>
                    <a:cubicBezTo>
                      <a:pt x="909" y="1032"/>
                      <a:pt x="909" y="1032"/>
                      <a:pt x="909" y="1032"/>
                    </a:cubicBezTo>
                    <a:cubicBezTo>
                      <a:pt x="891" y="1059"/>
                      <a:pt x="862" y="1076"/>
                      <a:pt x="830" y="1077"/>
                    </a:cubicBezTo>
                    <a:cubicBezTo>
                      <a:pt x="681" y="1080"/>
                      <a:pt x="259" y="1087"/>
                      <a:pt x="156" y="1090"/>
                    </a:cubicBezTo>
                    <a:cubicBezTo>
                      <a:pt x="126" y="1091"/>
                      <a:pt x="98" y="1070"/>
                      <a:pt x="90" y="1040"/>
                    </a:cubicBezTo>
                    <a:cubicBezTo>
                      <a:pt x="3" y="718"/>
                      <a:pt x="0" y="376"/>
                      <a:pt x="84" y="50"/>
                    </a:cubicBezTo>
                    <a:cubicBezTo>
                      <a:pt x="92" y="21"/>
                      <a:pt x="119" y="0"/>
                      <a:pt x="149" y="0"/>
                    </a:cubicBezTo>
                    <a:cubicBezTo>
                      <a:pt x="826" y="0"/>
                      <a:pt x="826" y="0"/>
                      <a:pt x="826" y="0"/>
                    </a:cubicBezTo>
                    <a:cubicBezTo>
                      <a:pt x="861" y="0"/>
                      <a:pt x="895" y="14"/>
                      <a:pt x="920" y="39"/>
                    </a:cubicBezTo>
                    <a:cubicBezTo>
                      <a:pt x="929" y="48"/>
                      <a:pt x="929" y="48"/>
                      <a:pt x="929" y="48"/>
                    </a:cubicBezTo>
                    <a:cubicBezTo>
                      <a:pt x="952" y="70"/>
                      <a:pt x="984" y="83"/>
                      <a:pt x="1016" y="83"/>
                    </a:cubicBezTo>
                    <a:cubicBezTo>
                      <a:pt x="2443" y="142"/>
                      <a:pt x="3168" y="164"/>
                      <a:pt x="3356" y="172"/>
                    </a:cubicBezTo>
                    <a:cubicBezTo>
                      <a:pt x="3405" y="174"/>
                      <a:pt x="3442" y="216"/>
                      <a:pt x="3439" y="265"/>
                    </a:cubicBezTo>
                    <a:lnTo>
                      <a:pt x="3408" y="705"/>
                    </a:ln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9B076F2-D203-4720-613E-BB69D6AB4C2C}"/>
              </a:ext>
            </a:extLst>
          </p:cNvPr>
          <p:cNvGrpSpPr>
            <a:grpSpLocks noChangeAspect="1"/>
          </p:cNvGrpSpPr>
          <p:nvPr/>
        </p:nvGrpSpPr>
        <p:grpSpPr>
          <a:xfrm>
            <a:off x="8965774" y="924268"/>
            <a:ext cx="550025" cy="503975"/>
            <a:chOff x="1054203" y="2296097"/>
            <a:chExt cx="1018723" cy="933430"/>
          </a:xfrm>
        </p:grpSpPr>
        <p:sp>
          <p:nvSpPr>
            <p:cNvPr id="56" name="Oval 7">
              <a:extLst>
                <a:ext uri="{FF2B5EF4-FFF2-40B4-BE49-F238E27FC236}">
                  <a16:creationId xmlns:a16="http://schemas.microsoft.com/office/drawing/2014/main" id="{9D411A24-AD03-7503-6B3C-0269A93EC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707" y="2829577"/>
              <a:ext cx="399631" cy="3999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8">
              <a:extLst>
                <a:ext uri="{FF2B5EF4-FFF2-40B4-BE49-F238E27FC236}">
                  <a16:creationId xmlns:a16="http://schemas.microsoft.com/office/drawing/2014/main" id="{C3FC2ABE-1950-198A-B1C2-848368A87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725" y="2900495"/>
              <a:ext cx="35778" cy="3609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15C8937C-B516-BDC7-78AD-3AB1BCA440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1197" y="2882286"/>
              <a:ext cx="72834" cy="72834"/>
            </a:xfrm>
            <a:custGeom>
              <a:avLst/>
              <a:gdLst>
                <a:gd name="T0" fmla="*/ 474 w 948"/>
                <a:gd name="T1" fmla="*/ 0 h 947"/>
                <a:gd name="T2" fmla="*/ 0 w 948"/>
                <a:gd name="T3" fmla="*/ 473 h 947"/>
                <a:gd name="T4" fmla="*/ 474 w 948"/>
                <a:gd name="T5" fmla="*/ 947 h 947"/>
                <a:gd name="T6" fmla="*/ 948 w 948"/>
                <a:gd name="T7" fmla="*/ 473 h 947"/>
                <a:gd name="T8" fmla="*/ 474 w 948"/>
                <a:gd name="T9" fmla="*/ 0 h 947"/>
                <a:gd name="T10" fmla="*/ 474 w 948"/>
                <a:gd name="T11" fmla="*/ 922 h 947"/>
                <a:gd name="T12" fmla="*/ 26 w 948"/>
                <a:gd name="T13" fmla="*/ 473 h 947"/>
                <a:gd name="T14" fmla="*/ 474 w 948"/>
                <a:gd name="T15" fmla="*/ 25 h 947"/>
                <a:gd name="T16" fmla="*/ 923 w 948"/>
                <a:gd name="T17" fmla="*/ 473 h 947"/>
                <a:gd name="T18" fmla="*/ 474 w 948"/>
                <a:gd name="T19" fmla="*/ 922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8" h="947">
                  <a:moveTo>
                    <a:pt x="474" y="0"/>
                  </a:moveTo>
                  <a:cubicBezTo>
                    <a:pt x="213" y="0"/>
                    <a:pt x="0" y="212"/>
                    <a:pt x="0" y="473"/>
                  </a:cubicBezTo>
                  <a:cubicBezTo>
                    <a:pt x="0" y="735"/>
                    <a:pt x="213" y="947"/>
                    <a:pt x="474" y="947"/>
                  </a:cubicBezTo>
                  <a:cubicBezTo>
                    <a:pt x="736" y="947"/>
                    <a:pt x="948" y="735"/>
                    <a:pt x="948" y="473"/>
                  </a:cubicBezTo>
                  <a:cubicBezTo>
                    <a:pt x="948" y="212"/>
                    <a:pt x="736" y="0"/>
                    <a:pt x="474" y="0"/>
                  </a:cubicBezTo>
                  <a:close/>
                  <a:moveTo>
                    <a:pt x="474" y="922"/>
                  </a:moveTo>
                  <a:cubicBezTo>
                    <a:pt x="226" y="922"/>
                    <a:pt x="26" y="721"/>
                    <a:pt x="26" y="473"/>
                  </a:cubicBezTo>
                  <a:cubicBezTo>
                    <a:pt x="26" y="226"/>
                    <a:pt x="226" y="25"/>
                    <a:pt x="474" y="25"/>
                  </a:cubicBezTo>
                  <a:cubicBezTo>
                    <a:pt x="722" y="25"/>
                    <a:pt x="923" y="226"/>
                    <a:pt x="923" y="473"/>
                  </a:cubicBezTo>
                  <a:cubicBezTo>
                    <a:pt x="923" y="721"/>
                    <a:pt x="722" y="922"/>
                    <a:pt x="474" y="92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10">
              <a:extLst>
                <a:ext uri="{FF2B5EF4-FFF2-40B4-BE49-F238E27FC236}">
                  <a16:creationId xmlns:a16="http://schemas.microsoft.com/office/drawing/2014/main" id="{A04D6466-A9B5-5388-7541-C97C50AAC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3295" y="2297375"/>
              <a:ext cx="399631" cy="3996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11">
              <a:extLst>
                <a:ext uri="{FF2B5EF4-FFF2-40B4-BE49-F238E27FC236}">
                  <a16:creationId xmlns:a16="http://schemas.microsoft.com/office/drawing/2014/main" id="{8B96119E-FC58-D828-48E4-D19DE2CD8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203" y="2297375"/>
              <a:ext cx="399631" cy="3996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2">
              <a:extLst>
                <a:ext uri="{FF2B5EF4-FFF2-40B4-BE49-F238E27FC236}">
                  <a16:creationId xmlns:a16="http://schemas.microsoft.com/office/drawing/2014/main" id="{F38FE253-045F-1F2C-8353-48D2D4191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065" y="2384904"/>
              <a:ext cx="140238" cy="224573"/>
            </a:xfrm>
            <a:custGeom>
              <a:avLst/>
              <a:gdLst>
                <a:gd name="T0" fmla="*/ 1479 w 1821"/>
                <a:gd name="T1" fmla="*/ 105 h 2913"/>
                <a:gd name="T2" fmla="*/ 531 w 1821"/>
                <a:gd name="T3" fmla="*/ 814 h 2913"/>
                <a:gd name="T4" fmla="*/ 244 w 1821"/>
                <a:gd name="T5" fmla="*/ 814 h 2913"/>
                <a:gd name="T6" fmla="*/ 0 w 1821"/>
                <a:gd name="T7" fmla="*/ 1057 h 2913"/>
                <a:gd name="T8" fmla="*/ 0 w 1821"/>
                <a:gd name="T9" fmla="*/ 1856 h 2913"/>
                <a:gd name="T10" fmla="*/ 244 w 1821"/>
                <a:gd name="T11" fmla="*/ 2099 h 2913"/>
                <a:gd name="T12" fmla="*/ 531 w 1821"/>
                <a:gd name="T13" fmla="*/ 2099 h 2913"/>
                <a:gd name="T14" fmla="*/ 1479 w 1821"/>
                <a:gd name="T15" fmla="*/ 2808 h 2913"/>
                <a:gd name="T16" fmla="*/ 1821 w 1821"/>
                <a:gd name="T17" fmla="*/ 2633 h 2913"/>
                <a:gd name="T18" fmla="*/ 1821 w 1821"/>
                <a:gd name="T19" fmla="*/ 280 h 2913"/>
                <a:gd name="T20" fmla="*/ 1479 w 1821"/>
                <a:gd name="T21" fmla="*/ 105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1" h="2913">
                  <a:moveTo>
                    <a:pt x="1479" y="105"/>
                  </a:moveTo>
                  <a:cubicBezTo>
                    <a:pt x="531" y="814"/>
                    <a:pt x="531" y="814"/>
                    <a:pt x="531" y="814"/>
                  </a:cubicBezTo>
                  <a:cubicBezTo>
                    <a:pt x="244" y="814"/>
                    <a:pt x="244" y="814"/>
                    <a:pt x="244" y="814"/>
                  </a:cubicBezTo>
                  <a:cubicBezTo>
                    <a:pt x="110" y="814"/>
                    <a:pt x="0" y="922"/>
                    <a:pt x="0" y="1057"/>
                  </a:cubicBezTo>
                  <a:cubicBezTo>
                    <a:pt x="0" y="1856"/>
                    <a:pt x="0" y="1856"/>
                    <a:pt x="0" y="1856"/>
                  </a:cubicBezTo>
                  <a:cubicBezTo>
                    <a:pt x="0" y="1991"/>
                    <a:pt x="110" y="2099"/>
                    <a:pt x="244" y="2099"/>
                  </a:cubicBezTo>
                  <a:cubicBezTo>
                    <a:pt x="531" y="2099"/>
                    <a:pt x="531" y="2099"/>
                    <a:pt x="531" y="2099"/>
                  </a:cubicBezTo>
                  <a:cubicBezTo>
                    <a:pt x="1479" y="2808"/>
                    <a:pt x="1479" y="2808"/>
                    <a:pt x="1479" y="2808"/>
                  </a:cubicBezTo>
                  <a:cubicBezTo>
                    <a:pt x="1619" y="2913"/>
                    <a:pt x="1821" y="2810"/>
                    <a:pt x="1821" y="2633"/>
                  </a:cubicBezTo>
                  <a:cubicBezTo>
                    <a:pt x="1821" y="280"/>
                    <a:pt x="1821" y="280"/>
                    <a:pt x="1821" y="280"/>
                  </a:cubicBezTo>
                  <a:cubicBezTo>
                    <a:pt x="1821" y="103"/>
                    <a:pt x="1619" y="0"/>
                    <a:pt x="1479" y="10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">
              <a:extLst>
                <a:ext uri="{FF2B5EF4-FFF2-40B4-BE49-F238E27FC236}">
                  <a16:creationId xmlns:a16="http://schemas.microsoft.com/office/drawing/2014/main" id="{95F9F9A4-DE79-2383-AB4A-F72E7E95A7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9637" y="2434738"/>
              <a:ext cx="84335" cy="124905"/>
            </a:xfrm>
            <a:custGeom>
              <a:avLst/>
              <a:gdLst>
                <a:gd name="T0" fmla="*/ 536 w 1093"/>
                <a:gd name="T1" fmla="*/ 0 h 1619"/>
                <a:gd name="T2" fmla="*/ 651 w 1093"/>
                <a:gd name="T3" fmla="*/ 101 h 1619"/>
                <a:gd name="T4" fmla="*/ 651 w 1093"/>
                <a:gd name="T5" fmla="*/ 1520 h 1619"/>
                <a:gd name="T6" fmla="*/ 536 w 1093"/>
                <a:gd name="T7" fmla="*/ 1619 h 1619"/>
                <a:gd name="T8" fmla="*/ 423 w 1093"/>
                <a:gd name="T9" fmla="*/ 1520 h 1619"/>
                <a:gd name="T10" fmla="*/ 423 w 1093"/>
                <a:gd name="T11" fmla="*/ 101 h 1619"/>
                <a:gd name="T12" fmla="*/ 536 w 1093"/>
                <a:gd name="T13" fmla="*/ 0 h 1619"/>
                <a:gd name="T14" fmla="*/ 978 w 1093"/>
                <a:gd name="T15" fmla="*/ 202 h 1619"/>
                <a:gd name="T16" fmla="*/ 1093 w 1093"/>
                <a:gd name="T17" fmla="*/ 304 h 1619"/>
                <a:gd name="T18" fmla="*/ 1093 w 1093"/>
                <a:gd name="T19" fmla="*/ 1315 h 1619"/>
                <a:gd name="T20" fmla="*/ 978 w 1093"/>
                <a:gd name="T21" fmla="*/ 1417 h 1619"/>
                <a:gd name="T22" fmla="*/ 865 w 1093"/>
                <a:gd name="T23" fmla="*/ 1315 h 1619"/>
                <a:gd name="T24" fmla="*/ 865 w 1093"/>
                <a:gd name="T25" fmla="*/ 304 h 1619"/>
                <a:gd name="T26" fmla="*/ 978 w 1093"/>
                <a:gd name="T27" fmla="*/ 202 h 1619"/>
                <a:gd name="T28" fmla="*/ 112 w 1093"/>
                <a:gd name="T29" fmla="*/ 509 h 1619"/>
                <a:gd name="T30" fmla="*/ 227 w 1093"/>
                <a:gd name="T31" fmla="*/ 608 h 1619"/>
                <a:gd name="T32" fmla="*/ 227 w 1093"/>
                <a:gd name="T33" fmla="*/ 1013 h 1619"/>
                <a:gd name="T34" fmla="*/ 112 w 1093"/>
                <a:gd name="T35" fmla="*/ 1116 h 1619"/>
                <a:gd name="T36" fmla="*/ 0 w 1093"/>
                <a:gd name="T37" fmla="*/ 1013 h 1619"/>
                <a:gd name="T38" fmla="*/ 0 w 1093"/>
                <a:gd name="T39" fmla="*/ 608 h 1619"/>
                <a:gd name="T40" fmla="*/ 112 w 1093"/>
                <a:gd name="T41" fmla="*/ 509 h 1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93" h="1619">
                  <a:moveTo>
                    <a:pt x="536" y="0"/>
                  </a:moveTo>
                  <a:cubicBezTo>
                    <a:pt x="598" y="0"/>
                    <a:pt x="651" y="45"/>
                    <a:pt x="651" y="101"/>
                  </a:cubicBezTo>
                  <a:cubicBezTo>
                    <a:pt x="651" y="101"/>
                    <a:pt x="651" y="101"/>
                    <a:pt x="651" y="1520"/>
                  </a:cubicBezTo>
                  <a:cubicBezTo>
                    <a:pt x="651" y="1576"/>
                    <a:pt x="598" y="1619"/>
                    <a:pt x="536" y="1619"/>
                  </a:cubicBezTo>
                  <a:cubicBezTo>
                    <a:pt x="474" y="1619"/>
                    <a:pt x="423" y="1576"/>
                    <a:pt x="423" y="1520"/>
                  </a:cubicBezTo>
                  <a:cubicBezTo>
                    <a:pt x="423" y="1520"/>
                    <a:pt x="423" y="1520"/>
                    <a:pt x="423" y="101"/>
                  </a:cubicBezTo>
                  <a:cubicBezTo>
                    <a:pt x="423" y="45"/>
                    <a:pt x="474" y="0"/>
                    <a:pt x="536" y="0"/>
                  </a:cubicBezTo>
                  <a:close/>
                  <a:moveTo>
                    <a:pt x="978" y="202"/>
                  </a:moveTo>
                  <a:cubicBezTo>
                    <a:pt x="1042" y="202"/>
                    <a:pt x="1093" y="247"/>
                    <a:pt x="1093" y="304"/>
                  </a:cubicBezTo>
                  <a:cubicBezTo>
                    <a:pt x="1093" y="304"/>
                    <a:pt x="1093" y="304"/>
                    <a:pt x="1093" y="1315"/>
                  </a:cubicBezTo>
                  <a:cubicBezTo>
                    <a:pt x="1093" y="1372"/>
                    <a:pt x="1042" y="1417"/>
                    <a:pt x="978" y="1417"/>
                  </a:cubicBezTo>
                  <a:cubicBezTo>
                    <a:pt x="916" y="1417"/>
                    <a:pt x="865" y="1372"/>
                    <a:pt x="865" y="1315"/>
                  </a:cubicBezTo>
                  <a:cubicBezTo>
                    <a:pt x="865" y="1315"/>
                    <a:pt x="865" y="1315"/>
                    <a:pt x="865" y="304"/>
                  </a:cubicBezTo>
                  <a:cubicBezTo>
                    <a:pt x="865" y="247"/>
                    <a:pt x="916" y="202"/>
                    <a:pt x="978" y="202"/>
                  </a:cubicBezTo>
                  <a:close/>
                  <a:moveTo>
                    <a:pt x="112" y="509"/>
                  </a:moveTo>
                  <a:cubicBezTo>
                    <a:pt x="176" y="509"/>
                    <a:pt x="227" y="552"/>
                    <a:pt x="227" y="608"/>
                  </a:cubicBezTo>
                  <a:cubicBezTo>
                    <a:pt x="227" y="1013"/>
                    <a:pt x="227" y="1013"/>
                    <a:pt x="227" y="1013"/>
                  </a:cubicBezTo>
                  <a:cubicBezTo>
                    <a:pt x="227" y="1069"/>
                    <a:pt x="176" y="1116"/>
                    <a:pt x="112" y="1116"/>
                  </a:cubicBezTo>
                  <a:cubicBezTo>
                    <a:pt x="52" y="1116"/>
                    <a:pt x="0" y="1069"/>
                    <a:pt x="0" y="1013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552"/>
                    <a:pt x="52" y="509"/>
                    <a:pt x="112" y="5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">
              <a:extLst>
                <a:ext uri="{FF2B5EF4-FFF2-40B4-BE49-F238E27FC236}">
                  <a16:creationId xmlns:a16="http://schemas.microsoft.com/office/drawing/2014/main" id="{D5F10A34-179F-F4DE-E3D4-5AA09888C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819" y="2912953"/>
              <a:ext cx="289421" cy="226489"/>
            </a:xfrm>
            <a:custGeom>
              <a:avLst/>
              <a:gdLst>
                <a:gd name="T0" fmla="*/ 20 w 3759"/>
                <a:gd name="T1" fmla="*/ 2941 h 2941"/>
                <a:gd name="T2" fmla="*/ 3325 w 3759"/>
                <a:gd name="T3" fmla="*/ 2917 h 2941"/>
                <a:gd name="T4" fmla="*/ 3300 w 3759"/>
                <a:gd name="T5" fmla="*/ 1366 h 2941"/>
                <a:gd name="T6" fmla="*/ 2806 w 3759"/>
                <a:gd name="T7" fmla="*/ 1247 h 2941"/>
                <a:gd name="T8" fmla="*/ 2717 w 3759"/>
                <a:gd name="T9" fmla="*/ 2013 h 2941"/>
                <a:gd name="T10" fmla="*/ 2715 w 3759"/>
                <a:gd name="T11" fmla="*/ 575 h 2941"/>
                <a:gd name="T12" fmla="*/ 2625 w 3759"/>
                <a:gd name="T13" fmla="*/ 549 h 2941"/>
                <a:gd name="T14" fmla="*/ 2590 w 3759"/>
                <a:gd name="T15" fmla="*/ 454 h 2941"/>
                <a:gd name="T16" fmla="*/ 2588 w 3759"/>
                <a:gd name="T17" fmla="*/ 376 h 2941"/>
                <a:gd name="T18" fmla="*/ 2475 w 3759"/>
                <a:gd name="T19" fmla="*/ 359 h 2941"/>
                <a:gd name="T20" fmla="*/ 2493 w 3759"/>
                <a:gd name="T21" fmla="*/ 133 h 2941"/>
                <a:gd name="T22" fmla="*/ 2451 w 3759"/>
                <a:gd name="T23" fmla="*/ 0 h 2941"/>
                <a:gd name="T24" fmla="*/ 2409 w 3759"/>
                <a:gd name="T25" fmla="*/ 134 h 2941"/>
                <a:gd name="T26" fmla="*/ 2428 w 3759"/>
                <a:gd name="T27" fmla="*/ 359 h 2941"/>
                <a:gd name="T28" fmla="*/ 2315 w 3759"/>
                <a:gd name="T29" fmla="*/ 379 h 2941"/>
                <a:gd name="T30" fmla="*/ 2302 w 3759"/>
                <a:gd name="T31" fmla="*/ 453 h 2941"/>
                <a:gd name="T32" fmla="*/ 2278 w 3759"/>
                <a:gd name="T33" fmla="*/ 550 h 2941"/>
                <a:gd name="T34" fmla="*/ 2191 w 3759"/>
                <a:gd name="T35" fmla="*/ 573 h 2941"/>
                <a:gd name="T36" fmla="*/ 2194 w 3759"/>
                <a:gd name="T37" fmla="*/ 2289 h 2941"/>
                <a:gd name="T38" fmla="*/ 2019 w 3759"/>
                <a:gd name="T39" fmla="*/ 1121 h 2941"/>
                <a:gd name="T40" fmla="*/ 1979 w 3759"/>
                <a:gd name="T41" fmla="*/ 1095 h 2941"/>
                <a:gd name="T42" fmla="*/ 1585 w 3759"/>
                <a:gd name="T43" fmla="*/ 972 h 2941"/>
                <a:gd name="T44" fmla="*/ 1087 w 3759"/>
                <a:gd name="T45" fmla="*/ 950 h 2941"/>
                <a:gd name="T46" fmla="*/ 1062 w 3759"/>
                <a:gd name="T47" fmla="*/ 1789 h 2941"/>
                <a:gd name="T48" fmla="*/ 722 w 3759"/>
                <a:gd name="T49" fmla="*/ 1453 h 2941"/>
                <a:gd name="T50" fmla="*/ 371 w 3759"/>
                <a:gd name="T51" fmla="*/ 1540 h 2941"/>
                <a:gd name="T52" fmla="*/ 361 w 3759"/>
                <a:gd name="T53" fmla="*/ 1047 h 2941"/>
                <a:gd name="T54" fmla="*/ 304 w 3759"/>
                <a:gd name="T55" fmla="*/ 971 h 2941"/>
                <a:gd name="T56" fmla="*/ 277 w 3759"/>
                <a:gd name="T57" fmla="*/ 957 h 2941"/>
                <a:gd name="T58" fmla="*/ 264 w 3759"/>
                <a:gd name="T59" fmla="*/ 891 h 2941"/>
                <a:gd name="T60" fmla="*/ 177 w 3759"/>
                <a:gd name="T61" fmla="*/ 891 h 2941"/>
                <a:gd name="T62" fmla="*/ 90 w 3759"/>
                <a:gd name="T63" fmla="*/ 905 h 2941"/>
                <a:gd name="T64" fmla="*/ 89 w 3759"/>
                <a:gd name="T65" fmla="*/ 959 h 2941"/>
                <a:gd name="T66" fmla="*/ 63 w 3759"/>
                <a:gd name="T67" fmla="*/ 1047 h 2941"/>
                <a:gd name="T68" fmla="*/ 0 w 3759"/>
                <a:gd name="T69" fmla="*/ 1068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59" h="2941">
                  <a:moveTo>
                    <a:pt x="1" y="2923"/>
                  </a:moveTo>
                  <a:cubicBezTo>
                    <a:pt x="1" y="2933"/>
                    <a:pt x="10" y="2941"/>
                    <a:pt x="20" y="2941"/>
                  </a:cubicBezTo>
                  <a:cubicBezTo>
                    <a:pt x="3759" y="2935"/>
                    <a:pt x="3307" y="2935"/>
                    <a:pt x="3307" y="2935"/>
                  </a:cubicBezTo>
                  <a:cubicBezTo>
                    <a:pt x="3317" y="2935"/>
                    <a:pt x="3325" y="2927"/>
                    <a:pt x="3325" y="2917"/>
                  </a:cubicBezTo>
                  <a:cubicBezTo>
                    <a:pt x="3324" y="1707"/>
                    <a:pt x="3324" y="1392"/>
                    <a:pt x="3324" y="1392"/>
                  </a:cubicBezTo>
                  <a:cubicBezTo>
                    <a:pt x="3324" y="1379"/>
                    <a:pt x="3313" y="1369"/>
                    <a:pt x="3300" y="1366"/>
                  </a:cubicBezTo>
                  <a:cubicBezTo>
                    <a:pt x="2823" y="1234"/>
                    <a:pt x="2823" y="1234"/>
                    <a:pt x="2823" y="1234"/>
                  </a:cubicBezTo>
                  <a:cubicBezTo>
                    <a:pt x="2813" y="1230"/>
                    <a:pt x="2806" y="1237"/>
                    <a:pt x="2806" y="1247"/>
                  </a:cubicBezTo>
                  <a:cubicBezTo>
                    <a:pt x="2806" y="1293"/>
                    <a:pt x="2806" y="1453"/>
                    <a:pt x="2807" y="2012"/>
                  </a:cubicBezTo>
                  <a:cubicBezTo>
                    <a:pt x="2717" y="2013"/>
                    <a:pt x="2717" y="2013"/>
                    <a:pt x="2717" y="2013"/>
                  </a:cubicBezTo>
                  <a:cubicBezTo>
                    <a:pt x="2717" y="2013"/>
                    <a:pt x="2717" y="2013"/>
                    <a:pt x="2715" y="871"/>
                  </a:cubicBezTo>
                  <a:cubicBezTo>
                    <a:pt x="2715" y="817"/>
                    <a:pt x="2715" y="634"/>
                    <a:pt x="2715" y="575"/>
                  </a:cubicBezTo>
                  <a:cubicBezTo>
                    <a:pt x="2715" y="562"/>
                    <a:pt x="2702" y="548"/>
                    <a:pt x="2689" y="549"/>
                  </a:cubicBezTo>
                  <a:cubicBezTo>
                    <a:pt x="2675" y="549"/>
                    <a:pt x="2655" y="549"/>
                    <a:pt x="2625" y="549"/>
                  </a:cubicBezTo>
                  <a:cubicBezTo>
                    <a:pt x="2625" y="549"/>
                    <a:pt x="2625" y="549"/>
                    <a:pt x="2625" y="476"/>
                  </a:cubicBezTo>
                  <a:cubicBezTo>
                    <a:pt x="2625" y="459"/>
                    <a:pt x="2606" y="448"/>
                    <a:pt x="2590" y="454"/>
                  </a:cubicBezTo>
                  <a:cubicBezTo>
                    <a:pt x="2589" y="453"/>
                    <a:pt x="2589" y="453"/>
                    <a:pt x="2588" y="452"/>
                  </a:cubicBezTo>
                  <a:cubicBezTo>
                    <a:pt x="2588" y="376"/>
                    <a:pt x="2588" y="376"/>
                    <a:pt x="2588" y="376"/>
                  </a:cubicBezTo>
                  <a:cubicBezTo>
                    <a:pt x="2588" y="366"/>
                    <a:pt x="2578" y="359"/>
                    <a:pt x="2568" y="359"/>
                  </a:cubicBezTo>
                  <a:cubicBezTo>
                    <a:pt x="2554" y="359"/>
                    <a:pt x="2524" y="359"/>
                    <a:pt x="2475" y="359"/>
                  </a:cubicBezTo>
                  <a:cubicBezTo>
                    <a:pt x="2474" y="143"/>
                    <a:pt x="2474" y="143"/>
                    <a:pt x="2474" y="143"/>
                  </a:cubicBezTo>
                  <a:cubicBezTo>
                    <a:pt x="2481" y="141"/>
                    <a:pt x="2487" y="137"/>
                    <a:pt x="2493" y="133"/>
                  </a:cubicBezTo>
                  <a:cubicBezTo>
                    <a:pt x="2512" y="120"/>
                    <a:pt x="2524" y="98"/>
                    <a:pt x="2524" y="73"/>
                  </a:cubicBezTo>
                  <a:cubicBezTo>
                    <a:pt x="2524" y="33"/>
                    <a:pt x="2491" y="0"/>
                    <a:pt x="2451" y="0"/>
                  </a:cubicBezTo>
                  <a:cubicBezTo>
                    <a:pt x="2411" y="0"/>
                    <a:pt x="2377" y="33"/>
                    <a:pt x="2377" y="73"/>
                  </a:cubicBezTo>
                  <a:cubicBezTo>
                    <a:pt x="2377" y="99"/>
                    <a:pt x="2389" y="121"/>
                    <a:pt x="2409" y="134"/>
                  </a:cubicBezTo>
                  <a:cubicBezTo>
                    <a:pt x="2414" y="138"/>
                    <a:pt x="2421" y="141"/>
                    <a:pt x="2427" y="143"/>
                  </a:cubicBezTo>
                  <a:cubicBezTo>
                    <a:pt x="2428" y="359"/>
                    <a:pt x="2428" y="359"/>
                    <a:pt x="2428" y="359"/>
                  </a:cubicBezTo>
                  <a:cubicBezTo>
                    <a:pt x="2428" y="359"/>
                    <a:pt x="2428" y="359"/>
                    <a:pt x="2338" y="360"/>
                  </a:cubicBezTo>
                  <a:cubicBezTo>
                    <a:pt x="2324" y="360"/>
                    <a:pt x="2315" y="366"/>
                    <a:pt x="2315" y="379"/>
                  </a:cubicBezTo>
                  <a:cubicBezTo>
                    <a:pt x="2315" y="393"/>
                    <a:pt x="2315" y="416"/>
                    <a:pt x="2315" y="453"/>
                  </a:cubicBezTo>
                  <a:cubicBezTo>
                    <a:pt x="2315" y="453"/>
                    <a:pt x="2315" y="453"/>
                    <a:pt x="2302" y="453"/>
                  </a:cubicBezTo>
                  <a:cubicBezTo>
                    <a:pt x="2288" y="453"/>
                    <a:pt x="2278" y="459"/>
                    <a:pt x="2278" y="473"/>
                  </a:cubicBezTo>
                  <a:cubicBezTo>
                    <a:pt x="2278" y="486"/>
                    <a:pt x="2278" y="510"/>
                    <a:pt x="2278" y="550"/>
                  </a:cubicBezTo>
                  <a:cubicBezTo>
                    <a:pt x="2278" y="550"/>
                    <a:pt x="2278" y="550"/>
                    <a:pt x="2212" y="550"/>
                  </a:cubicBezTo>
                  <a:cubicBezTo>
                    <a:pt x="2198" y="550"/>
                    <a:pt x="2191" y="559"/>
                    <a:pt x="2191" y="573"/>
                  </a:cubicBezTo>
                  <a:cubicBezTo>
                    <a:pt x="2191" y="595"/>
                    <a:pt x="2191" y="769"/>
                    <a:pt x="2192" y="872"/>
                  </a:cubicBezTo>
                  <a:cubicBezTo>
                    <a:pt x="2192" y="1071"/>
                    <a:pt x="2192" y="1474"/>
                    <a:pt x="2194" y="2289"/>
                  </a:cubicBezTo>
                  <a:cubicBezTo>
                    <a:pt x="2021" y="2290"/>
                    <a:pt x="2021" y="2290"/>
                    <a:pt x="2021" y="2290"/>
                  </a:cubicBezTo>
                  <a:cubicBezTo>
                    <a:pt x="2019" y="1478"/>
                    <a:pt x="2019" y="1212"/>
                    <a:pt x="2019" y="1121"/>
                  </a:cubicBezTo>
                  <a:cubicBezTo>
                    <a:pt x="2019" y="1115"/>
                    <a:pt x="2012" y="1105"/>
                    <a:pt x="2005" y="1099"/>
                  </a:cubicBezTo>
                  <a:cubicBezTo>
                    <a:pt x="1998" y="1092"/>
                    <a:pt x="1989" y="1092"/>
                    <a:pt x="1979" y="1095"/>
                  </a:cubicBezTo>
                  <a:cubicBezTo>
                    <a:pt x="1585" y="1236"/>
                    <a:pt x="1585" y="1236"/>
                    <a:pt x="1585" y="1236"/>
                  </a:cubicBezTo>
                  <a:cubicBezTo>
                    <a:pt x="1585" y="1029"/>
                    <a:pt x="1585" y="1009"/>
                    <a:pt x="1585" y="972"/>
                  </a:cubicBezTo>
                  <a:cubicBezTo>
                    <a:pt x="1585" y="959"/>
                    <a:pt x="1571" y="949"/>
                    <a:pt x="1558" y="949"/>
                  </a:cubicBezTo>
                  <a:cubicBezTo>
                    <a:pt x="1244" y="949"/>
                    <a:pt x="1127" y="950"/>
                    <a:pt x="1087" y="950"/>
                  </a:cubicBezTo>
                  <a:cubicBezTo>
                    <a:pt x="1074" y="950"/>
                    <a:pt x="1061" y="960"/>
                    <a:pt x="1061" y="973"/>
                  </a:cubicBezTo>
                  <a:cubicBezTo>
                    <a:pt x="1061" y="1339"/>
                    <a:pt x="1062" y="1563"/>
                    <a:pt x="1062" y="1789"/>
                  </a:cubicBezTo>
                  <a:cubicBezTo>
                    <a:pt x="932" y="1809"/>
                    <a:pt x="819" y="1846"/>
                    <a:pt x="722" y="1886"/>
                  </a:cubicBezTo>
                  <a:cubicBezTo>
                    <a:pt x="722" y="1586"/>
                    <a:pt x="722" y="1487"/>
                    <a:pt x="722" y="1453"/>
                  </a:cubicBezTo>
                  <a:cubicBezTo>
                    <a:pt x="722" y="1447"/>
                    <a:pt x="714" y="1440"/>
                    <a:pt x="705" y="1444"/>
                  </a:cubicBezTo>
                  <a:cubicBezTo>
                    <a:pt x="371" y="1540"/>
                    <a:pt x="371" y="1540"/>
                    <a:pt x="371" y="1540"/>
                  </a:cubicBezTo>
                  <a:cubicBezTo>
                    <a:pt x="371" y="1314"/>
                    <a:pt x="370" y="1084"/>
                    <a:pt x="370" y="1057"/>
                  </a:cubicBezTo>
                  <a:cubicBezTo>
                    <a:pt x="370" y="1051"/>
                    <a:pt x="367" y="1047"/>
                    <a:pt x="361" y="1047"/>
                  </a:cubicBezTo>
                  <a:cubicBezTo>
                    <a:pt x="304" y="1047"/>
                    <a:pt x="304" y="1047"/>
                    <a:pt x="304" y="1047"/>
                  </a:cubicBezTo>
                  <a:cubicBezTo>
                    <a:pt x="304" y="1004"/>
                    <a:pt x="304" y="981"/>
                    <a:pt x="304" y="971"/>
                  </a:cubicBezTo>
                  <a:cubicBezTo>
                    <a:pt x="304" y="964"/>
                    <a:pt x="297" y="957"/>
                    <a:pt x="290" y="957"/>
                  </a:cubicBezTo>
                  <a:cubicBezTo>
                    <a:pt x="277" y="957"/>
                    <a:pt x="277" y="957"/>
                    <a:pt x="277" y="957"/>
                  </a:cubicBezTo>
                  <a:cubicBezTo>
                    <a:pt x="277" y="928"/>
                    <a:pt x="277" y="911"/>
                    <a:pt x="277" y="904"/>
                  </a:cubicBezTo>
                  <a:cubicBezTo>
                    <a:pt x="277" y="898"/>
                    <a:pt x="270" y="891"/>
                    <a:pt x="264" y="891"/>
                  </a:cubicBezTo>
                  <a:cubicBezTo>
                    <a:pt x="190" y="891"/>
                    <a:pt x="190" y="891"/>
                    <a:pt x="190" y="891"/>
                  </a:cubicBezTo>
                  <a:cubicBezTo>
                    <a:pt x="177" y="891"/>
                    <a:pt x="177" y="891"/>
                    <a:pt x="177" y="891"/>
                  </a:cubicBezTo>
                  <a:cubicBezTo>
                    <a:pt x="137" y="891"/>
                    <a:pt x="117" y="891"/>
                    <a:pt x="103" y="891"/>
                  </a:cubicBezTo>
                  <a:cubicBezTo>
                    <a:pt x="97" y="891"/>
                    <a:pt x="90" y="898"/>
                    <a:pt x="90" y="905"/>
                  </a:cubicBezTo>
                  <a:cubicBezTo>
                    <a:pt x="90" y="958"/>
                    <a:pt x="90" y="958"/>
                    <a:pt x="90" y="958"/>
                  </a:cubicBezTo>
                  <a:cubicBezTo>
                    <a:pt x="90" y="958"/>
                    <a:pt x="90" y="958"/>
                    <a:pt x="89" y="959"/>
                  </a:cubicBezTo>
                  <a:cubicBezTo>
                    <a:pt x="78" y="954"/>
                    <a:pt x="63" y="966"/>
                    <a:pt x="63" y="978"/>
                  </a:cubicBezTo>
                  <a:cubicBezTo>
                    <a:pt x="63" y="1047"/>
                    <a:pt x="63" y="1047"/>
                    <a:pt x="63" y="1047"/>
                  </a:cubicBezTo>
                  <a:cubicBezTo>
                    <a:pt x="44" y="1047"/>
                    <a:pt x="30" y="1047"/>
                    <a:pt x="20" y="1047"/>
                  </a:cubicBezTo>
                  <a:cubicBezTo>
                    <a:pt x="10" y="1048"/>
                    <a:pt x="0" y="1058"/>
                    <a:pt x="0" y="1068"/>
                  </a:cubicBezTo>
                  <a:lnTo>
                    <a:pt x="1" y="29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">
              <a:extLst>
                <a:ext uri="{FF2B5EF4-FFF2-40B4-BE49-F238E27FC236}">
                  <a16:creationId xmlns:a16="http://schemas.microsoft.com/office/drawing/2014/main" id="{EB34A95D-63DD-10D7-FD36-F83DE0F43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653" y="3021566"/>
              <a:ext cx="201892" cy="117877"/>
            </a:xfrm>
            <a:custGeom>
              <a:avLst/>
              <a:gdLst>
                <a:gd name="T0" fmla="*/ 2594 w 2622"/>
                <a:gd name="T1" fmla="*/ 984 h 1532"/>
                <a:gd name="T2" fmla="*/ 2093 w 2622"/>
                <a:gd name="T3" fmla="*/ 984 h 1532"/>
                <a:gd name="T4" fmla="*/ 2093 w 2622"/>
                <a:gd name="T5" fmla="*/ 46 h 1532"/>
                <a:gd name="T6" fmla="*/ 2047 w 2622"/>
                <a:gd name="T7" fmla="*/ 0 h 1532"/>
                <a:gd name="T8" fmla="*/ 1282 w 2622"/>
                <a:gd name="T9" fmla="*/ 0 h 1532"/>
                <a:gd name="T10" fmla="*/ 1236 w 2622"/>
                <a:gd name="T11" fmla="*/ 46 h 1532"/>
                <a:gd name="T12" fmla="*/ 1236 w 2622"/>
                <a:gd name="T13" fmla="*/ 483 h 1532"/>
                <a:gd name="T14" fmla="*/ 846 w 2622"/>
                <a:gd name="T15" fmla="*/ 483 h 1532"/>
                <a:gd name="T16" fmla="*/ 819 w 2622"/>
                <a:gd name="T17" fmla="*/ 511 h 1532"/>
                <a:gd name="T18" fmla="*/ 819 w 2622"/>
                <a:gd name="T19" fmla="*/ 984 h 1532"/>
                <a:gd name="T20" fmla="*/ 28 w 2622"/>
                <a:gd name="T21" fmla="*/ 984 h 1532"/>
                <a:gd name="T22" fmla="*/ 0 w 2622"/>
                <a:gd name="T23" fmla="*/ 1012 h 1532"/>
                <a:gd name="T24" fmla="*/ 0 w 2622"/>
                <a:gd name="T25" fmla="*/ 1504 h 1532"/>
                <a:gd name="T26" fmla="*/ 28 w 2622"/>
                <a:gd name="T27" fmla="*/ 1532 h 1532"/>
                <a:gd name="T28" fmla="*/ 846 w 2622"/>
                <a:gd name="T29" fmla="*/ 1532 h 1532"/>
                <a:gd name="T30" fmla="*/ 915 w 2622"/>
                <a:gd name="T31" fmla="*/ 1532 h 1532"/>
                <a:gd name="T32" fmla="*/ 1242 w 2622"/>
                <a:gd name="T33" fmla="*/ 1532 h 1532"/>
                <a:gd name="T34" fmla="*/ 1259 w 2622"/>
                <a:gd name="T35" fmla="*/ 1525 h 1532"/>
                <a:gd name="T36" fmla="*/ 1282 w 2622"/>
                <a:gd name="T37" fmla="*/ 1532 h 1532"/>
                <a:gd name="T38" fmla="*/ 1708 w 2622"/>
                <a:gd name="T39" fmla="*/ 1532 h 1532"/>
                <a:gd name="T40" fmla="*/ 2047 w 2622"/>
                <a:gd name="T41" fmla="*/ 1532 h 1532"/>
                <a:gd name="T42" fmla="*/ 2594 w 2622"/>
                <a:gd name="T43" fmla="*/ 1532 h 1532"/>
                <a:gd name="T44" fmla="*/ 2622 w 2622"/>
                <a:gd name="T45" fmla="*/ 1504 h 1532"/>
                <a:gd name="T46" fmla="*/ 2622 w 2622"/>
                <a:gd name="T47" fmla="*/ 1012 h 1532"/>
                <a:gd name="T48" fmla="*/ 2594 w 2622"/>
                <a:gd name="T49" fmla="*/ 984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22" h="1532">
                  <a:moveTo>
                    <a:pt x="2594" y="984"/>
                  </a:moveTo>
                  <a:cubicBezTo>
                    <a:pt x="2093" y="984"/>
                    <a:pt x="2093" y="984"/>
                    <a:pt x="2093" y="984"/>
                  </a:cubicBezTo>
                  <a:cubicBezTo>
                    <a:pt x="2093" y="46"/>
                    <a:pt x="2093" y="46"/>
                    <a:pt x="2093" y="46"/>
                  </a:cubicBezTo>
                  <a:cubicBezTo>
                    <a:pt x="2093" y="21"/>
                    <a:pt x="2073" y="0"/>
                    <a:pt x="2047" y="0"/>
                  </a:cubicBezTo>
                  <a:cubicBezTo>
                    <a:pt x="1282" y="0"/>
                    <a:pt x="1282" y="0"/>
                    <a:pt x="1282" y="0"/>
                  </a:cubicBezTo>
                  <a:cubicBezTo>
                    <a:pt x="1256" y="0"/>
                    <a:pt x="1236" y="21"/>
                    <a:pt x="1236" y="46"/>
                  </a:cubicBezTo>
                  <a:cubicBezTo>
                    <a:pt x="1236" y="483"/>
                    <a:pt x="1236" y="483"/>
                    <a:pt x="1236" y="483"/>
                  </a:cubicBezTo>
                  <a:cubicBezTo>
                    <a:pt x="846" y="483"/>
                    <a:pt x="846" y="483"/>
                    <a:pt x="846" y="483"/>
                  </a:cubicBezTo>
                  <a:cubicBezTo>
                    <a:pt x="831" y="483"/>
                    <a:pt x="819" y="496"/>
                    <a:pt x="819" y="511"/>
                  </a:cubicBezTo>
                  <a:cubicBezTo>
                    <a:pt x="819" y="984"/>
                    <a:pt x="819" y="984"/>
                    <a:pt x="819" y="984"/>
                  </a:cubicBezTo>
                  <a:cubicBezTo>
                    <a:pt x="28" y="984"/>
                    <a:pt x="28" y="984"/>
                    <a:pt x="28" y="984"/>
                  </a:cubicBezTo>
                  <a:cubicBezTo>
                    <a:pt x="12" y="984"/>
                    <a:pt x="0" y="997"/>
                    <a:pt x="0" y="1012"/>
                  </a:cubicBezTo>
                  <a:cubicBezTo>
                    <a:pt x="0" y="1504"/>
                    <a:pt x="0" y="1504"/>
                    <a:pt x="0" y="1504"/>
                  </a:cubicBezTo>
                  <a:cubicBezTo>
                    <a:pt x="0" y="1520"/>
                    <a:pt x="12" y="1532"/>
                    <a:pt x="28" y="1532"/>
                  </a:cubicBezTo>
                  <a:cubicBezTo>
                    <a:pt x="846" y="1532"/>
                    <a:pt x="846" y="1532"/>
                    <a:pt x="846" y="1532"/>
                  </a:cubicBezTo>
                  <a:cubicBezTo>
                    <a:pt x="915" y="1532"/>
                    <a:pt x="915" y="1532"/>
                    <a:pt x="915" y="1532"/>
                  </a:cubicBezTo>
                  <a:cubicBezTo>
                    <a:pt x="1242" y="1532"/>
                    <a:pt x="1242" y="1532"/>
                    <a:pt x="1242" y="1532"/>
                  </a:cubicBezTo>
                  <a:cubicBezTo>
                    <a:pt x="1249" y="1532"/>
                    <a:pt x="1255" y="1529"/>
                    <a:pt x="1259" y="1525"/>
                  </a:cubicBezTo>
                  <a:cubicBezTo>
                    <a:pt x="1266" y="1529"/>
                    <a:pt x="1274" y="1532"/>
                    <a:pt x="1282" y="1532"/>
                  </a:cubicBezTo>
                  <a:cubicBezTo>
                    <a:pt x="1708" y="1532"/>
                    <a:pt x="1708" y="1532"/>
                    <a:pt x="1708" y="1532"/>
                  </a:cubicBezTo>
                  <a:cubicBezTo>
                    <a:pt x="2047" y="1532"/>
                    <a:pt x="2047" y="1532"/>
                    <a:pt x="2047" y="1532"/>
                  </a:cubicBezTo>
                  <a:cubicBezTo>
                    <a:pt x="2594" y="1532"/>
                    <a:pt x="2594" y="1532"/>
                    <a:pt x="2594" y="1532"/>
                  </a:cubicBezTo>
                  <a:cubicBezTo>
                    <a:pt x="2610" y="1532"/>
                    <a:pt x="2622" y="1520"/>
                    <a:pt x="2622" y="1504"/>
                  </a:cubicBezTo>
                  <a:cubicBezTo>
                    <a:pt x="2622" y="1012"/>
                    <a:pt x="2622" y="1012"/>
                    <a:pt x="2622" y="1012"/>
                  </a:cubicBezTo>
                  <a:cubicBezTo>
                    <a:pt x="2622" y="997"/>
                    <a:pt x="2610" y="984"/>
                    <a:pt x="2594" y="98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81504866-D15F-8F14-5F07-9AD21BB42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488" y="3031788"/>
              <a:ext cx="12139" cy="12139"/>
            </a:xfrm>
            <a:custGeom>
              <a:avLst/>
              <a:gdLst>
                <a:gd name="T0" fmla="*/ 156 w 158"/>
                <a:gd name="T1" fmla="*/ 157 h 157"/>
                <a:gd name="T2" fmla="*/ 2 w 158"/>
                <a:gd name="T3" fmla="*/ 157 h 157"/>
                <a:gd name="T4" fmla="*/ 0 w 158"/>
                <a:gd name="T5" fmla="*/ 156 h 157"/>
                <a:gd name="T6" fmla="*/ 0 w 158"/>
                <a:gd name="T7" fmla="*/ 1 h 157"/>
                <a:gd name="T8" fmla="*/ 2 w 158"/>
                <a:gd name="T9" fmla="*/ 0 h 157"/>
                <a:gd name="T10" fmla="*/ 156 w 158"/>
                <a:gd name="T11" fmla="*/ 0 h 157"/>
                <a:gd name="T12" fmla="*/ 158 w 158"/>
                <a:gd name="T13" fmla="*/ 1 h 157"/>
                <a:gd name="T14" fmla="*/ 158 w 158"/>
                <a:gd name="T15" fmla="*/ 156 h 157"/>
                <a:gd name="T16" fmla="*/ 156 w 158"/>
                <a:gd name="T1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57">
                  <a:moveTo>
                    <a:pt x="156" y="157"/>
                  </a:moveTo>
                  <a:cubicBezTo>
                    <a:pt x="2" y="157"/>
                    <a:pt x="2" y="157"/>
                    <a:pt x="2" y="157"/>
                  </a:cubicBezTo>
                  <a:cubicBezTo>
                    <a:pt x="1" y="157"/>
                    <a:pt x="0" y="157"/>
                    <a:pt x="0" y="15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7" y="0"/>
                    <a:pt x="158" y="0"/>
                    <a:pt x="158" y="1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7"/>
                    <a:pt x="157" y="157"/>
                    <a:pt x="156" y="157"/>
                  </a:cubicBezTo>
                  <a:close/>
                </a:path>
              </a:pathLst>
            </a:custGeom>
            <a:solidFill>
              <a:srgbClr val="325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7">
              <a:extLst>
                <a:ext uri="{FF2B5EF4-FFF2-40B4-BE49-F238E27FC236}">
                  <a16:creationId xmlns:a16="http://schemas.microsoft.com/office/drawing/2014/main" id="{9ED00C4D-7705-5213-433A-F8AE2D10E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8516" y="3060539"/>
              <a:ext cx="12139" cy="12139"/>
            </a:xfrm>
            <a:custGeom>
              <a:avLst/>
              <a:gdLst>
                <a:gd name="T0" fmla="*/ 156 w 158"/>
                <a:gd name="T1" fmla="*/ 158 h 158"/>
                <a:gd name="T2" fmla="*/ 2 w 158"/>
                <a:gd name="T3" fmla="*/ 158 h 158"/>
                <a:gd name="T4" fmla="*/ 0 w 158"/>
                <a:gd name="T5" fmla="*/ 156 h 158"/>
                <a:gd name="T6" fmla="*/ 0 w 158"/>
                <a:gd name="T7" fmla="*/ 2 h 158"/>
                <a:gd name="T8" fmla="*/ 2 w 158"/>
                <a:gd name="T9" fmla="*/ 0 h 158"/>
                <a:gd name="T10" fmla="*/ 156 w 158"/>
                <a:gd name="T11" fmla="*/ 0 h 158"/>
                <a:gd name="T12" fmla="*/ 158 w 158"/>
                <a:gd name="T13" fmla="*/ 2 h 158"/>
                <a:gd name="T14" fmla="*/ 158 w 158"/>
                <a:gd name="T15" fmla="*/ 156 h 158"/>
                <a:gd name="T16" fmla="*/ 156 w 158"/>
                <a:gd name="T1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58">
                  <a:moveTo>
                    <a:pt x="156" y="158"/>
                  </a:move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7" y="0"/>
                    <a:pt x="158" y="1"/>
                    <a:pt x="158" y="2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7"/>
                    <a:pt x="157" y="158"/>
                    <a:pt x="156" y="158"/>
                  </a:cubicBezTo>
                  <a:close/>
                </a:path>
              </a:pathLst>
            </a:custGeom>
            <a:solidFill>
              <a:srgbClr val="325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8">
              <a:extLst>
                <a:ext uri="{FF2B5EF4-FFF2-40B4-BE49-F238E27FC236}">
                  <a16:creationId xmlns:a16="http://schemas.microsoft.com/office/drawing/2014/main" id="{FE8D7B4E-6DF2-C095-E8D8-838FB9814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8528" y="3040413"/>
              <a:ext cx="12459" cy="12139"/>
            </a:xfrm>
            <a:custGeom>
              <a:avLst/>
              <a:gdLst>
                <a:gd name="T0" fmla="*/ 156 w 158"/>
                <a:gd name="T1" fmla="*/ 158 h 158"/>
                <a:gd name="T2" fmla="*/ 2 w 158"/>
                <a:gd name="T3" fmla="*/ 158 h 158"/>
                <a:gd name="T4" fmla="*/ 0 w 158"/>
                <a:gd name="T5" fmla="*/ 156 h 158"/>
                <a:gd name="T6" fmla="*/ 0 w 158"/>
                <a:gd name="T7" fmla="*/ 2 h 158"/>
                <a:gd name="T8" fmla="*/ 2 w 158"/>
                <a:gd name="T9" fmla="*/ 0 h 158"/>
                <a:gd name="T10" fmla="*/ 156 w 158"/>
                <a:gd name="T11" fmla="*/ 0 h 158"/>
                <a:gd name="T12" fmla="*/ 158 w 158"/>
                <a:gd name="T13" fmla="*/ 2 h 158"/>
                <a:gd name="T14" fmla="*/ 158 w 158"/>
                <a:gd name="T15" fmla="*/ 156 h 158"/>
                <a:gd name="T16" fmla="*/ 156 w 158"/>
                <a:gd name="T1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58">
                  <a:moveTo>
                    <a:pt x="156" y="158"/>
                  </a:move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7" y="0"/>
                    <a:pt x="158" y="1"/>
                    <a:pt x="158" y="2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7"/>
                    <a:pt x="157" y="158"/>
                    <a:pt x="156" y="158"/>
                  </a:cubicBezTo>
                  <a:close/>
                </a:path>
              </a:pathLst>
            </a:custGeom>
            <a:solidFill>
              <a:srgbClr val="325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9">
              <a:extLst>
                <a:ext uri="{FF2B5EF4-FFF2-40B4-BE49-F238E27FC236}">
                  <a16:creationId xmlns:a16="http://schemas.microsoft.com/office/drawing/2014/main" id="{339B2916-F70B-BFE2-69E3-4634FB019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288" y="2736618"/>
              <a:ext cx="147266" cy="218184"/>
            </a:xfrm>
            <a:custGeom>
              <a:avLst/>
              <a:gdLst>
                <a:gd name="T0" fmla="*/ 1681 w 1913"/>
                <a:gd name="T1" fmla="*/ 2831 h 2832"/>
                <a:gd name="T2" fmla="*/ 1543 w 1913"/>
                <a:gd name="T3" fmla="*/ 2774 h 2832"/>
                <a:gd name="T4" fmla="*/ 31 w 1913"/>
                <a:gd name="T5" fmla="*/ 287 h 2832"/>
                <a:gd name="T6" fmla="*/ 173 w 1913"/>
                <a:gd name="T7" fmla="*/ 31 h 2832"/>
                <a:gd name="T8" fmla="*/ 428 w 1913"/>
                <a:gd name="T9" fmla="*/ 173 h 2832"/>
                <a:gd name="T10" fmla="*/ 1827 w 1913"/>
                <a:gd name="T11" fmla="*/ 2475 h 2832"/>
                <a:gd name="T12" fmla="*/ 1835 w 1913"/>
                <a:gd name="T13" fmla="*/ 2767 h 2832"/>
                <a:gd name="T14" fmla="*/ 1681 w 1913"/>
                <a:gd name="T15" fmla="*/ 2831 h 2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3" h="2832">
                  <a:moveTo>
                    <a:pt x="1681" y="2831"/>
                  </a:moveTo>
                  <a:cubicBezTo>
                    <a:pt x="1631" y="2830"/>
                    <a:pt x="1582" y="2811"/>
                    <a:pt x="1543" y="2774"/>
                  </a:cubicBezTo>
                  <a:cubicBezTo>
                    <a:pt x="825" y="2093"/>
                    <a:pt x="302" y="1233"/>
                    <a:pt x="31" y="287"/>
                  </a:cubicBezTo>
                  <a:cubicBezTo>
                    <a:pt x="0" y="177"/>
                    <a:pt x="63" y="63"/>
                    <a:pt x="173" y="31"/>
                  </a:cubicBezTo>
                  <a:cubicBezTo>
                    <a:pt x="283" y="0"/>
                    <a:pt x="397" y="63"/>
                    <a:pt x="428" y="173"/>
                  </a:cubicBezTo>
                  <a:cubicBezTo>
                    <a:pt x="679" y="1048"/>
                    <a:pt x="1162" y="1844"/>
                    <a:pt x="1827" y="2475"/>
                  </a:cubicBezTo>
                  <a:cubicBezTo>
                    <a:pt x="1910" y="2553"/>
                    <a:pt x="1913" y="2684"/>
                    <a:pt x="1835" y="2767"/>
                  </a:cubicBezTo>
                  <a:cubicBezTo>
                    <a:pt x="1793" y="2811"/>
                    <a:pt x="1737" y="2832"/>
                    <a:pt x="1681" y="28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0">
              <a:extLst>
                <a:ext uri="{FF2B5EF4-FFF2-40B4-BE49-F238E27FC236}">
                  <a16:creationId xmlns:a16="http://schemas.microsoft.com/office/drawing/2014/main" id="{B65B2F6B-461A-A55E-E971-F4C0EC05F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1172" y="2736618"/>
              <a:ext cx="147266" cy="218184"/>
            </a:xfrm>
            <a:custGeom>
              <a:avLst/>
              <a:gdLst>
                <a:gd name="T0" fmla="*/ 233 w 1914"/>
                <a:gd name="T1" fmla="*/ 2831 h 2832"/>
                <a:gd name="T2" fmla="*/ 371 w 1914"/>
                <a:gd name="T3" fmla="*/ 2774 h 2832"/>
                <a:gd name="T4" fmla="*/ 1882 w 1914"/>
                <a:gd name="T5" fmla="*/ 287 h 2832"/>
                <a:gd name="T6" fmla="*/ 1741 w 1914"/>
                <a:gd name="T7" fmla="*/ 31 h 2832"/>
                <a:gd name="T8" fmla="*/ 1486 w 1914"/>
                <a:gd name="T9" fmla="*/ 173 h 2832"/>
                <a:gd name="T10" fmla="*/ 87 w 1914"/>
                <a:gd name="T11" fmla="*/ 2475 h 2832"/>
                <a:gd name="T12" fmla="*/ 79 w 1914"/>
                <a:gd name="T13" fmla="*/ 2767 h 2832"/>
                <a:gd name="T14" fmla="*/ 233 w 1914"/>
                <a:gd name="T15" fmla="*/ 2831 h 2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4" h="2832">
                  <a:moveTo>
                    <a:pt x="233" y="2831"/>
                  </a:moveTo>
                  <a:cubicBezTo>
                    <a:pt x="283" y="2830"/>
                    <a:pt x="332" y="2811"/>
                    <a:pt x="371" y="2774"/>
                  </a:cubicBezTo>
                  <a:cubicBezTo>
                    <a:pt x="1089" y="2093"/>
                    <a:pt x="1612" y="1233"/>
                    <a:pt x="1882" y="287"/>
                  </a:cubicBezTo>
                  <a:cubicBezTo>
                    <a:pt x="1914" y="177"/>
                    <a:pt x="1850" y="63"/>
                    <a:pt x="1741" y="31"/>
                  </a:cubicBezTo>
                  <a:cubicBezTo>
                    <a:pt x="1631" y="0"/>
                    <a:pt x="1517" y="63"/>
                    <a:pt x="1486" y="173"/>
                  </a:cubicBezTo>
                  <a:cubicBezTo>
                    <a:pt x="1235" y="1048"/>
                    <a:pt x="751" y="1844"/>
                    <a:pt x="87" y="2475"/>
                  </a:cubicBezTo>
                  <a:cubicBezTo>
                    <a:pt x="4" y="2553"/>
                    <a:pt x="0" y="2684"/>
                    <a:pt x="79" y="2767"/>
                  </a:cubicBezTo>
                  <a:cubicBezTo>
                    <a:pt x="121" y="2811"/>
                    <a:pt x="177" y="2832"/>
                    <a:pt x="233" y="28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1">
              <a:extLst>
                <a:ext uri="{FF2B5EF4-FFF2-40B4-BE49-F238E27FC236}">
                  <a16:creationId xmlns:a16="http://schemas.microsoft.com/office/drawing/2014/main" id="{6B65103A-88F4-4FEE-7B30-8A6540928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7861" y="2296097"/>
              <a:ext cx="250129" cy="53029"/>
            </a:xfrm>
            <a:custGeom>
              <a:avLst/>
              <a:gdLst>
                <a:gd name="T0" fmla="*/ 3206 w 3247"/>
                <a:gd name="T1" fmla="*/ 348 h 689"/>
                <a:gd name="T2" fmla="*/ 3086 w 3247"/>
                <a:gd name="T3" fmla="*/ 260 h 689"/>
                <a:gd name="T4" fmla="*/ 175 w 3247"/>
                <a:gd name="T5" fmla="*/ 260 h 689"/>
                <a:gd name="T6" fmla="*/ 30 w 3247"/>
                <a:gd name="T7" fmla="*/ 514 h 689"/>
                <a:gd name="T8" fmla="*/ 284 w 3247"/>
                <a:gd name="T9" fmla="*/ 658 h 689"/>
                <a:gd name="T10" fmla="*/ 2978 w 3247"/>
                <a:gd name="T11" fmla="*/ 658 h 689"/>
                <a:gd name="T12" fmla="*/ 3231 w 3247"/>
                <a:gd name="T13" fmla="*/ 513 h 689"/>
                <a:gd name="T14" fmla="*/ 3206 w 3247"/>
                <a:gd name="T15" fmla="*/ 34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47" h="689">
                  <a:moveTo>
                    <a:pt x="3206" y="348"/>
                  </a:moveTo>
                  <a:cubicBezTo>
                    <a:pt x="3179" y="306"/>
                    <a:pt x="3138" y="274"/>
                    <a:pt x="3086" y="260"/>
                  </a:cubicBezTo>
                  <a:cubicBezTo>
                    <a:pt x="2131" y="0"/>
                    <a:pt x="1124" y="0"/>
                    <a:pt x="175" y="260"/>
                  </a:cubicBezTo>
                  <a:cubicBezTo>
                    <a:pt x="65" y="290"/>
                    <a:pt x="0" y="404"/>
                    <a:pt x="30" y="514"/>
                  </a:cubicBezTo>
                  <a:cubicBezTo>
                    <a:pt x="60" y="624"/>
                    <a:pt x="174" y="689"/>
                    <a:pt x="284" y="658"/>
                  </a:cubicBezTo>
                  <a:cubicBezTo>
                    <a:pt x="1162" y="418"/>
                    <a:pt x="2094" y="418"/>
                    <a:pt x="2978" y="658"/>
                  </a:cubicBezTo>
                  <a:cubicBezTo>
                    <a:pt x="3088" y="688"/>
                    <a:pt x="3201" y="624"/>
                    <a:pt x="3231" y="513"/>
                  </a:cubicBezTo>
                  <a:cubicBezTo>
                    <a:pt x="3247" y="455"/>
                    <a:pt x="3236" y="396"/>
                    <a:pt x="3206" y="3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22">
              <a:extLst>
                <a:ext uri="{FF2B5EF4-FFF2-40B4-BE49-F238E27FC236}">
                  <a16:creationId xmlns:a16="http://schemas.microsoft.com/office/drawing/2014/main" id="{B2F84561-E4A6-E9DC-D317-E5110E16A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979" y="2391932"/>
              <a:ext cx="80821" cy="811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3">
              <a:extLst>
                <a:ext uri="{FF2B5EF4-FFF2-40B4-BE49-F238E27FC236}">
                  <a16:creationId xmlns:a16="http://schemas.microsoft.com/office/drawing/2014/main" id="{A410D8F4-A937-D729-C2EC-454F70FD1B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5506" y="2364779"/>
              <a:ext cx="135766" cy="135766"/>
            </a:xfrm>
            <a:custGeom>
              <a:avLst/>
              <a:gdLst>
                <a:gd name="T0" fmla="*/ 881 w 1763"/>
                <a:gd name="T1" fmla="*/ 30 h 1763"/>
                <a:gd name="T2" fmla="*/ 30 w 1763"/>
                <a:gd name="T3" fmla="*/ 881 h 1763"/>
                <a:gd name="T4" fmla="*/ 881 w 1763"/>
                <a:gd name="T5" fmla="*/ 1733 h 1763"/>
                <a:gd name="T6" fmla="*/ 1733 w 1763"/>
                <a:gd name="T7" fmla="*/ 881 h 1763"/>
                <a:gd name="T8" fmla="*/ 881 w 1763"/>
                <a:gd name="T9" fmla="*/ 30 h 1763"/>
                <a:gd name="T10" fmla="*/ 881 w 1763"/>
                <a:gd name="T11" fmla="*/ 1763 h 1763"/>
                <a:gd name="T12" fmla="*/ 538 w 1763"/>
                <a:gd name="T13" fmla="*/ 1694 h 1763"/>
                <a:gd name="T14" fmla="*/ 258 w 1763"/>
                <a:gd name="T15" fmla="*/ 1505 h 1763"/>
                <a:gd name="T16" fmla="*/ 69 w 1763"/>
                <a:gd name="T17" fmla="*/ 1224 h 1763"/>
                <a:gd name="T18" fmla="*/ 0 w 1763"/>
                <a:gd name="T19" fmla="*/ 881 h 1763"/>
                <a:gd name="T20" fmla="*/ 69 w 1763"/>
                <a:gd name="T21" fmla="*/ 538 h 1763"/>
                <a:gd name="T22" fmla="*/ 258 w 1763"/>
                <a:gd name="T23" fmla="*/ 258 h 1763"/>
                <a:gd name="T24" fmla="*/ 538 w 1763"/>
                <a:gd name="T25" fmla="*/ 69 h 1763"/>
                <a:gd name="T26" fmla="*/ 881 w 1763"/>
                <a:gd name="T27" fmla="*/ 0 h 1763"/>
                <a:gd name="T28" fmla="*/ 1224 w 1763"/>
                <a:gd name="T29" fmla="*/ 69 h 1763"/>
                <a:gd name="T30" fmla="*/ 1505 w 1763"/>
                <a:gd name="T31" fmla="*/ 258 h 1763"/>
                <a:gd name="T32" fmla="*/ 1694 w 1763"/>
                <a:gd name="T33" fmla="*/ 538 h 1763"/>
                <a:gd name="T34" fmla="*/ 1763 w 1763"/>
                <a:gd name="T35" fmla="*/ 881 h 1763"/>
                <a:gd name="T36" fmla="*/ 1694 w 1763"/>
                <a:gd name="T37" fmla="*/ 1224 h 1763"/>
                <a:gd name="T38" fmla="*/ 1505 w 1763"/>
                <a:gd name="T39" fmla="*/ 1505 h 1763"/>
                <a:gd name="T40" fmla="*/ 1224 w 1763"/>
                <a:gd name="T41" fmla="*/ 1694 h 1763"/>
                <a:gd name="T42" fmla="*/ 881 w 1763"/>
                <a:gd name="T43" fmla="*/ 1763 h 1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3" h="1763">
                  <a:moveTo>
                    <a:pt x="881" y="30"/>
                  </a:moveTo>
                  <a:cubicBezTo>
                    <a:pt x="412" y="30"/>
                    <a:pt x="30" y="412"/>
                    <a:pt x="30" y="881"/>
                  </a:cubicBezTo>
                  <a:cubicBezTo>
                    <a:pt x="30" y="1351"/>
                    <a:pt x="412" y="1733"/>
                    <a:pt x="881" y="1733"/>
                  </a:cubicBezTo>
                  <a:cubicBezTo>
                    <a:pt x="1351" y="1733"/>
                    <a:pt x="1733" y="1351"/>
                    <a:pt x="1733" y="881"/>
                  </a:cubicBezTo>
                  <a:cubicBezTo>
                    <a:pt x="1733" y="412"/>
                    <a:pt x="1351" y="30"/>
                    <a:pt x="881" y="30"/>
                  </a:cubicBezTo>
                  <a:close/>
                  <a:moveTo>
                    <a:pt x="881" y="1763"/>
                  </a:moveTo>
                  <a:cubicBezTo>
                    <a:pt x="762" y="1763"/>
                    <a:pt x="647" y="1740"/>
                    <a:pt x="538" y="1694"/>
                  </a:cubicBezTo>
                  <a:cubicBezTo>
                    <a:pt x="433" y="1649"/>
                    <a:pt x="339" y="1586"/>
                    <a:pt x="258" y="1505"/>
                  </a:cubicBezTo>
                  <a:cubicBezTo>
                    <a:pt x="177" y="1424"/>
                    <a:pt x="114" y="1329"/>
                    <a:pt x="69" y="1224"/>
                  </a:cubicBezTo>
                  <a:cubicBezTo>
                    <a:pt x="23" y="1116"/>
                    <a:pt x="0" y="1000"/>
                    <a:pt x="0" y="881"/>
                  </a:cubicBezTo>
                  <a:cubicBezTo>
                    <a:pt x="0" y="762"/>
                    <a:pt x="23" y="647"/>
                    <a:pt x="69" y="538"/>
                  </a:cubicBezTo>
                  <a:cubicBezTo>
                    <a:pt x="114" y="433"/>
                    <a:pt x="177" y="339"/>
                    <a:pt x="258" y="258"/>
                  </a:cubicBezTo>
                  <a:cubicBezTo>
                    <a:pt x="339" y="177"/>
                    <a:pt x="433" y="113"/>
                    <a:pt x="538" y="69"/>
                  </a:cubicBezTo>
                  <a:cubicBezTo>
                    <a:pt x="647" y="23"/>
                    <a:pt x="762" y="0"/>
                    <a:pt x="881" y="0"/>
                  </a:cubicBezTo>
                  <a:cubicBezTo>
                    <a:pt x="1000" y="0"/>
                    <a:pt x="1116" y="23"/>
                    <a:pt x="1224" y="69"/>
                  </a:cubicBezTo>
                  <a:cubicBezTo>
                    <a:pt x="1329" y="113"/>
                    <a:pt x="1424" y="177"/>
                    <a:pt x="1505" y="258"/>
                  </a:cubicBezTo>
                  <a:cubicBezTo>
                    <a:pt x="1586" y="339"/>
                    <a:pt x="1649" y="433"/>
                    <a:pt x="1694" y="538"/>
                  </a:cubicBezTo>
                  <a:cubicBezTo>
                    <a:pt x="1740" y="647"/>
                    <a:pt x="1763" y="762"/>
                    <a:pt x="1763" y="881"/>
                  </a:cubicBezTo>
                  <a:cubicBezTo>
                    <a:pt x="1763" y="1000"/>
                    <a:pt x="1740" y="1116"/>
                    <a:pt x="1694" y="1224"/>
                  </a:cubicBezTo>
                  <a:cubicBezTo>
                    <a:pt x="1649" y="1329"/>
                    <a:pt x="1586" y="1424"/>
                    <a:pt x="1505" y="1505"/>
                  </a:cubicBezTo>
                  <a:cubicBezTo>
                    <a:pt x="1424" y="1586"/>
                    <a:pt x="1329" y="1649"/>
                    <a:pt x="1224" y="1694"/>
                  </a:cubicBezTo>
                  <a:cubicBezTo>
                    <a:pt x="1116" y="1740"/>
                    <a:pt x="1000" y="1763"/>
                    <a:pt x="881" y="176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24">
              <a:extLst>
                <a:ext uri="{FF2B5EF4-FFF2-40B4-BE49-F238E27FC236}">
                  <a16:creationId xmlns:a16="http://schemas.microsoft.com/office/drawing/2014/main" id="{27150641-2AA2-F7AA-AAF3-6DEF7E1F9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063" y="2413654"/>
              <a:ext cx="38653" cy="383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5">
              <a:extLst>
                <a:ext uri="{FF2B5EF4-FFF2-40B4-BE49-F238E27FC236}">
                  <a16:creationId xmlns:a16="http://schemas.microsoft.com/office/drawing/2014/main" id="{37860319-7474-555A-E942-327A97B9F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950" y="2363181"/>
              <a:ext cx="126183" cy="266101"/>
            </a:xfrm>
            <a:custGeom>
              <a:avLst/>
              <a:gdLst>
                <a:gd name="T0" fmla="*/ 1593 w 1637"/>
                <a:gd name="T1" fmla="*/ 916 h 3451"/>
                <a:gd name="T2" fmla="*/ 1430 w 1637"/>
                <a:gd name="T3" fmla="*/ 619 h 3451"/>
                <a:gd name="T4" fmla="*/ 1332 w 1637"/>
                <a:gd name="T5" fmla="*/ 70 h 3451"/>
                <a:gd name="T6" fmla="*/ 1244 w 1637"/>
                <a:gd name="T7" fmla="*/ 0 h 3451"/>
                <a:gd name="T8" fmla="*/ 393 w 1637"/>
                <a:gd name="T9" fmla="*/ 0 h 3451"/>
                <a:gd name="T10" fmla="*/ 305 w 1637"/>
                <a:gd name="T11" fmla="*/ 70 h 3451"/>
                <a:gd name="T12" fmla="*/ 207 w 1637"/>
                <a:gd name="T13" fmla="*/ 619 h 3451"/>
                <a:gd name="T14" fmla="*/ 44 w 1637"/>
                <a:gd name="T15" fmla="*/ 916 h 3451"/>
                <a:gd name="T16" fmla="*/ 0 w 1637"/>
                <a:gd name="T17" fmla="*/ 1016 h 3451"/>
                <a:gd name="T18" fmla="*/ 0 w 1637"/>
                <a:gd name="T19" fmla="*/ 2436 h 3451"/>
                <a:gd name="T20" fmla="*/ 44 w 1637"/>
                <a:gd name="T21" fmla="*/ 2536 h 3451"/>
                <a:gd name="T22" fmla="*/ 207 w 1637"/>
                <a:gd name="T23" fmla="*/ 2833 h 3451"/>
                <a:gd name="T24" fmla="*/ 305 w 1637"/>
                <a:gd name="T25" fmla="*/ 3382 h 3451"/>
                <a:gd name="T26" fmla="*/ 393 w 1637"/>
                <a:gd name="T27" fmla="*/ 3451 h 3451"/>
                <a:gd name="T28" fmla="*/ 1244 w 1637"/>
                <a:gd name="T29" fmla="*/ 3451 h 3451"/>
                <a:gd name="T30" fmla="*/ 1332 w 1637"/>
                <a:gd name="T31" fmla="*/ 3382 h 3451"/>
                <a:gd name="T32" fmla="*/ 1430 w 1637"/>
                <a:gd name="T33" fmla="*/ 2833 h 3451"/>
                <a:gd name="T34" fmla="*/ 1593 w 1637"/>
                <a:gd name="T35" fmla="*/ 2536 h 3451"/>
                <a:gd name="T36" fmla="*/ 1637 w 1637"/>
                <a:gd name="T37" fmla="*/ 2436 h 3451"/>
                <a:gd name="T38" fmla="*/ 1637 w 1637"/>
                <a:gd name="T39" fmla="*/ 1016 h 3451"/>
                <a:gd name="T40" fmla="*/ 1593 w 1637"/>
                <a:gd name="T41" fmla="*/ 916 h 3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37" h="3451">
                  <a:moveTo>
                    <a:pt x="1593" y="916"/>
                  </a:moveTo>
                  <a:cubicBezTo>
                    <a:pt x="1570" y="886"/>
                    <a:pt x="1516" y="794"/>
                    <a:pt x="1430" y="619"/>
                  </a:cubicBezTo>
                  <a:cubicBezTo>
                    <a:pt x="1373" y="499"/>
                    <a:pt x="1347" y="114"/>
                    <a:pt x="1332" y="70"/>
                  </a:cubicBezTo>
                  <a:cubicBezTo>
                    <a:pt x="1319" y="28"/>
                    <a:pt x="1283" y="0"/>
                    <a:pt x="1244" y="0"/>
                  </a:cubicBezTo>
                  <a:cubicBezTo>
                    <a:pt x="393" y="0"/>
                    <a:pt x="393" y="0"/>
                    <a:pt x="393" y="0"/>
                  </a:cubicBezTo>
                  <a:cubicBezTo>
                    <a:pt x="354" y="0"/>
                    <a:pt x="318" y="28"/>
                    <a:pt x="305" y="70"/>
                  </a:cubicBezTo>
                  <a:cubicBezTo>
                    <a:pt x="290" y="114"/>
                    <a:pt x="264" y="499"/>
                    <a:pt x="207" y="619"/>
                  </a:cubicBezTo>
                  <a:cubicBezTo>
                    <a:pt x="121" y="794"/>
                    <a:pt x="67" y="886"/>
                    <a:pt x="44" y="916"/>
                  </a:cubicBezTo>
                  <a:cubicBezTo>
                    <a:pt x="15" y="936"/>
                    <a:pt x="0" y="972"/>
                    <a:pt x="0" y="1016"/>
                  </a:cubicBezTo>
                  <a:cubicBezTo>
                    <a:pt x="0" y="2436"/>
                    <a:pt x="0" y="1016"/>
                    <a:pt x="0" y="2436"/>
                  </a:cubicBezTo>
                  <a:cubicBezTo>
                    <a:pt x="0" y="2480"/>
                    <a:pt x="15" y="2516"/>
                    <a:pt x="44" y="2536"/>
                  </a:cubicBezTo>
                  <a:cubicBezTo>
                    <a:pt x="67" y="2566"/>
                    <a:pt x="121" y="2658"/>
                    <a:pt x="207" y="2833"/>
                  </a:cubicBezTo>
                  <a:cubicBezTo>
                    <a:pt x="264" y="2952"/>
                    <a:pt x="290" y="3337"/>
                    <a:pt x="305" y="3382"/>
                  </a:cubicBezTo>
                  <a:cubicBezTo>
                    <a:pt x="318" y="3424"/>
                    <a:pt x="354" y="3451"/>
                    <a:pt x="393" y="3451"/>
                  </a:cubicBezTo>
                  <a:cubicBezTo>
                    <a:pt x="393" y="3451"/>
                    <a:pt x="393" y="3451"/>
                    <a:pt x="1244" y="3451"/>
                  </a:cubicBezTo>
                  <a:cubicBezTo>
                    <a:pt x="1283" y="3451"/>
                    <a:pt x="1319" y="3424"/>
                    <a:pt x="1332" y="3382"/>
                  </a:cubicBezTo>
                  <a:cubicBezTo>
                    <a:pt x="1347" y="3337"/>
                    <a:pt x="1373" y="2952"/>
                    <a:pt x="1430" y="2833"/>
                  </a:cubicBezTo>
                  <a:cubicBezTo>
                    <a:pt x="1516" y="2658"/>
                    <a:pt x="1570" y="2566"/>
                    <a:pt x="1593" y="2536"/>
                  </a:cubicBezTo>
                  <a:cubicBezTo>
                    <a:pt x="1622" y="2516"/>
                    <a:pt x="1637" y="2480"/>
                    <a:pt x="1637" y="2436"/>
                  </a:cubicBezTo>
                  <a:cubicBezTo>
                    <a:pt x="1637" y="1016"/>
                    <a:pt x="1637" y="2436"/>
                    <a:pt x="1637" y="1016"/>
                  </a:cubicBezTo>
                  <a:cubicBezTo>
                    <a:pt x="1637" y="972"/>
                    <a:pt x="1622" y="936"/>
                    <a:pt x="1593" y="9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26">
              <a:extLst>
                <a:ext uri="{FF2B5EF4-FFF2-40B4-BE49-F238E27FC236}">
                  <a16:creationId xmlns:a16="http://schemas.microsoft.com/office/drawing/2014/main" id="{9F088D5A-8D74-6F78-3C1D-24B2ACD18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991" y="2409182"/>
              <a:ext cx="174100" cy="1741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27">
              <a:extLst>
                <a:ext uri="{FF2B5EF4-FFF2-40B4-BE49-F238E27FC236}">
                  <a16:creationId xmlns:a16="http://schemas.microsoft.com/office/drawing/2014/main" id="{2DDAC038-43BA-ED80-C2AF-99297DBCF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797" y="2428988"/>
              <a:ext cx="134488" cy="134488"/>
            </a:xfrm>
            <a:prstGeom prst="ellipse">
              <a:avLst/>
            </a:prstGeom>
            <a:solidFill>
              <a:srgbClr val="325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8">
              <a:extLst>
                <a:ext uri="{FF2B5EF4-FFF2-40B4-BE49-F238E27FC236}">
                  <a16:creationId xmlns:a16="http://schemas.microsoft.com/office/drawing/2014/main" id="{8469AAD1-ADAB-D1FD-2D64-02F4346AD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174" y="2482336"/>
              <a:ext cx="14056" cy="27792"/>
            </a:xfrm>
            <a:custGeom>
              <a:avLst/>
              <a:gdLst>
                <a:gd name="T0" fmla="*/ 0 w 180"/>
                <a:gd name="T1" fmla="*/ 0 h 360"/>
                <a:gd name="T2" fmla="*/ 180 w 180"/>
                <a:gd name="T3" fmla="*/ 177 h 360"/>
                <a:gd name="T4" fmla="*/ 0 w 180"/>
                <a:gd name="T5" fmla="*/ 360 h 360"/>
                <a:gd name="T6" fmla="*/ 0 w 180"/>
                <a:gd name="T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360">
                  <a:moveTo>
                    <a:pt x="0" y="0"/>
                  </a:moveTo>
                  <a:cubicBezTo>
                    <a:pt x="104" y="0"/>
                    <a:pt x="180" y="80"/>
                    <a:pt x="180" y="177"/>
                  </a:cubicBezTo>
                  <a:cubicBezTo>
                    <a:pt x="180" y="279"/>
                    <a:pt x="104" y="360"/>
                    <a:pt x="0" y="36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29">
              <a:extLst>
                <a:ext uri="{FF2B5EF4-FFF2-40B4-BE49-F238E27FC236}">
                  <a16:creationId xmlns:a16="http://schemas.microsoft.com/office/drawing/2014/main" id="{18CAAFA3-3554-109F-DD04-427061079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208" y="2941704"/>
              <a:ext cx="15972" cy="1629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0">
              <a:extLst>
                <a:ext uri="{FF2B5EF4-FFF2-40B4-BE49-F238E27FC236}">
                  <a16:creationId xmlns:a16="http://schemas.microsoft.com/office/drawing/2014/main" id="{FC267AF3-99CB-F3C2-6DDE-EA210ACE61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6583" y="2933079"/>
              <a:ext cx="33223" cy="33542"/>
            </a:xfrm>
            <a:custGeom>
              <a:avLst/>
              <a:gdLst>
                <a:gd name="T0" fmla="*/ 218 w 435"/>
                <a:gd name="T1" fmla="*/ 0 h 436"/>
                <a:gd name="T2" fmla="*/ 0 w 435"/>
                <a:gd name="T3" fmla="*/ 218 h 436"/>
                <a:gd name="T4" fmla="*/ 218 w 435"/>
                <a:gd name="T5" fmla="*/ 436 h 436"/>
                <a:gd name="T6" fmla="*/ 435 w 435"/>
                <a:gd name="T7" fmla="*/ 218 h 436"/>
                <a:gd name="T8" fmla="*/ 218 w 435"/>
                <a:gd name="T9" fmla="*/ 0 h 436"/>
                <a:gd name="T10" fmla="*/ 218 w 435"/>
                <a:gd name="T11" fmla="*/ 425 h 436"/>
                <a:gd name="T12" fmla="*/ 11 w 435"/>
                <a:gd name="T13" fmla="*/ 218 h 436"/>
                <a:gd name="T14" fmla="*/ 218 w 435"/>
                <a:gd name="T15" fmla="*/ 12 h 436"/>
                <a:gd name="T16" fmla="*/ 424 w 435"/>
                <a:gd name="T17" fmla="*/ 218 h 436"/>
                <a:gd name="T18" fmla="*/ 218 w 435"/>
                <a:gd name="T19" fmla="*/ 425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436">
                  <a:moveTo>
                    <a:pt x="218" y="0"/>
                  </a:moveTo>
                  <a:cubicBezTo>
                    <a:pt x="97" y="0"/>
                    <a:pt x="0" y="98"/>
                    <a:pt x="0" y="218"/>
                  </a:cubicBezTo>
                  <a:cubicBezTo>
                    <a:pt x="0" y="338"/>
                    <a:pt x="97" y="436"/>
                    <a:pt x="218" y="436"/>
                  </a:cubicBezTo>
                  <a:cubicBezTo>
                    <a:pt x="338" y="436"/>
                    <a:pt x="435" y="338"/>
                    <a:pt x="435" y="218"/>
                  </a:cubicBezTo>
                  <a:cubicBezTo>
                    <a:pt x="435" y="98"/>
                    <a:pt x="338" y="0"/>
                    <a:pt x="218" y="0"/>
                  </a:cubicBezTo>
                  <a:close/>
                  <a:moveTo>
                    <a:pt x="218" y="425"/>
                  </a:moveTo>
                  <a:cubicBezTo>
                    <a:pt x="104" y="425"/>
                    <a:pt x="11" y="332"/>
                    <a:pt x="11" y="218"/>
                  </a:cubicBezTo>
                  <a:cubicBezTo>
                    <a:pt x="11" y="104"/>
                    <a:pt x="104" y="12"/>
                    <a:pt x="218" y="12"/>
                  </a:cubicBezTo>
                  <a:cubicBezTo>
                    <a:pt x="332" y="12"/>
                    <a:pt x="424" y="104"/>
                    <a:pt x="424" y="218"/>
                  </a:cubicBezTo>
                  <a:cubicBezTo>
                    <a:pt x="424" y="332"/>
                    <a:pt x="332" y="425"/>
                    <a:pt x="218" y="4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31">
              <a:extLst>
                <a:ext uri="{FF2B5EF4-FFF2-40B4-BE49-F238E27FC236}">
                  <a16:creationId xmlns:a16="http://schemas.microsoft.com/office/drawing/2014/main" id="{293F6307-59C2-6DF1-A921-2853DAA4A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613" y="2961510"/>
              <a:ext cx="10542" cy="1054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32">
              <a:extLst>
                <a:ext uri="{FF2B5EF4-FFF2-40B4-BE49-F238E27FC236}">
                  <a16:creationId xmlns:a16="http://schemas.microsoft.com/office/drawing/2014/main" id="{2E312B98-5548-6B9F-0D82-883F05745B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9862" y="2956079"/>
              <a:ext cx="22042" cy="21723"/>
            </a:xfrm>
            <a:custGeom>
              <a:avLst/>
              <a:gdLst>
                <a:gd name="T0" fmla="*/ 142 w 285"/>
                <a:gd name="T1" fmla="*/ 0 h 285"/>
                <a:gd name="T2" fmla="*/ 0 w 285"/>
                <a:gd name="T3" fmla="*/ 142 h 285"/>
                <a:gd name="T4" fmla="*/ 142 w 285"/>
                <a:gd name="T5" fmla="*/ 285 h 285"/>
                <a:gd name="T6" fmla="*/ 285 w 285"/>
                <a:gd name="T7" fmla="*/ 142 h 285"/>
                <a:gd name="T8" fmla="*/ 142 w 285"/>
                <a:gd name="T9" fmla="*/ 0 h 285"/>
                <a:gd name="T10" fmla="*/ 142 w 285"/>
                <a:gd name="T11" fmla="*/ 277 h 285"/>
                <a:gd name="T12" fmla="*/ 7 w 285"/>
                <a:gd name="T13" fmla="*/ 142 h 285"/>
                <a:gd name="T14" fmla="*/ 142 w 285"/>
                <a:gd name="T15" fmla="*/ 7 h 285"/>
                <a:gd name="T16" fmla="*/ 277 w 285"/>
                <a:gd name="T17" fmla="*/ 142 h 285"/>
                <a:gd name="T18" fmla="*/ 142 w 285"/>
                <a:gd name="T19" fmla="*/ 27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5" h="285">
                  <a:moveTo>
                    <a:pt x="142" y="0"/>
                  </a:moveTo>
                  <a:cubicBezTo>
                    <a:pt x="64" y="0"/>
                    <a:pt x="0" y="63"/>
                    <a:pt x="0" y="142"/>
                  </a:cubicBezTo>
                  <a:cubicBezTo>
                    <a:pt x="0" y="221"/>
                    <a:pt x="64" y="285"/>
                    <a:pt x="142" y="285"/>
                  </a:cubicBezTo>
                  <a:cubicBezTo>
                    <a:pt x="221" y="285"/>
                    <a:pt x="285" y="221"/>
                    <a:pt x="285" y="142"/>
                  </a:cubicBezTo>
                  <a:cubicBezTo>
                    <a:pt x="285" y="63"/>
                    <a:pt x="221" y="0"/>
                    <a:pt x="142" y="0"/>
                  </a:cubicBezTo>
                  <a:close/>
                  <a:moveTo>
                    <a:pt x="142" y="277"/>
                  </a:moveTo>
                  <a:cubicBezTo>
                    <a:pt x="68" y="277"/>
                    <a:pt x="7" y="217"/>
                    <a:pt x="7" y="142"/>
                  </a:cubicBezTo>
                  <a:cubicBezTo>
                    <a:pt x="7" y="68"/>
                    <a:pt x="68" y="7"/>
                    <a:pt x="142" y="7"/>
                  </a:cubicBezTo>
                  <a:cubicBezTo>
                    <a:pt x="217" y="7"/>
                    <a:pt x="277" y="68"/>
                    <a:pt x="277" y="142"/>
                  </a:cubicBezTo>
                  <a:cubicBezTo>
                    <a:pt x="277" y="217"/>
                    <a:pt x="217" y="277"/>
                    <a:pt x="142" y="27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DB1556C-A968-0730-20EA-84FC4C3C2045}"/>
              </a:ext>
            </a:extLst>
          </p:cNvPr>
          <p:cNvGrpSpPr/>
          <p:nvPr/>
        </p:nvGrpSpPr>
        <p:grpSpPr>
          <a:xfrm>
            <a:off x="9778143" y="973861"/>
            <a:ext cx="492316" cy="485620"/>
            <a:chOff x="7302249" y="5705164"/>
            <a:chExt cx="1073728" cy="105912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001AB9-796F-E598-C0CE-7AB9CEBA37F0}"/>
                </a:ext>
              </a:extLst>
            </p:cNvPr>
            <p:cNvSpPr/>
            <p:nvPr/>
          </p:nvSpPr>
          <p:spPr>
            <a:xfrm rot="20700000">
              <a:off x="7381875" y="6068291"/>
              <a:ext cx="960318" cy="43167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E9582DF-758B-5408-FC01-EB97415E5B7F}"/>
                </a:ext>
              </a:extLst>
            </p:cNvPr>
            <p:cNvSpPr/>
            <p:nvPr/>
          </p:nvSpPr>
          <p:spPr>
            <a:xfrm rot="16200000">
              <a:off x="7394148" y="6068290"/>
              <a:ext cx="960318" cy="43167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402BB3D-6F2D-50E8-B69B-19493EA7C039}"/>
                </a:ext>
              </a:extLst>
            </p:cNvPr>
            <p:cNvSpPr/>
            <p:nvPr/>
          </p:nvSpPr>
          <p:spPr>
            <a:xfrm rot="12600000">
              <a:off x="7398109" y="6080276"/>
              <a:ext cx="960318" cy="43167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9408226-99AC-8144-5EF3-4B2C9F80109D}"/>
                </a:ext>
              </a:extLst>
            </p:cNvPr>
            <p:cNvSpPr/>
            <p:nvPr/>
          </p:nvSpPr>
          <p:spPr>
            <a:xfrm>
              <a:off x="7699409" y="6134653"/>
              <a:ext cx="306424" cy="3064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EA5D0F71-80F7-F367-EA65-48FDAC516125}"/>
                </a:ext>
              </a:extLst>
            </p:cNvPr>
            <p:cNvSpPr/>
            <p:nvPr/>
          </p:nvSpPr>
          <p:spPr>
            <a:xfrm>
              <a:off x="7805629" y="5705164"/>
              <a:ext cx="163949" cy="1639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910C5356-A0F2-B0A6-4515-D2C0A938222E}"/>
                </a:ext>
              </a:extLst>
            </p:cNvPr>
            <p:cNvSpPr/>
            <p:nvPr/>
          </p:nvSpPr>
          <p:spPr>
            <a:xfrm>
              <a:off x="7302249" y="6319380"/>
              <a:ext cx="163949" cy="1639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578DAFF-3D86-7C13-8793-CD6B73B81DC9}"/>
                </a:ext>
              </a:extLst>
            </p:cNvPr>
            <p:cNvSpPr/>
            <p:nvPr/>
          </p:nvSpPr>
          <p:spPr>
            <a:xfrm>
              <a:off x="8212028" y="6471780"/>
              <a:ext cx="163949" cy="1639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dirty="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72E2E671-A2E6-6978-E707-5F852C665774}"/>
              </a:ext>
            </a:extLst>
          </p:cNvPr>
          <p:cNvSpPr/>
          <p:nvPr/>
        </p:nvSpPr>
        <p:spPr>
          <a:xfrm>
            <a:off x="7381875" y="5325053"/>
            <a:ext cx="4200526" cy="441925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SDN Controller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8678BBF-7236-37B7-2D61-F9EF1F537333}"/>
              </a:ext>
            </a:extLst>
          </p:cNvPr>
          <p:cNvSpPr/>
          <p:nvPr/>
        </p:nvSpPr>
        <p:spPr>
          <a:xfrm>
            <a:off x="7439025" y="5694089"/>
            <a:ext cx="642212" cy="6481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DCN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C316D03-1841-C0BE-5640-254CB5F609B0}"/>
              </a:ext>
            </a:extLst>
          </p:cNvPr>
          <p:cNvSpPr/>
          <p:nvPr/>
        </p:nvSpPr>
        <p:spPr>
          <a:xfrm>
            <a:off x="8114351" y="5694089"/>
            <a:ext cx="642212" cy="6481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WAN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CDED2D5-0DC8-F30B-D4EF-E95D268A1DA7}"/>
              </a:ext>
            </a:extLst>
          </p:cNvPr>
          <p:cNvSpPr/>
          <p:nvPr/>
        </p:nvSpPr>
        <p:spPr>
          <a:xfrm>
            <a:off x="9682889" y="5694089"/>
            <a:ext cx="642212" cy="6481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RAN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EAB02D4-C7EE-6B32-342F-F245D57195EE}"/>
              </a:ext>
            </a:extLst>
          </p:cNvPr>
          <p:cNvSpPr/>
          <p:nvPr/>
        </p:nvSpPr>
        <p:spPr>
          <a:xfrm>
            <a:off x="10376670" y="5703148"/>
            <a:ext cx="642212" cy="6481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Mobile Core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FC386C6-775A-F7F8-BACF-E949BCFED10A}"/>
              </a:ext>
            </a:extLst>
          </p:cNvPr>
          <p:cNvSpPr txBox="1"/>
          <p:nvPr/>
        </p:nvSpPr>
        <p:spPr>
          <a:xfrm>
            <a:off x="11132991" y="5849280"/>
            <a:ext cx="253274" cy="21486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600" dirty="0">
                <a:latin typeface="Microsoft Sans Serif"/>
                <a:cs typeface="Microsoft Sans Serif" panose="020B0604020202020204" pitchFamily="34" charset="0"/>
              </a:rPr>
              <a:t>(…)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AC1FAEA-5A99-6C75-7165-A2346719C0BF}"/>
              </a:ext>
            </a:extLst>
          </p:cNvPr>
          <p:cNvSpPr/>
          <p:nvPr/>
        </p:nvSpPr>
        <p:spPr>
          <a:xfrm>
            <a:off x="8800151" y="5694089"/>
            <a:ext cx="829624" cy="6481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Backhaul </a:t>
            </a:r>
            <a:r>
              <a:rPr lang="en-US" sz="1200" err="1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Midhaul</a:t>
            </a:r>
            <a:r>
              <a:rPr lang="en-US" sz="120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 Fronthaul</a:t>
            </a:r>
          </a:p>
        </p:txBody>
      </p:sp>
      <p:pic>
        <p:nvPicPr>
          <p:cNvPr id="96" name="Picture 3" descr="@openalto">
            <a:extLst>
              <a:ext uri="{FF2B5EF4-FFF2-40B4-BE49-F238E27FC236}">
                <a16:creationId xmlns:a16="http://schemas.microsoft.com/office/drawing/2014/main" id="{659E29F7-85B3-52F4-29D1-778D3A27F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599" y="94301"/>
            <a:ext cx="862241" cy="86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Google Shape;187;p40">
            <a:extLst>
              <a:ext uri="{FF2B5EF4-FFF2-40B4-BE49-F238E27FC236}">
                <a16:creationId xmlns:a16="http://schemas.microsoft.com/office/drawing/2014/main" id="{554AF2A6-90F9-7639-02AA-56D56A10EF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6400" y="321776"/>
            <a:ext cx="10807600" cy="4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>
              <a:buClr>
                <a:schemeClr val="lt1"/>
              </a:buClr>
            </a:pPr>
            <a:r>
              <a:rPr lang="en" sz="2933" b="1" dirty="0"/>
              <a:t>IETF OpenALTO Code Base Architecture</a:t>
            </a:r>
            <a:endParaRPr sz="2133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58B7D9D-6180-5EDB-4ABA-5E13D444B47F}"/>
              </a:ext>
            </a:extLst>
          </p:cNvPr>
          <p:cNvSpPr txBox="1"/>
          <p:nvPr/>
        </p:nvSpPr>
        <p:spPr>
          <a:xfrm>
            <a:off x="642938" y="928019"/>
            <a:ext cx="6124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6"/>
              </a:rPr>
              <a:t>https://www.rfc-editor.org/rfc/rfc7285.txt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0073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11"/>
          <p:cNvSpPr txBox="1"/>
          <p:nvPr/>
        </p:nvSpPr>
        <p:spPr>
          <a:xfrm>
            <a:off x="611282" y="2149764"/>
            <a:ext cx="11192791" cy="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None/>
            </a:pPr>
            <a:r>
              <a:rPr lang="en-US" sz="4000" dirty="0" err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OpenALTO</a:t>
            </a:r>
            <a:r>
              <a:rPr lang="en-US" sz="4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Project Management and Approach</a:t>
            </a:r>
            <a:endParaRPr sz="40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lcomm Executive External">
  <a:themeElements>
    <a:clrScheme name="Custom 214">
      <a:dk1>
        <a:srgbClr val="13171F"/>
      </a:dk1>
      <a:lt1>
        <a:srgbClr val="F7F8FA"/>
      </a:lt1>
      <a:dk2>
        <a:srgbClr val="0E283C"/>
      </a:dk2>
      <a:lt2>
        <a:srgbClr val="E04F4F"/>
      </a:lt2>
      <a:accent1>
        <a:srgbClr val="2853DC"/>
      </a:accent1>
      <a:accent2>
        <a:srgbClr val="7BA0FF"/>
      </a:accent2>
      <a:accent3>
        <a:srgbClr val="39A3B5"/>
      </a:accent3>
      <a:accent4>
        <a:srgbClr val="82CBD7"/>
      </a:accent4>
      <a:accent5>
        <a:srgbClr val="445776"/>
      </a:accent5>
      <a:accent6>
        <a:srgbClr val="ACBACF"/>
      </a:accent6>
      <a:hlink>
        <a:srgbClr val="3253DC"/>
      </a:hlink>
      <a:folHlink>
        <a:srgbClr val="7BA0FF"/>
      </a:folHlink>
    </a:clrScheme>
    <a:fontScheme name="Qualcomm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6000"/>
          </a:lnSpc>
          <a:defRPr dirty="0" err="1">
            <a:solidFill>
              <a:schemeClr val="bg1"/>
            </a:solidFill>
            <a:latin typeface="Microsoft Sans Serif"/>
            <a:cs typeface="Microsoft Sans Serif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6">
              <a:lumMod val="60000"/>
              <a:lumOff val="40000"/>
            </a:schemeClr>
          </a:solidFill>
          <a:round/>
          <a:headEnd type="none" w="sm" len="sm"/>
          <a:tailEnd type="none" w="sm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0" tIns="0" rIns="0" bIns="0" rtlCol="0">
        <a:spAutoFit/>
      </a:bodyPr>
      <a:lstStyle>
        <a:defPPr algn="l">
          <a:lnSpc>
            <a:spcPct val="96000"/>
          </a:lnSpc>
          <a:defRPr sz="1600" dirty="0" smtClean="0">
            <a:solidFill>
              <a:schemeClr val="tx2"/>
            </a:solidFill>
            <a:latin typeface="Microsoft Sans Serif"/>
            <a:cs typeface="Microsoft Sans Serif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3E1FF87E-8DD1-9743-97A4-A4E694DB3A1F}" vid="{2EDF2CA8-8F06-3E4B-8E5B-EB2CFACD5DAD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1" ma:contentTypeDescription="Create a new document." ma:contentTypeScope="" ma:versionID="34e5ac9a8caec3b3a307c3cc058e3352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7ba339c1bd1ad2ececb802600786a551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9DDD9B-7B51-4060-9BB8-22D3FE05A7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C23E6D-F14A-4278-BF72-70091051FB18}">
  <ds:schemaRefs>
    <ds:schemaRef ds:uri="ba37140e-f4c5-4a6c-a9b4-20a691ce6c8a"/>
    <ds:schemaRef ds:uri="cc9c437c-ae0c-4066-8d90-a0f7de786127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5230DE-62DB-43E1-8074-0E224BDBB3A0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1260</TotalTime>
  <Words>1256</Words>
  <Application>Microsoft Office PowerPoint</Application>
  <PresentationFormat>Widescreen</PresentationFormat>
  <Paragraphs>187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Helvetica Neue</vt:lpstr>
      <vt:lpstr>Microsoft Sans Serif</vt:lpstr>
      <vt:lpstr>Noto Sans</vt:lpstr>
      <vt:lpstr>var(--bs-font-monospace)</vt:lpstr>
      <vt:lpstr>Qualcomm Executive External</vt:lpstr>
      <vt:lpstr>ALTO Code Bases and Deployment </vt:lpstr>
      <vt:lpstr>PowerPoint Presentation</vt:lpstr>
      <vt:lpstr>PowerPoint Presentation</vt:lpstr>
      <vt:lpstr>IETF ALTO Working Group</vt:lpstr>
      <vt:lpstr>IETF OpenALTO Code Base Architecture</vt:lpstr>
      <vt:lpstr>IETF OpenALTO Code Base Architecture</vt:lpstr>
      <vt:lpstr>IETF OpenALTO Code Base Architecture</vt:lpstr>
      <vt:lpstr>IETF OpenALTO Code Base Architecture</vt:lpstr>
      <vt:lpstr>PowerPoint Presentation</vt:lpstr>
      <vt:lpstr>Project Management and Approach</vt:lpstr>
      <vt:lpstr>Project Management and Approach</vt:lpstr>
      <vt:lpstr>Project Management and Approach</vt:lpstr>
      <vt:lpstr>PowerPoint Presentation</vt:lpstr>
      <vt:lpstr>ALTO Deployments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Goal of the Hackathon Project</vt:lpstr>
      <vt:lpstr>RFCs Involved in the Hackathon</vt:lpstr>
      <vt:lpstr>What Got Done</vt:lpstr>
      <vt:lpstr>PowerPoint Presentation</vt:lpstr>
      <vt:lpstr>Discussion Q&amp;A  Thank you 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Jordi Ros Giralt</dc:creator>
  <cp:keywords/>
  <dc:description/>
  <cp:lastModifiedBy>Jordi Ros Giralt</cp:lastModifiedBy>
  <cp:revision>26</cp:revision>
  <dcterms:created xsi:type="dcterms:W3CDTF">2021-12-13T20:50:13Z</dcterms:created>
  <dcterms:modified xsi:type="dcterms:W3CDTF">2022-07-23T06:49:07Z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0x010100EB28163D68FE8E4D9361964FDD814FC4</vt:lpwstr>
  </property>
</Properties>
</file>