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8.xml" ContentType="application/vnd.openxmlformats-officedocument.presentationml.tags+xml"/>
  <Override PartName="/docProps/custom.xml" ContentType="application/vnd.openxmlformats-officedocument.custom-propertie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tags/tag17.xml" ContentType="application/vnd.openxmlformats-officedocument.presentationml.tag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tags/tag15.xml" ContentType="application/vnd.openxmlformats-officedocument.presentationml.tags+xml"/>
  <Override PartName="/ppt/tags/tag24.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3" r:id="rId3"/>
    <p:sldId id="264" r:id="rId4"/>
    <p:sldId id="265" r:id="rId5"/>
    <p:sldId id="266" r:id="rId6"/>
    <p:sldId id="267" r:id="rId7"/>
    <p:sldId id="269" r:id="rId8"/>
    <p:sldId id="271" r:id="rId9"/>
    <p:sldId id="272" r:id="rId10"/>
    <p:sldId id="259" r:id="rId11"/>
    <p:sldId id="276" r:id="rId12"/>
    <p:sldId id="260" r:id="rId13"/>
    <p:sldId id="257" r:id="rId14"/>
    <p:sldId id="274" r:id="rId15"/>
    <p:sldId id="273" r:id="rId16"/>
    <p:sldId id="275" r:id="rId17"/>
    <p:sldId id="27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FF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88710" autoAdjust="0"/>
  </p:normalViewPr>
  <p:slideViewPr>
    <p:cSldViewPr>
      <p:cViewPr>
        <p:scale>
          <a:sx n="80" d="100"/>
          <a:sy n="80" d="100"/>
        </p:scale>
        <p:origin x="-1074" y="57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ACF81C-AFAF-4A35-9F88-68E5BC2D1321}" type="datetimeFigureOut">
              <a:rPr lang="en-US" smtClean="0"/>
              <a:pPr/>
              <a:t>3/23/2012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8735F7-2F12-430C-864F-AAA51A99D702}" type="slidenum">
              <a:rPr lang="en-US" smtClean="0"/>
              <a:pPr/>
              <a:t>‹#›</a:t>
            </a:fld>
            <a:endParaRPr lang="en-US" dirty="0"/>
          </a:p>
        </p:txBody>
      </p:sp>
    </p:spTree>
    <p:extLst>
      <p:ext uri="{BB962C8B-B14F-4D97-AF65-F5344CB8AC3E}">
        <p14:creationId xmlns="" xmlns:p14="http://schemas.microsoft.com/office/powerpoint/2010/main" val="2555632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8735F7-2F12-430C-864F-AAA51A99D702}"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Can use</a:t>
            </a:r>
            <a:r>
              <a:rPr lang="en-US" baseline="0" dirty="0" smtClean="0"/>
              <a:t> the format of a typical ALTO filtered cost map query, but in this case the response would be a graph representation.</a:t>
            </a:r>
            <a:endParaRPr lang="en-US" dirty="0"/>
          </a:p>
        </p:txBody>
      </p:sp>
      <p:sp>
        <p:nvSpPr>
          <p:cNvPr id="4" name="Slide Number Placeholder 3"/>
          <p:cNvSpPr>
            <a:spLocks noGrp="1"/>
          </p:cNvSpPr>
          <p:nvPr>
            <p:ph type="sldNum" sz="quarter" idx="10"/>
          </p:nvPr>
        </p:nvSpPr>
        <p:spPr/>
        <p:txBody>
          <a:bodyPr/>
          <a:lstStyle/>
          <a:p>
            <a:fld id="{2A8735F7-2F12-430C-864F-AAA51A99D702}"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8735F7-2F12-430C-864F-AAA51A99D702}" type="slidenum">
              <a:rPr lang="en-US" smtClean="0"/>
              <a:pPr/>
              <a:t>15</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10"/>
          </p:nvPr>
        </p:nvSpPr>
        <p:spPr/>
        <p:txBody>
          <a:bodyPr/>
          <a:lstStyle/>
          <a:p>
            <a:fld id="{2A8735F7-2F12-430C-864F-AAA51A99D702}" type="slidenum">
              <a:rPr lang="en-US" smtClean="0"/>
              <a:pPr/>
              <a:t>17</a:t>
            </a:fld>
            <a:endParaRPr lang="en-US"/>
          </a:p>
        </p:txBody>
      </p:sp>
    </p:spTree>
    <p:extLst>
      <p:ext uri="{BB962C8B-B14F-4D97-AF65-F5344CB8AC3E}">
        <p14:creationId xmlns:p14="http://schemas.microsoft.com/office/powerpoint/2010/main" xmlns="" val="2308868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Lots of different “high bandwidth” data plane technologies available. Many techniques for setting up “express lanes”. Would want to hide the details from the application layer.</a:t>
            </a:r>
            <a:endParaRPr lang="en-US" dirty="0"/>
          </a:p>
        </p:txBody>
      </p:sp>
      <p:sp>
        <p:nvSpPr>
          <p:cNvPr id="4" name="Slide Number Placeholder 3"/>
          <p:cNvSpPr>
            <a:spLocks noGrp="1"/>
          </p:cNvSpPr>
          <p:nvPr>
            <p:ph type="sldNum" sz="quarter" idx="10"/>
          </p:nvPr>
        </p:nvSpPr>
        <p:spPr/>
        <p:txBody>
          <a:bodyPr/>
          <a:lstStyle/>
          <a:p>
            <a:fld id="{2A8735F7-2F12-430C-864F-AAA51A99D702}" type="slidenum">
              <a:rPr lang="en-US" smtClean="0"/>
              <a:pPr/>
              <a:t>3</a:t>
            </a:fld>
            <a:endParaRPr lang="en-US" dirty="0"/>
          </a:p>
        </p:txBody>
      </p:sp>
    </p:spTree>
    <p:extLst>
      <p:ext uri="{BB962C8B-B14F-4D97-AF65-F5344CB8AC3E}">
        <p14:creationId xmlns="" xmlns:p14="http://schemas.microsoft.com/office/powerpoint/2010/main" val="1859693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a:t>
            </a:r>
            <a:r>
              <a:rPr lang="en-US" baseline="0" dirty="0" smtClean="0"/>
              <a:t> not a “data center” we consider an entity and “end system” or “end user”. We divide these up only by bandwidth involved.</a:t>
            </a:r>
            <a:endParaRPr lang="en-US" dirty="0"/>
          </a:p>
        </p:txBody>
      </p:sp>
      <p:sp>
        <p:nvSpPr>
          <p:cNvPr id="4" name="Slide Number Placeholder 3"/>
          <p:cNvSpPr>
            <a:spLocks noGrp="1"/>
          </p:cNvSpPr>
          <p:nvPr>
            <p:ph type="sldNum" sz="quarter" idx="10"/>
          </p:nvPr>
        </p:nvSpPr>
        <p:spPr/>
        <p:txBody>
          <a:bodyPr/>
          <a:lstStyle/>
          <a:p>
            <a:fld id="{2A8735F7-2F12-430C-864F-AAA51A99D702}" type="slidenum">
              <a:rPr lang="en-US" smtClean="0"/>
              <a:pPr/>
              <a:t>4</a:t>
            </a:fld>
            <a:endParaRPr lang="en-US" dirty="0"/>
          </a:p>
        </p:txBody>
      </p:sp>
    </p:spTree>
    <p:extLst>
      <p:ext uri="{BB962C8B-B14F-4D97-AF65-F5344CB8AC3E}">
        <p14:creationId xmlns="" xmlns:p14="http://schemas.microsoft.com/office/powerpoint/2010/main" val="3766076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end user regions or groups of end user regions would be represented by PIDs;</a:t>
            </a:r>
            <a:r>
              <a:rPr lang="en-US" baseline="0" dirty="0" smtClean="0"/>
              <a:t> These PIDs would have some relevance for the underlying large bandwidth transport network (optical of some sort).</a:t>
            </a:r>
            <a:endParaRPr lang="en-US" dirty="0"/>
          </a:p>
        </p:txBody>
      </p:sp>
      <p:sp>
        <p:nvSpPr>
          <p:cNvPr id="4" name="Slide Number Placeholder 3"/>
          <p:cNvSpPr>
            <a:spLocks noGrp="1"/>
          </p:cNvSpPr>
          <p:nvPr>
            <p:ph type="sldNum" sz="quarter" idx="10"/>
          </p:nvPr>
        </p:nvSpPr>
        <p:spPr/>
        <p:txBody>
          <a:bodyPr/>
          <a:lstStyle/>
          <a:p>
            <a:fld id="{2A8735F7-2F12-430C-864F-AAA51A99D702}" type="slidenum">
              <a:rPr lang="en-US" smtClean="0"/>
              <a:pPr/>
              <a:t>6</a:t>
            </a:fld>
            <a:endParaRPr lang="en-US"/>
          </a:p>
        </p:txBody>
      </p:sp>
    </p:spTree>
    <p:extLst>
      <p:ext uri="{BB962C8B-B14F-4D97-AF65-F5344CB8AC3E}">
        <p14:creationId xmlns="" xmlns:p14="http://schemas.microsoft.com/office/powerpoint/2010/main" val="3661772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 applications may</a:t>
            </a:r>
            <a:r>
              <a:rPr lang="en-US" baseline="0" dirty="0" smtClean="0"/>
              <a:t> span multiple data centers. Common scenarios include “cloud bursting”, “rent before you buy”, etc… We’ll specifically focus on reliability/recovery applications next.</a:t>
            </a:r>
            <a:endParaRPr lang="en-US" dirty="0"/>
          </a:p>
        </p:txBody>
      </p:sp>
      <p:sp>
        <p:nvSpPr>
          <p:cNvPr id="4" name="Slide Number Placeholder 3"/>
          <p:cNvSpPr>
            <a:spLocks noGrp="1"/>
          </p:cNvSpPr>
          <p:nvPr>
            <p:ph type="sldNum" sz="quarter" idx="10"/>
          </p:nvPr>
        </p:nvSpPr>
        <p:spPr/>
        <p:txBody>
          <a:bodyPr/>
          <a:lstStyle/>
          <a:p>
            <a:fld id="{2A8735F7-2F12-430C-864F-AAA51A99D702}"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we list a number of approaches to reliability and recovery. In “application data backup” we have periodic demand with some flexibility in the scheduling window which can greatly increase network utilization if the application and network stratums cooperate.</a:t>
            </a:r>
            <a:endParaRPr lang="en-US" dirty="0"/>
          </a:p>
        </p:txBody>
      </p:sp>
      <p:sp>
        <p:nvSpPr>
          <p:cNvPr id="4" name="Slide Number Placeholder 3"/>
          <p:cNvSpPr>
            <a:spLocks noGrp="1"/>
          </p:cNvSpPr>
          <p:nvPr>
            <p:ph type="sldNum" sz="quarter" idx="10"/>
          </p:nvPr>
        </p:nvSpPr>
        <p:spPr/>
        <p:txBody>
          <a:bodyPr/>
          <a:lstStyle/>
          <a:p>
            <a:fld id="{2A8735F7-2F12-430C-864F-AAA51A99D702}" type="slidenum">
              <a:rPr lang="en-US" smtClean="0"/>
              <a:pPr/>
              <a:t>8</a:t>
            </a:fld>
            <a:endParaRPr lang="en-US"/>
          </a:p>
        </p:txBody>
      </p:sp>
    </p:spTree>
    <p:extLst>
      <p:ext uri="{BB962C8B-B14F-4D97-AF65-F5344CB8AC3E}">
        <p14:creationId xmlns="" xmlns:p14="http://schemas.microsoft.com/office/powerpoint/2010/main" val="282061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simple network the ALTO Network cost map (Table 1) is unique (the network</a:t>
            </a:r>
            <a:r>
              <a:rPr lang="en-US" baseline="0" dirty="0" smtClean="0"/>
              <a:t> graph forms a tree). In Table 2 we show the maximum capacity between source-destination pairs in “cost map format”. Such an approach fails to show the bottlenecks of links L3 and L4 that are visible in the graph representation of Table 3.  In particular if we are trying to maximize the amount of service into ER1 and ER2 from the data centers DC1-DC3 at minimum network cost we see that L4 is a bottleneck that prevents us from getting more “service” from the lower network cost DC1 and DC2, and hence we would need to use DC3 for some “service”, at this point L3 also represents a bottleneck.</a:t>
            </a:r>
            <a:endParaRPr lang="en-US" dirty="0"/>
          </a:p>
        </p:txBody>
      </p:sp>
      <p:sp>
        <p:nvSpPr>
          <p:cNvPr id="4" name="Slide Number Placeholder 3"/>
          <p:cNvSpPr>
            <a:spLocks noGrp="1"/>
          </p:cNvSpPr>
          <p:nvPr>
            <p:ph type="sldNum" sz="quarter" idx="10"/>
          </p:nvPr>
        </p:nvSpPr>
        <p:spPr/>
        <p:txBody>
          <a:bodyPr/>
          <a:lstStyle/>
          <a:p>
            <a:fld id="{2A8735F7-2F12-430C-864F-AAA51A99D702}" type="slidenum">
              <a:rPr lang="en-US" smtClean="0"/>
              <a:pPr/>
              <a:t>10</a:t>
            </a:fld>
            <a:endParaRPr lang="en-US"/>
          </a:p>
        </p:txBody>
      </p:sp>
    </p:spTree>
    <p:extLst>
      <p:ext uri="{BB962C8B-B14F-4D97-AF65-F5344CB8AC3E}">
        <p14:creationId xmlns="" xmlns:p14="http://schemas.microsoft.com/office/powerpoint/2010/main" val="4028710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Delays are based on my simple estimates of the</a:t>
            </a:r>
            <a:r>
              <a:rPr lang="en-US" baseline="0" dirty="0" smtClean="0"/>
              <a:t> distances between nodes and</a:t>
            </a:r>
            <a:r>
              <a:rPr lang="en-US" dirty="0" smtClean="0"/>
              <a:t> 4ms ~ 500 miles in fiber,</a:t>
            </a:r>
            <a:r>
              <a:rPr lang="en-US" baseline="0" dirty="0" smtClean="0"/>
              <a:t> based on </a:t>
            </a:r>
            <a:r>
              <a:rPr lang="en-US" baseline="0" dirty="0" err="1" smtClean="0"/>
              <a:t>c_fiber</a:t>
            </a:r>
            <a:r>
              <a:rPr lang="en-US" baseline="0" dirty="0" smtClean="0"/>
              <a:t> = 126,981 miles/second, n = 1.5.</a:t>
            </a:r>
          </a:p>
          <a:p>
            <a:r>
              <a:rPr lang="en-US" baseline="0" dirty="0" smtClean="0"/>
              <a:t>Based on my approximation of the southern center of </a:t>
            </a:r>
            <a:r>
              <a:rPr lang="en-US" baseline="0" dirty="0" err="1" smtClean="0"/>
              <a:t>CenturyLink’s</a:t>
            </a:r>
            <a:r>
              <a:rPr lang="en-US" baseline="0" dirty="0" smtClean="0"/>
              <a:t> wavelength service map available online at: http://www.centurylink-business.com/demos/network-maps.html   Note that this is a long haul map.  </a:t>
            </a:r>
          </a:p>
          <a:p>
            <a:endParaRPr lang="en-US" dirty="0"/>
          </a:p>
        </p:txBody>
      </p:sp>
      <p:sp>
        <p:nvSpPr>
          <p:cNvPr id="4" name="Slide Number Placeholder 3"/>
          <p:cNvSpPr>
            <a:spLocks noGrp="1"/>
          </p:cNvSpPr>
          <p:nvPr>
            <p:ph type="sldNum" sz="quarter" idx="10"/>
          </p:nvPr>
        </p:nvSpPr>
        <p:spPr/>
        <p:txBody>
          <a:bodyPr/>
          <a:lstStyle/>
          <a:p>
            <a:fld id="{2A8735F7-2F12-430C-864F-AAA51A99D702}" type="slidenum">
              <a:rPr lang="en-US" smtClean="0"/>
              <a:pPr/>
              <a:t>12</a:t>
            </a:fld>
            <a:endParaRPr lang="en-US"/>
          </a:p>
        </p:txBody>
      </p:sp>
    </p:spTree>
    <p:extLst>
      <p:ext uri="{BB962C8B-B14F-4D97-AF65-F5344CB8AC3E}">
        <p14:creationId xmlns="" xmlns:p14="http://schemas.microsoft.com/office/powerpoint/2010/main" val="633032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Typical regional or metropolitan</a:t>
            </a:r>
            <a:r>
              <a:rPr lang="en-US" baseline="0" dirty="0" smtClean="0"/>
              <a:t> optical network.  Lots of interconnected ring-like structures.</a:t>
            </a:r>
            <a:endParaRPr lang="en-US" dirty="0"/>
          </a:p>
        </p:txBody>
      </p:sp>
      <p:sp>
        <p:nvSpPr>
          <p:cNvPr id="4" name="Slide Number Placeholder 3"/>
          <p:cNvSpPr>
            <a:spLocks noGrp="1"/>
          </p:cNvSpPr>
          <p:nvPr>
            <p:ph type="sldNum" sz="quarter" idx="10"/>
          </p:nvPr>
        </p:nvSpPr>
        <p:spPr/>
        <p:txBody>
          <a:bodyPr/>
          <a:lstStyle/>
          <a:p>
            <a:fld id="{2A8735F7-2F12-430C-864F-AAA51A99D702}"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EE6BF9F-AF34-4986-9E11-EC52E88F7440}" type="datetimeFigureOut">
              <a:rPr lang="en-US" smtClean="0"/>
              <a:pPr/>
              <a:t>3/23/2012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0BFDE0-7B19-45A9-ABE0-0A19F96FC864}" type="slidenum">
              <a:rPr lang="en-US" smtClean="0"/>
              <a:pPr/>
              <a:t>‹#›</a:t>
            </a:fld>
            <a:endParaRPr lang="en-US" dirty="0"/>
          </a:p>
        </p:txBody>
      </p:sp>
    </p:spTree>
    <p:extLst>
      <p:ext uri="{BB962C8B-B14F-4D97-AF65-F5344CB8AC3E}">
        <p14:creationId xmlns="" xmlns:p14="http://schemas.microsoft.com/office/powerpoint/2010/main" val="17276122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E6BF9F-AF34-4986-9E11-EC52E88F7440}" type="datetimeFigureOut">
              <a:rPr lang="en-US" smtClean="0"/>
              <a:pPr/>
              <a:t>3/23/2012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0BFDE0-7B19-45A9-ABE0-0A19F96FC864}" type="slidenum">
              <a:rPr lang="en-US" smtClean="0"/>
              <a:pPr/>
              <a:t>‹#›</a:t>
            </a:fld>
            <a:endParaRPr lang="en-US" dirty="0"/>
          </a:p>
        </p:txBody>
      </p:sp>
    </p:spTree>
    <p:extLst>
      <p:ext uri="{BB962C8B-B14F-4D97-AF65-F5344CB8AC3E}">
        <p14:creationId xmlns="" xmlns:p14="http://schemas.microsoft.com/office/powerpoint/2010/main" val="2469052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E6BF9F-AF34-4986-9E11-EC52E88F7440}" type="datetimeFigureOut">
              <a:rPr lang="en-US" smtClean="0"/>
              <a:pPr/>
              <a:t>3/23/2012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0BFDE0-7B19-45A9-ABE0-0A19F96FC864}" type="slidenum">
              <a:rPr lang="en-US" smtClean="0"/>
              <a:pPr/>
              <a:t>‹#›</a:t>
            </a:fld>
            <a:endParaRPr lang="en-US" dirty="0"/>
          </a:p>
        </p:txBody>
      </p:sp>
    </p:spTree>
    <p:extLst>
      <p:ext uri="{BB962C8B-B14F-4D97-AF65-F5344CB8AC3E}">
        <p14:creationId xmlns="" xmlns:p14="http://schemas.microsoft.com/office/powerpoint/2010/main" val="2645326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E6BF9F-AF34-4986-9E11-EC52E88F7440}" type="datetimeFigureOut">
              <a:rPr lang="en-US" smtClean="0"/>
              <a:pPr/>
              <a:t>3/23/2012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0BFDE0-7B19-45A9-ABE0-0A19F96FC864}" type="slidenum">
              <a:rPr lang="en-US" smtClean="0"/>
              <a:pPr/>
              <a:t>‹#›</a:t>
            </a:fld>
            <a:endParaRPr lang="en-US" dirty="0"/>
          </a:p>
        </p:txBody>
      </p:sp>
    </p:spTree>
    <p:extLst>
      <p:ext uri="{BB962C8B-B14F-4D97-AF65-F5344CB8AC3E}">
        <p14:creationId xmlns="" xmlns:p14="http://schemas.microsoft.com/office/powerpoint/2010/main" val="3536679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E6BF9F-AF34-4986-9E11-EC52E88F7440}" type="datetimeFigureOut">
              <a:rPr lang="en-US" smtClean="0"/>
              <a:pPr/>
              <a:t>3/23/2012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0BFDE0-7B19-45A9-ABE0-0A19F96FC864}" type="slidenum">
              <a:rPr lang="en-US" smtClean="0"/>
              <a:pPr/>
              <a:t>‹#›</a:t>
            </a:fld>
            <a:endParaRPr lang="en-US" dirty="0"/>
          </a:p>
        </p:txBody>
      </p:sp>
    </p:spTree>
    <p:extLst>
      <p:ext uri="{BB962C8B-B14F-4D97-AF65-F5344CB8AC3E}">
        <p14:creationId xmlns="" xmlns:p14="http://schemas.microsoft.com/office/powerpoint/2010/main" val="3606032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E6BF9F-AF34-4986-9E11-EC52E88F7440}" type="datetimeFigureOut">
              <a:rPr lang="en-US" smtClean="0"/>
              <a:pPr/>
              <a:t>3/23/2012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D0BFDE0-7B19-45A9-ABE0-0A19F96FC864}" type="slidenum">
              <a:rPr lang="en-US" smtClean="0"/>
              <a:pPr/>
              <a:t>‹#›</a:t>
            </a:fld>
            <a:endParaRPr lang="en-US" dirty="0"/>
          </a:p>
        </p:txBody>
      </p:sp>
    </p:spTree>
    <p:extLst>
      <p:ext uri="{BB962C8B-B14F-4D97-AF65-F5344CB8AC3E}">
        <p14:creationId xmlns="" xmlns:p14="http://schemas.microsoft.com/office/powerpoint/2010/main" val="4195767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EE6BF9F-AF34-4986-9E11-EC52E88F7440}" type="datetimeFigureOut">
              <a:rPr lang="en-US" smtClean="0"/>
              <a:pPr/>
              <a:t>3/23/2012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D0BFDE0-7B19-45A9-ABE0-0A19F96FC864}" type="slidenum">
              <a:rPr lang="en-US" smtClean="0"/>
              <a:pPr/>
              <a:t>‹#›</a:t>
            </a:fld>
            <a:endParaRPr lang="en-US" dirty="0"/>
          </a:p>
        </p:txBody>
      </p:sp>
    </p:spTree>
    <p:extLst>
      <p:ext uri="{BB962C8B-B14F-4D97-AF65-F5344CB8AC3E}">
        <p14:creationId xmlns="" xmlns:p14="http://schemas.microsoft.com/office/powerpoint/2010/main" val="3347159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EE6BF9F-AF34-4986-9E11-EC52E88F7440}" type="datetimeFigureOut">
              <a:rPr lang="en-US" smtClean="0"/>
              <a:pPr/>
              <a:t>3/23/2012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D0BFDE0-7B19-45A9-ABE0-0A19F96FC864}" type="slidenum">
              <a:rPr lang="en-US" smtClean="0"/>
              <a:pPr/>
              <a:t>‹#›</a:t>
            </a:fld>
            <a:endParaRPr lang="en-US" dirty="0"/>
          </a:p>
        </p:txBody>
      </p:sp>
    </p:spTree>
    <p:extLst>
      <p:ext uri="{BB962C8B-B14F-4D97-AF65-F5344CB8AC3E}">
        <p14:creationId xmlns="" xmlns:p14="http://schemas.microsoft.com/office/powerpoint/2010/main" val="8713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E6BF9F-AF34-4986-9E11-EC52E88F7440}" type="datetimeFigureOut">
              <a:rPr lang="en-US" smtClean="0"/>
              <a:pPr/>
              <a:t>3/23/2012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D0BFDE0-7B19-45A9-ABE0-0A19F96FC864}" type="slidenum">
              <a:rPr lang="en-US" smtClean="0"/>
              <a:pPr/>
              <a:t>‹#›</a:t>
            </a:fld>
            <a:endParaRPr lang="en-US" dirty="0"/>
          </a:p>
        </p:txBody>
      </p:sp>
    </p:spTree>
    <p:extLst>
      <p:ext uri="{BB962C8B-B14F-4D97-AF65-F5344CB8AC3E}">
        <p14:creationId xmlns="" xmlns:p14="http://schemas.microsoft.com/office/powerpoint/2010/main" val="2502651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E6BF9F-AF34-4986-9E11-EC52E88F7440}" type="datetimeFigureOut">
              <a:rPr lang="en-US" smtClean="0"/>
              <a:pPr/>
              <a:t>3/23/2012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D0BFDE0-7B19-45A9-ABE0-0A19F96FC864}" type="slidenum">
              <a:rPr lang="en-US" smtClean="0"/>
              <a:pPr/>
              <a:t>‹#›</a:t>
            </a:fld>
            <a:endParaRPr lang="en-US" dirty="0"/>
          </a:p>
        </p:txBody>
      </p:sp>
    </p:spTree>
    <p:extLst>
      <p:ext uri="{BB962C8B-B14F-4D97-AF65-F5344CB8AC3E}">
        <p14:creationId xmlns="" xmlns:p14="http://schemas.microsoft.com/office/powerpoint/2010/main" val="3864156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E6BF9F-AF34-4986-9E11-EC52E88F7440}" type="datetimeFigureOut">
              <a:rPr lang="en-US" smtClean="0"/>
              <a:pPr/>
              <a:t>3/23/2012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D0BFDE0-7B19-45A9-ABE0-0A19F96FC864}" type="slidenum">
              <a:rPr lang="en-US" smtClean="0"/>
              <a:pPr/>
              <a:t>‹#›</a:t>
            </a:fld>
            <a:endParaRPr lang="en-US" dirty="0"/>
          </a:p>
        </p:txBody>
      </p:sp>
    </p:spTree>
    <p:extLst>
      <p:ext uri="{BB962C8B-B14F-4D97-AF65-F5344CB8AC3E}">
        <p14:creationId xmlns="" xmlns:p14="http://schemas.microsoft.com/office/powerpoint/2010/main" val="476447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E6BF9F-AF34-4986-9E11-EC52E88F7440}" type="datetimeFigureOut">
              <a:rPr lang="en-US" smtClean="0"/>
              <a:pPr/>
              <a:t>3/23/2012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0BFDE0-7B19-45A9-ABE0-0A19F96FC864}" type="slidenum">
              <a:rPr lang="en-US" smtClean="0"/>
              <a:pPr/>
              <a:t>‹#›</a:t>
            </a:fld>
            <a:endParaRPr lang="en-US" dirty="0"/>
          </a:p>
        </p:txBody>
      </p:sp>
    </p:spTree>
    <p:extLst>
      <p:ext uri="{BB962C8B-B14F-4D97-AF65-F5344CB8AC3E}">
        <p14:creationId xmlns="" xmlns:p14="http://schemas.microsoft.com/office/powerpoint/2010/main" val="8258243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notesSlide" Target="../notesSlides/notesSlide12.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slideLayout" Target="../slideLayouts/slideLayout2.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image" Target="../media/image2.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I2AEX BOF, 83</a:t>
            </a:r>
            <a:r>
              <a:rPr lang="en-US" baseline="30000" dirty="0" smtClean="0"/>
              <a:t>rd</a:t>
            </a:r>
            <a:r>
              <a:rPr lang="en-US" dirty="0" smtClean="0"/>
              <a:t> IETF @ Paris</a:t>
            </a:r>
            <a:br>
              <a:rPr lang="en-US" dirty="0" smtClean="0"/>
            </a:br>
            <a:r>
              <a:rPr lang="en-US" dirty="0" smtClean="0"/>
              <a:t>Large Bandwidth Use Cases</a:t>
            </a:r>
            <a:endParaRPr lang="en-US" dirty="0"/>
          </a:p>
        </p:txBody>
      </p:sp>
      <p:sp>
        <p:nvSpPr>
          <p:cNvPr id="3" name="Subtitle 2"/>
          <p:cNvSpPr>
            <a:spLocks noGrp="1"/>
          </p:cNvSpPr>
          <p:nvPr>
            <p:ph type="subTitle" idx="1"/>
          </p:nvPr>
        </p:nvSpPr>
        <p:spPr/>
        <p:txBody>
          <a:bodyPr/>
          <a:lstStyle/>
          <a:p>
            <a:r>
              <a:rPr lang="en-US" dirty="0" smtClean="0"/>
              <a:t>Greg Bernstein, Grotto Networking</a:t>
            </a:r>
          </a:p>
          <a:p>
            <a:r>
              <a:rPr lang="en-US" dirty="0" smtClean="0"/>
              <a:t>Young Lee, Huawei</a:t>
            </a:r>
          </a:p>
          <a:p>
            <a:r>
              <a:rPr lang="en-US" dirty="0" smtClean="0"/>
              <a:t>Diego Lopez Garcia, </a:t>
            </a:r>
            <a:r>
              <a:rPr lang="en-US" dirty="0" err="1" smtClean="0"/>
              <a:t>Telefonica</a:t>
            </a:r>
            <a:r>
              <a:rPr lang="en-US" dirty="0" smtClean="0"/>
              <a:t> </a:t>
            </a:r>
            <a:endParaRPr lang="en-US" dirty="0"/>
          </a:p>
        </p:txBody>
      </p:sp>
    </p:spTree>
    <p:extLst>
      <p:ext uri="{BB962C8B-B14F-4D97-AF65-F5344CB8AC3E}">
        <p14:creationId xmlns="" xmlns:p14="http://schemas.microsoft.com/office/powerpoint/2010/main" val="78180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78546" y="228600"/>
            <a:ext cx="8229600" cy="914400"/>
          </a:xfrm>
        </p:spPr>
        <p:txBody>
          <a:bodyPr>
            <a:normAutofit/>
          </a:bodyPr>
          <a:lstStyle/>
          <a:p>
            <a:r>
              <a:rPr lang="en-US" sz="4000" dirty="0" smtClean="0"/>
              <a:t>Simplified Example from Draft</a:t>
            </a:r>
            <a:endParaRPr lang="en-US" sz="4000" dirty="0"/>
          </a:p>
        </p:txBody>
      </p:sp>
      <p:grpSp>
        <p:nvGrpSpPr>
          <p:cNvPr id="2" name="Group 1"/>
          <p:cNvGrpSpPr/>
          <p:nvPr/>
        </p:nvGrpSpPr>
        <p:grpSpPr>
          <a:xfrm>
            <a:off x="1676400" y="990600"/>
            <a:ext cx="6248400" cy="2084490"/>
            <a:chOff x="1981200" y="1219200"/>
            <a:chExt cx="6248400" cy="2084490"/>
          </a:xfrm>
        </p:grpSpPr>
        <p:sp>
          <p:nvSpPr>
            <p:cNvPr id="5" name="Oval 4"/>
            <p:cNvSpPr/>
            <p:nvPr/>
          </p:nvSpPr>
          <p:spPr>
            <a:xfrm>
              <a:off x="5583946" y="1944115"/>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N3</a:t>
              </a:r>
              <a:endParaRPr lang="en-US" sz="1100" b="1" dirty="0">
                <a:solidFill>
                  <a:schemeClr val="tx1"/>
                </a:solidFill>
                <a:latin typeface="Arial Narrow" pitchFamily="34" charset="0"/>
                <a:cs typeface="Arial" pitchFamily="34" charset="0"/>
              </a:endParaRPr>
            </a:p>
          </p:txBody>
        </p:sp>
        <p:sp>
          <p:nvSpPr>
            <p:cNvPr id="6" name="Oval 5"/>
            <p:cNvSpPr/>
            <p:nvPr/>
          </p:nvSpPr>
          <p:spPr>
            <a:xfrm>
              <a:off x="4641707" y="2382339"/>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N2</a:t>
              </a:r>
              <a:endParaRPr lang="en-US" sz="1100" b="1" dirty="0">
                <a:solidFill>
                  <a:schemeClr val="tx1"/>
                </a:solidFill>
                <a:latin typeface="Arial Narrow" pitchFamily="34" charset="0"/>
                <a:cs typeface="Arial" pitchFamily="34" charset="0"/>
              </a:endParaRPr>
            </a:p>
          </p:txBody>
        </p:sp>
        <p:sp>
          <p:nvSpPr>
            <p:cNvPr id="9" name="Oval 8"/>
            <p:cNvSpPr/>
            <p:nvPr/>
          </p:nvSpPr>
          <p:spPr>
            <a:xfrm>
              <a:off x="3187037" y="2322204"/>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a:t>
              </a:r>
              <a:endParaRPr lang="en-US" sz="1100" b="1" dirty="0">
                <a:solidFill>
                  <a:schemeClr val="tx1"/>
                </a:solidFill>
                <a:latin typeface="Arial Narrow" pitchFamily="34" charset="0"/>
                <a:cs typeface="Arial" pitchFamily="34" charset="0"/>
              </a:endParaRPr>
            </a:p>
          </p:txBody>
        </p:sp>
        <p:sp>
          <p:nvSpPr>
            <p:cNvPr id="11" name="Rectangle 10"/>
            <p:cNvSpPr/>
            <p:nvPr/>
          </p:nvSpPr>
          <p:spPr>
            <a:xfrm>
              <a:off x="7770254" y="3048000"/>
              <a:ext cx="459346" cy="25569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DC3</a:t>
              </a:r>
              <a:endParaRPr lang="en-US" sz="1200" b="1" dirty="0">
                <a:solidFill>
                  <a:schemeClr val="tx1"/>
                </a:solidFill>
                <a:latin typeface="Arial Narrow" pitchFamily="34" charset="0"/>
              </a:endParaRPr>
            </a:p>
          </p:txBody>
        </p:sp>
        <p:sp>
          <p:nvSpPr>
            <p:cNvPr id="12" name="Rectangle 11"/>
            <p:cNvSpPr/>
            <p:nvPr/>
          </p:nvSpPr>
          <p:spPr>
            <a:xfrm>
              <a:off x="6439437" y="2194359"/>
              <a:ext cx="459346" cy="25569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DC2</a:t>
              </a:r>
              <a:endParaRPr lang="en-US" sz="1200" b="1" dirty="0">
                <a:solidFill>
                  <a:schemeClr val="tx1"/>
                </a:solidFill>
                <a:latin typeface="Arial Narrow" pitchFamily="34" charset="0"/>
              </a:endParaRPr>
            </a:p>
          </p:txBody>
        </p:sp>
        <p:sp>
          <p:nvSpPr>
            <p:cNvPr id="13" name="Rectangle 12"/>
            <p:cNvSpPr/>
            <p:nvPr/>
          </p:nvSpPr>
          <p:spPr>
            <a:xfrm>
              <a:off x="5874339" y="1219200"/>
              <a:ext cx="459346" cy="25569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DC1</a:t>
              </a:r>
              <a:endParaRPr lang="en-US" sz="1200" b="1" dirty="0">
                <a:solidFill>
                  <a:schemeClr val="tx1"/>
                </a:solidFill>
                <a:latin typeface="Arial Narrow" pitchFamily="34" charset="0"/>
              </a:endParaRPr>
            </a:p>
          </p:txBody>
        </p:sp>
        <p:cxnSp>
          <p:nvCxnSpPr>
            <p:cNvPr id="14" name="Straight Connector 13"/>
            <p:cNvCxnSpPr>
              <a:stCxn id="9" idx="6"/>
              <a:endCxn id="6" idx="2"/>
            </p:cNvCxnSpPr>
            <p:nvPr/>
          </p:nvCxnSpPr>
          <p:spPr>
            <a:xfrm>
              <a:off x="3527254" y="2471984"/>
              <a:ext cx="1114453" cy="6013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5" idx="6"/>
              <a:endCxn id="12" idx="1"/>
            </p:cNvCxnSpPr>
            <p:nvPr/>
          </p:nvCxnSpPr>
          <p:spPr>
            <a:xfrm>
              <a:off x="5924163" y="2093895"/>
              <a:ext cx="515274" cy="22830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2"/>
              <a:endCxn id="6" idx="7"/>
            </p:cNvCxnSpPr>
            <p:nvPr/>
          </p:nvCxnSpPr>
          <p:spPr>
            <a:xfrm flipH="1">
              <a:off x="4932100" y="2093895"/>
              <a:ext cx="651846" cy="33231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1" idx="1"/>
              <a:endCxn id="6" idx="5"/>
            </p:cNvCxnSpPr>
            <p:nvPr/>
          </p:nvCxnSpPr>
          <p:spPr>
            <a:xfrm flipH="1" flipV="1">
              <a:off x="4932100" y="2638029"/>
              <a:ext cx="2838154" cy="53781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5" idx="7"/>
              <a:endCxn id="13" idx="2"/>
            </p:cNvCxnSpPr>
            <p:nvPr/>
          </p:nvCxnSpPr>
          <p:spPr>
            <a:xfrm flipV="1">
              <a:off x="5874339" y="1474890"/>
              <a:ext cx="229673" cy="51309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1981200" y="2044978"/>
              <a:ext cx="416418" cy="330288"/>
            </a:xfrm>
            <a:prstGeom prst="round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ER1</a:t>
              </a:r>
              <a:endParaRPr lang="en-US" b="1" dirty="0">
                <a:solidFill>
                  <a:schemeClr val="tx1"/>
                </a:solidFill>
                <a:latin typeface="Arial Narrow" pitchFamily="34" charset="0"/>
              </a:endParaRPr>
            </a:p>
          </p:txBody>
        </p:sp>
        <p:sp>
          <p:nvSpPr>
            <p:cNvPr id="25" name="Rounded Rectangle 24"/>
            <p:cNvSpPr/>
            <p:nvPr/>
          </p:nvSpPr>
          <p:spPr>
            <a:xfrm>
              <a:off x="2000250" y="2806978"/>
              <a:ext cx="416418" cy="330288"/>
            </a:xfrm>
            <a:prstGeom prst="round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ER2</a:t>
              </a:r>
              <a:endParaRPr lang="en-US" b="1" dirty="0">
                <a:solidFill>
                  <a:schemeClr val="tx1"/>
                </a:solidFill>
                <a:latin typeface="Arial Narrow" pitchFamily="34" charset="0"/>
              </a:endParaRPr>
            </a:p>
          </p:txBody>
        </p:sp>
        <p:cxnSp>
          <p:nvCxnSpPr>
            <p:cNvPr id="26" name="Straight Connector 25"/>
            <p:cNvCxnSpPr>
              <a:stCxn id="24" idx="3"/>
              <a:endCxn id="9" idx="1"/>
            </p:cNvCxnSpPr>
            <p:nvPr/>
          </p:nvCxnSpPr>
          <p:spPr>
            <a:xfrm>
              <a:off x="2397618" y="2210122"/>
              <a:ext cx="839243" cy="15595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5" idx="3"/>
              <a:endCxn id="9" idx="3"/>
            </p:cNvCxnSpPr>
            <p:nvPr/>
          </p:nvCxnSpPr>
          <p:spPr>
            <a:xfrm flipV="1">
              <a:off x="2416668" y="2577894"/>
              <a:ext cx="820193" cy="39422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2548247" y="1951575"/>
              <a:ext cx="351378" cy="307777"/>
            </a:xfrm>
            <a:prstGeom prst="rect">
              <a:avLst/>
            </a:prstGeom>
            <a:noFill/>
          </p:spPr>
          <p:txBody>
            <a:bodyPr wrap="none" rtlCol="0">
              <a:spAutoFit/>
            </a:bodyPr>
            <a:lstStyle/>
            <a:p>
              <a:r>
                <a:rPr lang="en-US" sz="1400" dirty="0" smtClean="0"/>
                <a:t>L1</a:t>
              </a:r>
              <a:endParaRPr lang="en-US" sz="1400" dirty="0"/>
            </a:p>
          </p:txBody>
        </p:sp>
        <p:sp>
          <p:nvSpPr>
            <p:cNvPr id="59" name="TextBox 58"/>
            <p:cNvSpPr txBox="1"/>
            <p:nvPr/>
          </p:nvSpPr>
          <p:spPr>
            <a:xfrm>
              <a:off x="2594825" y="2484975"/>
              <a:ext cx="351378" cy="307777"/>
            </a:xfrm>
            <a:prstGeom prst="rect">
              <a:avLst/>
            </a:prstGeom>
            <a:noFill/>
          </p:spPr>
          <p:txBody>
            <a:bodyPr wrap="none" rtlCol="0">
              <a:spAutoFit/>
            </a:bodyPr>
            <a:lstStyle/>
            <a:p>
              <a:r>
                <a:rPr lang="en-US" sz="1400" dirty="0" smtClean="0"/>
                <a:t>L2</a:t>
              </a:r>
              <a:endParaRPr lang="en-US" sz="1400" dirty="0"/>
            </a:p>
          </p:txBody>
        </p:sp>
        <p:sp>
          <p:nvSpPr>
            <p:cNvPr id="60" name="TextBox 59"/>
            <p:cNvSpPr txBox="1"/>
            <p:nvPr/>
          </p:nvSpPr>
          <p:spPr>
            <a:xfrm>
              <a:off x="3843647" y="2180175"/>
              <a:ext cx="351378" cy="307777"/>
            </a:xfrm>
            <a:prstGeom prst="rect">
              <a:avLst/>
            </a:prstGeom>
            <a:noFill/>
          </p:spPr>
          <p:txBody>
            <a:bodyPr wrap="none" rtlCol="0">
              <a:spAutoFit/>
            </a:bodyPr>
            <a:lstStyle/>
            <a:p>
              <a:r>
                <a:rPr lang="en-US" sz="1400" dirty="0" smtClean="0"/>
                <a:t>L3</a:t>
              </a:r>
              <a:endParaRPr lang="en-US" sz="1400" dirty="0"/>
            </a:p>
          </p:txBody>
        </p:sp>
        <p:sp>
          <p:nvSpPr>
            <p:cNvPr id="61" name="TextBox 60"/>
            <p:cNvSpPr txBox="1"/>
            <p:nvPr/>
          </p:nvSpPr>
          <p:spPr>
            <a:xfrm>
              <a:off x="4957025" y="1948598"/>
              <a:ext cx="351378" cy="307777"/>
            </a:xfrm>
            <a:prstGeom prst="rect">
              <a:avLst/>
            </a:prstGeom>
            <a:noFill/>
          </p:spPr>
          <p:txBody>
            <a:bodyPr wrap="none" rtlCol="0">
              <a:spAutoFit/>
            </a:bodyPr>
            <a:lstStyle/>
            <a:p>
              <a:r>
                <a:rPr lang="en-US" sz="1400" dirty="0" smtClean="0"/>
                <a:t>L4</a:t>
              </a:r>
              <a:endParaRPr lang="en-US" sz="1400" dirty="0"/>
            </a:p>
          </p:txBody>
        </p:sp>
        <p:sp>
          <p:nvSpPr>
            <p:cNvPr id="62" name="TextBox 61"/>
            <p:cNvSpPr txBox="1"/>
            <p:nvPr/>
          </p:nvSpPr>
          <p:spPr>
            <a:xfrm>
              <a:off x="5642825" y="1570575"/>
              <a:ext cx="351378" cy="307777"/>
            </a:xfrm>
            <a:prstGeom prst="rect">
              <a:avLst/>
            </a:prstGeom>
            <a:noFill/>
          </p:spPr>
          <p:txBody>
            <a:bodyPr wrap="none" rtlCol="0">
              <a:spAutoFit/>
            </a:bodyPr>
            <a:lstStyle/>
            <a:p>
              <a:r>
                <a:rPr lang="en-US" sz="1400" dirty="0" smtClean="0"/>
                <a:t>L5</a:t>
              </a:r>
              <a:endParaRPr lang="en-US" sz="1400" dirty="0"/>
            </a:p>
          </p:txBody>
        </p:sp>
        <p:sp>
          <p:nvSpPr>
            <p:cNvPr id="63" name="TextBox 62"/>
            <p:cNvSpPr txBox="1"/>
            <p:nvPr/>
          </p:nvSpPr>
          <p:spPr>
            <a:xfrm>
              <a:off x="6100025" y="1948598"/>
              <a:ext cx="351378" cy="307777"/>
            </a:xfrm>
            <a:prstGeom prst="rect">
              <a:avLst/>
            </a:prstGeom>
            <a:noFill/>
          </p:spPr>
          <p:txBody>
            <a:bodyPr wrap="none" rtlCol="0">
              <a:spAutoFit/>
            </a:bodyPr>
            <a:lstStyle/>
            <a:p>
              <a:r>
                <a:rPr lang="en-US" sz="1400" dirty="0" smtClean="0"/>
                <a:t>L6</a:t>
              </a:r>
              <a:endParaRPr lang="en-US" sz="1400" dirty="0"/>
            </a:p>
          </p:txBody>
        </p:sp>
        <p:sp>
          <p:nvSpPr>
            <p:cNvPr id="64" name="TextBox 63"/>
            <p:cNvSpPr txBox="1"/>
            <p:nvPr/>
          </p:nvSpPr>
          <p:spPr>
            <a:xfrm>
              <a:off x="6049422" y="2590800"/>
              <a:ext cx="351378" cy="307777"/>
            </a:xfrm>
            <a:prstGeom prst="rect">
              <a:avLst/>
            </a:prstGeom>
            <a:noFill/>
          </p:spPr>
          <p:txBody>
            <a:bodyPr wrap="none" rtlCol="0">
              <a:spAutoFit/>
            </a:bodyPr>
            <a:lstStyle/>
            <a:p>
              <a:r>
                <a:rPr lang="en-US" sz="1400" dirty="0" smtClean="0"/>
                <a:t>L7</a:t>
              </a:r>
              <a:endParaRPr lang="en-US" sz="1400" dirty="0"/>
            </a:p>
          </p:txBody>
        </p:sp>
      </p:grpSp>
      <p:graphicFrame>
        <p:nvGraphicFramePr>
          <p:cNvPr id="65" name="Table 64"/>
          <p:cNvGraphicFramePr>
            <a:graphicFrameLocks noGrp="1"/>
          </p:cNvGraphicFramePr>
          <p:nvPr>
            <p:extLst>
              <p:ext uri="{D42A27DB-BD31-4B8C-83A1-F6EECF244321}">
                <p14:modId xmlns="" xmlns:p14="http://schemas.microsoft.com/office/powerpoint/2010/main" val="2987139252"/>
              </p:ext>
            </p:extLst>
          </p:nvPr>
        </p:nvGraphicFramePr>
        <p:xfrm>
          <a:off x="5014489" y="3810000"/>
          <a:ext cx="3017520" cy="2194560"/>
        </p:xfrm>
        <a:graphic>
          <a:graphicData uri="http://schemas.openxmlformats.org/drawingml/2006/table">
            <a:tbl>
              <a:tblPr firstRow="1" bandRow="1">
                <a:tableStyleId>{5940675A-B579-460E-94D1-54222C63F5DA}</a:tableStyleId>
              </a:tblPr>
              <a:tblGrid>
                <a:gridCol w="1005840"/>
                <a:gridCol w="1005840"/>
                <a:gridCol w="1005840"/>
              </a:tblGrid>
              <a:tr h="137160">
                <a:tc>
                  <a:txBody>
                    <a:bodyPr/>
                    <a:lstStyle/>
                    <a:p>
                      <a:r>
                        <a:rPr lang="en-US" sz="1200" b="1" dirty="0" smtClean="0"/>
                        <a:t>Link</a:t>
                      </a:r>
                      <a:endParaRPr lang="en-US" sz="1200" b="1" dirty="0"/>
                    </a:p>
                  </a:txBody>
                  <a:tcPr/>
                </a:tc>
                <a:tc>
                  <a:txBody>
                    <a:bodyPr/>
                    <a:lstStyle/>
                    <a:p>
                      <a:r>
                        <a:rPr lang="en-US" sz="1200" b="1" i="1" dirty="0" smtClean="0"/>
                        <a:t>Capacity</a:t>
                      </a:r>
                      <a:endParaRPr lang="en-US" sz="1200" b="1" i="1" dirty="0"/>
                    </a:p>
                  </a:txBody>
                  <a:tcPr/>
                </a:tc>
                <a:tc>
                  <a:txBody>
                    <a:bodyPr/>
                    <a:lstStyle/>
                    <a:p>
                      <a:r>
                        <a:rPr lang="en-US" sz="1200" b="1" dirty="0" smtClean="0"/>
                        <a:t>Cost</a:t>
                      </a:r>
                      <a:endParaRPr lang="en-US" sz="1200" b="1" dirty="0"/>
                    </a:p>
                  </a:txBody>
                  <a:tcPr/>
                </a:tc>
              </a:tr>
              <a:tr h="182880">
                <a:tc>
                  <a:txBody>
                    <a:bodyPr/>
                    <a:lstStyle/>
                    <a:p>
                      <a:r>
                        <a:rPr lang="en-US" sz="1200" dirty="0" smtClean="0"/>
                        <a:t>L1 (ER1, N1)</a:t>
                      </a:r>
                      <a:endParaRPr lang="en-US" sz="1200" dirty="0"/>
                    </a:p>
                  </a:txBody>
                  <a:tcPr/>
                </a:tc>
                <a:tc>
                  <a:txBody>
                    <a:bodyPr/>
                    <a:lstStyle/>
                    <a:p>
                      <a:r>
                        <a:rPr lang="en-US" sz="1200" b="1" i="1" dirty="0" smtClean="0"/>
                        <a:t>5</a:t>
                      </a:r>
                      <a:endParaRPr lang="en-US" sz="1200" b="1" i="1" dirty="0"/>
                    </a:p>
                  </a:txBody>
                  <a:tcPr/>
                </a:tc>
                <a:tc>
                  <a:txBody>
                    <a:bodyPr/>
                    <a:lstStyle/>
                    <a:p>
                      <a:r>
                        <a:rPr lang="en-US" sz="1200" dirty="0" smtClean="0"/>
                        <a:t>1</a:t>
                      </a:r>
                      <a:endParaRPr lang="en-US" sz="1200" dirty="0"/>
                    </a:p>
                  </a:txBody>
                  <a:tcPr/>
                </a:tc>
              </a:tr>
              <a:tr h="182880">
                <a:tc>
                  <a:txBody>
                    <a:bodyPr/>
                    <a:lstStyle/>
                    <a:p>
                      <a:r>
                        <a:rPr lang="en-US" sz="1200" dirty="0" smtClean="0"/>
                        <a:t>L2 (ER2, N1)</a:t>
                      </a:r>
                      <a:endParaRPr lang="en-US" sz="1200" dirty="0"/>
                    </a:p>
                  </a:txBody>
                  <a:tcPr/>
                </a:tc>
                <a:tc>
                  <a:txBody>
                    <a:bodyPr/>
                    <a:lstStyle/>
                    <a:p>
                      <a:r>
                        <a:rPr lang="en-US" sz="1200" b="1" i="1" dirty="0" smtClean="0"/>
                        <a:t>5</a:t>
                      </a:r>
                      <a:endParaRPr lang="en-US" sz="1200" b="1" i="1" dirty="0"/>
                    </a:p>
                  </a:txBody>
                  <a:tcPr/>
                </a:tc>
                <a:tc>
                  <a:txBody>
                    <a:bodyPr/>
                    <a:lstStyle/>
                    <a:p>
                      <a:r>
                        <a:rPr lang="en-US" sz="1200" dirty="0" smtClean="0"/>
                        <a:t>2</a:t>
                      </a:r>
                      <a:endParaRPr lang="en-US" sz="1200" dirty="0"/>
                    </a:p>
                  </a:txBody>
                  <a:tcPr/>
                </a:tc>
              </a:tr>
              <a:tr h="182880">
                <a:tc>
                  <a:txBody>
                    <a:bodyPr/>
                    <a:lstStyle/>
                    <a:p>
                      <a:r>
                        <a:rPr lang="en-US" sz="1200" dirty="0" smtClean="0"/>
                        <a:t>L3 (N1, N2)</a:t>
                      </a:r>
                      <a:endParaRPr lang="en-US" sz="1200" dirty="0"/>
                    </a:p>
                  </a:txBody>
                  <a:tcPr>
                    <a:solidFill>
                      <a:srgbClr val="FFFF00"/>
                    </a:solidFill>
                  </a:tcPr>
                </a:tc>
                <a:tc>
                  <a:txBody>
                    <a:bodyPr/>
                    <a:lstStyle/>
                    <a:p>
                      <a:r>
                        <a:rPr lang="en-US" sz="1200" b="1" i="1" dirty="0" smtClean="0"/>
                        <a:t>8</a:t>
                      </a:r>
                      <a:endParaRPr lang="en-US" sz="1200" b="1" i="1" dirty="0"/>
                    </a:p>
                  </a:txBody>
                  <a:tcPr>
                    <a:solidFill>
                      <a:srgbClr val="FFFF00"/>
                    </a:solidFill>
                  </a:tcPr>
                </a:tc>
                <a:tc>
                  <a:txBody>
                    <a:bodyPr/>
                    <a:lstStyle/>
                    <a:p>
                      <a:r>
                        <a:rPr lang="en-US" sz="1200" dirty="0" smtClean="0"/>
                        <a:t>1</a:t>
                      </a:r>
                      <a:endParaRPr lang="en-US" sz="1200" dirty="0"/>
                    </a:p>
                  </a:txBody>
                  <a:tcPr>
                    <a:solidFill>
                      <a:srgbClr val="FFFF00"/>
                    </a:solidFill>
                  </a:tcPr>
                </a:tc>
              </a:tr>
              <a:tr h="182880">
                <a:tc>
                  <a:txBody>
                    <a:bodyPr/>
                    <a:lstStyle/>
                    <a:p>
                      <a:r>
                        <a:rPr lang="en-US" sz="1200" dirty="0" smtClean="0"/>
                        <a:t>L4  (N2,</a:t>
                      </a:r>
                      <a:r>
                        <a:rPr lang="en-US" sz="1200" baseline="0" dirty="0" smtClean="0"/>
                        <a:t> N3)</a:t>
                      </a:r>
                      <a:endParaRPr lang="en-US" sz="1200" dirty="0"/>
                    </a:p>
                  </a:txBody>
                  <a:tcPr>
                    <a:solidFill>
                      <a:schemeClr val="accent2">
                        <a:lumMod val="60000"/>
                        <a:lumOff val="40000"/>
                      </a:schemeClr>
                    </a:solidFill>
                  </a:tcPr>
                </a:tc>
                <a:tc>
                  <a:txBody>
                    <a:bodyPr/>
                    <a:lstStyle/>
                    <a:p>
                      <a:r>
                        <a:rPr lang="en-US" sz="1200" b="1" i="1" dirty="0" smtClean="0"/>
                        <a:t>6</a:t>
                      </a:r>
                      <a:endParaRPr lang="en-US" sz="1200" b="1" i="1" dirty="0"/>
                    </a:p>
                  </a:txBody>
                  <a:tcPr>
                    <a:solidFill>
                      <a:schemeClr val="accent2">
                        <a:lumMod val="60000"/>
                        <a:lumOff val="40000"/>
                      </a:schemeClr>
                    </a:solidFill>
                  </a:tcPr>
                </a:tc>
                <a:tc>
                  <a:txBody>
                    <a:bodyPr/>
                    <a:lstStyle/>
                    <a:p>
                      <a:r>
                        <a:rPr lang="en-US" sz="1200" dirty="0" smtClean="0"/>
                        <a:t>2</a:t>
                      </a:r>
                      <a:endParaRPr lang="en-US" sz="1200" dirty="0"/>
                    </a:p>
                  </a:txBody>
                  <a:tcPr>
                    <a:solidFill>
                      <a:schemeClr val="accent2">
                        <a:lumMod val="60000"/>
                        <a:lumOff val="40000"/>
                      </a:schemeClr>
                    </a:solidFill>
                  </a:tcPr>
                </a:tc>
              </a:tr>
              <a:tr h="182880">
                <a:tc>
                  <a:txBody>
                    <a:bodyPr/>
                    <a:lstStyle/>
                    <a:p>
                      <a:r>
                        <a:rPr lang="en-US" sz="1200" dirty="0" smtClean="0"/>
                        <a:t>L5 (N3, DC1)</a:t>
                      </a:r>
                      <a:endParaRPr lang="en-US" sz="1200" dirty="0"/>
                    </a:p>
                  </a:txBody>
                  <a:tcPr/>
                </a:tc>
                <a:tc>
                  <a:txBody>
                    <a:bodyPr/>
                    <a:lstStyle/>
                    <a:p>
                      <a:r>
                        <a:rPr lang="en-US" sz="1200" b="1" i="1" dirty="0" smtClean="0"/>
                        <a:t>5</a:t>
                      </a:r>
                      <a:endParaRPr lang="en-US" sz="1200" b="1" i="1" dirty="0"/>
                    </a:p>
                  </a:txBody>
                  <a:tcPr/>
                </a:tc>
                <a:tc>
                  <a:txBody>
                    <a:bodyPr/>
                    <a:lstStyle/>
                    <a:p>
                      <a:r>
                        <a:rPr lang="en-US" sz="1200" dirty="0" smtClean="0"/>
                        <a:t>1</a:t>
                      </a:r>
                      <a:endParaRPr lang="en-US" sz="1200" dirty="0"/>
                    </a:p>
                  </a:txBody>
                  <a:tcPr/>
                </a:tc>
              </a:tr>
              <a:tr h="182880">
                <a:tc>
                  <a:txBody>
                    <a:bodyPr/>
                    <a:lstStyle/>
                    <a:p>
                      <a:r>
                        <a:rPr lang="en-US" sz="1200" dirty="0" smtClean="0"/>
                        <a:t>L6 (N3, DC2)</a:t>
                      </a:r>
                      <a:endParaRPr lang="en-US" sz="1200" dirty="0"/>
                    </a:p>
                  </a:txBody>
                  <a:tcPr/>
                </a:tc>
                <a:tc>
                  <a:txBody>
                    <a:bodyPr/>
                    <a:lstStyle/>
                    <a:p>
                      <a:r>
                        <a:rPr lang="en-US" sz="1200" b="1" i="1" dirty="0" smtClean="0"/>
                        <a:t>5</a:t>
                      </a:r>
                      <a:endParaRPr lang="en-US" sz="1200" b="1" i="1" dirty="0"/>
                    </a:p>
                  </a:txBody>
                  <a:tcPr/>
                </a:tc>
                <a:tc>
                  <a:txBody>
                    <a:bodyPr/>
                    <a:lstStyle/>
                    <a:p>
                      <a:r>
                        <a:rPr lang="en-US" sz="1200" dirty="0" smtClean="0"/>
                        <a:t>1</a:t>
                      </a:r>
                      <a:endParaRPr lang="en-US" sz="1200" dirty="0"/>
                    </a:p>
                  </a:txBody>
                  <a:tcPr/>
                </a:tc>
              </a:tr>
              <a:tr h="182880">
                <a:tc>
                  <a:txBody>
                    <a:bodyPr/>
                    <a:lstStyle/>
                    <a:p>
                      <a:r>
                        <a:rPr lang="en-US" sz="1200" dirty="0" smtClean="0"/>
                        <a:t>L7 (N2, DC3)</a:t>
                      </a:r>
                      <a:endParaRPr lang="en-US" sz="1200" dirty="0"/>
                    </a:p>
                  </a:txBody>
                  <a:tcPr/>
                </a:tc>
                <a:tc>
                  <a:txBody>
                    <a:bodyPr/>
                    <a:lstStyle/>
                    <a:p>
                      <a:r>
                        <a:rPr lang="en-US" sz="1200" b="1" i="1" dirty="0" smtClean="0"/>
                        <a:t>10</a:t>
                      </a:r>
                      <a:endParaRPr lang="en-US" sz="1200" b="1" i="1" dirty="0"/>
                    </a:p>
                  </a:txBody>
                  <a:tcPr/>
                </a:tc>
                <a:tc>
                  <a:txBody>
                    <a:bodyPr/>
                    <a:lstStyle/>
                    <a:p>
                      <a:r>
                        <a:rPr lang="en-US" sz="1200" dirty="0" smtClean="0"/>
                        <a:t>6</a:t>
                      </a:r>
                      <a:endParaRPr lang="en-US" sz="1200" dirty="0"/>
                    </a:p>
                  </a:txBody>
                  <a:tcPr/>
                </a:tc>
              </a:tr>
            </a:tbl>
          </a:graphicData>
        </a:graphic>
      </p:graphicFrame>
      <p:graphicFrame>
        <p:nvGraphicFramePr>
          <p:cNvPr id="66" name="Table 65"/>
          <p:cNvGraphicFramePr>
            <a:graphicFrameLocks noGrp="1"/>
          </p:cNvGraphicFramePr>
          <p:nvPr>
            <p:extLst>
              <p:ext uri="{D42A27DB-BD31-4B8C-83A1-F6EECF244321}">
                <p14:modId xmlns="" xmlns:p14="http://schemas.microsoft.com/office/powerpoint/2010/main" val="2451920614"/>
              </p:ext>
            </p:extLst>
          </p:nvPr>
        </p:nvGraphicFramePr>
        <p:xfrm>
          <a:off x="274320" y="5120640"/>
          <a:ext cx="2926080" cy="822960"/>
        </p:xfrm>
        <a:graphic>
          <a:graphicData uri="http://schemas.openxmlformats.org/drawingml/2006/table">
            <a:tbl>
              <a:tblPr firstRow="1" firstCol="1" bandRow="1">
                <a:tableStyleId>{5940675A-B579-460E-94D1-54222C63F5DA}</a:tableStyleId>
              </a:tblPr>
              <a:tblGrid>
                <a:gridCol w="731520"/>
                <a:gridCol w="731520"/>
                <a:gridCol w="731520"/>
                <a:gridCol w="731520"/>
              </a:tblGrid>
              <a:tr h="274320">
                <a:tc>
                  <a:txBody>
                    <a:bodyPr/>
                    <a:lstStyle/>
                    <a:p>
                      <a:endParaRPr lang="en-US" sz="1200" dirty="0"/>
                    </a:p>
                  </a:txBody>
                  <a:tcPr/>
                </a:tc>
                <a:tc>
                  <a:txBody>
                    <a:bodyPr/>
                    <a:lstStyle/>
                    <a:p>
                      <a:r>
                        <a:rPr lang="en-US" sz="1200" dirty="0" smtClean="0"/>
                        <a:t>DC1</a:t>
                      </a:r>
                      <a:endParaRPr lang="en-US" sz="1200" dirty="0"/>
                    </a:p>
                  </a:txBody>
                  <a:tcPr/>
                </a:tc>
                <a:tc>
                  <a:txBody>
                    <a:bodyPr/>
                    <a:lstStyle/>
                    <a:p>
                      <a:r>
                        <a:rPr lang="en-US" sz="1200" dirty="0" smtClean="0"/>
                        <a:t>DC2</a:t>
                      </a:r>
                      <a:endParaRPr lang="en-US" sz="1200" dirty="0"/>
                    </a:p>
                  </a:txBody>
                  <a:tcPr/>
                </a:tc>
                <a:tc>
                  <a:txBody>
                    <a:bodyPr/>
                    <a:lstStyle/>
                    <a:p>
                      <a:r>
                        <a:rPr lang="en-US" sz="1200" dirty="0" smtClean="0"/>
                        <a:t>DC3</a:t>
                      </a:r>
                      <a:endParaRPr lang="en-US" sz="1200" dirty="0"/>
                    </a:p>
                  </a:txBody>
                  <a:tcPr/>
                </a:tc>
              </a:tr>
              <a:tr h="274320">
                <a:tc>
                  <a:txBody>
                    <a:bodyPr/>
                    <a:lstStyle/>
                    <a:p>
                      <a:r>
                        <a:rPr lang="en-US" sz="1200" dirty="0" smtClean="0"/>
                        <a:t>ER1</a:t>
                      </a:r>
                      <a:endParaRPr lang="en-US" sz="1200" dirty="0"/>
                    </a:p>
                  </a:txBody>
                  <a:tcPr/>
                </a:tc>
                <a:tc>
                  <a:txBody>
                    <a:bodyPr/>
                    <a:lstStyle/>
                    <a:p>
                      <a:r>
                        <a:rPr lang="en-US" sz="1200" dirty="0" smtClean="0"/>
                        <a:t>5</a:t>
                      </a:r>
                      <a:endParaRPr lang="en-US" sz="1200" dirty="0"/>
                    </a:p>
                  </a:txBody>
                  <a:tcPr/>
                </a:tc>
                <a:tc>
                  <a:txBody>
                    <a:bodyPr/>
                    <a:lstStyle/>
                    <a:p>
                      <a:r>
                        <a:rPr lang="en-US" sz="1200" dirty="0" smtClean="0"/>
                        <a:t>5</a:t>
                      </a:r>
                      <a:endParaRPr lang="en-US" sz="1200" dirty="0"/>
                    </a:p>
                  </a:txBody>
                  <a:tcPr/>
                </a:tc>
                <a:tc>
                  <a:txBody>
                    <a:bodyPr/>
                    <a:lstStyle/>
                    <a:p>
                      <a:r>
                        <a:rPr lang="en-US" sz="1200" dirty="0" smtClean="0"/>
                        <a:t>5</a:t>
                      </a:r>
                      <a:endParaRPr lang="en-US" sz="1200" dirty="0"/>
                    </a:p>
                  </a:txBody>
                  <a:tcPr/>
                </a:tc>
              </a:tr>
              <a:tr h="274320">
                <a:tc>
                  <a:txBody>
                    <a:bodyPr/>
                    <a:lstStyle/>
                    <a:p>
                      <a:r>
                        <a:rPr lang="en-US" sz="1200" dirty="0" smtClean="0"/>
                        <a:t>ER2</a:t>
                      </a:r>
                      <a:endParaRPr lang="en-US" sz="1200" dirty="0"/>
                    </a:p>
                  </a:txBody>
                  <a:tcPr/>
                </a:tc>
                <a:tc>
                  <a:txBody>
                    <a:bodyPr/>
                    <a:lstStyle/>
                    <a:p>
                      <a:r>
                        <a:rPr lang="en-US" sz="1200" dirty="0" smtClean="0"/>
                        <a:t>5</a:t>
                      </a:r>
                      <a:endParaRPr lang="en-US" sz="1200" dirty="0"/>
                    </a:p>
                  </a:txBody>
                  <a:tcPr/>
                </a:tc>
                <a:tc>
                  <a:txBody>
                    <a:bodyPr/>
                    <a:lstStyle/>
                    <a:p>
                      <a:r>
                        <a:rPr lang="en-US" sz="1200" dirty="0" smtClean="0"/>
                        <a:t>5</a:t>
                      </a:r>
                      <a:endParaRPr lang="en-US" sz="1200" dirty="0"/>
                    </a:p>
                  </a:txBody>
                  <a:tcPr/>
                </a:tc>
                <a:tc>
                  <a:txBody>
                    <a:bodyPr/>
                    <a:lstStyle/>
                    <a:p>
                      <a:r>
                        <a:rPr lang="en-US" sz="1200" dirty="0" smtClean="0"/>
                        <a:t>5</a:t>
                      </a:r>
                      <a:endParaRPr lang="en-US" sz="1200" dirty="0"/>
                    </a:p>
                  </a:txBody>
                  <a:tcPr/>
                </a:tc>
              </a:tr>
            </a:tbl>
          </a:graphicData>
        </a:graphic>
      </p:graphicFrame>
      <p:graphicFrame>
        <p:nvGraphicFramePr>
          <p:cNvPr id="67" name="Table 66"/>
          <p:cNvGraphicFramePr>
            <a:graphicFrameLocks noGrp="1"/>
          </p:cNvGraphicFramePr>
          <p:nvPr>
            <p:extLst>
              <p:ext uri="{D42A27DB-BD31-4B8C-83A1-F6EECF244321}">
                <p14:modId xmlns="" xmlns:p14="http://schemas.microsoft.com/office/powerpoint/2010/main" val="1442707602"/>
              </p:ext>
            </p:extLst>
          </p:nvPr>
        </p:nvGraphicFramePr>
        <p:xfrm>
          <a:off x="304800" y="3520440"/>
          <a:ext cx="2926080" cy="822960"/>
        </p:xfrm>
        <a:graphic>
          <a:graphicData uri="http://schemas.openxmlformats.org/drawingml/2006/table">
            <a:tbl>
              <a:tblPr firstRow="1" firstCol="1" bandRow="1">
                <a:tableStyleId>{5940675A-B579-460E-94D1-54222C63F5DA}</a:tableStyleId>
              </a:tblPr>
              <a:tblGrid>
                <a:gridCol w="731520"/>
                <a:gridCol w="731520"/>
                <a:gridCol w="731520"/>
                <a:gridCol w="731520"/>
              </a:tblGrid>
              <a:tr h="274320">
                <a:tc>
                  <a:txBody>
                    <a:bodyPr/>
                    <a:lstStyle/>
                    <a:p>
                      <a:endParaRPr lang="en-US" sz="1200" dirty="0"/>
                    </a:p>
                  </a:txBody>
                  <a:tcPr/>
                </a:tc>
                <a:tc>
                  <a:txBody>
                    <a:bodyPr/>
                    <a:lstStyle/>
                    <a:p>
                      <a:r>
                        <a:rPr lang="en-US" sz="1200" dirty="0" smtClean="0"/>
                        <a:t>DC1</a:t>
                      </a:r>
                      <a:endParaRPr lang="en-US" sz="1200" dirty="0"/>
                    </a:p>
                  </a:txBody>
                  <a:tcPr/>
                </a:tc>
                <a:tc>
                  <a:txBody>
                    <a:bodyPr/>
                    <a:lstStyle/>
                    <a:p>
                      <a:r>
                        <a:rPr lang="en-US" sz="1200" dirty="0" smtClean="0"/>
                        <a:t>DC2</a:t>
                      </a:r>
                      <a:endParaRPr lang="en-US" sz="1200" dirty="0"/>
                    </a:p>
                  </a:txBody>
                  <a:tcPr/>
                </a:tc>
                <a:tc>
                  <a:txBody>
                    <a:bodyPr/>
                    <a:lstStyle/>
                    <a:p>
                      <a:r>
                        <a:rPr lang="en-US" sz="1200" dirty="0" smtClean="0"/>
                        <a:t>DC3</a:t>
                      </a:r>
                      <a:endParaRPr lang="en-US" sz="1200" dirty="0"/>
                    </a:p>
                  </a:txBody>
                  <a:tcPr/>
                </a:tc>
              </a:tr>
              <a:tr h="274320">
                <a:tc>
                  <a:txBody>
                    <a:bodyPr/>
                    <a:lstStyle/>
                    <a:p>
                      <a:r>
                        <a:rPr lang="en-US" sz="1200" dirty="0" smtClean="0"/>
                        <a:t>ER1</a:t>
                      </a:r>
                      <a:endParaRPr lang="en-US" sz="1200" dirty="0"/>
                    </a:p>
                  </a:txBody>
                  <a:tcPr/>
                </a:tc>
                <a:tc>
                  <a:txBody>
                    <a:bodyPr/>
                    <a:lstStyle/>
                    <a:p>
                      <a:r>
                        <a:rPr lang="en-US" sz="1200" dirty="0" smtClean="0"/>
                        <a:t>5</a:t>
                      </a:r>
                      <a:endParaRPr lang="en-US" sz="1200" dirty="0"/>
                    </a:p>
                  </a:txBody>
                  <a:tcPr/>
                </a:tc>
                <a:tc>
                  <a:txBody>
                    <a:bodyPr/>
                    <a:lstStyle/>
                    <a:p>
                      <a:r>
                        <a:rPr lang="en-US" sz="1200" dirty="0" smtClean="0"/>
                        <a:t>5</a:t>
                      </a:r>
                      <a:endParaRPr lang="en-US" sz="1200" dirty="0"/>
                    </a:p>
                  </a:txBody>
                  <a:tcPr/>
                </a:tc>
                <a:tc>
                  <a:txBody>
                    <a:bodyPr/>
                    <a:lstStyle/>
                    <a:p>
                      <a:r>
                        <a:rPr lang="en-US" sz="1200" dirty="0" smtClean="0"/>
                        <a:t>8</a:t>
                      </a:r>
                      <a:endParaRPr lang="en-US" sz="1200" dirty="0"/>
                    </a:p>
                  </a:txBody>
                  <a:tcPr/>
                </a:tc>
              </a:tr>
              <a:tr h="274320">
                <a:tc>
                  <a:txBody>
                    <a:bodyPr/>
                    <a:lstStyle/>
                    <a:p>
                      <a:r>
                        <a:rPr lang="en-US" sz="1200" dirty="0" smtClean="0"/>
                        <a:t>ER2</a:t>
                      </a:r>
                      <a:endParaRPr lang="en-US" sz="1200" dirty="0"/>
                    </a:p>
                  </a:txBody>
                  <a:tcPr/>
                </a:tc>
                <a:tc>
                  <a:txBody>
                    <a:bodyPr/>
                    <a:lstStyle/>
                    <a:p>
                      <a:r>
                        <a:rPr lang="en-US" sz="1200" dirty="0" smtClean="0"/>
                        <a:t>6</a:t>
                      </a:r>
                      <a:endParaRPr lang="en-US" sz="1200" dirty="0"/>
                    </a:p>
                  </a:txBody>
                  <a:tcPr/>
                </a:tc>
                <a:tc>
                  <a:txBody>
                    <a:bodyPr/>
                    <a:lstStyle/>
                    <a:p>
                      <a:r>
                        <a:rPr lang="en-US" sz="1200" dirty="0" smtClean="0"/>
                        <a:t>6</a:t>
                      </a:r>
                      <a:endParaRPr lang="en-US" sz="1200" dirty="0"/>
                    </a:p>
                  </a:txBody>
                  <a:tcPr/>
                </a:tc>
                <a:tc>
                  <a:txBody>
                    <a:bodyPr/>
                    <a:lstStyle/>
                    <a:p>
                      <a:r>
                        <a:rPr lang="en-US" sz="1200" dirty="0" smtClean="0"/>
                        <a:t>9</a:t>
                      </a:r>
                      <a:endParaRPr lang="en-US" sz="1200" dirty="0"/>
                    </a:p>
                  </a:txBody>
                  <a:tcPr/>
                </a:tc>
              </a:tr>
            </a:tbl>
          </a:graphicData>
        </a:graphic>
      </p:graphicFrame>
      <p:sp>
        <p:nvSpPr>
          <p:cNvPr id="68" name="TextBox 67"/>
          <p:cNvSpPr txBox="1"/>
          <p:nvPr/>
        </p:nvSpPr>
        <p:spPr>
          <a:xfrm>
            <a:off x="0" y="6027003"/>
            <a:ext cx="4654693" cy="830997"/>
          </a:xfrm>
          <a:prstGeom prst="rect">
            <a:avLst/>
          </a:prstGeom>
          <a:noFill/>
        </p:spPr>
        <p:txBody>
          <a:bodyPr wrap="square" rtlCol="0">
            <a:spAutoFit/>
          </a:bodyPr>
          <a:lstStyle/>
          <a:p>
            <a:r>
              <a:rPr lang="en-US" sz="1600" b="1" dirty="0" smtClean="0"/>
              <a:t>Maximum bandwidth exclusive </a:t>
            </a:r>
            <a:r>
              <a:rPr lang="en-US" sz="1600" dirty="0" smtClean="0"/>
              <a:t>– Doesn’t show bottleneck at L3 and L4, this is why we prefer an approximate graph for optimization purposes.</a:t>
            </a:r>
            <a:endParaRPr lang="en-US" sz="1600" dirty="0"/>
          </a:p>
        </p:txBody>
      </p:sp>
      <p:sp>
        <p:nvSpPr>
          <p:cNvPr id="69" name="TextBox 68"/>
          <p:cNvSpPr txBox="1"/>
          <p:nvPr/>
        </p:nvSpPr>
        <p:spPr>
          <a:xfrm>
            <a:off x="381000" y="3197423"/>
            <a:ext cx="2266967" cy="307777"/>
          </a:xfrm>
          <a:prstGeom prst="rect">
            <a:avLst/>
          </a:prstGeom>
          <a:noFill/>
        </p:spPr>
        <p:txBody>
          <a:bodyPr wrap="none" rtlCol="0">
            <a:spAutoFit/>
          </a:bodyPr>
          <a:lstStyle/>
          <a:p>
            <a:r>
              <a:rPr lang="en-US" sz="1400" dirty="0" smtClean="0"/>
              <a:t>Table 1. ALTO Network Cost  </a:t>
            </a:r>
            <a:endParaRPr lang="en-US" sz="1400" dirty="0"/>
          </a:p>
        </p:txBody>
      </p:sp>
      <p:sp>
        <p:nvSpPr>
          <p:cNvPr id="32" name="TextBox 31"/>
          <p:cNvSpPr txBox="1"/>
          <p:nvPr/>
        </p:nvSpPr>
        <p:spPr>
          <a:xfrm>
            <a:off x="228600" y="4724400"/>
            <a:ext cx="3041282" cy="307777"/>
          </a:xfrm>
          <a:prstGeom prst="rect">
            <a:avLst/>
          </a:prstGeom>
          <a:noFill/>
        </p:spPr>
        <p:txBody>
          <a:bodyPr wrap="none" rtlCol="0">
            <a:spAutoFit/>
          </a:bodyPr>
          <a:lstStyle/>
          <a:p>
            <a:r>
              <a:rPr lang="en-US" sz="1400" dirty="0" smtClean="0"/>
              <a:t>Table 2. Maximum Capacity (as a cost)  </a:t>
            </a:r>
            <a:endParaRPr lang="en-US" sz="1400" dirty="0"/>
          </a:p>
        </p:txBody>
      </p:sp>
      <p:sp>
        <p:nvSpPr>
          <p:cNvPr id="33" name="TextBox 32"/>
          <p:cNvSpPr txBox="1"/>
          <p:nvPr/>
        </p:nvSpPr>
        <p:spPr>
          <a:xfrm>
            <a:off x="5264124" y="3352800"/>
            <a:ext cx="2432076" cy="307777"/>
          </a:xfrm>
          <a:prstGeom prst="rect">
            <a:avLst/>
          </a:prstGeom>
          <a:noFill/>
        </p:spPr>
        <p:txBody>
          <a:bodyPr wrap="none" rtlCol="0">
            <a:spAutoFit/>
          </a:bodyPr>
          <a:lstStyle/>
          <a:p>
            <a:r>
              <a:rPr lang="en-US" sz="1400" b="1" dirty="0" smtClean="0"/>
              <a:t>Table 3. Graph Representation</a:t>
            </a:r>
            <a:endParaRPr lang="en-US" sz="1400" b="1" dirty="0"/>
          </a:p>
        </p:txBody>
      </p:sp>
    </p:spTree>
    <p:extLst>
      <p:ext uri="{BB962C8B-B14F-4D97-AF65-F5344CB8AC3E}">
        <p14:creationId xmlns="" xmlns:p14="http://schemas.microsoft.com/office/powerpoint/2010/main" val="29564193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Rough Cut Graph Encoding</a:t>
            </a:r>
            <a:endParaRPr lang="en-US" sz="4000" dirty="0"/>
          </a:p>
        </p:txBody>
      </p:sp>
      <p:sp>
        <p:nvSpPr>
          <p:cNvPr id="3" name="TextBox 2"/>
          <p:cNvSpPr txBox="1"/>
          <p:nvPr/>
        </p:nvSpPr>
        <p:spPr>
          <a:xfrm>
            <a:off x="76200" y="4193500"/>
            <a:ext cx="8991600" cy="2893100"/>
          </a:xfrm>
          <a:prstGeom prst="rect">
            <a:avLst/>
          </a:prstGeom>
          <a:noFill/>
        </p:spPr>
        <p:txBody>
          <a:bodyPr wrap="square" rtlCol="0">
            <a:spAutoFit/>
          </a:bodyPr>
          <a:lstStyle/>
          <a:p>
            <a:r>
              <a:rPr lang="en-US" sz="1400" dirty="0">
                <a:latin typeface="Consolas" pitchFamily="49" charset="0"/>
                <a:cs typeface="Consolas" pitchFamily="49" charset="0"/>
              </a:rPr>
              <a:t> </a:t>
            </a:r>
            <a:r>
              <a:rPr lang="en-US" sz="1400" dirty="0" smtClean="0">
                <a:latin typeface="Consolas" pitchFamily="49" charset="0"/>
                <a:cs typeface="Consolas" pitchFamily="49" charset="0"/>
              </a:rPr>
              <a:t> {</a:t>
            </a:r>
            <a:endParaRPr lang="en-US" sz="1400" dirty="0">
              <a:latin typeface="Consolas" pitchFamily="49" charset="0"/>
              <a:cs typeface="Consolas" pitchFamily="49" charset="0"/>
            </a:endParaRPr>
          </a:p>
          <a:p>
            <a:r>
              <a:rPr lang="en-US" sz="1400" dirty="0">
                <a:latin typeface="Consolas" pitchFamily="49" charset="0"/>
                <a:cs typeface="Consolas" pitchFamily="49" charset="0"/>
              </a:rPr>
              <a:t>  "meta" : {},</a:t>
            </a:r>
          </a:p>
          <a:p>
            <a:r>
              <a:rPr lang="en-US" sz="1400" dirty="0">
                <a:latin typeface="Consolas" pitchFamily="49" charset="0"/>
                <a:cs typeface="Consolas" pitchFamily="49" charset="0"/>
              </a:rPr>
              <a:t>  "data" : {</a:t>
            </a:r>
          </a:p>
          <a:p>
            <a:r>
              <a:rPr lang="en-US" sz="1400" dirty="0">
                <a:latin typeface="Consolas" pitchFamily="49" charset="0"/>
                <a:cs typeface="Consolas" pitchFamily="49" charset="0"/>
              </a:rPr>
              <a:t>    "graph": {</a:t>
            </a:r>
          </a:p>
          <a:p>
            <a:r>
              <a:rPr lang="en-US" sz="1400" dirty="0">
                <a:latin typeface="Consolas" pitchFamily="49" charset="0"/>
                <a:cs typeface="Consolas" pitchFamily="49" charset="0"/>
              </a:rPr>
              <a:t>      "L1": {"a-end":"ER1", "z-end":"N1", "wt":1</a:t>
            </a:r>
            <a:r>
              <a:rPr lang="en-US" sz="1400" dirty="0" smtClean="0">
                <a:latin typeface="Consolas" pitchFamily="49" charset="0"/>
                <a:cs typeface="Consolas" pitchFamily="49" charset="0"/>
              </a:rPr>
              <a:t>, “latency”: 1, "r-cap</a:t>
            </a:r>
            <a:r>
              <a:rPr lang="en-US" sz="1400" dirty="0">
                <a:latin typeface="Consolas" pitchFamily="49" charset="0"/>
                <a:cs typeface="Consolas" pitchFamily="49" charset="0"/>
              </a:rPr>
              <a:t>":5},</a:t>
            </a:r>
          </a:p>
          <a:p>
            <a:r>
              <a:rPr lang="en-US" sz="1400" dirty="0">
                <a:latin typeface="Consolas" pitchFamily="49" charset="0"/>
                <a:cs typeface="Consolas" pitchFamily="49" charset="0"/>
              </a:rPr>
              <a:t>      "L2": {"a-end":"ER2", "z-end":"N1", "wt":2</a:t>
            </a:r>
            <a:r>
              <a:rPr lang="en-US" sz="1400" dirty="0" smtClean="0">
                <a:latin typeface="Consolas" pitchFamily="49" charset="0"/>
                <a:cs typeface="Consolas" pitchFamily="49" charset="0"/>
              </a:rPr>
              <a:t>, </a:t>
            </a:r>
            <a:r>
              <a:rPr lang="en-US" sz="1400" dirty="0">
                <a:latin typeface="Consolas" pitchFamily="49" charset="0"/>
                <a:cs typeface="Consolas" pitchFamily="49" charset="0"/>
              </a:rPr>
              <a:t>“latency”: </a:t>
            </a:r>
            <a:r>
              <a:rPr lang="en-US" sz="1400" dirty="0" smtClean="0">
                <a:latin typeface="Consolas" pitchFamily="49" charset="0"/>
                <a:cs typeface="Consolas" pitchFamily="49" charset="0"/>
              </a:rPr>
              <a:t>1, "</a:t>
            </a:r>
            <a:r>
              <a:rPr lang="en-US" sz="1400" dirty="0">
                <a:latin typeface="Consolas" pitchFamily="49" charset="0"/>
                <a:cs typeface="Consolas" pitchFamily="49" charset="0"/>
              </a:rPr>
              <a:t>r-cap":5},</a:t>
            </a:r>
          </a:p>
          <a:p>
            <a:r>
              <a:rPr lang="en-US" sz="1400" dirty="0">
                <a:latin typeface="Consolas" pitchFamily="49" charset="0"/>
                <a:cs typeface="Consolas" pitchFamily="49" charset="0"/>
              </a:rPr>
              <a:t>      "L3": {"a-end":"N1", "z-end":"N2", "wt":1</a:t>
            </a:r>
            <a:r>
              <a:rPr lang="en-US" sz="1400" dirty="0" smtClean="0">
                <a:latin typeface="Consolas" pitchFamily="49" charset="0"/>
                <a:cs typeface="Consolas" pitchFamily="49" charset="0"/>
              </a:rPr>
              <a:t>,</a:t>
            </a:r>
            <a:r>
              <a:rPr lang="en-US" sz="1400" dirty="0">
                <a:latin typeface="Consolas" pitchFamily="49" charset="0"/>
                <a:cs typeface="Consolas" pitchFamily="49" charset="0"/>
              </a:rPr>
              <a:t> “latency”: 2</a:t>
            </a:r>
            <a:r>
              <a:rPr lang="en-US" sz="1400" dirty="0" smtClean="0">
                <a:latin typeface="Consolas" pitchFamily="49" charset="0"/>
                <a:cs typeface="Consolas" pitchFamily="49" charset="0"/>
              </a:rPr>
              <a:t>, "r-cap</a:t>
            </a:r>
            <a:r>
              <a:rPr lang="en-US" sz="1400" dirty="0">
                <a:latin typeface="Consolas" pitchFamily="49" charset="0"/>
                <a:cs typeface="Consolas" pitchFamily="49" charset="0"/>
              </a:rPr>
              <a:t>":8},</a:t>
            </a:r>
          </a:p>
          <a:p>
            <a:r>
              <a:rPr lang="en-US" sz="1400" dirty="0">
                <a:latin typeface="Consolas" pitchFamily="49" charset="0"/>
                <a:cs typeface="Consolas" pitchFamily="49" charset="0"/>
              </a:rPr>
              <a:t>      "L4": {"a-end":"N2", "z-end":"N3", "wt":2</a:t>
            </a:r>
            <a:r>
              <a:rPr lang="en-US" sz="1400" dirty="0" smtClean="0">
                <a:latin typeface="Consolas" pitchFamily="49" charset="0"/>
                <a:cs typeface="Consolas" pitchFamily="49" charset="0"/>
              </a:rPr>
              <a:t>, </a:t>
            </a:r>
            <a:r>
              <a:rPr lang="en-US" sz="1400" dirty="0">
                <a:latin typeface="Consolas" pitchFamily="49" charset="0"/>
                <a:cs typeface="Consolas" pitchFamily="49" charset="0"/>
              </a:rPr>
              <a:t>“latency”: </a:t>
            </a:r>
            <a:r>
              <a:rPr lang="en-US" sz="1400" dirty="0" smtClean="0">
                <a:latin typeface="Consolas" pitchFamily="49" charset="0"/>
                <a:cs typeface="Consolas" pitchFamily="49" charset="0"/>
              </a:rPr>
              <a:t>1, "</a:t>
            </a:r>
            <a:r>
              <a:rPr lang="en-US" sz="1400" dirty="0">
                <a:latin typeface="Consolas" pitchFamily="49" charset="0"/>
                <a:cs typeface="Consolas" pitchFamily="49" charset="0"/>
              </a:rPr>
              <a:t>r-cap":6},</a:t>
            </a:r>
          </a:p>
          <a:p>
            <a:r>
              <a:rPr lang="en-US" sz="1400" dirty="0">
                <a:latin typeface="Consolas" pitchFamily="49" charset="0"/>
                <a:cs typeface="Consolas" pitchFamily="49" charset="0"/>
              </a:rPr>
              <a:t>      "L5": {"a-end":"N3", "z-end":"DC1", "wt":1</a:t>
            </a:r>
            <a:r>
              <a:rPr lang="en-US" sz="1400" dirty="0" smtClean="0">
                <a:latin typeface="Consolas" pitchFamily="49" charset="0"/>
                <a:cs typeface="Consolas" pitchFamily="49" charset="0"/>
              </a:rPr>
              <a:t>, </a:t>
            </a:r>
            <a:r>
              <a:rPr lang="en-US" sz="1400" dirty="0">
                <a:latin typeface="Consolas" pitchFamily="49" charset="0"/>
                <a:cs typeface="Consolas" pitchFamily="49" charset="0"/>
              </a:rPr>
              <a:t>“latency”: </a:t>
            </a:r>
            <a:r>
              <a:rPr lang="en-US" sz="1400" dirty="0" smtClean="0">
                <a:latin typeface="Consolas" pitchFamily="49" charset="0"/>
                <a:cs typeface="Consolas" pitchFamily="49" charset="0"/>
              </a:rPr>
              <a:t>1, "r-cap</a:t>
            </a:r>
            <a:r>
              <a:rPr lang="en-US" sz="1400" dirty="0">
                <a:latin typeface="Consolas" pitchFamily="49" charset="0"/>
                <a:cs typeface="Consolas" pitchFamily="49" charset="0"/>
              </a:rPr>
              <a:t>":5},</a:t>
            </a:r>
          </a:p>
          <a:p>
            <a:r>
              <a:rPr lang="en-US" sz="1400" dirty="0">
                <a:latin typeface="Consolas" pitchFamily="49" charset="0"/>
                <a:cs typeface="Consolas" pitchFamily="49" charset="0"/>
              </a:rPr>
              <a:t>      "L6": {"a-end":"N3", "z-end":"DC2", "wt":1</a:t>
            </a:r>
            <a:r>
              <a:rPr lang="en-US" sz="1400" dirty="0" smtClean="0">
                <a:latin typeface="Consolas" pitchFamily="49" charset="0"/>
                <a:cs typeface="Consolas" pitchFamily="49" charset="0"/>
              </a:rPr>
              <a:t>,</a:t>
            </a:r>
            <a:r>
              <a:rPr lang="en-US" sz="1400" dirty="0">
                <a:latin typeface="Consolas" pitchFamily="49" charset="0"/>
                <a:cs typeface="Consolas" pitchFamily="49" charset="0"/>
              </a:rPr>
              <a:t> “latency”: </a:t>
            </a:r>
            <a:r>
              <a:rPr lang="en-US" sz="1400" dirty="0" smtClean="0">
                <a:latin typeface="Consolas" pitchFamily="49" charset="0"/>
                <a:cs typeface="Consolas" pitchFamily="49" charset="0"/>
              </a:rPr>
              <a:t>1, "r-cap</a:t>
            </a:r>
            <a:r>
              <a:rPr lang="en-US" sz="1400" dirty="0">
                <a:latin typeface="Consolas" pitchFamily="49" charset="0"/>
                <a:cs typeface="Consolas" pitchFamily="49" charset="0"/>
              </a:rPr>
              <a:t>":5},</a:t>
            </a:r>
          </a:p>
          <a:p>
            <a:r>
              <a:rPr lang="en-US" sz="1400" dirty="0">
                <a:latin typeface="Consolas" pitchFamily="49" charset="0"/>
                <a:cs typeface="Consolas" pitchFamily="49" charset="0"/>
              </a:rPr>
              <a:t>      "L7": {"a-end":"N2", "z-end":"DC3", "wt":6</a:t>
            </a:r>
            <a:r>
              <a:rPr lang="en-US" sz="1400" dirty="0" smtClean="0">
                <a:latin typeface="Consolas" pitchFamily="49" charset="0"/>
                <a:cs typeface="Consolas" pitchFamily="49" charset="0"/>
              </a:rPr>
              <a:t>, </a:t>
            </a:r>
            <a:r>
              <a:rPr lang="en-US" sz="1400" dirty="0">
                <a:latin typeface="Consolas" pitchFamily="49" charset="0"/>
                <a:cs typeface="Consolas" pitchFamily="49" charset="0"/>
              </a:rPr>
              <a:t>“latency”: 5</a:t>
            </a:r>
            <a:r>
              <a:rPr lang="en-US" sz="1400" dirty="0" smtClean="0">
                <a:latin typeface="Consolas" pitchFamily="49" charset="0"/>
                <a:cs typeface="Consolas" pitchFamily="49" charset="0"/>
              </a:rPr>
              <a:t>, "r-cap</a:t>
            </a:r>
            <a:r>
              <a:rPr lang="en-US" sz="1400" dirty="0">
                <a:latin typeface="Consolas" pitchFamily="49" charset="0"/>
                <a:cs typeface="Consolas" pitchFamily="49" charset="0"/>
              </a:rPr>
              <a:t>":10}</a:t>
            </a:r>
          </a:p>
          <a:p>
            <a:r>
              <a:rPr lang="en-US" sz="1400" dirty="0" smtClean="0">
                <a:latin typeface="Consolas" pitchFamily="49" charset="0"/>
                <a:cs typeface="Consolas" pitchFamily="49" charset="0"/>
              </a:rPr>
              <a:t>} } }</a:t>
            </a:r>
            <a:endParaRPr lang="en-US" sz="1400" dirty="0">
              <a:latin typeface="Consolas" pitchFamily="49" charset="0"/>
              <a:cs typeface="Consolas" pitchFamily="49" charset="0"/>
            </a:endParaRPr>
          </a:p>
          <a:p>
            <a:endParaRPr lang="en-US" sz="1400" dirty="0"/>
          </a:p>
        </p:txBody>
      </p:sp>
      <p:sp>
        <p:nvSpPr>
          <p:cNvPr id="4" name="TextBox 3"/>
          <p:cNvSpPr txBox="1"/>
          <p:nvPr/>
        </p:nvSpPr>
        <p:spPr>
          <a:xfrm>
            <a:off x="254341" y="1513344"/>
            <a:ext cx="6445995" cy="2677656"/>
          </a:xfrm>
          <a:prstGeom prst="rect">
            <a:avLst/>
          </a:prstGeom>
          <a:noFill/>
        </p:spPr>
        <p:txBody>
          <a:bodyPr wrap="none" rtlCol="0">
            <a:spAutoFit/>
          </a:bodyPr>
          <a:lstStyle/>
          <a:p>
            <a:r>
              <a:rPr lang="en-US" sz="1400" dirty="0">
                <a:latin typeface="Consolas" pitchFamily="49" charset="0"/>
                <a:cs typeface="Consolas" pitchFamily="49" charset="0"/>
              </a:rPr>
              <a:t>object {</a:t>
            </a:r>
          </a:p>
          <a:p>
            <a:r>
              <a:rPr lang="en-US" sz="1400" dirty="0">
                <a:latin typeface="Consolas" pitchFamily="49" charset="0"/>
                <a:cs typeface="Consolas" pitchFamily="49" charset="0"/>
              </a:rPr>
              <a:t>  </a:t>
            </a:r>
            <a:r>
              <a:rPr lang="en-US" sz="1400" dirty="0" err="1">
                <a:latin typeface="Consolas" pitchFamily="49" charset="0"/>
                <a:cs typeface="Consolas" pitchFamily="49" charset="0"/>
              </a:rPr>
              <a:t>LinkEntry</a:t>
            </a:r>
            <a:r>
              <a:rPr lang="en-US" sz="1400" dirty="0">
                <a:latin typeface="Consolas" pitchFamily="49" charset="0"/>
                <a:cs typeface="Consolas" pitchFamily="49" charset="0"/>
              </a:rPr>
              <a:t> [</a:t>
            </a:r>
            <a:r>
              <a:rPr lang="en-US" sz="1400" dirty="0" err="1">
                <a:latin typeface="Consolas" pitchFamily="49" charset="0"/>
                <a:cs typeface="Consolas" pitchFamily="49" charset="0"/>
              </a:rPr>
              <a:t>LinkName</a:t>
            </a:r>
            <a:r>
              <a:rPr lang="en-US" sz="1400" dirty="0">
                <a:latin typeface="Consolas" pitchFamily="49" charset="0"/>
                <a:cs typeface="Consolas" pitchFamily="49" charset="0"/>
              </a:rPr>
              <a:t>]&lt;0..*&gt;;</a:t>
            </a:r>
          </a:p>
          <a:p>
            <a:r>
              <a:rPr lang="en-US" sz="1400" dirty="0">
                <a:latin typeface="Consolas" pitchFamily="49" charset="0"/>
                <a:cs typeface="Consolas" pitchFamily="49" charset="0"/>
              </a:rPr>
              <a:t>} </a:t>
            </a:r>
            <a:r>
              <a:rPr lang="en-US" sz="1400" dirty="0" err="1">
                <a:latin typeface="Consolas" pitchFamily="49" charset="0"/>
                <a:cs typeface="Consolas" pitchFamily="49" charset="0"/>
              </a:rPr>
              <a:t>CostConstraintGraphData</a:t>
            </a:r>
            <a:r>
              <a:rPr lang="en-US" sz="1400" dirty="0">
                <a:latin typeface="Consolas" pitchFamily="49" charset="0"/>
                <a:cs typeface="Consolas" pitchFamily="49" charset="0"/>
              </a:rPr>
              <a:t>;</a:t>
            </a:r>
          </a:p>
          <a:p>
            <a:r>
              <a:rPr lang="en-US" sz="1400" dirty="0">
                <a:latin typeface="Consolas" pitchFamily="49" charset="0"/>
                <a:cs typeface="Consolas" pitchFamily="49" charset="0"/>
              </a:rPr>
              <a:t> </a:t>
            </a:r>
          </a:p>
          <a:p>
            <a:r>
              <a:rPr lang="en-US" sz="1400" dirty="0">
                <a:latin typeface="Consolas" pitchFamily="49" charset="0"/>
                <a:cs typeface="Consolas" pitchFamily="49" charset="0"/>
              </a:rPr>
              <a:t>object {</a:t>
            </a:r>
          </a:p>
          <a:p>
            <a:r>
              <a:rPr lang="en-US" sz="1400" dirty="0">
                <a:latin typeface="Consolas" pitchFamily="49" charset="0"/>
                <a:cs typeface="Consolas" pitchFamily="49" charset="0"/>
              </a:rPr>
              <a:t>  </a:t>
            </a:r>
            <a:r>
              <a:rPr lang="en-US" sz="1400" dirty="0" err="1">
                <a:latin typeface="Consolas" pitchFamily="49" charset="0"/>
                <a:cs typeface="Consolas" pitchFamily="49" charset="0"/>
              </a:rPr>
              <a:t>PIDName</a:t>
            </a:r>
            <a:r>
              <a:rPr lang="en-US" sz="1400" dirty="0">
                <a:latin typeface="Consolas" pitchFamily="49" charset="0"/>
                <a:cs typeface="Consolas" pitchFamily="49" charset="0"/>
              </a:rPr>
              <a:t>:    a-end; // Node name at one side of the link</a:t>
            </a:r>
          </a:p>
          <a:p>
            <a:r>
              <a:rPr lang="en-US" sz="1400" dirty="0">
                <a:latin typeface="Consolas" pitchFamily="49" charset="0"/>
                <a:cs typeface="Consolas" pitchFamily="49" charset="0"/>
              </a:rPr>
              <a:t>  </a:t>
            </a:r>
            <a:r>
              <a:rPr lang="en-US" sz="1400" dirty="0" err="1">
                <a:latin typeface="Consolas" pitchFamily="49" charset="0"/>
                <a:cs typeface="Consolas" pitchFamily="49" charset="0"/>
              </a:rPr>
              <a:t>PIDName</a:t>
            </a:r>
            <a:r>
              <a:rPr lang="en-US" sz="1400" dirty="0">
                <a:latin typeface="Consolas" pitchFamily="49" charset="0"/>
                <a:cs typeface="Consolas" pitchFamily="49" charset="0"/>
              </a:rPr>
              <a:t>:    z-end; // Node name at the other side of the link</a:t>
            </a:r>
          </a:p>
          <a:p>
            <a:r>
              <a:rPr lang="en-US" sz="1400" dirty="0">
                <a:latin typeface="Consolas" pitchFamily="49" charset="0"/>
                <a:cs typeface="Consolas" pitchFamily="49" charset="0"/>
              </a:rPr>
              <a:t>  Weight:     </a:t>
            </a:r>
            <a:r>
              <a:rPr lang="en-US" sz="1400" dirty="0" err="1">
                <a:latin typeface="Consolas" pitchFamily="49" charset="0"/>
                <a:cs typeface="Consolas" pitchFamily="49" charset="0"/>
              </a:rPr>
              <a:t>wt</a:t>
            </a:r>
            <a:r>
              <a:rPr lang="en-US" sz="1400" dirty="0">
                <a:latin typeface="Consolas" pitchFamily="49" charset="0"/>
                <a:cs typeface="Consolas" pitchFamily="49" charset="0"/>
              </a:rPr>
              <a:t>; </a:t>
            </a:r>
          </a:p>
          <a:p>
            <a:r>
              <a:rPr lang="en-US" sz="1400" dirty="0">
                <a:latin typeface="Consolas" pitchFamily="49" charset="0"/>
                <a:cs typeface="Consolas" pitchFamily="49" charset="0"/>
              </a:rPr>
              <a:t>  </a:t>
            </a:r>
            <a:r>
              <a:rPr lang="en-US" sz="1400" dirty="0" err="1">
                <a:latin typeface="Consolas" pitchFamily="49" charset="0"/>
                <a:cs typeface="Consolas" pitchFamily="49" charset="0"/>
              </a:rPr>
              <a:t>JSONNumber</a:t>
            </a:r>
            <a:r>
              <a:rPr lang="en-US" sz="1400" dirty="0">
                <a:latin typeface="Consolas" pitchFamily="49" charset="0"/>
                <a:cs typeface="Consolas" pitchFamily="49" charset="0"/>
              </a:rPr>
              <a:t>: latency;</a:t>
            </a:r>
          </a:p>
          <a:p>
            <a:r>
              <a:rPr lang="en-US" sz="1400" dirty="0">
                <a:latin typeface="Consolas" pitchFamily="49" charset="0"/>
                <a:cs typeface="Consolas" pitchFamily="49" charset="0"/>
              </a:rPr>
              <a:t>  Capacity:   r-cap; // Reservable capacity</a:t>
            </a:r>
          </a:p>
          <a:p>
            <a:r>
              <a:rPr lang="en-US" sz="1400" dirty="0">
                <a:latin typeface="Consolas" pitchFamily="49" charset="0"/>
                <a:cs typeface="Consolas" pitchFamily="49" charset="0"/>
              </a:rPr>
              <a:t>} </a:t>
            </a:r>
            <a:r>
              <a:rPr lang="en-US" sz="1400" dirty="0" err="1">
                <a:latin typeface="Consolas" pitchFamily="49" charset="0"/>
                <a:cs typeface="Consolas" pitchFamily="49" charset="0"/>
              </a:rPr>
              <a:t>LinkEntry</a:t>
            </a:r>
            <a:r>
              <a:rPr lang="en-US" sz="1400" dirty="0">
                <a:latin typeface="Consolas" pitchFamily="49" charset="0"/>
                <a:cs typeface="Consolas" pitchFamily="49" charset="0"/>
              </a:rPr>
              <a:t>;</a:t>
            </a:r>
          </a:p>
          <a:p>
            <a:endParaRPr lang="en-US" sz="1400" dirty="0"/>
          </a:p>
        </p:txBody>
      </p:sp>
      <p:sp>
        <p:nvSpPr>
          <p:cNvPr id="5" name="TextBox 4"/>
          <p:cNvSpPr txBox="1"/>
          <p:nvPr/>
        </p:nvSpPr>
        <p:spPr>
          <a:xfrm>
            <a:off x="3962400" y="1497449"/>
            <a:ext cx="4953000" cy="1169551"/>
          </a:xfrm>
          <a:prstGeom prst="rect">
            <a:avLst/>
          </a:prstGeom>
          <a:noFill/>
        </p:spPr>
        <p:txBody>
          <a:bodyPr wrap="square" rtlCol="0">
            <a:spAutoFit/>
          </a:bodyPr>
          <a:lstStyle/>
          <a:p>
            <a:endParaRPr lang="en-US" sz="1400" dirty="0"/>
          </a:p>
          <a:p>
            <a:r>
              <a:rPr lang="en-US" sz="1400" dirty="0"/>
              <a:t>Where a link name is formatted like a </a:t>
            </a:r>
            <a:r>
              <a:rPr lang="en-US" sz="1400" dirty="0" err="1"/>
              <a:t>PIDName</a:t>
            </a:r>
            <a:r>
              <a:rPr lang="en-US" sz="1400" dirty="0"/>
              <a:t> (but names a link), and PID names are </a:t>
            </a:r>
            <a:r>
              <a:rPr lang="en-US" sz="1400" dirty="0" smtClean="0"/>
              <a:t>used </a:t>
            </a:r>
            <a:r>
              <a:rPr lang="en-US" sz="1400" dirty="0"/>
              <a:t>for both provider defined location and provider defined internal model node </a:t>
            </a:r>
            <a:r>
              <a:rPr lang="en-US" sz="1400" dirty="0" smtClean="0"/>
              <a:t>identification</a:t>
            </a:r>
            <a:r>
              <a:rPr lang="en-US" sz="1400" dirty="0"/>
              <a:t>. </a:t>
            </a:r>
          </a:p>
          <a:p>
            <a:endParaRPr lang="en-US" sz="1400" dirty="0"/>
          </a:p>
        </p:txBody>
      </p:sp>
      <p:sp>
        <p:nvSpPr>
          <p:cNvPr id="6" name="TextBox 5"/>
          <p:cNvSpPr txBox="1"/>
          <p:nvPr/>
        </p:nvSpPr>
        <p:spPr>
          <a:xfrm>
            <a:off x="2390089" y="4006334"/>
            <a:ext cx="4423390" cy="369332"/>
          </a:xfrm>
          <a:prstGeom prst="rect">
            <a:avLst/>
          </a:prstGeom>
          <a:noFill/>
        </p:spPr>
        <p:txBody>
          <a:bodyPr wrap="none" rtlCol="0">
            <a:spAutoFit/>
          </a:bodyPr>
          <a:lstStyle/>
          <a:p>
            <a:r>
              <a:rPr lang="en-US" b="1" i="1" dirty="0" smtClean="0">
                <a:solidFill>
                  <a:srgbClr val="0070C0"/>
                </a:solidFill>
              </a:rPr>
              <a:t>Applied to example in high bandwidth draft:</a:t>
            </a:r>
            <a:endParaRPr lang="en-US" b="1" i="1" dirty="0">
              <a:solidFill>
                <a:srgbClr val="0070C0"/>
              </a:solidFill>
            </a:endParaRPr>
          </a:p>
        </p:txBody>
      </p:sp>
      <p:sp>
        <p:nvSpPr>
          <p:cNvPr id="7" name="TextBox 6"/>
          <p:cNvSpPr txBox="1"/>
          <p:nvPr/>
        </p:nvSpPr>
        <p:spPr>
          <a:xfrm>
            <a:off x="2670710" y="1307068"/>
            <a:ext cx="3862148" cy="369332"/>
          </a:xfrm>
          <a:prstGeom prst="rect">
            <a:avLst/>
          </a:prstGeom>
          <a:noFill/>
        </p:spPr>
        <p:txBody>
          <a:bodyPr wrap="none" rtlCol="0">
            <a:spAutoFit/>
          </a:bodyPr>
          <a:lstStyle/>
          <a:p>
            <a:r>
              <a:rPr lang="en-US" b="1" i="1" dirty="0" smtClean="0">
                <a:solidFill>
                  <a:srgbClr val="0070C0"/>
                </a:solidFill>
              </a:rPr>
              <a:t>JSON Object for cost/constraint graph:</a:t>
            </a:r>
            <a:endParaRPr lang="en-US" b="1" i="1" dirty="0">
              <a:solidFill>
                <a:srgbClr val="0070C0"/>
              </a:solidFill>
            </a:endParaRPr>
          </a:p>
        </p:txBody>
      </p:sp>
    </p:spTree>
    <p:extLst>
      <p:ext uri="{BB962C8B-B14F-4D97-AF65-F5344CB8AC3E}">
        <p14:creationId xmlns="" xmlns:p14="http://schemas.microsoft.com/office/powerpoint/2010/main" val="424975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Latency Example</a:t>
            </a:r>
            <a:endParaRPr lang="en-US" dirty="0"/>
          </a:p>
        </p:txBody>
      </p:sp>
      <p:sp>
        <p:nvSpPr>
          <p:cNvPr id="47" name="Content Placeholder 46"/>
          <p:cNvSpPr>
            <a:spLocks noGrp="1"/>
          </p:cNvSpPr>
          <p:nvPr>
            <p:ph idx="1"/>
          </p:nvPr>
        </p:nvSpPr>
        <p:spPr>
          <a:xfrm>
            <a:off x="228601" y="1292145"/>
            <a:ext cx="8610600" cy="2289255"/>
          </a:xfrm>
        </p:spPr>
        <p:txBody>
          <a:bodyPr>
            <a:normAutofit fontScale="77500" lnSpcReduction="20000"/>
          </a:bodyPr>
          <a:lstStyle/>
          <a:p>
            <a:r>
              <a:rPr lang="en-US" dirty="0"/>
              <a:t>Mesh network  N7 and N9 communications:</a:t>
            </a:r>
          </a:p>
          <a:p>
            <a:pPr lvl="1"/>
            <a:r>
              <a:rPr lang="en-US" dirty="0" smtClean="0"/>
              <a:t> </a:t>
            </a:r>
            <a:r>
              <a:rPr lang="en-US" dirty="0"/>
              <a:t>Lowest latency path N7-N8-N9 </a:t>
            </a:r>
            <a:r>
              <a:rPr lang="en-US" dirty="0">
                <a:sym typeface="Wingdings" pitchFamily="2" charset="2"/>
              </a:rPr>
              <a:t> </a:t>
            </a:r>
            <a:r>
              <a:rPr lang="en-US" b="1" i="1" dirty="0">
                <a:sym typeface="Wingdings" pitchFamily="2" charset="2"/>
              </a:rPr>
              <a:t>3ms</a:t>
            </a:r>
          </a:p>
          <a:p>
            <a:pPr lvl="1"/>
            <a:r>
              <a:rPr lang="en-US" dirty="0" smtClean="0">
                <a:sym typeface="Wingdings" pitchFamily="2" charset="2"/>
              </a:rPr>
              <a:t>Other </a:t>
            </a:r>
            <a:r>
              <a:rPr lang="en-US" dirty="0">
                <a:sym typeface="Wingdings" pitchFamily="2" charset="2"/>
              </a:rPr>
              <a:t>way around low hop count ring N7-N4-N5-N6-N10-N9 gives </a:t>
            </a:r>
            <a:r>
              <a:rPr lang="en-US" b="1" i="1" dirty="0">
                <a:sym typeface="Wingdings" pitchFamily="2" charset="2"/>
              </a:rPr>
              <a:t>13ms</a:t>
            </a:r>
          </a:p>
          <a:p>
            <a:pPr lvl="1"/>
            <a:r>
              <a:rPr lang="en-US" dirty="0" smtClean="0">
                <a:sym typeface="Wingdings" pitchFamily="2" charset="2"/>
              </a:rPr>
              <a:t>Other </a:t>
            </a:r>
            <a:r>
              <a:rPr lang="en-US" dirty="0">
                <a:sym typeface="Wingdings" pitchFamily="2" charset="2"/>
              </a:rPr>
              <a:t>way around high hop count ring N7-N12-N14-N15-N16-N17-N13-N11-N9 gives </a:t>
            </a:r>
            <a:r>
              <a:rPr lang="en-US" b="1" i="1" dirty="0">
                <a:sym typeface="Wingdings" pitchFamily="2" charset="2"/>
              </a:rPr>
              <a:t>10ms</a:t>
            </a:r>
            <a:r>
              <a:rPr lang="en-US" dirty="0">
                <a:sym typeface="Wingdings" pitchFamily="2" charset="2"/>
              </a:rPr>
              <a:t> but uses much more link bandwidth</a:t>
            </a:r>
            <a:endParaRPr lang="en-US" dirty="0"/>
          </a:p>
          <a:p>
            <a:endParaRPr lang="en-US" dirty="0"/>
          </a:p>
        </p:txBody>
      </p:sp>
      <p:grpSp>
        <p:nvGrpSpPr>
          <p:cNvPr id="48" name="Group 47"/>
          <p:cNvGrpSpPr/>
          <p:nvPr/>
        </p:nvGrpSpPr>
        <p:grpSpPr>
          <a:xfrm>
            <a:off x="1828800" y="3733800"/>
            <a:ext cx="5181600" cy="2514600"/>
            <a:chOff x="1828800" y="2971800"/>
            <a:chExt cx="5181600" cy="2514600"/>
          </a:xfrm>
        </p:grpSpPr>
        <p:grpSp>
          <p:nvGrpSpPr>
            <p:cNvPr id="44" name="Group 43"/>
            <p:cNvGrpSpPr/>
            <p:nvPr/>
          </p:nvGrpSpPr>
          <p:grpSpPr>
            <a:xfrm>
              <a:off x="1869583" y="3006524"/>
              <a:ext cx="4795234" cy="2398436"/>
              <a:chOff x="1869583" y="3006524"/>
              <a:chExt cx="4795234" cy="2398436"/>
            </a:xfrm>
          </p:grpSpPr>
          <p:sp>
            <p:nvSpPr>
              <p:cNvPr id="4" name="Oval 3"/>
              <p:cNvSpPr/>
              <p:nvPr/>
            </p:nvSpPr>
            <p:spPr>
              <a:xfrm>
                <a:off x="2438400" y="3006524"/>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N2</a:t>
                </a:r>
                <a:endParaRPr lang="en-US" sz="1100" b="1" dirty="0">
                  <a:solidFill>
                    <a:schemeClr val="tx1"/>
                  </a:solidFill>
                  <a:latin typeface="Arial Narrow" pitchFamily="34" charset="0"/>
                  <a:cs typeface="Arial" pitchFamily="34" charset="0"/>
                </a:endParaRPr>
              </a:p>
            </p:txBody>
          </p:sp>
          <p:sp>
            <p:nvSpPr>
              <p:cNvPr id="5" name="Oval 4"/>
              <p:cNvSpPr/>
              <p:nvPr/>
            </p:nvSpPr>
            <p:spPr>
              <a:xfrm>
                <a:off x="3317383" y="32818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N4</a:t>
                </a:r>
                <a:endParaRPr lang="en-US" sz="1100" b="1" dirty="0">
                  <a:solidFill>
                    <a:schemeClr val="tx1"/>
                  </a:solidFill>
                  <a:latin typeface="Arial Narrow" pitchFamily="34" charset="0"/>
                  <a:cs typeface="Arial" pitchFamily="34" charset="0"/>
                </a:endParaRPr>
              </a:p>
            </p:txBody>
          </p:sp>
          <p:sp>
            <p:nvSpPr>
              <p:cNvPr id="6" name="Oval 5"/>
              <p:cNvSpPr/>
              <p:nvPr/>
            </p:nvSpPr>
            <p:spPr>
              <a:xfrm>
                <a:off x="4724400" y="35104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N7</a:t>
                </a:r>
                <a:endParaRPr lang="en-US" sz="1100" b="1" dirty="0">
                  <a:solidFill>
                    <a:schemeClr val="tx1"/>
                  </a:solidFill>
                  <a:latin typeface="Arial Narrow" pitchFamily="34" charset="0"/>
                  <a:cs typeface="Arial" pitchFamily="34" charset="0"/>
                </a:endParaRPr>
              </a:p>
            </p:txBody>
          </p:sp>
          <p:sp>
            <p:nvSpPr>
              <p:cNvPr id="7" name="Oval 6"/>
              <p:cNvSpPr/>
              <p:nvPr/>
            </p:nvSpPr>
            <p:spPr>
              <a:xfrm>
                <a:off x="4343400" y="41148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N8</a:t>
                </a:r>
                <a:endParaRPr lang="en-US" sz="1100" b="1" dirty="0">
                  <a:solidFill>
                    <a:schemeClr val="tx1"/>
                  </a:solidFill>
                  <a:latin typeface="Arial Narrow" pitchFamily="34" charset="0"/>
                  <a:cs typeface="Arial" pitchFamily="34" charset="0"/>
                </a:endParaRPr>
              </a:p>
            </p:txBody>
          </p:sp>
          <p:sp>
            <p:nvSpPr>
              <p:cNvPr id="8" name="Oval 7"/>
              <p:cNvSpPr/>
              <p:nvPr/>
            </p:nvSpPr>
            <p:spPr>
              <a:xfrm>
                <a:off x="4460383" y="46534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N9</a:t>
                </a:r>
                <a:endParaRPr lang="en-US" sz="1100" b="1" dirty="0">
                  <a:solidFill>
                    <a:schemeClr val="tx1"/>
                  </a:solidFill>
                  <a:latin typeface="Arial Narrow" pitchFamily="34" charset="0"/>
                  <a:cs typeface="Arial" pitchFamily="34" charset="0"/>
                </a:endParaRPr>
              </a:p>
            </p:txBody>
          </p:sp>
          <p:sp>
            <p:nvSpPr>
              <p:cNvPr id="9" name="Oval 8"/>
              <p:cNvSpPr/>
              <p:nvPr/>
            </p:nvSpPr>
            <p:spPr>
              <a:xfrm>
                <a:off x="4765183" y="51054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N11</a:t>
                </a:r>
                <a:endParaRPr lang="en-US" sz="1100" b="1" dirty="0">
                  <a:solidFill>
                    <a:schemeClr val="tx1"/>
                  </a:solidFill>
                  <a:latin typeface="Arial Narrow" pitchFamily="34" charset="0"/>
                  <a:cs typeface="Arial" pitchFamily="34" charset="0"/>
                </a:endParaRPr>
              </a:p>
            </p:txBody>
          </p:sp>
          <p:sp>
            <p:nvSpPr>
              <p:cNvPr id="10" name="Oval 9"/>
              <p:cNvSpPr/>
              <p:nvPr/>
            </p:nvSpPr>
            <p:spPr>
              <a:xfrm>
                <a:off x="4114800" y="50292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N10</a:t>
                </a:r>
                <a:endParaRPr lang="en-US" sz="1100" b="1" dirty="0">
                  <a:solidFill>
                    <a:schemeClr val="tx1"/>
                  </a:solidFill>
                  <a:latin typeface="Arial Narrow" pitchFamily="34" charset="0"/>
                  <a:cs typeface="Arial" pitchFamily="34" charset="0"/>
                </a:endParaRPr>
              </a:p>
            </p:txBody>
          </p:sp>
          <p:sp>
            <p:nvSpPr>
              <p:cNvPr id="11" name="Oval 10"/>
              <p:cNvSpPr/>
              <p:nvPr/>
            </p:nvSpPr>
            <p:spPr>
              <a:xfrm>
                <a:off x="2971800" y="46482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N6</a:t>
                </a:r>
                <a:endParaRPr lang="en-US" sz="1100" b="1" dirty="0">
                  <a:solidFill>
                    <a:schemeClr val="tx1"/>
                  </a:solidFill>
                  <a:latin typeface="Arial Narrow" pitchFamily="34" charset="0"/>
                  <a:cs typeface="Arial" pitchFamily="34" charset="0"/>
                </a:endParaRPr>
              </a:p>
            </p:txBody>
          </p:sp>
          <p:sp>
            <p:nvSpPr>
              <p:cNvPr id="12" name="Oval 11"/>
              <p:cNvSpPr/>
              <p:nvPr/>
            </p:nvSpPr>
            <p:spPr>
              <a:xfrm>
                <a:off x="2250583" y="41910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N3</a:t>
                </a:r>
                <a:endParaRPr lang="en-US" sz="1100" b="1" dirty="0">
                  <a:solidFill>
                    <a:schemeClr val="tx1"/>
                  </a:solidFill>
                  <a:latin typeface="Arial Narrow" pitchFamily="34" charset="0"/>
                  <a:cs typeface="Arial" pitchFamily="34" charset="0"/>
                </a:endParaRPr>
              </a:p>
            </p:txBody>
          </p:sp>
          <p:sp>
            <p:nvSpPr>
              <p:cNvPr id="13" name="Oval 12"/>
              <p:cNvSpPr/>
              <p:nvPr/>
            </p:nvSpPr>
            <p:spPr>
              <a:xfrm>
                <a:off x="1869583" y="36576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a:t>
                </a:r>
                <a:endParaRPr lang="en-US" sz="1100" b="1" dirty="0">
                  <a:solidFill>
                    <a:schemeClr val="tx1"/>
                  </a:solidFill>
                  <a:latin typeface="Arial Narrow" pitchFamily="34" charset="0"/>
                  <a:cs typeface="Arial" pitchFamily="34" charset="0"/>
                </a:endParaRPr>
              </a:p>
            </p:txBody>
          </p:sp>
          <p:sp>
            <p:nvSpPr>
              <p:cNvPr id="14" name="Oval 13"/>
              <p:cNvSpPr/>
              <p:nvPr/>
            </p:nvSpPr>
            <p:spPr>
              <a:xfrm>
                <a:off x="3088783" y="39676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N5</a:t>
                </a:r>
                <a:endParaRPr lang="en-US" sz="1100" b="1" dirty="0">
                  <a:solidFill>
                    <a:schemeClr val="tx1"/>
                  </a:solidFill>
                  <a:latin typeface="Arial Narrow" pitchFamily="34" charset="0"/>
                  <a:cs typeface="Arial" pitchFamily="34" charset="0"/>
                </a:endParaRPr>
              </a:p>
            </p:txBody>
          </p:sp>
          <p:sp>
            <p:nvSpPr>
              <p:cNvPr id="15" name="Oval 14"/>
              <p:cNvSpPr/>
              <p:nvPr/>
            </p:nvSpPr>
            <p:spPr>
              <a:xfrm>
                <a:off x="5527183" y="498848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N13</a:t>
                </a:r>
                <a:endParaRPr lang="en-US" sz="1100" b="1" dirty="0">
                  <a:solidFill>
                    <a:schemeClr val="tx1"/>
                  </a:solidFill>
                  <a:latin typeface="Arial Narrow" pitchFamily="34" charset="0"/>
                  <a:cs typeface="Arial" pitchFamily="34" charset="0"/>
                </a:endParaRPr>
              </a:p>
            </p:txBody>
          </p:sp>
          <p:sp>
            <p:nvSpPr>
              <p:cNvPr id="16" name="Oval 15"/>
              <p:cNvSpPr/>
              <p:nvPr/>
            </p:nvSpPr>
            <p:spPr>
              <a:xfrm>
                <a:off x="6324600" y="48768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N17</a:t>
                </a:r>
                <a:endParaRPr lang="en-US" sz="1100" b="1" dirty="0">
                  <a:solidFill>
                    <a:schemeClr val="tx1"/>
                  </a:solidFill>
                  <a:latin typeface="Arial Narrow" pitchFamily="34" charset="0"/>
                  <a:cs typeface="Arial" pitchFamily="34" charset="0"/>
                </a:endParaRPr>
              </a:p>
            </p:txBody>
          </p:sp>
          <p:sp>
            <p:nvSpPr>
              <p:cNvPr id="17" name="Oval 16"/>
              <p:cNvSpPr/>
              <p:nvPr/>
            </p:nvSpPr>
            <p:spPr>
              <a:xfrm>
                <a:off x="6248400" y="43434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N16</a:t>
                </a:r>
                <a:endParaRPr lang="en-US" sz="1100" b="1" dirty="0">
                  <a:solidFill>
                    <a:schemeClr val="tx1"/>
                  </a:solidFill>
                  <a:latin typeface="Arial Narrow" pitchFamily="34" charset="0"/>
                  <a:cs typeface="Arial" pitchFamily="34" charset="0"/>
                </a:endParaRPr>
              </a:p>
            </p:txBody>
          </p:sp>
          <p:sp>
            <p:nvSpPr>
              <p:cNvPr id="18" name="Oval 17"/>
              <p:cNvSpPr/>
              <p:nvPr/>
            </p:nvSpPr>
            <p:spPr>
              <a:xfrm>
                <a:off x="5867400" y="38862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N15</a:t>
                </a:r>
                <a:endParaRPr lang="en-US" sz="1100" b="1" dirty="0">
                  <a:solidFill>
                    <a:schemeClr val="tx1"/>
                  </a:solidFill>
                  <a:latin typeface="Arial Narrow" pitchFamily="34" charset="0"/>
                  <a:cs typeface="Arial" pitchFamily="34" charset="0"/>
                </a:endParaRPr>
              </a:p>
            </p:txBody>
          </p:sp>
          <p:sp>
            <p:nvSpPr>
              <p:cNvPr id="19" name="Oval 18"/>
              <p:cNvSpPr/>
              <p:nvPr/>
            </p:nvSpPr>
            <p:spPr>
              <a:xfrm>
                <a:off x="5867400" y="33580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N14</a:t>
                </a:r>
                <a:endParaRPr lang="en-US" sz="1100" b="1" dirty="0">
                  <a:solidFill>
                    <a:schemeClr val="tx1"/>
                  </a:solidFill>
                  <a:latin typeface="Arial Narrow" pitchFamily="34" charset="0"/>
                  <a:cs typeface="Arial" pitchFamily="34" charset="0"/>
                </a:endParaRPr>
              </a:p>
            </p:txBody>
          </p:sp>
          <p:sp>
            <p:nvSpPr>
              <p:cNvPr id="20" name="Oval 19"/>
              <p:cNvSpPr/>
              <p:nvPr/>
            </p:nvSpPr>
            <p:spPr>
              <a:xfrm>
                <a:off x="5334000" y="35052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N12</a:t>
                </a:r>
                <a:endParaRPr lang="en-US" sz="1100" b="1" dirty="0">
                  <a:solidFill>
                    <a:schemeClr val="tx1"/>
                  </a:solidFill>
                  <a:latin typeface="Arial Narrow" pitchFamily="34" charset="0"/>
                  <a:cs typeface="Arial" pitchFamily="34" charset="0"/>
                </a:endParaRPr>
              </a:p>
            </p:txBody>
          </p:sp>
          <p:cxnSp>
            <p:nvCxnSpPr>
              <p:cNvPr id="21" name="Straight Connector 20"/>
              <p:cNvCxnSpPr>
                <a:stCxn id="14" idx="7"/>
                <a:endCxn id="5" idx="4"/>
              </p:cNvCxnSpPr>
              <p:nvPr/>
            </p:nvCxnSpPr>
            <p:spPr>
              <a:xfrm flipV="1">
                <a:off x="3379176" y="3581400"/>
                <a:ext cx="108316" cy="43011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endCxn id="4" idx="2"/>
              </p:cNvCxnSpPr>
              <p:nvPr/>
            </p:nvCxnSpPr>
            <p:spPr>
              <a:xfrm flipV="1">
                <a:off x="2094642" y="3156304"/>
                <a:ext cx="343758" cy="51854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5" idx="2"/>
                <a:endCxn id="4" idx="6"/>
              </p:cNvCxnSpPr>
              <p:nvPr/>
            </p:nvCxnSpPr>
            <p:spPr>
              <a:xfrm flipH="1" flipV="1">
                <a:off x="2778617" y="3156304"/>
                <a:ext cx="538766" cy="27531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11" idx="0"/>
                <a:endCxn id="14" idx="4"/>
              </p:cNvCxnSpPr>
              <p:nvPr/>
            </p:nvCxnSpPr>
            <p:spPr>
              <a:xfrm flipV="1">
                <a:off x="3141909" y="4267200"/>
                <a:ext cx="116983"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12" idx="5"/>
                <a:endCxn id="11" idx="1"/>
              </p:cNvCxnSpPr>
              <p:nvPr/>
            </p:nvCxnSpPr>
            <p:spPr>
              <a:xfrm>
                <a:off x="2540976" y="4446690"/>
                <a:ext cx="480648" cy="2453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13" idx="4"/>
                <a:endCxn id="12" idx="1"/>
              </p:cNvCxnSpPr>
              <p:nvPr/>
            </p:nvCxnSpPr>
            <p:spPr>
              <a:xfrm>
                <a:off x="2039692" y="3957160"/>
                <a:ext cx="260715" cy="27771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6" idx="2"/>
                <a:endCxn id="5" idx="6"/>
              </p:cNvCxnSpPr>
              <p:nvPr/>
            </p:nvCxnSpPr>
            <p:spPr>
              <a:xfrm flipH="1" flipV="1">
                <a:off x="3657600" y="3431620"/>
                <a:ext cx="106680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6" idx="3"/>
                <a:endCxn id="7" idx="7"/>
              </p:cNvCxnSpPr>
              <p:nvPr/>
            </p:nvCxnSpPr>
            <p:spPr>
              <a:xfrm flipH="1">
                <a:off x="4633793" y="3766130"/>
                <a:ext cx="140431" cy="3925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7" idx="4"/>
                <a:endCxn id="8" idx="1"/>
              </p:cNvCxnSpPr>
              <p:nvPr/>
            </p:nvCxnSpPr>
            <p:spPr>
              <a:xfrm flipH="1">
                <a:off x="4510207" y="4414360"/>
                <a:ext cx="3302" cy="2829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11" idx="6"/>
                <a:endCxn id="10" idx="2"/>
              </p:cNvCxnSpPr>
              <p:nvPr/>
            </p:nvCxnSpPr>
            <p:spPr>
              <a:xfrm>
                <a:off x="3312017" y="4797980"/>
                <a:ext cx="802783"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8" idx="3"/>
                <a:endCxn id="10" idx="0"/>
              </p:cNvCxnSpPr>
              <p:nvPr/>
            </p:nvCxnSpPr>
            <p:spPr>
              <a:xfrm flipH="1">
                <a:off x="4284909" y="4909130"/>
                <a:ext cx="225298" cy="1200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9" idx="2"/>
                <a:endCxn id="10" idx="6"/>
              </p:cNvCxnSpPr>
              <p:nvPr/>
            </p:nvCxnSpPr>
            <p:spPr>
              <a:xfrm flipH="1" flipV="1">
                <a:off x="4455017" y="5178980"/>
                <a:ext cx="310166"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9" idx="1"/>
                <a:endCxn id="8" idx="5"/>
              </p:cNvCxnSpPr>
              <p:nvPr/>
            </p:nvCxnSpPr>
            <p:spPr>
              <a:xfrm flipH="1" flipV="1">
                <a:off x="4750776" y="4909130"/>
                <a:ext cx="64231" cy="2401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9" idx="7"/>
                <a:endCxn id="15" idx="2"/>
              </p:cNvCxnSpPr>
              <p:nvPr/>
            </p:nvCxnSpPr>
            <p:spPr>
              <a:xfrm flipV="1">
                <a:off x="5055576" y="5138260"/>
                <a:ext cx="471607" cy="1101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15" idx="6"/>
                <a:endCxn id="16" idx="2"/>
              </p:cNvCxnSpPr>
              <p:nvPr/>
            </p:nvCxnSpPr>
            <p:spPr>
              <a:xfrm flipV="1">
                <a:off x="5867400" y="5026580"/>
                <a:ext cx="457200" cy="1116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16" idx="0"/>
                <a:endCxn id="17" idx="4"/>
              </p:cNvCxnSpPr>
              <p:nvPr/>
            </p:nvCxnSpPr>
            <p:spPr>
              <a:xfrm flipH="1" flipV="1">
                <a:off x="6418509" y="4642960"/>
                <a:ext cx="76200" cy="2338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17" idx="1"/>
                <a:endCxn id="18" idx="5"/>
              </p:cNvCxnSpPr>
              <p:nvPr/>
            </p:nvCxnSpPr>
            <p:spPr>
              <a:xfrm flipH="1" flipV="1">
                <a:off x="6157793" y="4141890"/>
                <a:ext cx="140431" cy="2453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18" idx="0"/>
                <a:endCxn id="19" idx="4"/>
              </p:cNvCxnSpPr>
              <p:nvPr/>
            </p:nvCxnSpPr>
            <p:spPr>
              <a:xfrm flipV="1">
                <a:off x="6037509" y="3657600"/>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a:stCxn id="20" idx="7"/>
                <a:endCxn id="19" idx="2"/>
              </p:cNvCxnSpPr>
              <p:nvPr/>
            </p:nvCxnSpPr>
            <p:spPr>
              <a:xfrm flipV="1">
                <a:off x="5624393" y="3507820"/>
                <a:ext cx="243007" cy="412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a:stCxn id="6" idx="7"/>
                <a:endCxn id="20" idx="2"/>
              </p:cNvCxnSpPr>
              <p:nvPr/>
            </p:nvCxnSpPr>
            <p:spPr>
              <a:xfrm>
                <a:off x="5014793" y="3554310"/>
                <a:ext cx="319207" cy="1006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0" name="TextBox 89"/>
            <p:cNvSpPr txBox="1"/>
            <p:nvPr/>
          </p:nvSpPr>
          <p:spPr>
            <a:xfrm>
              <a:off x="3930364" y="3197423"/>
              <a:ext cx="489236" cy="307777"/>
            </a:xfrm>
            <a:prstGeom prst="rect">
              <a:avLst/>
            </a:prstGeom>
            <a:noFill/>
          </p:spPr>
          <p:txBody>
            <a:bodyPr wrap="none" rtlCol="0">
              <a:spAutoFit/>
            </a:bodyPr>
            <a:lstStyle/>
            <a:p>
              <a:r>
                <a:rPr lang="en-US" sz="1400" dirty="0" smtClean="0"/>
                <a:t>4ms</a:t>
              </a:r>
              <a:endParaRPr lang="en-US" sz="1400" dirty="0"/>
            </a:p>
          </p:txBody>
        </p:sp>
        <p:sp>
          <p:nvSpPr>
            <p:cNvPr id="91" name="TextBox 90"/>
            <p:cNvSpPr txBox="1"/>
            <p:nvPr/>
          </p:nvSpPr>
          <p:spPr>
            <a:xfrm>
              <a:off x="3429000" y="4645223"/>
              <a:ext cx="489236" cy="307777"/>
            </a:xfrm>
            <a:prstGeom prst="rect">
              <a:avLst/>
            </a:prstGeom>
            <a:noFill/>
          </p:spPr>
          <p:txBody>
            <a:bodyPr wrap="none" rtlCol="0">
              <a:spAutoFit/>
            </a:bodyPr>
            <a:lstStyle/>
            <a:p>
              <a:r>
                <a:rPr lang="en-US" sz="1400" dirty="0" smtClean="0"/>
                <a:t>4ms</a:t>
              </a:r>
              <a:endParaRPr lang="en-US" sz="1400" dirty="0"/>
            </a:p>
          </p:txBody>
        </p:sp>
        <p:sp>
          <p:nvSpPr>
            <p:cNvPr id="92" name="TextBox 91"/>
            <p:cNvSpPr txBox="1"/>
            <p:nvPr/>
          </p:nvSpPr>
          <p:spPr>
            <a:xfrm>
              <a:off x="2634964" y="4267200"/>
              <a:ext cx="489236" cy="307777"/>
            </a:xfrm>
            <a:prstGeom prst="rect">
              <a:avLst/>
            </a:prstGeom>
            <a:noFill/>
          </p:spPr>
          <p:txBody>
            <a:bodyPr wrap="none" rtlCol="0">
              <a:spAutoFit/>
            </a:bodyPr>
            <a:lstStyle/>
            <a:p>
              <a:r>
                <a:rPr lang="en-US" sz="1400" dirty="0"/>
                <a:t>2</a:t>
              </a:r>
              <a:r>
                <a:rPr lang="en-US" sz="1400" dirty="0" smtClean="0"/>
                <a:t>ms</a:t>
              </a:r>
              <a:endParaRPr lang="en-US" sz="1400" dirty="0"/>
            </a:p>
          </p:txBody>
        </p:sp>
        <p:sp>
          <p:nvSpPr>
            <p:cNvPr id="93" name="TextBox 92"/>
            <p:cNvSpPr txBox="1"/>
            <p:nvPr/>
          </p:nvSpPr>
          <p:spPr>
            <a:xfrm>
              <a:off x="3244564" y="4267200"/>
              <a:ext cx="489236" cy="307777"/>
            </a:xfrm>
            <a:prstGeom prst="rect">
              <a:avLst/>
            </a:prstGeom>
            <a:noFill/>
          </p:spPr>
          <p:txBody>
            <a:bodyPr wrap="none" rtlCol="0">
              <a:spAutoFit/>
            </a:bodyPr>
            <a:lstStyle/>
            <a:p>
              <a:r>
                <a:rPr lang="en-US" sz="1400" dirty="0"/>
                <a:t>2</a:t>
              </a:r>
              <a:r>
                <a:rPr lang="en-US" sz="1400" dirty="0" smtClean="0"/>
                <a:t>ms</a:t>
              </a:r>
              <a:endParaRPr lang="en-US" sz="1400" dirty="0"/>
            </a:p>
          </p:txBody>
        </p:sp>
        <p:sp>
          <p:nvSpPr>
            <p:cNvPr id="94" name="TextBox 93"/>
            <p:cNvSpPr txBox="1"/>
            <p:nvPr/>
          </p:nvSpPr>
          <p:spPr>
            <a:xfrm>
              <a:off x="3396964" y="3657600"/>
              <a:ext cx="489236" cy="307777"/>
            </a:xfrm>
            <a:prstGeom prst="rect">
              <a:avLst/>
            </a:prstGeom>
            <a:noFill/>
          </p:spPr>
          <p:txBody>
            <a:bodyPr wrap="none" rtlCol="0">
              <a:spAutoFit/>
            </a:bodyPr>
            <a:lstStyle/>
            <a:p>
              <a:r>
                <a:rPr lang="en-US" sz="1400" dirty="0"/>
                <a:t>2</a:t>
              </a:r>
              <a:r>
                <a:rPr lang="en-US" sz="1400" dirty="0" smtClean="0"/>
                <a:t>ms</a:t>
              </a:r>
              <a:endParaRPr lang="en-US" sz="1400" dirty="0"/>
            </a:p>
          </p:txBody>
        </p:sp>
        <p:sp>
          <p:nvSpPr>
            <p:cNvPr id="95" name="TextBox 94"/>
            <p:cNvSpPr txBox="1"/>
            <p:nvPr/>
          </p:nvSpPr>
          <p:spPr>
            <a:xfrm>
              <a:off x="2177764" y="3883223"/>
              <a:ext cx="489236" cy="307777"/>
            </a:xfrm>
            <a:prstGeom prst="rect">
              <a:avLst/>
            </a:prstGeom>
            <a:noFill/>
          </p:spPr>
          <p:txBody>
            <a:bodyPr wrap="none" rtlCol="0">
              <a:spAutoFit/>
            </a:bodyPr>
            <a:lstStyle/>
            <a:p>
              <a:r>
                <a:rPr lang="en-US" sz="1400" dirty="0"/>
                <a:t>2</a:t>
              </a:r>
              <a:r>
                <a:rPr lang="en-US" sz="1400" dirty="0" smtClean="0"/>
                <a:t>ms</a:t>
              </a:r>
              <a:endParaRPr lang="en-US" sz="1400" dirty="0"/>
            </a:p>
          </p:txBody>
        </p:sp>
        <p:sp>
          <p:nvSpPr>
            <p:cNvPr id="96" name="TextBox 95"/>
            <p:cNvSpPr txBox="1"/>
            <p:nvPr/>
          </p:nvSpPr>
          <p:spPr>
            <a:xfrm>
              <a:off x="5073364" y="5102423"/>
              <a:ext cx="489236" cy="307777"/>
            </a:xfrm>
            <a:prstGeom prst="rect">
              <a:avLst/>
            </a:prstGeom>
            <a:noFill/>
          </p:spPr>
          <p:txBody>
            <a:bodyPr wrap="none" rtlCol="0">
              <a:spAutoFit/>
            </a:bodyPr>
            <a:lstStyle/>
            <a:p>
              <a:r>
                <a:rPr lang="en-US" sz="1400" dirty="0"/>
                <a:t>2</a:t>
              </a:r>
              <a:r>
                <a:rPr lang="en-US" sz="1400" dirty="0" smtClean="0"/>
                <a:t>ms</a:t>
              </a:r>
              <a:endParaRPr lang="en-US" sz="1400" dirty="0"/>
            </a:p>
          </p:txBody>
        </p:sp>
        <p:sp>
          <p:nvSpPr>
            <p:cNvPr id="97" name="TextBox 96"/>
            <p:cNvSpPr txBox="1"/>
            <p:nvPr/>
          </p:nvSpPr>
          <p:spPr>
            <a:xfrm>
              <a:off x="5867400" y="5105400"/>
              <a:ext cx="489236" cy="307777"/>
            </a:xfrm>
            <a:prstGeom prst="rect">
              <a:avLst/>
            </a:prstGeom>
            <a:noFill/>
          </p:spPr>
          <p:txBody>
            <a:bodyPr wrap="none" rtlCol="0">
              <a:spAutoFit/>
            </a:bodyPr>
            <a:lstStyle/>
            <a:p>
              <a:r>
                <a:rPr lang="en-US" sz="1400" dirty="0"/>
                <a:t>2</a:t>
              </a:r>
              <a:r>
                <a:rPr lang="en-US" sz="1400" dirty="0" smtClean="0"/>
                <a:t>ms</a:t>
              </a:r>
              <a:endParaRPr lang="en-US" sz="1400" dirty="0"/>
            </a:p>
          </p:txBody>
        </p:sp>
        <p:sp>
          <p:nvSpPr>
            <p:cNvPr id="98" name="TextBox 97"/>
            <p:cNvSpPr txBox="1"/>
            <p:nvPr/>
          </p:nvSpPr>
          <p:spPr>
            <a:xfrm>
              <a:off x="4648200" y="3886200"/>
              <a:ext cx="489236" cy="307777"/>
            </a:xfrm>
            <a:prstGeom prst="rect">
              <a:avLst/>
            </a:prstGeom>
            <a:noFill/>
          </p:spPr>
          <p:txBody>
            <a:bodyPr wrap="none" rtlCol="0">
              <a:spAutoFit/>
            </a:bodyPr>
            <a:lstStyle/>
            <a:p>
              <a:r>
                <a:rPr lang="en-US" sz="1400" dirty="0"/>
                <a:t>2</a:t>
              </a:r>
              <a:r>
                <a:rPr lang="en-US" sz="1400" dirty="0" smtClean="0"/>
                <a:t>ms</a:t>
              </a:r>
              <a:endParaRPr lang="en-US" sz="1400" dirty="0"/>
            </a:p>
          </p:txBody>
        </p:sp>
        <p:sp>
          <p:nvSpPr>
            <p:cNvPr id="99" name="TextBox 98"/>
            <p:cNvSpPr txBox="1"/>
            <p:nvPr/>
          </p:nvSpPr>
          <p:spPr>
            <a:xfrm>
              <a:off x="2819400" y="2971800"/>
              <a:ext cx="489236" cy="307777"/>
            </a:xfrm>
            <a:prstGeom prst="rect">
              <a:avLst/>
            </a:prstGeom>
            <a:noFill/>
          </p:spPr>
          <p:txBody>
            <a:bodyPr wrap="none" rtlCol="0">
              <a:spAutoFit/>
            </a:bodyPr>
            <a:lstStyle/>
            <a:p>
              <a:r>
                <a:rPr lang="en-US" sz="1400" dirty="0" smtClean="0"/>
                <a:t>3ms</a:t>
              </a:r>
              <a:endParaRPr lang="en-US" sz="1400" dirty="0"/>
            </a:p>
          </p:txBody>
        </p:sp>
        <p:sp>
          <p:nvSpPr>
            <p:cNvPr id="100" name="TextBox 99"/>
            <p:cNvSpPr txBox="1"/>
            <p:nvPr/>
          </p:nvSpPr>
          <p:spPr>
            <a:xfrm>
              <a:off x="1828800" y="3197423"/>
              <a:ext cx="489236" cy="307777"/>
            </a:xfrm>
            <a:prstGeom prst="rect">
              <a:avLst/>
            </a:prstGeom>
            <a:noFill/>
          </p:spPr>
          <p:txBody>
            <a:bodyPr wrap="none" rtlCol="0">
              <a:spAutoFit/>
            </a:bodyPr>
            <a:lstStyle/>
            <a:p>
              <a:r>
                <a:rPr lang="en-US" sz="1400" dirty="0" smtClean="0"/>
                <a:t>3ms</a:t>
              </a:r>
              <a:endParaRPr lang="en-US" sz="1400" dirty="0"/>
            </a:p>
          </p:txBody>
        </p:sp>
        <p:sp>
          <p:nvSpPr>
            <p:cNvPr id="101" name="TextBox 100"/>
            <p:cNvSpPr txBox="1"/>
            <p:nvPr/>
          </p:nvSpPr>
          <p:spPr>
            <a:xfrm>
              <a:off x="4954341" y="3273623"/>
              <a:ext cx="489236" cy="307777"/>
            </a:xfrm>
            <a:prstGeom prst="rect">
              <a:avLst/>
            </a:prstGeom>
            <a:noFill/>
          </p:spPr>
          <p:txBody>
            <a:bodyPr wrap="none" rtlCol="0">
              <a:spAutoFit/>
            </a:bodyPr>
            <a:lstStyle/>
            <a:p>
              <a:r>
                <a:rPr lang="en-US" sz="1400" dirty="0"/>
                <a:t>1</a:t>
              </a:r>
              <a:r>
                <a:rPr lang="en-US" sz="1400" dirty="0" smtClean="0"/>
                <a:t>ms</a:t>
              </a:r>
              <a:endParaRPr lang="en-US" sz="1400" dirty="0"/>
            </a:p>
          </p:txBody>
        </p:sp>
        <p:sp>
          <p:nvSpPr>
            <p:cNvPr id="102" name="TextBox 101"/>
            <p:cNvSpPr txBox="1"/>
            <p:nvPr/>
          </p:nvSpPr>
          <p:spPr>
            <a:xfrm>
              <a:off x="5486400" y="3200400"/>
              <a:ext cx="489236" cy="307777"/>
            </a:xfrm>
            <a:prstGeom prst="rect">
              <a:avLst/>
            </a:prstGeom>
            <a:noFill/>
          </p:spPr>
          <p:txBody>
            <a:bodyPr wrap="none" rtlCol="0">
              <a:spAutoFit/>
            </a:bodyPr>
            <a:lstStyle/>
            <a:p>
              <a:r>
                <a:rPr lang="en-US" sz="1400" dirty="0"/>
                <a:t>1</a:t>
              </a:r>
              <a:r>
                <a:rPr lang="en-US" sz="1400" dirty="0" smtClean="0"/>
                <a:t>ms</a:t>
              </a:r>
              <a:endParaRPr lang="en-US" sz="1400" dirty="0"/>
            </a:p>
          </p:txBody>
        </p:sp>
        <p:sp>
          <p:nvSpPr>
            <p:cNvPr id="103" name="TextBox 102"/>
            <p:cNvSpPr txBox="1"/>
            <p:nvPr/>
          </p:nvSpPr>
          <p:spPr>
            <a:xfrm>
              <a:off x="6018459" y="3581400"/>
              <a:ext cx="489236" cy="307777"/>
            </a:xfrm>
            <a:prstGeom prst="rect">
              <a:avLst/>
            </a:prstGeom>
            <a:noFill/>
          </p:spPr>
          <p:txBody>
            <a:bodyPr wrap="none" rtlCol="0">
              <a:spAutoFit/>
            </a:bodyPr>
            <a:lstStyle/>
            <a:p>
              <a:r>
                <a:rPr lang="en-US" sz="1400" dirty="0"/>
                <a:t>1</a:t>
              </a:r>
              <a:r>
                <a:rPr lang="en-US" sz="1400" dirty="0" smtClean="0"/>
                <a:t>ms</a:t>
              </a:r>
              <a:endParaRPr lang="en-US" sz="1400" dirty="0"/>
            </a:p>
          </p:txBody>
        </p:sp>
        <p:sp>
          <p:nvSpPr>
            <p:cNvPr id="104" name="TextBox 103"/>
            <p:cNvSpPr txBox="1"/>
            <p:nvPr/>
          </p:nvSpPr>
          <p:spPr>
            <a:xfrm>
              <a:off x="6172200" y="4035623"/>
              <a:ext cx="489236" cy="307777"/>
            </a:xfrm>
            <a:prstGeom prst="rect">
              <a:avLst/>
            </a:prstGeom>
            <a:noFill/>
          </p:spPr>
          <p:txBody>
            <a:bodyPr wrap="none" rtlCol="0">
              <a:spAutoFit/>
            </a:bodyPr>
            <a:lstStyle/>
            <a:p>
              <a:r>
                <a:rPr lang="en-US" sz="1400" dirty="0"/>
                <a:t>1</a:t>
              </a:r>
              <a:r>
                <a:rPr lang="en-US" sz="1400" dirty="0" smtClean="0"/>
                <a:t>ms</a:t>
              </a:r>
              <a:endParaRPr lang="en-US" sz="1400" dirty="0"/>
            </a:p>
          </p:txBody>
        </p:sp>
        <p:sp>
          <p:nvSpPr>
            <p:cNvPr id="105" name="TextBox 104"/>
            <p:cNvSpPr txBox="1"/>
            <p:nvPr/>
          </p:nvSpPr>
          <p:spPr>
            <a:xfrm>
              <a:off x="6521164" y="4569023"/>
              <a:ext cx="489236" cy="307777"/>
            </a:xfrm>
            <a:prstGeom prst="rect">
              <a:avLst/>
            </a:prstGeom>
            <a:noFill/>
          </p:spPr>
          <p:txBody>
            <a:bodyPr wrap="none" rtlCol="0">
              <a:spAutoFit/>
            </a:bodyPr>
            <a:lstStyle/>
            <a:p>
              <a:r>
                <a:rPr lang="en-US" sz="1400" dirty="0"/>
                <a:t>1</a:t>
              </a:r>
              <a:r>
                <a:rPr lang="en-US" sz="1400" dirty="0" smtClean="0"/>
                <a:t>ms</a:t>
              </a:r>
              <a:endParaRPr lang="en-US" sz="1400" dirty="0"/>
            </a:p>
          </p:txBody>
        </p:sp>
        <p:sp>
          <p:nvSpPr>
            <p:cNvPr id="106" name="TextBox 105"/>
            <p:cNvSpPr txBox="1"/>
            <p:nvPr/>
          </p:nvSpPr>
          <p:spPr>
            <a:xfrm>
              <a:off x="4343400" y="5178623"/>
              <a:ext cx="489236" cy="307777"/>
            </a:xfrm>
            <a:prstGeom prst="rect">
              <a:avLst/>
            </a:prstGeom>
            <a:noFill/>
          </p:spPr>
          <p:txBody>
            <a:bodyPr wrap="none" rtlCol="0">
              <a:spAutoFit/>
            </a:bodyPr>
            <a:lstStyle/>
            <a:p>
              <a:r>
                <a:rPr lang="en-US" sz="1400" dirty="0"/>
                <a:t>1</a:t>
              </a:r>
              <a:r>
                <a:rPr lang="en-US" sz="1400" dirty="0" smtClean="0"/>
                <a:t>ms</a:t>
              </a:r>
              <a:endParaRPr lang="en-US" sz="1400" dirty="0"/>
            </a:p>
          </p:txBody>
        </p:sp>
        <p:sp>
          <p:nvSpPr>
            <p:cNvPr id="107" name="TextBox 106"/>
            <p:cNvSpPr txBox="1"/>
            <p:nvPr/>
          </p:nvSpPr>
          <p:spPr>
            <a:xfrm>
              <a:off x="4038600" y="4724400"/>
              <a:ext cx="489236" cy="307777"/>
            </a:xfrm>
            <a:prstGeom prst="rect">
              <a:avLst/>
            </a:prstGeom>
            <a:noFill/>
          </p:spPr>
          <p:txBody>
            <a:bodyPr wrap="none" rtlCol="0">
              <a:spAutoFit/>
            </a:bodyPr>
            <a:lstStyle/>
            <a:p>
              <a:r>
                <a:rPr lang="en-US" sz="1400" dirty="0"/>
                <a:t>1</a:t>
              </a:r>
              <a:r>
                <a:rPr lang="en-US" sz="1400" dirty="0" smtClean="0"/>
                <a:t>ms</a:t>
              </a:r>
              <a:endParaRPr lang="en-US" sz="1400" dirty="0"/>
            </a:p>
          </p:txBody>
        </p:sp>
        <p:sp>
          <p:nvSpPr>
            <p:cNvPr id="108" name="TextBox 107"/>
            <p:cNvSpPr txBox="1"/>
            <p:nvPr/>
          </p:nvSpPr>
          <p:spPr>
            <a:xfrm>
              <a:off x="4463764" y="4416623"/>
              <a:ext cx="489236" cy="307777"/>
            </a:xfrm>
            <a:prstGeom prst="rect">
              <a:avLst/>
            </a:prstGeom>
            <a:noFill/>
          </p:spPr>
          <p:txBody>
            <a:bodyPr wrap="none" rtlCol="0">
              <a:spAutoFit/>
            </a:bodyPr>
            <a:lstStyle/>
            <a:p>
              <a:r>
                <a:rPr lang="en-US" sz="1400" dirty="0"/>
                <a:t>1</a:t>
              </a:r>
              <a:r>
                <a:rPr lang="en-US" sz="1400" dirty="0" smtClean="0"/>
                <a:t>ms</a:t>
              </a:r>
              <a:endParaRPr lang="en-US" sz="1400" dirty="0"/>
            </a:p>
          </p:txBody>
        </p:sp>
        <p:sp>
          <p:nvSpPr>
            <p:cNvPr id="109" name="TextBox 108"/>
            <p:cNvSpPr txBox="1"/>
            <p:nvPr/>
          </p:nvSpPr>
          <p:spPr>
            <a:xfrm>
              <a:off x="4768564" y="4800600"/>
              <a:ext cx="489236" cy="307777"/>
            </a:xfrm>
            <a:prstGeom prst="rect">
              <a:avLst/>
            </a:prstGeom>
            <a:noFill/>
          </p:spPr>
          <p:txBody>
            <a:bodyPr wrap="none" rtlCol="0">
              <a:spAutoFit/>
            </a:bodyPr>
            <a:lstStyle/>
            <a:p>
              <a:r>
                <a:rPr lang="en-US" sz="1400" dirty="0"/>
                <a:t>1</a:t>
              </a:r>
              <a:r>
                <a:rPr lang="en-US" sz="1400" dirty="0" smtClean="0"/>
                <a:t>ms</a:t>
              </a:r>
              <a:endParaRPr lang="en-US" sz="1400" dirty="0"/>
            </a:p>
          </p:txBody>
        </p:sp>
      </p:grpSp>
      <p:sp>
        <p:nvSpPr>
          <p:cNvPr id="50" name="Freeform 49"/>
          <p:cNvSpPr/>
          <p:nvPr/>
        </p:nvSpPr>
        <p:spPr>
          <a:xfrm>
            <a:off x="4228815" y="4562475"/>
            <a:ext cx="200310" cy="1000125"/>
          </a:xfrm>
          <a:custGeom>
            <a:avLst/>
            <a:gdLst>
              <a:gd name="connsiteX0" fmla="*/ 200310 w 200310"/>
              <a:gd name="connsiteY0" fmla="*/ 0 h 1000125"/>
              <a:gd name="connsiteX1" fmla="*/ 285 w 200310"/>
              <a:gd name="connsiteY1" fmla="*/ 400050 h 1000125"/>
              <a:gd name="connsiteX2" fmla="*/ 152685 w 200310"/>
              <a:gd name="connsiteY2" fmla="*/ 971550 h 1000125"/>
              <a:gd name="connsiteX3" fmla="*/ 152685 w 200310"/>
              <a:gd name="connsiteY3" fmla="*/ 971550 h 1000125"/>
              <a:gd name="connsiteX4" fmla="*/ 190785 w 200310"/>
              <a:gd name="connsiteY4" fmla="*/ 1000125 h 1000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310" h="1000125">
                <a:moveTo>
                  <a:pt x="200310" y="0"/>
                </a:moveTo>
                <a:cubicBezTo>
                  <a:pt x="104266" y="119062"/>
                  <a:pt x="8222" y="238125"/>
                  <a:pt x="285" y="400050"/>
                </a:cubicBezTo>
                <a:cubicBezTo>
                  <a:pt x="-7652" y="561975"/>
                  <a:pt x="152685" y="971550"/>
                  <a:pt x="152685" y="971550"/>
                </a:cubicBezTo>
                <a:lnTo>
                  <a:pt x="152685" y="971550"/>
                </a:lnTo>
                <a:lnTo>
                  <a:pt x="190785" y="1000125"/>
                </a:lnTo>
              </a:path>
            </a:pathLst>
          </a:custGeom>
          <a:noFill/>
          <a:ln>
            <a:solidFill>
              <a:srgbClr val="00B05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p:cNvSpPr/>
          <p:nvPr/>
        </p:nvSpPr>
        <p:spPr>
          <a:xfrm>
            <a:off x="3609975" y="4426689"/>
            <a:ext cx="657225" cy="1217356"/>
          </a:xfrm>
          <a:custGeom>
            <a:avLst/>
            <a:gdLst>
              <a:gd name="connsiteX0" fmla="*/ 657225 w 657225"/>
              <a:gd name="connsiteY0" fmla="*/ 126261 h 1217356"/>
              <a:gd name="connsiteX1" fmla="*/ 190500 w 657225"/>
              <a:gd name="connsiteY1" fmla="*/ 21486 h 1217356"/>
              <a:gd name="connsiteX2" fmla="*/ 0 w 657225"/>
              <a:gd name="connsiteY2" fmla="*/ 497736 h 1217356"/>
              <a:gd name="connsiteX3" fmla="*/ 190500 w 657225"/>
              <a:gd name="connsiteY3" fmla="*/ 1164486 h 1217356"/>
              <a:gd name="connsiteX4" fmla="*/ 581025 w 657225"/>
              <a:gd name="connsiteY4" fmla="*/ 1126386 h 1217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7225" h="1217356">
                <a:moveTo>
                  <a:pt x="657225" y="126261"/>
                </a:moveTo>
                <a:cubicBezTo>
                  <a:pt x="478631" y="42917"/>
                  <a:pt x="300037" y="-40426"/>
                  <a:pt x="190500" y="21486"/>
                </a:cubicBezTo>
                <a:cubicBezTo>
                  <a:pt x="80963" y="83398"/>
                  <a:pt x="0" y="307236"/>
                  <a:pt x="0" y="497736"/>
                </a:cubicBezTo>
                <a:cubicBezTo>
                  <a:pt x="0" y="688236"/>
                  <a:pt x="93663" y="1059711"/>
                  <a:pt x="190500" y="1164486"/>
                </a:cubicBezTo>
                <a:cubicBezTo>
                  <a:pt x="287337" y="1269261"/>
                  <a:pt x="434181" y="1197823"/>
                  <a:pt x="581025" y="1126386"/>
                </a:cubicBezTo>
              </a:path>
            </a:pathLst>
          </a:custGeom>
          <a:noFill/>
          <a:ln>
            <a:solidFill>
              <a:schemeClr val="accent2"/>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52"/>
          <p:cNvSpPr/>
          <p:nvPr/>
        </p:nvSpPr>
        <p:spPr>
          <a:xfrm>
            <a:off x="4886325" y="4601634"/>
            <a:ext cx="1326885" cy="1105347"/>
          </a:xfrm>
          <a:custGeom>
            <a:avLst/>
            <a:gdLst>
              <a:gd name="connsiteX0" fmla="*/ 209550 w 1326885"/>
              <a:gd name="connsiteY0" fmla="*/ 8466 h 1105347"/>
              <a:gd name="connsiteX1" fmla="*/ 828675 w 1326885"/>
              <a:gd name="connsiteY1" fmla="*/ 84666 h 1105347"/>
              <a:gd name="connsiteX2" fmla="*/ 1095375 w 1326885"/>
              <a:gd name="connsiteY2" fmla="*/ 618066 h 1105347"/>
              <a:gd name="connsiteX3" fmla="*/ 1304925 w 1326885"/>
              <a:gd name="connsiteY3" fmla="*/ 1008591 h 1105347"/>
              <a:gd name="connsiteX4" fmla="*/ 542925 w 1326885"/>
              <a:gd name="connsiteY4" fmla="*/ 1103841 h 1105347"/>
              <a:gd name="connsiteX5" fmla="*/ 0 w 1326885"/>
              <a:gd name="connsiteY5" fmla="*/ 960966 h 1105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6885" h="1105347">
                <a:moveTo>
                  <a:pt x="209550" y="8466"/>
                </a:moveTo>
                <a:cubicBezTo>
                  <a:pt x="445294" y="-4234"/>
                  <a:pt x="681038" y="-16934"/>
                  <a:pt x="828675" y="84666"/>
                </a:cubicBezTo>
                <a:cubicBezTo>
                  <a:pt x="976312" y="186266"/>
                  <a:pt x="1016000" y="464079"/>
                  <a:pt x="1095375" y="618066"/>
                </a:cubicBezTo>
                <a:cubicBezTo>
                  <a:pt x="1174750" y="772053"/>
                  <a:pt x="1397000" y="927629"/>
                  <a:pt x="1304925" y="1008591"/>
                </a:cubicBezTo>
                <a:cubicBezTo>
                  <a:pt x="1212850" y="1089553"/>
                  <a:pt x="760412" y="1111778"/>
                  <a:pt x="542925" y="1103841"/>
                </a:cubicBezTo>
                <a:cubicBezTo>
                  <a:pt x="325438" y="1095904"/>
                  <a:pt x="162719" y="1028435"/>
                  <a:pt x="0" y="960966"/>
                </a:cubicBezTo>
              </a:path>
            </a:pathLst>
          </a:custGeom>
          <a:noFill/>
          <a:ln>
            <a:solidFill>
              <a:srgbClr val="00B0F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42149024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152400"/>
            <a:ext cx="8229600" cy="1143000"/>
          </a:xfrm>
        </p:spPr>
        <p:txBody>
          <a:bodyPr/>
          <a:lstStyle/>
          <a:p>
            <a:r>
              <a:rPr lang="en-US" dirty="0" smtClean="0"/>
              <a:t>Example Regional Network</a:t>
            </a:r>
            <a:endParaRPr lang="en-US" dirty="0"/>
          </a:p>
        </p:txBody>
      </p:sp>
      <p:sp>
        <p:nvSpPr>
          <p:cNvPr id="10" name="Oval 9"/>
          <p:cNvSpPr/>
          <p:nvPr/>
        </p:nvSpPr>
        <p:spPr>
          <a:xfrm>
            <a:off x="6321918" y="1482902"/>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N8</a:t>
            </a:r>
            <a:endParaRPr lang="en-US" sz="1100" b="1" dirty="0">
              <a:solidFill>
                <a:schemeClr val="tx1"/>
              </a:solidFill>
              <a:latin typeface="Arial Narrow" pitchFamily="34" charset="0"/>
              <a:cs typeface="Arial" pitchFamily="34" charset="0"/>
            </a:endParaRPr>
          </a:p>
        </p:txBody>
      </p:sp>
      <p:sp>
        <p:nvSpPr>
          <p:cNvPr id="16" name="Oval 15"/>
          <p:cNvSpPr/>
          <p:nvPr/>
        </p:nvSpPr>
        <p:spPr>
          <a:xfrm>
            <a:off x="5562065" y="17578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N7</a:t>
            </a:r>
            <a:endParaRPr lang="en-US" sz="1100" b="1" dirty="0">
              <a:solidFill>
                <a:schemeClr val="tx1"/>
              </a:solidFill>
              <a:latin typeface="Arial Narrow" pitchFamily="34" charset="0"/>
              <a:cs typeface="Arial" pitchFamily="34" charset="0"/>
            </a:endParaRPr>
          </a:p>
        </p:txBody>
      </p:sp>
      <p:sp>
        <p:nvSpPr>
          <p:cNvPr id="17" name="Oval 16"/>
          <p:cNvSpPr/>
          <p:nvPr/>
        </p:nvSpPr>
        <p:spPr>
          <a:xfrm>
            <a:off x="7162800" y="18288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N9</a:t>
            </a:r>
            <a:endParaRPr lang="en-US" sz="1100" b="1" dirty="0">
              <a:solidFill>
                <a:schemeClr val="tx1"/>
              </a:solidFill>
              <a:latin typeface="Arial Narrow" pitchFamily="34" charset="0"/>
              <a:cs typeface="Arial" pitchFamily="34" charset="0"/>
            </a:endParaRPr>
          </a:p>
        </p:txBody>
      </p:sp>
      <p:sp>
        <p:nvSpPr>
          <p:cNvPr id="18" name="Oval 17"/>
          <p:cNvSpPr/>
          <p:nvPr/>
        </p:nvSpPr>
        <p:spPr>
          <a:xfrm>
            <a:off x="6553200" y="25198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N10</a:t>
            </a:r>
            <a:endParaRPr lang="en-US" sz="1100" b="1" dirty="0">
              <a:solidFill>
                <a:schemeClr val="tx1"/>
              </a:solidFill>
              <a:latin typeface="Arial Narrow" pitchFamily="34" charset="0"/>
              <a:cs typeface="Arial" pitchFamily="34" charset="0"/>
            </a:endParaRPr>
          </a:p>
        </p:txBody>
      </p:sp>
      <p:sp>
        <p:nvSpPr>
          <p:cNvPr id="20" name="Oval 19"/>
          <p:cNvSpPr/>
          <p:nvPr/>
        </p:nvSpPr>
        <p:spPr>
          <a:xfrm>
            <a:off x="5257800" y="23622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N6</a:t>
            </a:r>
            <a:endParaRPr lang="en-US" sz="1100" b="1" dirty="0">
              <a:solidFill>
                <a:schemeClr val="tx1"/>
              </a:solidFill>
              <a:latin typeface="Arial Narrow" pitchFamily="34" charset="0"/>
              <a:cs typeface="Arial" pitchFamily="34" charset="0"/>
            </a:endParaRPr>
          </a:p>
        </p:txBody>
      </p:sp>
      <p:sp>
        <p:nvSpPr>
          <p:cNvPr id="21" name="Oval 20"/>
          <p:cNvSpPr/>
          <p:nvPr/>
        </p:nvSpPr>
        <p:spPr>
          <a:xfrm>
            <a:off x="1905000" y="16816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N3</a:t>
            </a:r>
            <a:endParaRPr lang="en-US" sz="1100" b="1" dirty="0">
              <a:solidFill>
                <a:schemeClr val="tx1"/>
              </a:solidFill>
              <a:latin typeface="Arial Narrow" pitchFamily="34" charset="0"/>
              <a:cs typeface="Arial" pitchFamily="34" charset="0"/>
            </a:endParaRPr>
          </a:p>
        </p:txBody>
      </p:sp>
      <p:sp>
        <p:nvSpPr>
          <p:cNvPr id="22" name="Oval 21"/>
          <p:cNvSpPr/>
          <p:nvPr/>
        </p:nvSpPr>
        <p:spPr>
          <a:xfrm>
            <a:off x="1219200" y="20626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N2</a:t>
            </a:r>
            <a:endParaRPr lang="en-US" sz="1100" b="1" dirty="0">
              <a:solidFill>
                <a:schemeClr val="tx1"/>
              </a:solidFill>
              <a:latin typeface="Arial Narrow" pitchFamily="34" charset="0"/>
              <a:cs typeface="Arial" pitchFamily="34" charset="0"/>
            </a:endParaRPr>
          </a:p>
        </p:txBody>
      </p:sp>
      <p:sp>
        <p:nvSpPr>
          <p:cNvPr id="23" name="Oval 22"/>
          <p:cNvSpPr/>
          <p:nvPr/>
        </p:nvSpPr>
        <p:spPr>
          <a:xfrm>
            <a:off x="2590800" y="19102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N4</a:t>
            </a:r>
            <a:endParaRPr lang="en-US" sz="1100" b="1" dirty="0">
              <a:solidFill>
                <a:schemeClr val="tx1"/>
              </a:solidFill>
              <a:latin typeface="Arial Narrow" pitchFamily="34" charset="0"/>
              <a:cs typeface="Arial" pitchFamily="34" charset="0"/>
            </a:endParaRPr>
          </a:p>
        </p:txBody>
      </p:sp>
      <p:sp>
        <p:nvSpPr>
          <p:cNvPr id="24" name="Oval 23"/>
          <p:cNvSpPr/>
          <p:nvPr/>
        </p:nvSpPr>
        <p:spPr>
          <a:xfrm>
            <a:off x="2174383" y="26722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N5</a:t>
            </a:r>
            <a:endParaRPr lang="en-US" sz="1100" b="1" dirty="0">
              <a:solidFill>
                <a:schemeClr val="tx1"/>
              </a:solidFill>
              <a:latin typeface="Arial Narrow" pitchFamily="34" charset="0"/>
              <a:cs typeface="Arial" pitchFamily="34" charset="0"/>
            </a:endParaRPr>
          </a:p>
        </p:txBody>
      </p:sp>
      <p:sp>
        <p:nvSpPr>
          <p:cNvPr id="26" name="Oval 25"/>
          <p:cNvSpPr/>
          <p:nvPr/>
        </p:nvSpPr>
        <p:spPr>
          <a:xfrm>
            <a:off x="1127438" y="2706964"/>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a:t>
            </a:r>
            <a:endParaRPr lang="en-US" sz="1100" b="1" dirty="0">
              <a:solidFill>
                <a:schemeClr val="tx1"/>
              </a:solidFill>
              <a:latin typeface="Arial Narrow" pitchFamily="34" charset="0"/>
              <a:cs typeface="Arial" pitchFamily="34" charset="0"/>
            </a:endParaRPr>
          </a:p>
        </p:txBody>
      </p:sp>
      <p:sp>
        <p:nvSpPr>
          <p:cNvPr id="27" name="Cloud 26"/>
          <p:cNvSpPr/>
          <p:nvPr/>
        </p:nvSpPr>
        <p:spPr>
          <a:xfrm>
            <a:off x="2971800" y="3048000"/>
            <a:ext cx="2895065" cy="1752600"/>
          </a:xfrm>
          <a:prstGeom prst="cloud">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optical mesh core network</a:t>
            </a:r>
            <a:endParaRPr lang="en-US" dirty="0">
              <a:solidFill>
                <a:schemeClr val="tx1"/>
              </a:solidFill>
            </a:endParaRPr>
          </a:p>
        </p:txBody>
      </p:sp>
      <p:cxnSp>
        <p:nvCxnSpPr>
          <p:cNvPr id="29" name="Straight Connector 28"/>
          <p:cNvCxnSpPr>
            <a:stCxn id="27" idx="3"/>
            <a:endCxn id="20" idx="3"/>
          </p:cNvCxnSpPr>
          <p:nvPr/>
        </p:nvCxnSpPr>
        <p:spPr>
          <a:xfrm flipV="1">
            <a:off x="4419333" y="2617890"/>
            <a:ext cx="888291" cy="53031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7" idx="2"/>
            <a:endCxn id="24" idx="5"/>
          </p:cNvCxnSpPr>
          <p:nvPr/>
        </p:nvCxnSpPr>
        <p:spPr>
          <a:xfrm flipH="1" flipV="1">
            <a:off x="2464776" y="2927930"/>
            <a:ext cx="516004" cy="9963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Oval 33"/>
          <p:cNvSpPr/>
          <p:nvPr/>
        </p:nvSpPr>
        <p:spPr>
          <a:xfrm>
            <a:off x="6553200" y="40438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N11</a:t>
            </a:r>
            <a:endParaRPr lang="en-US" sz="1100" b="1" dirty="0">
              <a:solidFill>
                <a:schemeClr val="tx1"/>
              </a:solidFill>
              <a:latin typeface="Arial Narrow" pitchFamily="34" charset="0"/>
              <a:cs typeface="Arial" pitchFamily="34" charset="0"/>
            </a:endParaRPr>
          </a:p>
        </p:txBody>
      </p:sp>
      <p:sp>
        <p:nvSpPr>
          <p:cNvPr id="35" name="Oval 34"/>
          <p:cNvSpPr/>
          <p:nvPr/>
        </p:nvSpPr>
        <p:spPr>
          <a:xfrm>
            <a:off x="7162800" y="36576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N12</a:t>
            </a:r>
            <a:endParaRPr lang="en-US" sz="1100" b="1" dirty="0">
              <a:solidFill>
                <a:schemeClr val="tx1"/>
              </a:solidFill>
              <a:latin typeface="Arial Narrow" pitchFamily="34" charset="0"/>
              <a:cs typeface="Arial" pitchFamily="34" charset="0"/>
            </a:endParaRPr>
          </a:p>
        </p:txBody>
      </p:sp>
      <p:sp>
        <p:nvSpPr>
          <p:cNvPr id="36" name="Oval 35"/>
          <p:cNvSpPr/>
          <p:nvPr/>
        </p:nvSpPr>
        <p:spPr>
          <a:xfrm>
            <a:off x="7091966" y="45772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N14</a:t>
            </a:r>
            <a:endParaRPr lang="en-US" sz="1100" b="1" dirty="0">
              <a:solidFill>
                <a:schemeClr val="tx1"/>
              </a:solidFill>
              <a:latin typeface="Arial Narrow" pitchFamily="34" charset="0"/>
              <a:cs typeface="Arial" pitchFamily="34" charset="0"/>
            </a:endParaRPr>
          </a:p>
        </p:txBody>
      </p:sp>
      <p:sp>
        <p:nvSpPr>
          <p:cNvPr id="37" name="Oval 36"/>
          <p:cNvSpPr/>
          <p:nvPr/>
        </p:nvSpPr>
        <p:spPr>
          <a:xfrm>
            <a:off x="7660783" y="41962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N13</a:t>
            </a:r>
            <a:endParaRPr lang="en-US" sz="1100" b="1" dirty="0">
              <a:solidFill>
                <a:schemeClr val="tx1"/>
              </a:solidFill>
              <a:latin typeface="Arial Narrow" pitchFamily="34" charset="0"/>
              <a:cs typeface="Arial" pitchFamily="34" charset="0"/>
            </a:endParaRPr>
          </a:p>
        </p:txBody>
      </p:sp>
      <p:sp>
        <p:nvSpPr>
          <p:cNvPr id="38" name="Oval 37"/>
          <p:cNvSpPr/>
          <p:nvPr/>
        </p:nvSpPr>
        <p:spPr>
          <a:xfrm>
            <a:off x="4724667" y="51106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N15</a:t>
            </a:r>
            <a:endParaRPr lang="en-US" sz="1100" b="1" dirty="0">
              <a:solidFill>
                <a:schemeClr val="tx1"/>
              </a:solidFill>
              <a:latin typeface="Arial Narrow" pitchFamily="34" charset="0"/>
              <a:cs typeface="Arial" pitchFamily="34" charset="0"/>
            </a:endParaRPr>
          </a:p>
        </p:txBody>
      </p:sp>
      <p:sp>
        <p:nvSpPr>
          <p:cNvPr id="39" name="Oval 38"/>
          <p:cNvSpPr/>
          <p:nvPr/>
        </p:nvSpPr>
        <p:spPr>
          <a:xfrm>
            <a:off x="5334267" y="47244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N16</a:t>
            </a:r>
            <a:endParaRPr lang="en-US" sz="1100" b="1" dirty="0">
              <a:solidFill>
                <a:schemeClr val="tx1"/>
              </a:solidFill>
              <a:latin typeface="Arial Narrow" pitchFamily="34" charset="0"/>
              <a:cs typeface="Arial" pitchFamily="34" charset="0"/>
            </a:endParaRPr>
          </a:p>
        </p:txBody>
      </p:sp>
      <p:sp>
        <p:nvSpPr>
          <p:cNvPr id="40" name="Oval 39"/>
          <p:cNvSpPr/>
          <p:nvPr/>
        </p:nvSpPr>
        <p:spPr>
          <a:xfrm>
            <a:off x="5258067" y="56440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N18</a:t>
            </a:r>
            <a:endParaRPr lang="en-US" sz="1100" b="1" dirty="0">
              <a:solidFill>
                <a:schemeClr val="tx1"/>
              </a:solidFill>
              <a:latin typeface="Arial Narrow" pitchFamily="34" charset="0"/>
              <a:cs typeface="Arial" pitchFamily="34" charset="0"/>
            </a:endParaRPr>
          </a:p>
        </p:txBody>
      </p:sp>
      <p:sp>
        <p:nvSpPr>
          <p:cNvPr id="41" name="Oval 40"/>
          <p:cNvSpPr/>
          <p:nvPr/>
        </p:nvSpPr>
        <p:spPr>
          <a:xfrm>
            <a:off x="5832250" y="52630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N17</a:t>
            </a:r>
            <a:endParaRPr lang="en-US" sz="1100" b="1" dirty="0">
              <a:solidFill>
                <a:schemeClr val="tx1"/>
              </a:solidFill>
              <a:latin typeface="Arial Narrow" pitchFamily="34" charset="0"/>
              <a:cs typeface="Arial" pitchFamily="34" charset="0"/>
            </a:endParaRPr>
          </a:p>
        </p:txBody>
      </p:sp>
      <p:cxnSp>
        <p:nvCxnSpPr>
          <p:cNvPr id="44" name="Straight Connector 43"/>
          <p:cNvCxnSpPr>
            <a:stCxn id="27" idx="0"/>
            <a:endCxn id="34" idx="2"/>
          </p:cNvCxnSpPr>
          <p:nvPr/>
        </p:nvCxnSpPr>
        <p:spPr>
          <a:xfrm>
            <a:off x="5864452" y="3924300"/>
            <a:ext cx="688748" cy="2693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27" idx="1"/>
            <a:endCxn id="38" idx="1"/>
          </p:cNvCxnSpPr>
          <p:nvPr/>
        </p:nvCxnSpPr>
        <p:spPr>
          <a:xfrm>
            <a:off x="4419333" y="4798734"/>
            <a:ext cx="355158" cy="3557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34" idx="5"/>
            <a:endCxn id="36" idx="1"/>
          </p:cNvCxnSpPr>
          <p:nvPr/>
        </p:nvCxnSpPr>
        <p:spPr>
          <a:xfrm>
            <a:off x="6843593" y="4299530"/>
            <a:ext cx="298197" cy="3215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36" idx="7"/>
            <a:endCxn id="37" idx="3"/>
          </p:cNvCxnSpPr>
          <p:nvPr/>
        </p:nvCxnSpPr>
        <p:spPr>
          <a:xfrm flipV="1">
            <a:off x="7382359" y="4451930"/>
            <a:ext cx="328248" cy="1691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34" idx="7"/>
            <a:endCxn id="35" idx="3"/>
          </p:cNvCxnSpPr>
          <p:nvPr/>
        </p:nvCxnSpPr>
        <p:spPr>
          <a:xfrm flipV="1">
            <a:off x="6843593" y="3913290"/>
            <a:ext cx="369031" cy="1744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35" idx="5"/>
            <a:endCxn id="37" idx="1"/>
          </p:cNvCxnSpPr>
          <p:nvPr/>
        </p:nvCxnSpPr>
        <p:spPr>
          <a:xfrm>
            <a:off x="7453193" y="3913290"/>
            <a:ext cx="257414" cy="3268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38" idx="7"/>
            <a:endCxn id="39" idx="2"/>
          </p:cNvCxnSpPr>
          <p:nvPr/>
        </p:nvCxnSpPr>
        <p:spPr>
          <a:xfrm flipV="1">
            <a:off x="5015060" y="4874180"/>
            <a:ext cx="319207" cy="28033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40" idx="1"/>
            <a:endCxn id="38" idx="5"/>
          </p:cNvCxnSpPr>
          <p:nvPr/>
        </p:nvCxnSpPr>
        <p:spPr>
          <a:xfrm flipH="1" flipV="1">
            <a:off x="5015060" y="5366330"/>
            <a:ext cx="292831" cy="3215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41" idx="3"/>
            <a:endCxn id="40" idx="7"/>
          </p:cNvCxnSpPr>
          <p:nvPr/>
        </p:nvCxnSpPr>
        <p:spPr>
          <a:xfrm flipH="1">
            <a:off x="5548460" y="5518730"/>
            <a:ext cx="333614" cy="1691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41" idx="1"/>
            <a:endCxn id="39" idx="5"/>
          </p:cNvCxnSpPr>
          <p:nvPr/>
        </p:nvCxnSpPr>
        <p:spPr>
          <a:xfrm flipH="1" flipV="1">
            <a:off x="5624660" y="4980090"/>
            <a:ext cx="257414" cy="3268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Rectangle 74"/>
          <p:cNvSpPr/>
          <p:nvPr/>
        </p:nvSpPr>
        <p:spPr>
          <a:xfrm>
            <a:off x="4724400" y="1524000"/>
            <a:ext cx="459346" cy="25569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DC5</a:t>
            </a:r>
            <a:endParaRPr lang="en-US" sz="1200" b="1" dirty="0">
              <a:solidFill>
                <a:schemeClr val="tx1"/>
              </a:solidFill>
              <a:latin typeface="Arial Narrow" pitchFamily="34" charset="0"/>
            </a:endParaRPr>
          </a:p>
        </p:txBody>
      </p:sp>
      <p:sp>
        <p:nvSpPr>
          <p:cNvPr id="76" name="Rectangle 75"/>
          <p:cNvSpPr/>
          <p:nvPr/>
        </p:nvSpPr>
        <p:spPr>
          <a:xfrm>
            <a:off x="2701344" y="1391757"/>
            <a:ext cx="459346" cy="25569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DC4</a:t>
            </a:r>
            <a:endParaRPr lang="en-US" sz="1200" b="1" dirty="0">
              <a:solidFill>
                <a:schemeClr val="tx1"/>
              </a:solidFill>
              <a:latin typeface="Arial Narrow" pitchFamily="34" charset="0"/>
            </a:endParaRPr>
          </a:p>
        </p:txBody>
      </p:sp>
      <p:sp>
        <p:nvSpPr>
          <p:cNvPr id="77" name="Rectangle 76"/>
          <p:cNvSpPr/>
          <p:nvPr/>
        </p:nvSpPr>
        <p:spPr>
          <a:xfrm>
            <a:off x="1237982" y="1227212"/>
            <a:ext cx="459346" cy="25569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DC3</a:t>
            </a:r>
            <a:endParaRPr lang="en-US" sz="1200" b="1" dirty="0">
              <a:solidFill>
                <a:schemeClr val="tx1"/>
              </a:solidFill>
              <a:latin typeface="Arial Narrow" pitchFamily="34" charset="0"/>
            </a:endParaRPr>
          </a:p>
        </p:txBody>
      </p:sp>
      <p:sp>
        <p:nvSpPr>
          <p:cNvPr id="78" name="Rectangle 77"/>
          <p:cNvSpPr/>
          <p:nvPr/>
        </p:nvSpPr>
        <p:spPr>
          <a:xfrm>
            <a:off x="265627" y="1975797"/>
            <a:ext cx="459346" cy="25569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DC2</a:t>
            </a:r>
            <a:endParaRPr lang="en-US" sz="1200" b="1" dirty="0">
              <a:solidFill>
                <a:schemeClr val="tx1"/>
              </a:solidFill>
              <a:latin typeface="Arial Narrow" pitchFamily="34" charset="0"/>
            </a:endParaRPr>
          </a:p>
        </p:txBody>
      </p:sp>
      <p:sp>
        <p:nvSpPr>
          <p:cNvPr id="79" name="Rectangle 78"/>
          <p:cNvSpPr/>
          <p:nvPr/>
        </p:nvSpPr>
        <p:spPr>
          <a:xfrm>
            <a:off x="495300" y="3183705"/>
            <a:ext cx="459346" cy="25569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DC1</a:t>
            </a:r>
            <a:endParaRPr lang="en-US" sz="1200" b="1" dirty="0">
              <a:solidFill>
                <a:schemeClr val="tx1"/>
              </a:solidFill>
              <a:latin typeface="Arial Narrow" pitchFamily="34" charset="0"/>
            </a:endParaRPr>
          </a:p>
        </p:txBody>
      </p:sp>
      <p:sp>
        <p:nvSpPr>
          <p:cNvPr id="80" name="Rectangle 79"/>
          <p:cNvSpPr/>
          <p:nvPr/>
        </p:nvSpPr>
        <p:spPr>
          <a:xfrm>
            <a:off x="7008254" y="1227212"/>
            <a:ext cx="459346" cy="25569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DC6</a:t>
            </a:r>
            <a:endParaRPr lang="en-US" sz="1200" b="1" dirty="0">
              <a:solidFill>
                <a:schemeClr val="tx1"/>
              </a:solidFill>
              <a:latin typeface="Arial Narrow" pitchFamily="34" charset="0"/>
            </a:endParaRPr>
          </a:p>
        </p:txBody>
      </p:sp>
      <p:sp>
        <p:nvSpPr>
          <p:cNvPr id="81" name="Rectangle 80"/>
          <p:cNvSpPr/>
          <p:nvPr/>
        </p:nvSpPr>
        <p:spPr>
          <a:xfrm>
            <a:off x="7770254" y="1649310"/>
            <a:ext cx="459346" cy="25569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DC7</a:t>
            </a:r>
            <a:endParaRPr lang="en-US" sz="1200" b="1" dirty="0">
              <a:solidFill>
                <a:schemeClr val="tx1"/>
              </a:solidFill>
              <a:latin typeface="Arial Narrow" pitchFamily="34" charset="0"/>
            </a:endParaRPr>
          </a:p>
        </p:txBody>
      </p:sp>
      <p:sp>
        <p:nvSpPr>
          <p:cNvPr id="82" name="Rectangle 81"/>
          <p:cNvSpPr/>
          <p:nvPr/>
        </p:nvSpPr>
        <p:spPr>
          <a:xfrm>
            <a:off x="7581900" y="2750834"/>
            <a:ext cx="459346" cy="25569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DC8</a:t>
            </a:r>
            <a:endParaRPr lang="en-US" sz="1200" b="1" dirty="0">
              <a:solidFill>
                <a:schemeClr val="tx1"/>
              </a:solidFill>
              <a:latin typeface="Arial Narrow" pitchFamily="34" charset="0"/>
            </a:endParaRPr>
          </a:p>
        </p:txBody>
      </p:sp>
      <p:cxnSp>
        <p:nvCxnSpPr>
          <p:cNvPr id="83" name="Straight Connector 82"/>
          <p:cNvCxnSpPr>
            <a:stCxn id="26" idx="6"/>
            <a:endCxn id="24" idx="2"/>
          </p:cNvCxnSpPr>
          <p:nvPr/>
        </p:nvCxnSpPr>
        <p:spPr>
          <a:xfrm flipV="1">
            <a:off x="1467655" y="2822020"/>
            <a:ext cx="706728" cy="347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79" idx="0"/>
            <a:endCxn id="26" idx="2"/>
          </p:cNvCxnSpPr>
          <p:nvPr/>
        </p:nvCxnSpPr>
        <p:spPr>
          <a:xfrm flipV="1">
            <a:off x="724973" y="2856744"/>
            <a:ext cx="402465" cy="32696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78" idx="3"/>
            <a:endCxn id="22" idx="2"/>
          </p:cNvCxnSpPr>
          <p:nvPr/>
        </p:nvCxnSpPr>
        <p:spPr>
          <a:xfrm>
            <a:off x="724973" y="2103642"/>
            <a:ext cx="494227" cy="10877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22" idx="4"/>
            <a:endCxn id="26" idx="0"/>
          </p:cNvCxnSpPr>
          <p:nvPr/>
        </p:nvCxnSpPr>
        <p:spPr>
          <a:xfrm flipH="1">
            <a:off x="1297547" y="2362200"/>
            <a:ext cx="91762" cy="34476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21" idx="2"/>
            <a:endCxn id="22" idx="7"/>
          </p:cNvCxnSpPr>
          <p:nvPr/>
        </p:nvCxnSpPr>
        <p:spPr>
          <a:xfrm flipH="1">
            <a:off x="1509593" y="1831420"/>
            <a:ext cx="395407" cy="2750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21" idx="1"/>
            <a:endCxn id="77" idx="3"/>
          </p:cNvCxnSpPr>
          <p:nvPr/>
        </p:nvCxnSpPr>
        <p:spPr>
          <a:xfrm flipH="1" flipV="1">
            <a:off x="1697328" y="1355057"/>
            <a:ext cx="257496" cy="37045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23" idx="2"/>
            <a:endCxn id="21" idx="6"/>
          </p:cNvCxnSpPr>
          <p:nvPr/>
        </p:nvCxnSpPr>
        <p:spPr>
          <a:xfrm flipH="1" flipV="1">
            <a:off x="2245217" y="1831420"/>
            <a:ext cx="345583"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24" idx="7"/>
            <a:endCxn id="23" idx="4"/>
          </p:cNvCxnSpPr>
          <p:nvPr/>
        </p:nvCxnSpPr>
        <p:spPr>
          <a:xfrm flipV="1">
            <a:off x="2464776" y="2209800"/>
            <a:ext cx="296133" cy="50631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a:stCxn id="23" idx="0"/>
            <a:endCxn id="76" idx="2"/>
          </p:cNvCxnSpPr>
          <p:nvPr/>
        </p:nvCxnSpPr>
        <p:spPr>
          <a:xfrm flipV="1">
            <a:off x="2760909" y="1647447"/>
            <a:ext cx="170108" cy="26279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a:stCxn id="16" idx="3"/>
            <a:endCxn id="20" idx="0"/>
          </p:cNvCxnSpPr>
          <p:nvPr/>
        </p:nvCxnSpPr>
        <p:spPr>
          <a:xfrm flipH="1">
            <a:off x="5427909" y="2013530"/>
            <a:ext cx="183980" cy="3486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a:stCxn id="20" idx="6"/>
            <a:endCxn id="18" idx="2"/>
          </p:cNvCxnSpPr>
          <p:nvPr/>
        </p:nvCxnSpPr>
        <p:spPr>
          <a:xfrm>
            <a:off x="5598017" y="2511980"/>
            <a:ext cx="955183" cy="1576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a:stCxn id="16" idx="7"/>
            <a:endCxn id="10" idx="2"/>
          </p:cNvCxnSpPr>
          <p:nvPr/>
        </p:nvCxnSpPr>
        <p:spPr>
          <a:xfrm flipV="1">
            <a:off x="5852458" y="1632682"/>
            <a:ext cx="469460" cy="16902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a:stCxn id="10" idx="6"/>
            <a:endCxn id="17" idx="1"/>
          </p:cNvCxnSpPr>
          <p:nvPr/>
        </p:nvCxnSpPr>
        <p:spPr>
          <a:xfrm>
            <a:off x="6662135" y="1632682"/>
            <a:ext cx="550489" cy="2399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a:stCxn id="17" idx="3"/>
            <a:endCxn id="18" idx="0"/>
          </p:cNvCxnSpPr>
          <p:nvPr/>
        </p:nvCxnSpPr>
        <p:spPr>
          <a:xfrm flipH="1">
            <a:off x="6723309" y="2084490"/>
            <a:ext cx="489315" cy="4353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a:stCxn id="75" idx="3"/>
            <a:endCxn id="16" idx="2"/>
          </p:cNvCxnSpPr>
          <p:nvPr/>
        </p:nvCxnSpPr>
        <p:spPr>
          <a:xfrm>
            <a:off x="5183746" y="1651845"/>
            <a:ext cx="378319" cy="2557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a:stCxn id="80" idx="1"/>
            <a:endCxn id="10" idx="0"/>
          </p:cNvCxnSpPr>
          <p:nvPr/>
        </p:nvCxnSpPr>
        <p:spPr>
          <a:xfrm flipH="1">
            <a:off x="6492027" y="1355057"/>
            <a:ext cx="516227" cy="12784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a:stCxn id="81" idx="1"/>
            <a:endCxn id="17" idx="7"/>
          </p:cNvCxnSpPr>
          <p:nvPr/>
        </p:nvCxnSpPr>
        <p:spPr>
          <a:xfrm flipH="1">
            <a:off x="7453193" y="1777155"/>
            <a:ext cx="317061" cy="955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a:stCxn id="82" idx="1"/>
            <a:endCxn id="18" idx="6"/>
          </p:cNvCxnSpPr>
          <p:nvPr/>
        </p:nvCxnSpPr>
        <p:spPr>
          <a:xfrm flipH="1" flipV="1">
            <a:off x="6893417" y="2669620"/>
            <a:ext cx="688483" cy="20905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Rounded Rectangle 143"/>
          <p:cNvSpPr/>
          <p:nvPr/>
        </p:nvSpPr>
        <p:spPr>
          <a:xfrm>
            <a:off x="4114800" y="5277227"/>
            <a:ext cx="416418" cy="330288"/>
          </a:xfrm>
          <a:prstGeom prst="round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ER8</a:t>
            </a:r>
            <a:endParaRPr lang="en-US" b="1" dirty="0">
              <a:solidFill>
                <a:schemeClr val="tx1"/>
              </a:solidFill>
              <a:latin typeface="Arial Narrow" pitchFamily="34" charset="0"/>
            </a:endParaRPr>
          </a:p>
        </p:txBody>
      </p:sp>
      <p:sp>
        <p:nvSpPr>
          <p:cNvPr id="145" name="Rounded Rectangle 144"/>
          <p:cNvSpPr/>
          <p:nvPr/>
        </p:nvSpPr>
        <p:spPr>
          <a:xfrm>
            <a:off x="4966454" y="6096000"/>
            <a:ext cx="416418" cy="330288"/>
          </a:xfrm>
          <a:prstGeom prst="round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ER7</a:t>
            </a:r>
            <a:endParaRPr lang="en-US" b="1" dirty="0">
              <a:solidFill>
                <a:schemeClr val="tx1"/>
              </a:solidFill>
              <a:latin typeface="Arial Narrow" pitchFamily="34" charset="0"/>
            </a:endParaRPr>
          </a:p>
        </p:txBody>
      </p:sp>
      <p:sp>
        <p:nvSpPr>
          <p:cNvPr id="146" name="Rounded Rectangle 145"/>
          <p:cNvSpPr/>
          <p:nvPr/>
        </p:nvSpPr>
        <p:spPr>
          <a:xfrm>
            <a:off x="6151217" y="5621993"/>
            <a:ext cx="416418" cy="330288"/>
          </a:xfrm>
          <a:prstGeom prst="round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ER6</a:t>
            </a:r>
            <a:endParaRPr lang="en-US" b="1" dirty="0">
              <a:solidFill>
                <a:schemeClr val="tx1"/>
              </a:solidFill>
              <a:latin typeface="Arial Narrow" pitchFamily="34" charset="0"/>
            </a:endParaRPr>
          </a:p>
        </p:txBody>
      </p:sp>
      <p:sp>
        <p:nvSpPr>
          <p:cNvPr id="147" name="Rounded Rectangle 146"/>
          <p:cNvSpPr/>
          <p:nvPr/>
        </p:nvSpPr>
        <p:spPr>
          <a:xfrm>
            <a:off x="5756049" y="4442755"/>
            <a:ext cx="416418" cy="330288"/>
          </a:xfrm>
          <a:prstGeom prst="round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ER5</a:t>
            </a:r>
            <a:endParaRPr lang="en-US" b="1" dirty="0">
              <a:solidFill>
                <a:schemeClr val="tx1"/>
              </a:solidFill>
              <a:latin typeface="Arial Narrow" pitchFamily="34" charset="0"/>
            </a:endParaRPr>
          </a:p>
        </p:txBody>
      </p:sp>
      <p:sp>
        <p:nvSpPr>
          <p:cNvPr id="148" name="Rounded Rectangle 147"/>
          <p:cNvSpPr/>
          <p:nvPr/>
        </p:nvSpPr>
        <p:spPr>
          <a:xfrm>
            <a:off x="6541931" y="3426115"/>
            <a:ext cx="416418" cy="330288"/>
          </a:xfrm>
          <a:prstGeom prst="round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ER1</a:t>
            </a:r>
            <a:endParaRPr lang="en-US" b="1" dirty="0">
              <a:solidFill>
                <a:schemeClr val="tx1"/>
              </a:solidFill>
              <a:latin typeface="Arial Narrow" pitchFamily="34" charset="0"/>
            </a:endParaRPr>
          </a:p>
        </p:txBody>
      </p:sp>
      <p:sp>
        <p:nvSpPr>
          <p:cNvPr id="149" name="Rounded Rectangle 148"/>
          <p:cNvSpPr/>
          <p:nvPr/>
        </p:nvSpPr>
        <p:spPr>
          <a:xfrm>
            <a:off x="7432182" y="3251112"/>
            <a:ext cx="416418" cy="330288"/>
          </a:xfrm>
          <a:prstGeom prst="round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ER2</a:t>
            </a:r>
            <a:endParaRPr lang="en-US" b="1" dirty="0">
              <a:solidFill>
                <a:schemeClr val="tx1"/>
              </a:solidFill>
              <a:latin typeface="Arial Narrow" pitchFamily="34" charset="0"/>
            </a:endParaRPr>
          </a:p>
        </p:txBody>
      </p:sp>
      <p:sp>
        <p:nvSpPr>
          <p:cNvPr id="150" name="Rounded Rectangle 149"/>
          <p:cNvSpPr/>
          <p:nvPr/>
        </p:nvSpPr>
        <p:spPr>
          <a:xfrm>
            <a:off x="8229600" y="4241712"/>
            <a:ext cx="416418" cy="330288"/>
          </a:xfrm>
          <a:prstGeom prst="round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ER3</a:t>
            </a:r>
            <a:endParaRPr lang="en-US" b="1" dirty="0">
              <a:solidFill>
                <a:schemeClr val="tx1"/>
              </a:solidFill>
              <a:latin typeface="Arial Narrow" pitchFamily="34" charset="0"/>
            </a:endParaRPr>
          </a:p>
        </p:txBody>
      </p:sp>
      <p:sp>
        <p:nvSpPr>
          <p:cNvPr id="151" name="Rounded Rectangle 150"/>
          <p:cNvSpPr/>
          <p:nvPr/>
        </p:nvSpPr>
        <p:spPr>
          <a:xfrm>
            <a:off x="7162800" y="5029200"/>
            <a:ext cx="416418" cy="330288"/>
          </a:xfrm>
          <a:prstGeom prst="round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ER4</a:t>
            </a:r>
            <a:endParaRPr lang="en-US" b="1" dirty="0">
              <a:solidFill>
                <a:schemeClr val="tx1"/>
              </a:solidFill>
              <a:latin typeface="Arial Narrow" pitchFamily="34" charset="0"/>
            </a:endParaRPr>
          </a:p>
        </p:txBody>
      </p:sp>
      <p:cxnSp>
        <p:nvCxnSpPr>
          <p:cNvPr id="152" name="Straight Connector 151"/>
          <p:cNvCxnSpPr>
            <a:stCxn id="38" idx="2"/>
            <a:endCxn id="144" idx="3"/>
          </p:cNvCxnSpPr>
          <p:nvPr/>
        </p:nvCxnSpPr>
        <p:spPr>
          <a:xfrm flipH="1">
            <a:off x="4531218" y="5260420"/>
            <a:ext cx="193449" cy="18195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a:stCxn id="40" idx="3"/>
            <a:endCxn id="145" idx="0"/>
          </p:cNvCxnSpPr>
          <p:nvPr/>
        </p:nvCxnSpPr>
        <p:spPr>
          <a:xfrm flipH="1">
            <a:off x="5174663" y="5899730"/>
            <a:ext cx="133228" cy="1962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a:stCxn id="41" idx="6"/>
            <a:endCxn id="146" idx="0"/>
          </p:cNvCxnSpPr>
          <p:nvPr/>
        </p:nvCxnSpPr>
        <p:spPr>
          <a:xfrm>
            <a:off x="6172467" y="5412820"/>
            <a:ext cx="186959" cy="20917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a:stCxn id="36" idx="4"/>
            <a:endCxn id="151" idx="0"/>
          </p:cNvCxnSpPr>
          <p:nvPr/>
        </p:nvCxnSpPr>
        <p:spPr>
          <a:xfrm>
            <a:off x="7262075" y="4876800"/>
            <a:ext cx="108934" cy="152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a:stCxn id="39" idx="7"/>
            <a:endCxn id="147" idx="1"/>
          </p:cNvCxnSpPr>
          <p:nvPr/>
        </p:nvCxnSpPr>
        <p:spPr>
          <a:xfrm flipV="1">
            <a:off x="5624660" y="4607899"/>
            <a:ext cx="131389" cy="16037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a:stCxn id="37" idx="6"/>
            <a:endCxn id="150" idx="1"/>
          </p:cNvCxnSpPr>
          <p:nvPr/>
        </p:nvCxnSpPr>
        <p:spPr>
          <a:xfrm>
            <a:off x="8001000" y="4346020"/>
            <a:ext cx="228600" cy="608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a:stCxn id="148" idx="2"/>
            <a:endCxn id="34" idx="0"/>
          </p:cNvCxnSpPr>
          <p:nvPr/>
        </p:nvCxnSpPr>
        <p:spPr>
          <a:xfrm flipH="1">
            <a:off x="6723309" y="3756403"/>
            <a:ext cx="26831" cy="28743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a:stCxn id="149" idx="2"/>
            <a:endCxn id="35" idx="7"/>
          </p:cNvCxnSpPr>
          <p:nvPr/>
        </p:nvCxnSpPr>
        <p:spPr>
          <a:xfrm flipH="1">
            <a:off x="7453193" y="3581400"/>
            <a:ext cx="187198" cy="1200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9" name="TextBox 178"/>
          <p:cNvSpPr txBox="1"/>
          <p:nvPr/>
        </p:nvSpPr>
        <p:spPr>
          <a:xfrm>
            <a:off x="445537" y="4512050"/>
            <a:ext cx="2485480" cy="954107"/>
          </a:xfrm>
          <a:prstGeom prst="rect">
            <a:avLst/>
          </a:prstGeom>
          <a:noFill/>
          <a:ln w="3175">
            <a:solidFill>
              <a:schemeClr val="tx1"/>
            </a:solidFill>
          </a:ln>
        </p:spPr>
        <p:txBody>
          <a:bodyPr wrap="square" rtlCol="0">
            <a:spAutoFit/>
          </a:bodyPr>
          <a:lstStyle/>
          <a:p>
            <a:r>
              <a:rPr lang="en-US" sz="1400" dirty="0" smtClean="0"/>
              <a:t>Legend:</a:t>
            </a:r>
          </a:p>
          <a:p>
            <a:r>
              <a:rPr lang="en-US" sz="1400" dirty="0" smtClean="0"/>
              <a:t>DC = Data Center</a:t>
            </a:r>
          </a:p>
          <a:p>
            <a:r>
              <a:rPr lang="en-US" sz="1400" dirty="0" smtClean="0">
                <a:solidFill>
                  <a:schemeClr val="tx2"/>
                </a:solidFill>
              </a:rPr>
              <a:t>N</a:t>
            </a:r>
            <a:r>
              <a:rPr lang="en-US" sz="1400" dirty="0" smtClean="0"/>
              <a:t> = switching node </a:t>
            </a:r>
          </a:p>
          <a:p>
            <a:r>
              <a:rPr lang="en-US" sz="1400" dirty="0" smtClean="0">
                <a:solidFill>
                  <a:srgbClr val="C00000"/>
                </a:solidFill>
              </a:rPr>
              <a:t>ER</a:t>
            </a:r>
            <a:r>
              <a:rPr lang="en-US" sz="1400" dirty="0" smtClean="0"/>
              <a:t> = End user Region</a:t>
            </a:r>
            <a:endParaRPr lang="en-US" sz="1400" dirty="0"/>
          </a:p>
        </p:txBody>
      </p:sp>
    </p:spTree>
    <p:extLst>
      <p:ext uri="{BB962C8B-B14F-4D97-AF65-F5344CB8AC3E}">
        <p14:creationId xmlns="" xmlns:p14="http://schemas.microsoft.com/office/powerpoint/2010/main" val="29259317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13009" y="76200"/>
            <a:ext cx="8229600" cy="961779"/>
          </a:xfrm>
        </p:spPr>
        <p:txBody>
          <a:bodyPr>
            <a:normAutofit/>
          </a:bodyPr>
          <a:lstStyle/>
          <a:p>
            <a:r>
              <a:rPr lang="en-US" sz="3200" dirty="0" smtClean="0"/>
              <a:t>Example Approximate Graph Representation</a:t>
            </a:r>
            <a:endParaRPr lang="en-US" sz="3200" dirty="0"/>
          </a:p>
        </p:txBody>
      </p:sp>
      <p:sp>
        <p:nvSpPr>
          <p:cNvPr id="10" name="Oval 9"/>
          <p:cNvSpPr/>
          <p:nvPr/>
        </p:nvSpPr>
        <p:spPr>
          <a:xfrm>
            <a:off x="5712318" y="2778302"/>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N8</a:t>
            </a:r>
            <a:endParaRPr lang="en-US" sz="1100" b="1" dirty="0">
              <a:solidFill>
                <a:schemeClr val="tx1"/>
              </a:solidFill>
              <a:latin typeface="Arial Narrow" pitchFamily="34" charset="0"/>
              <a:cs typeface="Arial" pitchFamily="34" charset="0"/>
            </a:endParaRPr>
          </a:p>
        </p:txBody>
      </p:sp>
      <p:sp>
        <p:nvSpPr>
          <p:cNvPr id="18" name="Oval 17"/>
          <p:cNvSpPr/>
          <p:nvPr/>
        </p:nvSpPr>
        <p:spPr>
          <a:xfrm>
            <a:off x="5943600" y="381524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N10</a:t>
            </a:r>
            <a:endParaRPr lang="en-US" sz="1100" b="1" dirty="0">
              <a:solidFill>
                <a:schemeClr val="tx1"/>
              </a:solidFill>
              <a:latin typeface="Arial Narrow" pitchFamily="34" charset="0"/>
              <a:cs typeface="Arial" pitchFamily="34" charset="0"/>
            </a:endParaRPr>
          </a:p>
        </p:txBody>
      </p:sp>
      <p:sp>
        <p:nvSpPr>
          <p:cNvPr id="20" name="Oval 19"/>
          <p:cNvSpPr/>
          <p:nvPr/>
        </p:nvSpPr>
        <p:spPr>
          <a:xfrm>
            <a:off x="4648200" y="36576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N6</a:t>
            </a:r>
            <a:endParaRPr lang="en-US" sz="1100" b="1" dirty="0">
              <a:solidFill>
                <a:schemeClr val="tx1"/>
              </a:solidFill>
              <a:latin typeface="Arial Narrow" pitchFamily="34" charset="0"/>
              <a:cs typeface="Arial" pitchFamily="34" charset="0"/>
            </a:endParaRPr>
          </a:p>
        </p:txBody>
      </p:sp>
      <p:sp>
        <p:nvSpPr>
          <p:cNvPr id="21" name="Oval 20"/>
          <p:cNvSpPr/>
          <p:nvPr/>
        </p:nvSpPr>
        <p:spPr>
          <a:xfrm>
            <a:off x="2705100" y="3119045"/>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N3</a:t>
            </a:r>
            <a:endParaRPr lang="en-US" sz="1100" b="1" dirty="0">
              <a:solidFill>
                <a:schemeClr val="tx1"/>
              </a:solidFill>
              <a:latin typeface="Arial Narrow" pitchFamily="34" charset="0"/>
              <a:cs typeface="Arial" pitchFamily="34" charset="0"/>
            </a:endParaRPr>
          </a:p>
        </p:txBody>
      </p:sp>
      <p:sp>
        <p:nvSpPr>
          <p:cNvPr id="24" name="Oval 23"/>
          <p:cNvSpPr/>
          <p:nvPr/>
        </p:nvSpPr>
        <p:spPr>
          <a:xfrm>
            <a:off x="2974483" y="4109645"/>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N5</a:t>
            </a:r>
            <a:endParaRPr lang="en-US" sz="1100" b="1" dirty="0">
              <a:solidFill>
                <a:schemeClr val="tx1"/>
              </a:solidFill>
              <a:latin typeface="Arial Narrow" pitchFamily="34" charset="0"/>
              <a:cs typeface="Arial" pitchFamily="34" charset="0"/>
            </a:endParaRPr>
          </a:p>
        </p:txBody>
      </p:sp>
      <p:sp>
        <p:nvSpPr>
          <p:cNvPr id="26" name="Oval 25"/>
          <p:cNvSpPr/>
          <p:nvPr/>
        </p:nvSpPr>
        <p:spPr>
          <a:xfrm>
            <a:off x="1927538" y="4144369"/>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a:t>
            </a:r>
            <a:endParaRPr lang="en-US" sz="1100" b="1" dirty="0">
              <a:solidFill>
                <a:schemeClr val="tx1"/>
              </a:solidFill>
              <a:latin typeface="Arial Narrow" pitchFamily="34" charset="0"/>
              <a:cs typeface="Arial" pitchFamily="34" charset="0"/>
            </a:endParaRPr>
          </a:p>
        </p:txBody>
      </p:sp>
      <p:cxnSp>
        <p:nvCxnSpPr>
          <p:cNvPr id="29" name="Straight Connector 28"/>
          <p:cNvCxnSpPr>
            <a:stCxn id="84" idx="7"/>
            <a:endCxn id="20" idx="3"/>
          </p:cNvCxnSpPr>
          <p:nvPr/>
        </p:nvCxnSpPr>
        <p:spPr>
          <a:xfrm flipV="1">
            <a:off x="4387484" y="3913290"/>
            <a:ext cx="310540" cy="50771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4" idx="2"/>
            <a:endCxn id="24" idx="5"/>
          </p:cNvCxnSpPr>
          <p:nvPr/>
        </p:nvCxnSpPr>
        <p:spPr>
          <a:xfrm flipH="1" flipV="1">
            <a:off x="3264876" y="4365335"/>
            <a:ext cx="832215" cy="1615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Oval 33"/>
          <p:cNvSpPr/>
          <p:nvPr/>
        </p:nvSpPr>
        <p:spPr>
          <a:xfrm>
            <a:off x="5715000" y="5161352"/>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N11</a:t>
            </a:r>
            <a:endParaRPr lang="en-US" sz="1100" b="1" dirty="0">
              <a:solidFill>
                <a:schemeClr val="tx1"/>
              </a:solidFill>
              <a:latin typeface="Arial Narrow" pitchFamily="34" charset="0"/>
              <a:cs typeface="Arial" pitchFamily="34" charset="0"/>
            </a:endParaRPr>
          </a:p>
        </p:txBody>
      </p:sp>
      <p:sp>
        <p:nvSpPr>
          <p:cNvPr id="35" name="Oval 34"/>
          <p:cNvSpPr/>
          <p:nvPr/>
        </p:nvSpPr>
        <p:spPr>
          <a:xfrm>
            <a:off x="6324600" y="4775112"/>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N12</a:t>
            </a:r>
            <a:endParaRPr lang="en-US" sz="1100" b="1" dirty="0">
              <a:solidFill>
                <a:schemeClr val="tx1"/>
              </a:solidFill>
              <a:latin typeface="Arial Narrow" pitchFamily="34" charset="0"/>
              <a:cs typeface="Arial" pitchFamily="34" charset="0"/>
            </a:endParaRPr>
          </a:p>
        </p:txBody>
      </p:sp>
      <p:sp>
        <p:nvSpPr>
          <p:cNvPr id="36" name="Oval 35"/>
          <p:cNvSpPr/>
          <p:nvPr/>
        </p:nvSpPr>
        <p:spPr>
          <a:xfrm>
            <a:off x="6253766" y="5694752"/>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N14</a:t>
            </a:r>
            <a:endParaRPr lang="en-US" sz="1100" b="1" dirty="0">
              <a:solidFill>
                <a:schemeClr val="tx1"/>
              </a:solidFill>
              <a:latin typeface="Arial Narrow" pitchFamily="34" charset="0"/>
              <a:cs typeface="Arial" pitchFamily="34" charset="0"/>
            </a:endParaRPr>
          </a:p>
        </p:txBody>
      </p:sp>
      <p:sp>
        <p:nvSpPr>
          <p:cNvPr id="40" name="Oval 39"/>
          <p:cNvSpPr/>
          <p:nvPr/>
        </p:nvSpPr>
        <p:spPr>
          <a:xfrm>
            <a:off x="4267200" y="54864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N15</a:t>
            </a:r>
            <a:endParaRPr lang="en-US" sz="1100" b="1" dirty="0">
              <a:solidFill>
                <a:schemeClr val="tx1"/>
              </a:solidFill>
              <a:latin typeface="Arial Narrow" pitchFamily="34" charset="0"/>
              <a:cs typeface="Arial" pitchFamily="34" charset="0"/>
            </a:endParaRPr>
          </a:p>
        </p:txBody>
      </p:sp>
      <p:cxnSp>
        <p:nvCxnSpPr>
          <p:cNvPr id="44" name="Straight Connector 43"/>
          <p:cNvCxnSpPr>
            <a:stCxn id="84" idx="6"/>
            <a:endCxn id="34" idx="2"/>
          </p:cNvCxnSpPr>
          <p:nvPr/>
        </p:nvCxnSpPr>
        <p:spPr>
          <a:xfrm>
            <a:off x="4437308" y="4526911"/>
            <a:ext cx="1277692" cy="78422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34" idx="5"/>
            <a:endCxn id="36" idx="1"/>
          </p:cNvCxnSpPr>
          <p:nvPr/>
        </p:nvCxnSpPr>
        <p:spPr>
          <a:xfrm>
            <a:off x="6005393" y="5417042"/>
            <a:ext cx="298197" cy="3215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34" idx="7"/>
            <a:endCxn id="35" idx="3"/>
          </p:cNvCxnSpPr>
          <p:nvPr/>
        </p:nvCxnSpPr>
        <p:spPr>
          <a:xfrm flipV="1">
            <a:off x="6005393" y="5030802"/>
            <a:ext cx="369031" cy="1744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35" idx="5"/>
            <a:endCxn id="36" idx="7"/>
          </p:cNvCxnSpPr>
          <p:nvPr/>
        </p:nvCxnSpPr>
        <p:spPr>
          <a:xfrm flipH="1">
            <a:off x="6544159" y="5030802"/>
            <a:ext cx="70834" cy="7078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40" idx="1"/>
            <a:endCxn id="84" idx="4"/>
          </p:cNvCxnSpPr>
          <p:nvPr/>
        </p:nvCxnSpPr>
        <p:spPr>
          <a:xfrm flipH="1" flipV="1">
            <a:off x="4267200" y="4676691"/>
            <a:ext cx="49824" cy="85357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Rectangle 76"/>
          <p:cNvSpPr/>
          <p:nvPr/>
        </p:nvSpPr>
        <p:spPr>
          <a:xfrm>
            <a:off x="2038082" y="2664617"/>
            <a:ext cx="459346" cy="25569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DC3</a:t>
            </a:r>
            <a:endParaRPr lang="en-US" sz="1200" b="1" dirty="0">
              <a:solidFill>
                <a:schemeClr val="tx1"/>
              </a:solidFill>
              <a:latin typeface="Arial Narrow" pitchFamily="34" charset="0"/>
            </a:endParaRPr>
          </a:p>
        </p:txBody>
      </p:sp>
      <p:sp>
        <p:nvSpPr>
          <p:cNvPr id="79" name="Rectangle 78"/>
          <p:cNvSpPr/>
          <p:nvPr/>
        </p:nvSpPr>
        <p:spPr>
          <a:xfrm>
            <a:off x="1295400" y="4621110"/>
            <a:ext cx="459346" cy="25569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DC1</a:t>
            </a:r>
            <a:endParaRPr lang="en-US" sz="1200" b="1" dirty="0">
              <a:solidFill>
                <a:schemeClr val="tx1"/>
              </a:solidFill>
              <a:latin typeface="Arial Narrow" pitchFamily="34" charset="0"/>
            </a:endParaRPr>
          </a:p>
        </p:txBody>
      </p:sp>
      <p:sp>
        <p:nvSpPr>
          <p:cNvPr id="80" name="Rectangle 79"/>
          <p:cNvSpPr/>
          <p:nvPr/>
        </p:nvSpPr>
        <p:spPr>
          <a:xfrm>
            <a:off x="6398654" y="2522612"/>
            <a:ext cx="459346" cy="25569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DC6</a:t>
            </a:r>
            <a:endParaRPr lang="en-US" sz="1200" b="1" dirty="0">
              <a:solidFill>
                <a:schemeClr val="tx1"/>
              </a:solidFill>
              <a:latin typeface="Arial Narrow" pitchFamily="34" charset="0"/>
            </a:endParaRPr>
          </a:p>
        </p:txBody>
      </p:sp>
      <p:cxnSp>
        <p:nvCxnSpPr>
          <p:cNvPr id="83" name="Straight Connector 82"/>
          <p:cNvCxnSpPr>
            <a:stCxn id="26" idx="6"/>
            <a:endCxn id="24" idx="2"/>
          </p:cNvCxnSpPr>
          <p:nvPr/>
        </p:nvCxnSpPr>
        <p:spPr>
          <a:xfrm flipV="1">
            <a:off x="2267755" y="4259425"/>
            <a:ext cx="706728" cy="347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79" idx="0"/>
            <a:endCxn id="26" idx="2"/>
          </p:cNvCxnSpPr>
          <p:nvPr/>
        </p:nvCxnSpPr>
        <p:spPr>
          <a:xfrm flipV="1">
            <a:off x="1525073" y="4294149"/>
            <a:ext cx="402465" cy="326961"/>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21" idx="3"/>
            <a:endCxn id="26" idx="0"/>
          </p:cNvCxnSpPr>
          <p:nvPr/>
        </p:nvCxnSpPr>
        <p:spPr>
          <a:xfrm flipH="1">
            <a:off x="2097647" y="3374735"/>
            <a:ext cx="657277" cy="76963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21" idx="1"/>
            <a:endCxn id="77" idx="3"/>
          </p:cNvCxnSpPr>
          <p:nvPr/>
        </p:nvCxnSpPr>
        <p:spPr>
          <a:xfrm flipH="1" flipV="1">
            <a:off x="2497428" y="2792462"/>
            <a:ext cx="257496" cy="370453"/>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24" idx="7"/>
            <a:endCxn id="21" idx="5"/>
          </p:cNvCxnSpPr>
          <p:nvPr/>
        </p:nvCxnSpPr>
        <p:spPr>
          <a:xfrm flipH="1" flipV="1">
            <a:off x="2995493" y="3374735"/>
            <a:ext cx="269383" cy="7787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a:stCxn id="20" idx="6"/>
            <a:endCxn id="18" idx="2"/>
          </p:cNvCxnSpPr>
          <p:nvPr/>
        </p:nvCxnSpPr>
        <p:spPr>
          <a:xfrm>
            <a:off x="4988417" y="3807380"/>
            <a:ext cx="955183" cy="1576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a:stCxn id="20" idx="7"/>
            <a:endCxn id="10" idx="2"/>
          </p:cNvCxnSpPr>
          <p:nvPr/>
        </p:nvCxnSpPr>
        <p:spPr>
          <a:xfrm flipV="1">
            <a:off x="4938593" y="2928082"/>
            <a:ext cx="773725" cy="773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a:stCxn id="80" idx="1"/>
            <a:endCxn id="10" idx="0"/>
          </p:cNvCxnSpPr>
          <p:nvPr/>
        </p:nvCxnSpPr>
        <p:spPr>
          <a:xfrm flipH="1">
            <a:off x="5882427" y="2650457"/>
            <a:ext cx="516227" cy="127845"/>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5" name="Rounded Rectangle 144"/>
          <p:cNvSpPr/>
          <p:nvPr/>
        </p:nvSpPr>
        <p:spPr>
          <a:xfrm>
            <a:off x="4267200" y="6172200"/>
            <a:ext cx="416418" cy="330288"/>
          </a:xfrm>
          <a:prstGeom prst="roundRect">
            <a:avLst/>
          </a:prstGeom>
          <a:solidFill>
            <a:schemeClr val="bg1"/>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ER7</a:t>
            </a:r>
            <a:endParaRPr lang="en-US" b="1" dirty="0">
              <a:solidFill>
                <a:schemeClr val="tx1"/>
              </a:solidFill>
              <a:latin typeface="Arial Narrow" pitchFamily="34" charset="0"/>
            </a:endParaRPr>
          </a:p>
        </p:txBody>
      </p:sp>
      <p:sp>
        <p:nvSpPr>
          <p:cNvPr id="149" name="Rounded Rectangle 148"/>
          <p:cNvSpPr/>
          <p:nvPr/>
        </p:nvSpPr>
        <p:spPr>
          <a:xfrm>
            <a:off x="6593982" y="4368624"/>
            <a:ext cx="416418" cy="330288"/>
          </a:xfrm>
          <a:prstGeom prst="roundRect">
            <a:avLst/>
          </a:prstGeom>
          <a:solidFill>
            <a:schemeClr val="bg1"/>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ER2</a:t>
            </a:r>
            <a:endParaRPr lang="en-US" b="1" dirty="0">
              <a:solidFill>
                <a:schemeClr val="tx1"/>
              </a:solidFill>
              <a:latin typeface="Arial Narrow" pitchFamily="34" charset="0"/>
            </a:endParaRPr>
          </a:p>
        </p:txBody>
      </p:sp>
      <p:sp>
        <p:nvSpPr>
          <p:cNvPr id="151" name="Rounded Rectangle 150"/>
          <p:cNvSpPr/>
          <p:nvPr/>
        </p:nvSpPr>
        <p:spPr>
          <a:xfrm>
            <a:off x="6324600" y="6146712"/>
            <a:ext cx="416418" cy="330288"/>
          </a:xfrm>
          <a:prstGeom prst="roundRect">
            <a:avLst/>
          </a:prstGeom>
          <a:solidFill>
            <a:schemeClr val="bg1"/>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b="1" dirty="0" smtClean="0">
                <a:solidFill>
                  <a:schemeClr val="tx1"/>
                </a:solidFill>
                <a:latin typeface="Arial Narrow" pitchFamily="34" charset="0"/>
              </a:rPr>
              <a:t>ER4</a:t>
            </a:r>
            <a:endParaRPr lang="en-US" b="1" dirty="0">
              <a:solidFill>
                <a:schemeClr val="tx1"/>
              </a:solidFill>
              <a:latin typeface="Arial Narrow" pitchFamily="34" charset="0"/>
            </a:endParaRPr>
          </a:p>
        </p:txBody>
      </p:sp>
      <p:cxnSp>
        <p:nvCxnSpPr>
          <p:cNvPr id="162" name="Straight Connector 161"/>
          <p:cNvCxnSpPr>
            <a:stCxn id="36" idx="4"/>
            <a:endCxn id="151" idx="0"/>
          </p:cNvCxnSpPr>
          <p:nvPr/>
        </p:nvCxnSpPr>
        <p:spPr>
          <a:xfrm>
            <a:off x="6423875" y="5994312"/>
            <a:ext cx="108934" cy="152400"/>
          </a:xfrm>
          <a:prstGeom prst="line">
            <a:avLst/>
          </a:prstGeom>
          <a:ln w="28575">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a:stCxn id="149" idx="2"/>
            <a:endCxn id="35" idx="7"/>
          </p:cNvCxnSpPr>
          <p:nvPr/>
        </p:nvCxnSpPr>
        <p:spPr>
          <a:xfrm flipH="1">
            <a:off x="6614993" y="4698912"/>
            <a:ext cx="187198" cy="120070"/>
          </a:xfrm>
          <a:prstGeom prst="line">
            <a:avLst/>
          </a:prstGeom>
          <a:ln w="28575">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79" name="TextBox 178"/>
          <p:cNvSpPr txBox="1"/>
          <p:nvPr/>
        </p:nvSpPr>
        <p:spPr>
          <a:xfrm>
            <a:off x="419479" y="5232312"/>
            <a:ext cx="3212063" cy="1169551"/>
          </a:xfrm>
          <a:prstGeom prst="rect">
            <a:avLst/>
          </a:prstGeom>
          <a:noFill/>
          <a:ln w="3175">
            <a:solidFill>
              <a:schemeClr val="tx1"/>
            </a:solidFill>
          </a:ln>
        </p:spPr>
        <p:txBody>
          <a:bodyPr wrap="square" rtlCol="0">
            <a:spAutoFit/>
          </a:bodyPr>
          <a:lstStyle/>
          <a:p>
            <a:r>
              <a:rPr lang="en-US" sz="1400" dirty="0" smtClean="0"/>
              <a:t>Legend:</a:t>
            </a:r>
          </a:p>
          <a:p>
            <a:r>
              <a:rPr lang="en-US" sz="1400" dirty="0" smtClean="0"/>
              <a:t>DC = Data Center</a:t>
            </a:r>
          </a:p>
          <a:p>
            <a:r>
              <a:rPr lang="en-US" sz="1400" dirty="0" smtClean="0">
                <a:solidFill>
                  <a:schemeClr val="tx2"/>
                </a:solidFill>
              </a:rPr>
              <a:t>N</a:t>
            </a:r>
            <a:r>
              <a:rPr lang="en-US" sz="1400" dirty="0" smtClean="0"/>
              <a:t> = switching /aggregation node (PID)</a:t>
            </a:r>
          </a:p>
          <a:p>
            <a:r>
              <a:rPr lang="en-US" sz="1400" dirty="0" smtClean="0"/>
              <a:t>M = Modeling node (PID without IP </a:t>
            </a:r>
            <a:r>
              <a:rPr lang="en-US" sz="1400" dirty="0" err="1" smtClean="0"/>
              <a:t>addr</a:t>
            </a:r>
            <a:r>
              <a:rPr lang="en-US" sz="1400" dirty="0" smtClean="0"/>
              <a:t>)</a:t>
            </a:r>
          </a:p>
          <a:p>
            <a:r>
              <a:rPr lang="en-US" sz="1400" dirty="0" smtClean="0">
                <a:solidFill>
                  <a:srgbClr val="C00000"/>
                </a:solidFill>
              </a:rPr>
              <a:t>ER</a:t>
            </a:r>
            <a:r>
              <a:rPr lang="en-US" sz="1400" dirty="0" smtClean="0"/>
              <a:t> = End user Region</a:t>
            </a:r>
            <a:endParaRPr lang="en-US" sz="1400" dirty="0"/>
          </a:p>
        </p:txBody>
      </p:sp>
      <p:sp>
        <p:nvSpPr>
          <p:cNvPr id="2" name="TextBox 1"/>
          <p:cNvSpPr txBox="1"/>
          <p:nvPr/>
        </p:nvSpPr>
        <p:spPr>
          <a:xfrm>
            <a:off x="685800" y="933271"/>
            <a:ext cx="7772400" cy="1200329"/>
          </a:xfrm>
          <a:prstGeom prst="rect">
            <a:avLst/>
          </a:prstGeom>
          <a:noFill/>
        </p:spPr>
        <p:txBody>
          <a:bodyPr wrap="square" rtlCol="0">
            <a:spAutoFit/>
          </a:bodyPr>
          <a:lstStyle/>
          <a:p>
            <a:pPr marL="285750" indent="-285750">
              <a:buFont typeface="Arial" pitchFamily="34" charset="0"/>
              <a:buChar char="•"/>
            </a:pPr>
            <a:r>
              <a:rPr lang="en-US" dirty="0" smtClean="0"/>
              <a:t>Cost/Constraint query [DC1, DC3, DC6] to[ER2,ER4, ER7]</a:t>
            </a:r>
            <a:endParaRPr lang="en-US" dirty="0"/>
          </a:p>
          <a:p>
            <a:pPr marL="285750" indent="-285750">
              <a:buFont typeface="Arial" pitchFamily="34" charset="0"/>
              <a:buChar char="•"/>
            </a:pPr>
            <a:r>
              <a:rPr lang="en-US" dirty="0" smtClean="0"/>
              <a:t>Graph returned specific to query, must include PIDs for end systems of interest </a:t>
            </a:r>
          </a:p>
          <a:p>
            <a:pPr marL="285750" indent="-285750">
              <a:buFont typeface="Arial" pitchFamily="34" charset="0"/>
              <a:buChar char="•"/>
            </a:pPr>
            <a:r>
              <a:rPr lang="en-US" dirty="0" smtClean="0"/>
              <a:t>Graph not necessarily unique, method for deriving graph does not need to be standardized, though we can make recommendations…</a:t>
            </a:r>
            <a:endParaRPr lang="en-US" dirty="0"/>
          </a:p>
        </p:txBody>
      </p:sp>
      <p:sp>
        <p:nvSpPr>
          <p:cNvPr id="84" name="Oval 83"/>
          <p:cNvSpPr/>
          <p:nvPr/>
        </p:nvSpPr>
        <p:spPr>
          <a:xfrm>
            <a:off x="4097091" y="4377131"/>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M</a:t>
            </a:r>
            <a:r>
              <a:rPr lang="en-US" sz="1100" b="1" dirty="0">
                <a:solidFill>
                  <a:schemeClr val="tx1"/>
                </a:solidFill>
                <a:latin typeface="Arial Narrow" pitchFamily="34" charset="0"/>
                <a:cs typeface="Arial" pitchFamily="34" charset="0"/>
              </a:rPr>
              <a:t>1</a:t>
            </a:r>
          </a:p>
        </p:txBody>
      </p:sp>
      <p:cxnSp>
        <p:nvCxnSpPr>
          <p:cNvPr id="87" name="Straight Connector 86"/>
          <p:cNvCxnSpPr>
            <a:stCxn id="18" idx="1"/>
            <a:endCxn id="10" idx="4"/>
          </p:cNvCxnSpPr>
          <p:nvPr/>
        </p:nvCxnSpPr>
        <p:spPr>
          <a:xfrm flipH="1" flipV="1">
            <a:off x="5882427" y="3077862"/>
            <a:ext cx="110997" cy="78124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Oval 40"/>
          <p:cNvSpPr/>
          <p:nvPr/>
        </p:nvSpPr>
        <p:spPr>
          <a:xfrm>
            <a:off x="4800600" y="57912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N18</a:t>
            </a:r>
            <a:endParaRPr lang="en-US" sz="1100" b="1" dirty="0">
              <a:solidFill>
                <a:schemeClr val="tx1"/>
              </a:solidFill>
              <a:latin typeface="Arial Narrow" pitchFamily="34" charset="0"/>
              <a:cs typeface="Arial" pitchFamily="34" charset="0"/>
            </a:endParaRPr>
          </a:p>
        </p:txBody>
      </p:sp>
      <p:sp>
        <p:nvSpPr>
          <p:cNvPr id="42" name="Oval 41"/>
          <p:cNvSpPr/>
          <p:nvPr/>
        </p:nvSpPr>
        <p:spPr>
          <a:xfrm>
            <a:off x="4953000" y="5181600"/>
            <a:ext cx="340217" cy="2995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b="1" dirty="0" smtClean="0">
                <a:solidFill>
                  <a:schemeClr val="tx1"/>
                </a:solidFill>
                <a:latin typeface="Arial Narrow" pitchFamily="34" charset="0"/>
                <a:cs typeface="Arial" pitchFamily="34" charset="0"/>
              </a:rPr>
              <a:t>N16</a:t>
            </a:r>
            <a:endParaRPr lang="en-US" sz="1100" b="1" dirty="0">
              <a:solidFill>
                <a:schemeClr val="tx1"/>
              </a:solidFill>
              <a:latin typeface="Arial Narrow" pitchFamily="34" charset="0"/>
              <a:cs typeface="Arial" pitchFamily="34" charset="0"/>
            </a:endParaRPr>
          </a:p>
        </p:txBody>
      </p:sp>
      <p:cxnSp>
        <p:nvCxnSpPr>
          <p:cNvPr id="60" name="Straight Connector 59"/>
          <p:cNvCxnSpPr/>
          <p:nvPr/>
        </p:nvCxnSpPr>
        <p:spPr>
          <a:xfrm flipH="1">
            <a:off x="4648200" y="5943600"/>
            <a:ext cx="126023" cy="253155"/>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V="1">
            <a:off x="4572000" y="5410200"/>
            <a:ext cx="369031" cy="1744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41" idx="7"/>
            <a:endCxn id="42" idx="4"/>
          </p:cNvCxnSpPr>
          <p:nvPr/>
        </p:nvCxnSpPr>
        <p:spPr>
          <a:xfrm flipV="1">
            <a:off x="5090993" y="5481160"/>
            <a:ext cx="32116" cy="35391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endCxn id="41" idx="1"/>
          </p:cNvCxnSpPr>
          <p:nvPr/>
        </p:nvCxnSpPr>
        <p:spPr>
          <a:xfrm>
            <a:off x="4572000" y="5737020"/>
            <a:ext cx="278424" cy="980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5305705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Bandwidth Interfaces (I)</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General Notions</a:t>
            </a:r>
          </a:p>
          <a:p>
            <a:pPr lvl="1"/>
            <a:r>
              <a:rPr lang="en-US" dirty="0" smtClean="0"/>
              <a:t>Smaller, closed user community, not the entire internet.  Application controllers </a:t>
            </a:r>
            <a:r>
              <a:rPr lang="en-US" dirty="0" smtClean="0">
                <a:sym typeface="Wingdings" pitchFamily="2" charset="2"/>
              </a:rPr>
              <a:t>↔ Network interface, not individual end users.</a:t>
            </a:r>
          </a:p>
          <a:p>
            <a:pPr lvl="1"/>
            <a:r>
              <a:rPr lang="en-US" dirty="0" smtClean="0">
                <a:sym typeface="Wingdings" pitchFamily="2" charset="2"/>
              </a:rPr>
              <a:t>Both current and future network information and network resource reservations are useful. (Planned, On Demand, etc…)</a:t>
            </a:r>
          </a:p>
          <a:p>
            <a:r>
              <a:rPr lang="en-US" dirty="0" smtClean="0">
                <a:sym typeface="Wingdings" pitchFamily="2" charset="2"/>
              </a:rPr>
              <a:t>Network Info Sharing</a:t>
            </a:r>
          </a:p>
          <a:p>
            <a:pPr lvl="1"/>
            <a:r>
              <a:rPr lang="en-US" dirty="0" smtClean="0">
                <a:sym typeface="Wingdings" pitchFamily="2" charset="2"/>
              </a:rPr>
              <a:t>Make use of all ALTO concepts</a:t>
            </a:r>
          </a:p>
          <a:p>
            <a:pPr lvl="1"/>
            <a:r>
              <a:rPr lang="en-US" dirty="0" smtClean="0">
                <a:sym typeface="Wingdings" pitchFamily="2" charset="2"/>
              </a:rPr>
              <a:t>Would like </a:t>
            </a:r>
            <a:r>
              <a:rPr lang="en-US" b="1" i="1" dirty="0" smtClean="0">
                <a:sym typeface="Wingdings" pitchFamily="2" charset="2"/>
              </a:rPr>
              <a:t>more costs</a:t>
            </a:r>
            <a:r>
              <a:rPr lang="en-US" dirty="0" smtClean="0">
                <a:sym typeface="Wingdings" pitchFamily="2" charset="2"/>
              </a:rPr>
              <a:t>: reservable bandwidth</a:t>
            </a:r>
            <a:r>
              <a:rPr lang="en-US" dirty="0">
                <a:sym typeface="Wingdings" pitchFamily="2" charset="2"/>
              </a:rPr>
              <a:t>, </a:t>
            </a:r>
            <a:r>
              <a:rPr lang="en-US" dirty="0" smtClean="0">
                <a:sym typeface="Wingdings" pitchFamily="2" charset="2"/>
              </a:rPr>
              <a:t>latency</a:t>
            </a:r>
          </a:p>
          <a:p>
            <a:pPr lvl="1"/>
            <a:r>
              <a:rPr lang="en-US" dirty="0" smtClean="0">
                <a:sym typeface="Wingdings" pitchFamily="2" charset="2"/>
              </a:rPr>
              <a:t>Would like </a:t>
            </a:r>
            <a:r>
              <a:rPr lang="en-US" b="1" i="1" dirty="0" smtClean="0">
                <a:sym typeface="Wingdings" pitchFamily="2" charset="2"/>
              </a:rPr>
              <a:t>graphs</a:t>
            </a:r>
            <a:r>
              <a:rPr lang="en-US" dirty="0" smtClean="0">
                <a:sym typeface="Wingdings" pitchFamily="2" charset="2"/>
              </a:rPr>
              <a:t> to approximate networks; Approximate graphs for CSO use similar but much simpler than previously studied topology aggregation problem.</a:t>
            </a:r>
            <a:endParaRPr lang="en-US" dirty="0" smtClean="0"/>
          </a:p>
          <a:p>
            <a:pPr lvl="1"/>
            <a:endParaRPr lang="en-US" dirty="0"/>
          </a:p>
        </p:txBody>
      </p:sp>
    </p:spTree>
    <p:extLst>
      <p:ext uri="{BB962C8B-B14F-4D97-AF65-F5344CB8AC3E}">
        <p14:creationId xmlns="" xmlns:p14="http://schemas.microsoft.com/office/powerpoint/2010/main" val="36474819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Bandwidth Interfaces (II)</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Network Notification Interface</a:t>
            </a:r>
          </a:p>
          <a:p>
            <a:pPr lvl="1"/>
            <a:r>
              <a:rPr lang="en-US" dirty="0" smtClean="0"/>
              <a:t>Changing conditions in the network such as costs or capacity may need to be relayed to the application layer in suitable form and in a time frame relative to their importance to </a:t>
            </a:r>
            <a:r>
              <a:rPr lang="en-US" b="1" i="1" dirty="0" smtClean="0"/>
              <a:t>service </a:t>
            </a:r>
            <a:r>
              <a:rPr lang="en-US" b="1" i="1" dirty="0" err="1" smtClean="0"/>
              <a:t>QoS</a:t>
            </a:r>
            <a:r>
              <a:rPr lang="en-US" dirty="0" smtClean="0"/>
              <a:t>, </a:t>
            </a:r>
            <a:r>
              <a:rPr lang="en-US" b="1" i="1" dirty="0" smtClean="0"/>
              <a:t>service delivery</a:t>
            </a:r>
            <a:r>
              <a:rPr lang="en-US" dirty="0" smtClean="0"/>
              <a:t>, or </a:t>
            </a:r>
            <a:r>
              <a:rPr lang="en-US" b="1" i="1" dirty="0" smtClean="0"/>
              <a:t>cross layer optimization</a:t>
            </a:r>
            <a:r>
              <a:rPr lang="en-US" dirty="0" smtClean="0"/>
              <a:t>. </a:t>
            </a:r>
          </a:p>
          <a:p>
            <a:r>
              <a:rPr lang="en-US" dirty="0" smtClean="0"/>
              <a:t>Network Resource Reservation Interface</a:t>
            </a:r>
          </a:p>
          <a:p>
            <a:pPr lvl="1"/>
            <a:r>
              <a:rPr lang="en-US" dirty="0" smtClean="0"/>
              <a:t>A way for the application controller to indicate to the network that it should create “express lanes” for particular IP or Ethernet flows. The application would not be involved with network technology specific layers as is done in UNIs, PCE, or GMPLS.</a:t>
            </a:r>
          </a:p>
          <a:p>
            <a:pPr lvl="1"/>
            <a:r>
              <a:rPr lang="en-US" dirty="0" smtClean="0"/>
              <a:t>Negotiation for the </a:t>
            </a:r>
            <a:r>
              <a:rPr lang="en-US" dirty="0" err="1" smtClean="0"/>
              <a:t>QoS</a:t>
            </a:r>
            <a:r>
              <a:rPr lang="en-US" dirty="0" smtClean="0"/>
              <a:t>/</a:t>
            </a:r>
            <a:r>
              <a:rPr lang="en-US" dirty="0" err="1" smtClean="0"/>
              <a:t>QoE</a:t>
            </a:r>
            <a:r>
              <a:rPr lang="en-US" dirty="0" smtClean="0"/>
              <a:t> requirements/SLA between APP and NET</a:t>
            </a:r>
          </a:p>
          <a:p>
            <a:pPr lvl="1"/>
            <a:endParaRPr lang="en-US" dirty="0" smtClean="0"/>
          </a:p>
        </p:txBody>
      </p:sp>
    </p:spTree>
    <p:extLst>
      <p:ext uri="{BB962C8B-B14F-4D97-AF65-F5344CB8AC3E}">
        <p14:creationId xmlns="" xmlns:p14="http://schemas.microsoft.com/office/powerpoint/2010/main" val="13375667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smtClean="0"/>
              <a:t>Multi-domain possibility</a:t>
            </a:r>
            <a:br>
              <a:rPr lang="en-GB" dirty="0" smtClean="0"/>
            </a:br>
            <a:r>
              <a:rPr lang="en-GB" dirty="0" smtClean="0"/>
              <a:t>ETICS ASQ</a:t>
            </a:r>
            <a:endParaRPr lang="en-GB" dirty="0"/>
          </a:p>
        </p:txBody>
      </p:sp>
      <p:cxnSp>
        <p:nvCxnSpPr>
          <p:cNvPr id="4" name="Straight Connector 20"/>
          <p:cNvCxnSpPr>
            <a:cxnSpLocks noChangeShapeType="1"/>
            <a:stCxn id="12" idx="1"/>
            <a:endCxn id="13" idx="3"/>
          </p:cNvCxnSpPr>
          <p:nvPr>
            <p:custDataLst>
              <p:tags r:id="rId1"/>
            </p:custDataLst>
          </p:nvPr>
        </p:nvCxnSpPr>
        <p:spPr bwMode="auto">
          <a:xfrm rot="10800000">
            <a:off x="4511675" y="3917950"/>
            <a:ext cx="896938" cy="0"/>
          </a:xfrm>
          <a:prstGeom prst="line">
            <a:avLst/>
          </a:prstGeom>
          <a:noFill/>
          <a:ln w="47625">
            <a:solidFill>
              <a:srgbClr val="C00000"/>
            </a:solidFill>
            <a:prstDash val="sysDot"/>
            <a:round/>
            <a:headEnd/>
            <a:tailEnd/>
          </a:ln>
          <a:extLst>
            <a:ext uri="{909E8E84-426E-40dd-AFC4-6F175D3DCCD1}">
              <a14:hiddenFill xmlns:a14="http://schemas.microsoft.com/office/drawing/2010/main" xmlns="">
                <a:noFill/>
              </a14:hiddenFill>
            </a:ext>
          </a:extLst>
        </p:spPr>
      </p:cxnSp>
      <p:cxnSp>
        <p:nvCxnSpPr>
          <p:cNvPr id="5" name="Straight Connector 20"/>
          <p:cNvCxnSpPr>
            <a:cxnSpLocks noChangeShapeType="1"/>
            <a:stCxn id="13" idx="1"/>
            <a:endCxn id="22" idx="3"/>
          </p:cNvCxnSpPr>
          <p:nvPr>
            <p:custDataLst>
              <p:tags r:id="rId2"/>
            </p:custDataLst>
          </p:nvPr>
        </p:nvCxnSpPr>
        <p:spPr bwMode="auto">
          <a:xfrm rot="10800000">
            <a:off x="2624138" y="3917950"/>
            <a:ext cx="757237" cy="0"/>
          </a:xfrm>
          <a:prstGeom prst="line">
            <a:avLst/>
          </a:prstGeom>
          <a:noFill/>
          <a:ln w="47625">
            <a:solidFill>
              <a:srgbClr val="C00000"/>
            </a:solidFill>
            <a:prstDash val="sysDot"/>
            <a:round/>
            <a:headEnd/>
            <a:tailEnd/>
          </a:ln>
          <a:extLst>
            <a:ext uri="{909E8E84-426E-40dd-AFC4-6F175D3DCCD1}">
              <a14:hiddenFill xmlns:a14="http://schemas.microsoft.com/office/drawing/2010/main" xmlns="">
                <a:noFill/>
              </a14:hiddenFill>
            </a:ext>
          </a:extLst>
        </p:spPr>
      </p:cxnSp>
      <p:cxnSp>
        <p:nvCxnSpPr>
          <p:cNvPr id="6" name="Straight Connector 20"/>
          <p:cNvCxnSpPr>
            <a:cxnSpLocks noChangeShapeType="1"/>
          </p:cNvCxnSpPr>
          <p:nvPr>
            <p:custDataLst>
              <p:tags r:id="rId3"/>
            </p:custDataLst>
          </p:nvPr>
        </p:nvCxnSpPr>
        <p:spPr bwMode="auto">
          <a:xfrm flipH="1" flipV="1">
            <a:off x="4298950" y="1687513"/>
            <a:ext cx="1588" cy="2024062"/>
          </a:xfrm>
          <a:prstGeom prst="line">
            <a:avLst/>
          </a:prstGeom>
          <a:noFill/>
          <a:ln w="47625">
            <a:solidFill>
              <a:srgbClr val="C00000"/>
            </a:solidFill>
            <a:prstDash val="sysDot"/>
            <a:round/>
            <a:headEnd/>
            <a:tailEnd/>
          </a:ln>
          <a:extLst>
            <a:ext uri="{909E8E84-426E-40dd-AFC4-6F175D3DCCD1}">
              <a14:hiddenFill xmlns:a14="http://schemas.microsoft.com/office/drawing/2010/main" xmlns="">
                <a:noFill/>
              </a14:hiddenFill>
            </a:ext>
          </a:extLst>
        </p:spPr>
      </p:cxnSp>
      <p:cxnSp>
        <p:nvCxnSpPr>
          <p:cNvPr id="7" name="Straight Connector 20"/>
          <p:cNvCxnSpPr>
            <a:cxnSpLocks noChangeShapeType="1"/>
          </p:cNvCxnSpPr>
          <p:nvPr>
            <p:custDataLst>
              <p:tags r:id="rId4"/>
            </p:custDataLst>
          </p:nvPr>
        </p:nvCxnSpPr>
        <p:spPr bwMode="auto">
          <a:xfrm flipH="1">
            <a:off x="3622675" y="1897063"/>
            <a:ext cx="0" cy="1679575"/>
          </a:xfrm>
          <a:prstGeom prst="line">
            <a:avLst/>
          </a:prstGeom>
          <a:noFill/>
          <a:ln w="47625">
            <a:solidFill>
              <a:srgbClr val="C00000"/>
            </a:solidFill>
            <a:round/>
            <a:headEnd/>
            <a:tailEnd/>
          </a:ln>
          <a:extLst>
            <a:ext uri="{909E8E84-426E-40dd-AFC4-6F175D3DCCD1}">
              <a14:hiddenFill xmlns:a14="http://schemas.microsoft.com/office/drawing/2010/main" xmlns="">
                <a:noFill/>
              </a14:hiddenFill>
            </a:ext>
          </a:extLst>
        </p:spPr>
      </p:cxnSp>
      <p:sp>
        <p:nvSpPr>
          <p:cNvPr id="8" name="Rectangle 61"/>
          <p:cNvSpPr>
            <a:spLocks noChangeArrowheads="1"/>
          </p:cNvSpPr>
          <p:nvPr>
            <p:custDataLst>
              <p:tags r:id="rId5"/>
            </p:custDataLst>
          </p:nvPr>
        </p:nvSpPr>
        <p:spPr bwMode="auto">
          <a:xfrm>
            <a:off x="4392613" y="2870200"/>
            <a:ext cx="350837"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eaLnBrk="0" hangingPunct="0">
              <a:spcBef>
                <a:spcPct val="15000"/>
              </a:spcBef>
              <a:buClr>
                <a:srgbClr val="FFFFFF"/>
              </a:buClr>
              <a:buFont typeface="Wingdings" charset="0"/>
              <a:buNone/>
            </a:pPr>
            <a:r>
              <a:rPr lang="en-GB">
                <a:solidFill>
                  <a:srgbClr val="000000"/>
                </a:solidFill>
                <a:latin typeface="Verdana" charset="0"/>
              </a:rPr>
              <a:t>E7’</a:t>
            </a:r>
            <a:endParaRPr lang="en-GB">
              <a:solidFill>
                <a:srgbClr val="0000FF"/>
              </a:solidFill>
            </a:endParaRPr>
          </a:p>
        </p:txBody>
      </p:sp>
      <p:sp>
        <p:nvSpPr>
          <p:cNvPr id="9" name="Rectangle 61"/>
          <p:cNvSpPr>
            <a:spLocks noChangeArrowheads="1"/>
          </p:cNvSpPr>
          <p:nvPr>
            <p:custDataLst>
              <p:tags r:id="rId6"/>
            </p:custDataLst>
          </p:nvPr>
        </p:nvSpPr>
        <p:spPr bwMode="auto">
          <a:xfrm>
            <a:off x="3721100" y="2870200"/>
            <a:ext cx="282575"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eaLnBrk="0" hangingPunct="0">
              <a:spcBef>
                <a:spcPct val="15000"/>
              </a:spcBef>
              <a:buClr>
                <a:srgbClr val="FFFFFF"/>
              </a:buClr>
              <a:buFont typeface="Wingdings" charset="0"/>
              <a:buNone/>
            </a:pPr>
            <a:r>
              <a:rPr lang="en-GB">
                <a:solidFill>
                  <a:srgbClr val="000000"/>
                </a:solidFill>
                <a:latin typeface="Verdana" charset="0"/>
              </a:rPr>
              <a:t>E7</a:t>
            </a:r>
            <a:endParaRPr lang="en-GB">
              <a:solidFill>
                <a:srgbClr val="FFFFFF"/>
              </a:solidFill>
            </a:endParaRPr>
          </a:p>
        </p:txBody>
      </p:sp>
      <p:cxnSp>
        <p:nvCxnSpPr>
          <p:cNvPr id="10" name="Straight Connector 20"/>
          <p:cNvCxnSpPr>
            <a:cxnSpLocks noChangeShapeType="1"/>
          </p:cNvCxnSpPr>
          <p:nvPr>
            <p:custDataLst>
              <p:tags r:id="rId7"/>
            </p:custDataLst>
          </p:nvPr>
        </p:nvCxnSpPr>
        <p:spPr bwMode="auto">
          <a:xfrm flipH="1">
            <a:off x="1876425" y="4316413"/>
            <a:ext cx="6054725" cy="0"/>
          </a:xfrm>
          <a:prstGeom prst="line">
            <a:avLst/>
          </a:prstGeom>
          <a:noFill/>
          <a:ln w="47625">
            <a:solidFill>
              <a:srgbClr val="C00000"/>
            </a:solidFill>
            <a:round/>
            <a:headEnd/>
            <a:tailEnd/>
          </a:ln>
          <a:extLst>
            <a:ext uri="{909E8E84-426E-40dd-AFC4-6F175D3DCCD1}">
              <a14:hiddenFill xmlns:a14="http://schemas.microsoft.com/office/drawing/2010/main" xmlns="">
                <a:noFill/>
              </a14:hiddenFill>
            </a:ext>
          </a:extLst>
        </p:spPr>
      </p:cxnSp>
      <p:sp>
        <p:nvSpPr>
          <p:cNvPr id="11" name="Rectangle 62"/>
          <p:cNvSpPr>
            <a:spLocks noChangeArrowheads="1"/>
          </p:cNvSpPr>
          <p:nvPr>
            <p:custDataLst>
              <p:tags r:id="rId8"/>
            </p:custDataLst>
          </p:nvPr>
        </p:nvSpPr>
        <p:spPr bwMode="auto">
          <a:xfrm>
            <a:off x="6851650" y="4003675"/>
            <a:ext cx="282575"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eaLnBrk="0" hangingPunct="0">
              <a:spcBef>
                <a:spcPct val="15000"/>
              </a:spcBef>
              <a:buClr>
                <a:srgbClr val="FFFFFF"/>
              </a:buClr>
              <a:buFont typeface="Wingdings" charset="0"/>
              <a:buNone/>
            </a:pPr>
            <a:r>
              <a:rPr lang="en-GB">
                <a:solidFill>
                  <a:srgbClr val="000000"/>
                </a:solidFill>
                <a:latin typeface="Verdana" charset="0"/>
              </a:rPr>
              <a:t>E3</a:t>
            </a:r>
            <a:endParaRPr lang="en-GB">
              <a:solidFill>
                <a:srgbClr val="FFFFFF"/>
              </a:solidFill>
            </a:endParaRPr>
          </a:p>
        </p:txBody>
      </p:sp>
      <p:sp>
        <p:nvSpPr>
          <p:cNvPr id="12" name="AutoShape 3"/>
          <p:cNvSpPr>
            <a:spLocks noChangeArrowheads="1"/>
          </p:cNvSpPr>
          <p:nvPr>
            <p:custDataLst>
              <p:tags r:id="rId9"/>
            </p:custDataLst>
          </p:nvPr>
        </p:nvSpPr>
        <p:spPr bwMode="auto">
          <a:xfrm>
            <a:off x="5408613" y="3441700"/>
            <a:ext cx="1230312" cy="950913"/>
          </a:xfrm>
          <a:prstGeom prst="roundRect">
            <a:avLst>
              <a:gd name="adj" fmla="val 0"/>
            </a:avLst>
          </a:prstGeom>
          <a:solidFill>
            <a:schemeClr val="accent6">
              <a:lumMod val="40000"/>
              <a:lumOff val="60000"/>
            </a:schemeClr>
          </a:solidFill>
          <a:ln w="38100" algn="ctr">
            <a:solidFill>
              <a:schemeClr val="tx1"/>
            </a:solidFill>
            <a:round/>
            <a:headEnd/>
            <a:tailEnd/>
          </a:ln>
        </p:spPr>
        <p:txBody>
          <a:bodyPr lIns="36000" tIns="36000" rIns="36000" bIns="36000" anchor="ctr"/>
          <a:lstStyle/>
          <a:p>
            <a:pPr algn="ctr">
              <a:spcBef>
                <a:spcPct val="15000"/>
              </a:spcBef>
              <a:buFont typeface="Wingdings" pitchFamily="2" charset="2"/>
              <a:buNone/>
              <a:defRPr/>
            </a:pPr>
            <a:r>
              <a:rPr lang="en-GB" dirty="0">
                <a:solidFill>
                  <a:schemeClr val="tx1"/>
                </a:solidFill>
                <a:latin typeface="Verdana" pitchFamily="34" charset="0"/>
                <a:ea typeface="+mn-ea"/>
              </a:rPr>
              <a:t>Transit</a:t>
            </a:r>
            <a:br>
              <a:rPr lang="en-GB" dirty="0">
                <a:solidFill>
                  <a:schemeClr val="tx1"/>
                </a:solidFill>
                <a:latin typeface="Verdana" pitchFamily="34" charset="0"/>
                <a:ea typeface="+mn-ea"/>
              </a:rPr>
            </a:br>
            <a:r>
              <a:rPr lang="en-GB" dirty="0">
                <a:solidFill>
                  <a:schemeClr val="tx1"/>
                </a:solidFill>
                <a:latin typeface="Verdana" pitchFamily="34" charset="0"/>
                <a:ea typeface="+mn-ea"/>
              </a:rPr>
              <a:t>Telco SP</a:t>
            </a:r>
          </a:p>
        </p:txBody>
      </p:sp>
      <p:sp>
        <p:nvSpPr>
          <p:cNvPr id="13" name="AutoShape 3"/>
          <p:cNvSpPr>
            <a:spLocks noChangeArrowheads="1"/>
          </p:cNvSpPr>
          <p:nvPr>
            <p:custDataLst>
              <p:tags r:id="rId10"/>
            </p:custDataLst>
          </p:nvPr>
        </p:nvSpPr>
        <p:spPr bwMode="auto">
          <a:xfrm>
            <a:off x="3381375" y="3441700"/>
            <a:ext cx="1130300" cy="950913"/>
          </a:xfrm>
          <a:prstGeom prst="roundRect">
            <a:avLst>
              <a:gd name="adj" fmla="val 0"/>
            </a:avLst>
          </a:prstGeom>
          <a:solidFill>
            <a:schemeClr val="accent6">
              <a:lumMod val="40000"/>
              <a:lumOff val="60000"/>
            </a:schemeClr>
          </a:solidFill>
          <a:ln w="38100" algn="ctr">
            <a:solidFill>
              <a:schemeClr val="tx1"/>
            </a:solidFill>
            <a:round/>
            <a:headEnd/>
            <a:tailEnd/>
          </a:ln>
        </p:spPr>
        <p:txBody>
          <a:bodyPr lIns="36000" tIns="36000" rIns="36000" bIns="36000" anchor="ctr"/>
          <a:lstStyle/>
          <a:p>
            <a:pPr algn="ctr">
              <a:spcBef>
                <a:spcPct val="15000"/>
              </a:spcBef>
              <a:buFont typeface="Wingdings" pitchFamily="2" charset="2"/>
              <a:buNone/>
              <a:defRPr/>
            </a:pPr>
            <a:r>
              <a:rPr lang="en-GB" dirty="0">
                <a:solidFill>
                  <a:schemeClr val="tx1"/>
                </a:solidFill>
                <a:latin typeface="Verdana" pitchFamily="34" charset="0"/>
                <a:ea typeface="+mn-ea"/>
              </a:rPr>
              <a:t>Edge Telco SP</a:t>
            </a:r>
            <a:endParaRPr lang="en-GB" sz="1200" dirty="0">
              <a:solidFill>
                <a:schemeClr val="tx1"/>
              </a:solidFill>
              <a:latin typeface="Verdana" pitchFamily="34" charset="0"/>
              <a:ea typeface="+mn-ea"/>
            </a:endParaRPr>
          </a:p>
        </p:txBody>
      </p:sp>
      <p:cxnSp>
        <p:nvCxnSpPr>
          <p:cNvPr id="14" name="Straight Connector 20"/>
          <p:cNvCxnSpPr>
            <a:cxnSpLocks noChangeShapeType="1"/>
            <a:stCxn id="21" idx="1"/>
            <a:endCxn id="12" idx="3"/>
          </p:cNvCxnSpPr>
          <p:nvPr>
            <p:custDataLst>
              <p:tags r:id="rId11"/>
            </p:custDataLst>
          </p:nvPr>
        </p:nvCxnSpPr>
        <p:spPr bwMode="auto">
          <a:xfrm rot="10800000" flipV="1">
            <a:off x="6638925" y="3917950"/>
            <a:ext cx="742950" cy="0"/>
          </a:xfrm>
          <a:prstGeom prst="line">
            <a:avLst/>
          </a:prstGeom>
          <a:noFill/>
          <a:ln w="47625">
            <a:solidFill>
              <a:srgbClr val="C00000"/>
            </a:solidFill>
            <a:prstDash val="sysDot"/>
            <a:round/>
            <a:headEnd/>
            <a:tailEnd/>
          </a:ln>
          <a:extLst>
            <a:ext uri="{909E8E84-426E-40dd-AFC4-6F175D3DCCD1}">
              <a14:hiddenFill xmlns:a14="http://schemas.microsoft.com/office/drawing/2010/main" xmlns="">
                <a:noFill/>
              </a14:hiddenFill>
            </a:ext>
          </a:extLst>
        </p:spPr>
      </p:cxnSp>
      <p:sp>
        <p:nvSpPr>
          <p:cNvPr id="15" name="AutoShape 3"/>
          <p:cNvSpPr>
            <a:spLocks noChangeArrowheads="1"/>
          </p:cNvSpPr>
          <p:nvPr>
            <p:custDataLst>
              <p:tags r:id="rId12"/>
            </p:custDataLst>
          </p:nvPr>
        </p:nvSpPr>
        <p:spPr bwMode="auto">
          <a:xfrm>
            <a:off x="885825" y="4749800"/>
            <a:ext cx="612775" cy="468313"/>
          </a:xfrm>
          <a:prstGeom prst="roundRect">
            <a:avLst>
              <a:gd name="adj" fmla="val 0"/>
            </a:avLst>
          </a:prstGeom>
          <a:solidFill>
            <a:schemeClr val="bg2">
              <a:lumMod val="60000"/>
              <a:lumOff val="40000"/>
            </a:schemeClr>
          </a:solidFill>
          <a:ln w="38100" algn="ctr">
            <a:solidFill>
              <a:schemeClr val="tx1"/>
            </a:solidFill>
            <a:round/>
            <a:headEnd/>
            <a:tailEnd/>
          </a:ln>
        </p:spPr>
        <p:txBody>
          <a:bodyPr lIns="36000" tIns="36000" rIns="36000" bIns="36000" anchor="ctr"/>
          <a:lstStyle/>
          <a:p>
            <a:pPr algn="ctr">
              <a:spcBef>
                <a:spcPct val="15000"/>
              </a:spcBef>
              <a:buFont typeface="Wingdings" pitchFamily="2" charset="2"/>
              <a:buNone/>
              <a:defRPr/>
            </a:pPr>
            <a:endParaRPr lang="en-GB" dirty="0">
              <a:solidFill>
                <a:schemeClr val="tx1"/>
              </a:solidFill>
              <a:latin typeface="Verdana" pitchFamily="34" charset="0"/>
              <a:ea typeface="+mn-ea"/>
            </a:endParaRPr>
          </a:p>
        </p:txBody>
      </p:sp>
      <p:sp>
        <p:nvSpPr>
          <p:cNvPr id="16" name="Rectangle 35"/>
          <p:cNvSpPr>
            <a:spLocks noChangeArrowheads="1"/>
          </p:cNvSpPr>
          <p:nvPr>
            <p:custDataLst>
              <p:tags r:id="rId13"/>
            </p:custDataLst>
          </p:nvPr>
        </p:nvSpPr>
        <p:spPr bwMode="auto">
          <a:xfrm>
            <a:off x="1471613" y="4749800"/>
            <a:ext cx="10287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0" hangingPunct="0">
              <a:spcBef>
                <a:spcPct val="15000"/>
              </a:spcBef>
              <a:buClr>
                <a:schemeClr val="bg1"/>
              </a:buClr>
              <a:buFont typeface="Wingdings" charset="0"/>
              <a:buNone/>
            </a:pPr>
            <a:r>
              <a:rPr lang="en-GB" sz="1400">
                <a:solidFill>
                  <a:schemeClr val="tx1"/>
                </a:solidFill>
                <a:latin typeface="Verdana" charset="0"/>
              </a:rPr>
              <a:t>External</a:t>
            </a:r>
            <a:br>
              <a:rPr lang="en-GB" sz="1400">
                <a:solidFill>
                  <a:schemeClr val="tx1"/>
                </a:solidFill>
                <a:latin typeface="Verdana" charset="0"/>
              </a:rPr>
            </a:br>
            <a:r>
              <a:rPr lang="en-GB" sz="1400">
                <a:solidFill>
                  <a:schemeClr val="tx1"/>
                </a:solidFill>
                <a:latin typeface="Verdana" charset="0"/>
              </a:rPr>
              <a:t> actor</a:t>
            </a:r>
            <a:endParaRPr lang="en-GB" sz="1400"/>
          </a:p>
        </p:txBody>
      </p:sp>
      <p:sp>
        <p:nvSpPr>
          <p:cNvPr id="17" name="AutoShape 3"/>
          <p:cNvSpPr>
            <a:spLocks noChangeArrowheads="1"/>
          </p:cNvSpPr>
          <p:nvPr>
            <p:custDataLst>
              <p:tags r:id="rId14"/>
            </p:custDataLst>
          </p:nvPr>
        </p:nvSpPr>
        <p:spPr bwMode="auto">
          <a:xfrm>
            <a:off x="3189288" y="1462088"/>
            <a:ext cx="1508125" cy="820737"/>
          </a:xfrm>
          <a:prstGeom prst="roundRect">
            <a:avLst>
              <a:gd name="adj" fmla="val 0"/>
            </a:avLst>
          </a:prstGeom>
          <a:solidFill>
            <a:schemeClr val="bg2">
              <a:lumMod val="60000"/>
              <a:lumOff val="40000"/>
            </a:schemeClr>
          </a:solidFill>
          <a:ln w="38100" algn="ctr">
            <a:solidFill>
              <a:schemeClr val="tx1"/>
            </a:solidFill>
            <a:round/>
            <a:headEnd/>
            <a:tailEnd/>
          </a:ln>
        </p:spPr>
        <p:txBody>
          <a:bodyPr lIns="36000" tIns="36000" rIns="36000" bIns="36000" anchor="ctr"/>
          <a:lstStyle/>
          <a:p>
            <a:pPr algn="ctr">
              <a:spcBef>
                <a:spcPct val="15000"/>
              </a:spcBef>
              <a:defRPr/>
            </a:pPr>
            <a:r>
              <a:rPr lang="en-GB" sz="1400" dirty="0">
                <a:solidFill>
                  <a:schemeClr val="tx1"/>
                </a:solidFill>
                <a:latin typeface="Verdana" pitchFamily="34" charset="0"/>
                <a:ea typeface="+mn-ea"/>
              </a:rPr>
              <a:t>Information</a:t>
            </a:r>
            <a:br>
              <a:rPr lang="en-GB" sz="1400" dirty="0">
                <a:solidFill>
                  <a:schemeClr val="tx1"/>
                </a:solidFill>
                <a:latin typeface="Verdana" pitchFamily="34" charset="0"/>
                <a:ea typeface="+mn-ea"/>
              </a:rPr>
            </a:br>
            <a:r>
              <a:rPr lang="en-GB" sz="1400" dirty="0">
                <a:solidFill>
                  <a:schemeClr val="tx1"/>
                </a:solidFill>
                <a:latin typeface="Verdana" pitchFamily="34" charset="0"/>
                <a:ea typeface="+mn-ea"/>
              </a:rPr>
              <a:t>(Application) SP</a:t>
            </a:r>
          </a:p>
        </p:txBody>
      </p:sp>
      <p:sp>
        <p:nvSpPr>
          <p:cNvPr id="18" name="AutoShape 3"/>
          <p:cNvSpPr>
            <a:spLocks noChangeArrowheads="1"/>
          </p:cNvSpPr>
          <p:nvPr>
            <p:custDataLst>
              <p:tags r:id="rId15"/>
            </p:custDataLst>
          </p:nvPr>
        </p:nvSpPr>
        <p:spPr bwMode="auto">
          <a:xfrm>
            <a:off x="885825" y="5491163"/>
            <a:ext cx="612775" cy="468312"/>
          </a:xfrm>
          <a:prstGeom prst="roundRect">
            <a:avLst>
              <a:gd name="adj" fmla="val 0"/>
            </a:avLst>
          </a:prstGeom>
          <a:solidFill>
            <a:schemeClr val="accent6">
              <a:lumMod val="40000"/>
              <a:lumOff val="60000"/>
            </a:schemeClr>
          </a:solidFill>
          <a:ln w="38100" algn="ctr">
            <a:solidFill>
              <a:schemeClr val="tx1"/>
            </a:solidFill>
            <a:round/>
            <a:headEnd/>
            <a:tailEnd/>
          </a:ln>
        </p:spPr>
        <p:txBody>
          <a:bodyPr lIns="36000" tIns="36000" rIns="36000" bIns="36000" anchor="ctr"/>
          <a:lstStyle/>
          <a:p>
            <a:pPr algn="ctr">
              <a:spcBef>
                <a:spcPct val="15000"/>
              </a:spcBef>
              <a:defRPr/>
            </a:pPr>
            <a:endParaRPr lang="en-GB" sz="1200" dirty="0">
              <a:solidFill>
                <a:schemeClr val="tx1"/>
              </a:solidFill>
              <a:latin typeface="Verdana" pitchFamily="34" charset="0"/>
              <a:ea typeface="+mn-ea"/>
            </a:endParaRPr>
          </a:p>
        </p:txBody>
      </p:sp>
      <p:sp>
        <p:nvSpPr>
          <p:cNvPr id="19" name="Rectangle 63"/>
          <p:cNvSpPr>
            <a:spLocks noChangeArrowheads="1"/>
          </p:cNvSpPr>
          <p:nvPr>
            <p:custDataLst>
              <p:tags r:id="rId16"/>
            </p:custDataLst>
          </p:nvPr>
        </p:nvSpPr>
        <p:spPr bwMode="auto">
          <a:xfrm>
            <a:off x="1471613" y="5491163"/>
            <a:ext cx="1703387"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0" hangingPunct="0">
              <a:spcBef>
                <a:spcPct val="15000"/>
              </a:spcBef>
              <a:buClr>
                <a:schemeClr val="bg1"/>
              </a:buClr>
              <a:buFont typeface="Wingdings" charset="0"/>
              <a:buNone/>
            </a:pPr>
            <a:r>
              <a:rPr lang="en-GB" sz="1400">
                <a:solidFill>
                  <a:schemeClr val="tx1"/>
                </a:solidFill>
                <a:latin typeface="Verdana" charset="0"/>
              </a:rPr>
              <a:t>ETICS Provider</a:t>
            </a:r>
            <a:endParaRPr lang="en-GB" sz="1400"/>
          </a:p>
        </p:txBody>
      </p:sp>
      <p:sp>
        <p:nvSpPr>
          <p:cNvPr id="20" name="Rectangle 66"/>
          <p:cNvSpPr>
            <a:spLocks noChangeArrowheads="1"/>
          </p:cNvSpPr>
          <p:nvPr>
            <p:custDataLst>
              <p:tags r:id="rId17"/>
            </p:custDataLst>
          </p:nvPr>
        </p:nvSpPr>
        <p:spPr bwMode="auto">
          <a:xfrm>
            <a:off x="2825750" y="3578225"/>
            <a:ext cx="350838"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eaLnBrk="0" hangingPunct="0">
              <a:spcBef>
                <a:spcPct val="15000"/>
              </a:spcBef>
              <a:buClr>
                <a:schemeClr val="bg1"/>
              </a:buClr>
              <a:buFont typeface="Wingdings" charset="0"/>
              <a:buNone/>
            </a:pPr>
            <a:r>
              <a:rPr lang="en-GB">
                <a:solidFill>
                  <a:schemeClr val="tx1"/>
                </a:solidFill>
                <a:latin typeface="Verdana" charset="0"/>
              </a:rPr>
              <a:t>E1’</a:t>
            </a:r>
            <a:endParaRPr lang="en-GB"/>
          </a:p>
        </p:txBody>
      </p:sp>
      <p:sp>
        <p:nvSpPr>
          <p:cNvPr id="21" name="AutoShape 3"/>
          <p:cNvSpPr>
            <a:spLocks noChangeArrowheads="1"/>
          </p:cNvSpPr>
          <p:nvPr>
            <p:custDataLst>
              <p:tags r:id="rId18"/>
            </p:custDataLst>
          </p:nvPr>
        </p:nvSpPr>
        <p:spPr bwMode="auto">
          <a:xfrm>
            <a:off x="7381875" y="3441700"/>
            <a:ext cx="1228725" cy="950913"/>
          </a:xfrm>
          <a:prstGeom prst="roundRect">
            <a:avLst>
              <a:gd name="adj" fmla="val 0"/>
            </a:avLst>
          </a:prstGeom>
          <a:solidFill>
            <a:schemeClr val="accent6">
              <a:lumMod val="40000"/>
              <a:lumOff val="60000"/>
            </a:schemeClr>
          </a:solidFill>
          <a:ln w="38100" algn="ctr">
            <a:solidFill>
              <a:schemeClr val="tx1"/>
            </a:solidFill>
            <a:round/>
            <a:headEnd/>
            <a:tailEnd/>
          </a:ln>
        </p:spPr>
        <p:txBody>
          <a:bodyPr lIns="36000" tIns="36000" rIns="36000" bIns="36000" anchor="ctr"/>
          <a:lstStyle/>
          <a:p>
            <a:pPr algn="ctr">
              <a:spcBef>
                <a:spcPct val="15000"/>
              </a:spcBef>
              <a:buFont typeface="Wingdings" pitchFamily="2" charset="2"/>
              <a:buNone/>
              <a:defRPr/>
            </a:pPr>
            <a:r>
              <a:rPr lang="en-GB" dirty="0">
                <a:solidFill>
                  <a:schemeClr val="tx1"/>
                </a:solidFill>
                <a:latin typeface="Verdana" pitchFamily="34" charset="0"/>
                <a:ea typeface="+mn-ea"/>
              </a:rPr>
              <a:t>Transit</a:t>
            </a:r>
            <a:br>
              <a:rPr lang="en-GB" dirty="0">
                <a:solidFill>
                  <a:schemeClr val="tx1"/>
                </a:solidFill>
                <a:latin typeface="Verdana" pitchFamily="34" charset="0"/>
                <a:ea typeface="+mn-ea"/>
              </a:rPr>
            </a:br>
            <a:r>
              <a:rPr lang="en-GB" dirty="0">
                <a:solidFill>
                  <a:schemeClr val="tx1"/>
                </a:solidFill>
                <a:latin typeface="Verdana" pitchFamily="34" charset="0"/>
                <a:ea typeface="+mn-ea"/>
              </a:rPr>
              <a:t>Telco SP</a:t>
            </a:r>
          </a:p>
        </p:txBody>
      </p:sp>
      <p:sp>
        <p:nvSpPr>
          <p:cNvPr id="22" name="AutoShape 3"/>
          <p:cNvSpPr>
            <a:spLocks noChangeArrowheads="1"/>
          </p:cNvSpPr>
          <p:nvPr>
            <p:custDataLst>
              <p:tags r:id="rId19"/>
            </p:custDataLst>
          </p:nvPr>
        </p:nvSpPr>
        <p:spPr bwMode="auto">
          <a:xfrm>
            <a:off x="1492250" y="3441700"/>
            <a:ext cx="1131888" cy="950913"/>
          </a:xfrm>
          <a:prstGeom prst="roundRect">
            <a:avLst>
              <a:gd name="adj" fmla="val 0"/>
            </a:avLst>
          </a:prstGeom>
          <a:solidFill>
            <a:schemeClr val="accent6">
              <a:lumMod val="40000"/>
              <a:lumOff val="60000"/>
            </a:schemeClr>
          </a:solidFill>
          <a:ln w="38100" algn="ctr">
            <a:solidFill>
              <a:schemeClr val="tx1"/>
            </a:solidFill>
            <a:round/>
            <a:headEnd/>
            <a:tailEnd/>
          </a:ln>
        </p:spPr>
        <p:txBody>
          <a:bodyPr lIns="36000" tIns="36000" rIns="36000" bIns="36000" anchor="ctr"/>
          <a:lstStyle/>
          <a:p>
            <a:pPr algn="ctr">
              <a:spcBef>
                <a:spcPct val="15000"/>
              </a:spcBef>
              <a:defRPr/>
            </a:pPr>
            <a:r>
              <a:rPr lang="en-GB" dirty="0">
                <a:solidFill>
                  <a:schemeClr val="tx1"/>
                </a:solidFill>
                <a:latin typeface="Verdana" pitchFamily="34" charset="0"/>
                <a:ea typeface="+mn-ea"/>
              </a:rPr>
              <a:t>Edge Telco SP</a:t>
            </a:r>
            <a:endParaRPr lang="en-GB" sz="1200" dirty="0">
              <a:solidFill>
                <a:schemeClr val="tx1"/>
              </a:solidFill>
              <a:latin typeface="Verdana" pitchFamily="34" charset="0"/>
              <a:ea typeface="+mn-ea"/>
            </a:endParaRPr>
          </a:p>
        </p:txBody>
      </p:sp>
      <p:sp>
        <p:nvSpPr>
          <p:cNvPr id="23" name="Rectangle 48"/>
          <p:cNvSpPr>
            <a:spLocks noChangeArrowheads="1"/>
          </p:cNvSpPr>
          <p:nvPr>
            <p:custDataLst>
              <p:tags r:id="rId20"/>
            </p:custDataLst>
          </p:nvPr>
        </p:nvSpPr>
        <p:spPr bwMode="auto">
          <a:xfrm>
            <a:off x="4738688" y="3578225"/>
            <a:ext cx="350837"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eaLnBrk="0" hangingPunct="0">
              <a:spcBef>
                <a:spcPct val="15000"/>
              </a:spcBef>
              <a:buClr>
                <a:schemeClr val="bg1"/>
              </a:buClr>
              <a:buFont typeface="Wingdings" charset="0"/>
              <a:buNone/>
            </a:pPr>
            <a:r>
              <a:rPr lang="en-GB">
                <a:solidFill>
                  <a:schemeClr val="tx1"/>
                </a:solidFill>
                <a:latin typeface="Verdana" charset="0"/>
              </a:rPr>
              <a:t>E2’</a:t>
            </a:r>
            <a:endParaRPr lang="en-GB">
              <a:solidFill>
                <a:srgbClr val="0000FF"/>
              </a:solidFill>
            </a:endParaRPr>
          </a:p>
        </p:txBody>
      </p:sp>
      <p:sp>
        <p:nvSpPr>
          <p:cNvPr id="24" name="Rectangle 52"/>
          <p:cNvSpPr>
            <a:spLocks noChangeArrowheads="1"/>
          </p:cNvSpPr>
          <p:nvPr>
            <p:custDataLst>
              <p:tags r:id="rId21"/>
            </p:custDataLst>
          </p:nvPr>
        </p:nvSpPr>
        <p:spPr bwMode="auto">
          <a:xfrm>
            <a:off x="6850063" y="3578225"/>
            <a:ext cx="350837"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eaLnBrk="0" hangingPunct="0">
              <a:spcBef>
                <a:spcPct val="15000"/>
              </a:spcBef>
              <a:buClr>
                <a:schemeClr val="bg1"/>
              </a:buClr>
              <a:buFont typeface="Wingdings" charset="0"/>
              <a:buNone/>
            </a:pPr>
            <a:r>
              <a:rPr lang="en-GB">
                <a:solidFill>
                  <a:schemeClr val="tx1"/>
                </a:solidFill>
                <a:latin typeface="Verdana" charset="0"/>
              </a:rPr>
              <a:t>E3’</a:t>
            </a:r>
            <a:endParaRPr lang="en-GB">
              <a:solidFill>
                <a:srgbClr val="0000FF"/>
              </a:solidFill>
            </a:endParaRPr>
          </a:p>
        </p:txBody>
      </p:sp>
      <p:sp>
        <p:nvSpPr>
          <p:cNvPr id="25" name="Rectangle 62"/>
          <p:cNvSpPr>
            <a:spLocks noChangeArrowheads="1"/>
          </p:cNvSpPr>
          <p:nvPr>
            <p:custDataLst>
              <p:tags r:id="rId22"/>
            </p:custDataLst>
          </p:nvPr>
        </p:nvSpPr>
        <p:spPr bwMode="auto">
          <a:xfrm>
            <a:off x="2832100" y="4003675"/>
            <a:ext cx="282575"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eaLnBrk="0" hangingPunct="0">
              <a:spcBef>
                <a:spcPct val="15000"/>
              </a:spcBef>
              <a:buClr>
                <a:srgbClr val="FFFFFF"/>
              </a:buClr>
              <a:buFont typeface="Wingdings" charset="0"/>
              <a:buNone/>
            </a:pPr>
            <a:r>
              <a:rPr lang="en-GB">
                <a:solidFill>
                  <a:srgbClr val="000000"/>
                </a:solidFill>
                <a:latin typeface="Verdana" charset="0"/>
              </a:rPr>
              <a:t>E1</a:t>
            </a:r>
            <a:endParaRPr lang="en-GB">
              <a:solidFill>
                <a:srgbClr val="FFFFFF"/>
              </a:solidFill>
            </a:endParaRPr>
          </a:p>
        </p:txBody>
      </p:sp>
      <p:sp>
        <p:nvSpPr>
          <p:cNvPr id="26" name="Rectangle 62"/>
          <p:cNvSpPr>
            <a:spLocks noChangeArrowheads="1"/>
          </p:cNvSpPr>
          <p:nvPr>
            <p:custDataLst>
              <p:tags r:id="rId23"/>
            </p:custDataLst>
          </p:nvPr>
        </p:nvSpPr>
        <p:spPr bwMode="auto">
          <a:xfrm>
            <a:off x="4746625" y="4003675"/>
            <a:ext cx="282575"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eaLnBrk="0" hangingPunct="0">
              <a:spcBef>
                <a:spcPct val="15000"/>
              </a:spcBef>
              <a:buClr>
                <a:srgbClr val="FFFFFF"/>
              </a:buClr>
              <a:buFont typeface="Wingdings" charset="0"/>
              <a:buNone/>
            </a:pPr>
            <a:r>
              <a:rPr lang="en-GB">
                <a:solidFill>
                  <a:srgbClr val="000000"/>
                </a:solidFill>
                <a:latin typeface="Verdana" charset="0"/>
              </a:rPr>
              <a:t>E2</a:t>
            </a:r>
            <a:endParaRPr lang="en-GB">
              <a:solidFill>
                <a:srgbClr val="FFFFFF"/>
              </a:solidFill>
            </a:endParaRPr>
          </a:p>
        </p:txBody>
      </p:sp>
      <p:pic>
        <p:nvPicPr>
          <p:cNvPr id="27" name="Picture 61"/>
          <p:cNvPicPr>
            <a:picLocks noChangeAspect="1" noChangeArrowheads="1"/>
          </p:cNvPicPr>
          <p:nvPr>
            <p:custDataLst>
              <p:tags r:id="rId24"/>
            </p:custDataLst>
          </p:nvPr>
        </p:nvPicPr>
        <p:blipFill>
          <a:blip r:embed="rId27" cstate="print">
            <a:extLst>
              <a:ext uri="{28A0092B-C50C-407E-A947-70E740481C1C}">
                <a14:useLocalDpi xmlns:a14="http://schemas.microsoft.com/office/drawing/2010/main" xmlns="" val="0"/>
              </a:ext>
            </a:extLst>
          </a:blip>
          <a:srcRect/>
          <a:stretch>
            <a:fillRect/>
          </a:stretch>
        </p:blipFill>
        <p:spPr bwMode="auto">
          <a:xfrm>
            <a:off x="4746625" y="4649788"/>
            <a:ext cx="2681288" cy="1682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0906670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High Bandwidth </a:t>
            </a:r>
            <a:r>
              <a:rPr lang="en-US" dirty="0"/>
              <a:t>T</a:t>
            </a:r>
            <a:r>
              <a:rPr lang="en-US" dirty="0" smtClean="0"/>
              <a:t>echnologies and Techniques</a:t>
            </a:r>
          </a:p>
          <a:p>
            <a:r>
              <a:rPr lang="en-US" dirty="0" smtClean="0"/>
              <a:t>Use Cases:</a:t>
            </a:r>
          </a:p>
          <a:p>
            <a:pPr lvl="1"/>
            <a:r>
              <a:rPr lang="en-US" dirty="0" smtClean="0"/>
              <a:t>End System Aggregation (VoD)</a:t>
            </a:r>
          </a:p>
          <a:p>
            <a:pPr lvl="1"/>
            <a:r>
              <a:rPr lang="en-US" dirty="0" smtClean="0"/>
              <a:t>Express Lanes with Assured Service Quality (ASQ)</a:t>
            </a:r>
          </a:p>
          <a:p>
            <a:pPr lvl="1"/>
            <a:r>
              <a:rPr lang="en-US" dirty="0" smtClean="0"/>
              <a:t>Data Center to Data Center Communications</a:t>
            </a:r>
          </a:p>
          <a:p>
            <a:pPr lvl="2"/>
            <a:r>
              <a:rPr lang="en-US" dirty="0"/>
              <a:t>Application </a:t>
            </a:r>
            <a:r>
              <a:rPr lang="en-US" dirty="0" smtClean="0"/>
              <a:t>Overlays, Reliability and Recovery</a:t>
            </a:r>
          </a:p>
          <a:p>
            <a:r>
              <a:rPr lang="en-US" dirty="0" smtClean="0"/>
              <a:t>Infrastructure to Application Exchanges</a:t>
            </a:r>
          </a:p>
          <a:p>
            <a:pPr lvl="1"/>
            <a:r>
              <a:rPr lang="en-US" dirty="0" smtClean="0"/>
              <a:t>Capacity, Latency, Bottlenecks, and graphs</a:t>
            </a:r>
          </a:p>
          <a:p>
            <a:pPr lvl="1"/>
            <a:r>
              <a:rPr lang="en-US" dirty="0" smtClean="0"/>
              <a:t>Network to Application Notifications</a:t>
            </a:r>
          </a:p>
          <a:p>
            <a:pPr lvl="1"/>
            <a:r>
              <a:rPr lang="en-US" dirty="0" smtClean="0"/>
              <a:t>Network Resource </a:t>
            </a:r>
            <a:r>
              <a:rPr lang="en-US" dirty="0"/>
              <a:t>R</a:t>
            </a:r>
            <a:r>
              <a:rPr lang="en-US" dirty="0" smtClean="0"/>
              <a:t>eservations</a:t>
            </a:r>
          </a:p>
          <a:p>
            <a:pPr lvl="1"/>
            <a:endParaRPr lang="en-US" dirty="0"/>
          </a:p>
        </p:txBody>
      </p:sp>
    </p:spTree>
    <p:extLst>
      <p:ext uri="{BB962C8B-B14F-4D97-AF65-F5344CB8AC3E}">
        <p14:creationId xmlns="" xmlns:p14="http://schemas.microsoft.com/office/powerpoint/2010/main" val="2482476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Technologies &amp; Techniques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Data Plane Technologies</a:t>
            </a:r>
          </a:p>
          <a:p>
            <a:pPr lvl="1"/>
            <a:r>
              <a:rPr lang="en-US" dirty="0" smtClean="0"/>
              <a:t>Wavelength Division Multiplexing (WDM) systems typically feature 40, 80, 120, or 160 wavelengths on a fiber, 10Gbps, 40Gbps, or 100Gbps per wavelength.</a:t>
            </a:r>
          </a:p>
          <a:p>
            <a:pPr lvl="1"/>
            <a:r>
              <a:rPr lang="en-US" dirty="0" smtClean="0"/>
              <a:t>OTN (G.709) light weight TDM multiplexing with FEC and error monitoring</a:t>
            </a:r>
          </a:p>
          <a:p>
            <a:pPr lvl="1"/>
            <a:r>
              <a:rPr lang="en-US" dirty="0" smtClean="0"/>
              <a:t>SONET/SDH, MPLS, Carrier Ethernet</a:t>
            </a:r>
          </a:p>
          <a:p>
            <a:r>
              <a:rPr lang="en-US" dirty="0" smtClean="0"/>
              <a:t>Technique: Traffic Engineering via “Express Lanes”</a:t>
            </a:r>
          </a:p>
          <a:p>
            <a:pPr lvl="1"/>
            <a:r>
              <a:rPr lang="en-US" dirty="0" smtClean="0"/>
              <a:t>AKA “Optical bypass”, “optical grooming” at WDM, OTN, SDH layers. Enhanced by GMPLS control plane.</a:t>
            </a:r>
          </a:p>
          <a:p>
            <a:pPr lvl="1"/>
            <a:r>
              <a:rPr lang="en-US" dirty="0" smtClean="0"/>
              <a:t>AKA “MPLS tunnels”, “MPLS-TE”. Enhanced by MPLS control plane.</a:t>
            </a:r>
          </a:p>
          <a:p>
            <a:pPr lvl="1"/>
            <a:r>
              <a:rPr lang="en-US" dirty="0" smtClean="0"/>
              <a:t>Other: Provider Based Ethernet (PBE), Open Flow, etc…</a:t>
            </a:r>
          </a:p>
        </p:txBody>
      </p:sp>
    </p:spTree>
    <p:extLst>
      <p:ext uri="{BB962C8B-B14F-4D97-AF65-F5344CB8AC3E}">
        <p14:creationId xmlns="" xmlns:p14="http://schemas.microsoft.com/office/powerpoint/2010/main" val="1247707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122238"/>
            <a:ext cx="8229600" cy="715962"/>
          </a:xfrm>
        </p:spPr>
        <p:txBody>
          <a:bodyPr>
            <a:normAutofit/>
          </a:bodyPr>
          <a:lstStyle/>
          <a:p>
            <a:r>
              <a:rPr lang="en-US" sz="3600" dirty="0" smtClean="0"/>
              <a:t>End System Aggregation</a:t>
            </a:r>
          </a:p>
        </p:txBody>
      </p:sp>
      <p:sp>
        <p:nvSpPr>
          <p:cNvPr id="3" name="Content Placeholder 2"/>
          <p:cNvSpPr>
            <a:spLocks noGrp="1"/>
          </p:cNvSpPr>
          <p:nvPr>
            <p:ph idx="1"/>
          </p:nvPr>
        </p:nvSpPr>
        <p:spPr>
          <a:xfrm>
            <a:off x="388938" y="803275"/>
            <a:ext cx="8229600" cy="720725"/>
          </a:xfrm>
        </p:spPr>
        <p:txBody>
          <a:bodyPr rtlCol="0">
            <a:normAutofit fontScale="77500" lnSpcReduction="20000"/>
          </a:bodyPr>
          <a:lstStyle/>
          <a:p>
            <a:pPr fontAlgn="auto">
              <a:spcAft>
                <a:spcPts val="0"/>
              </a:spcAft>
              <a:buFont typeface="Arial" pitchFamily="34" charset="0"/>
              <a:buChar char="•"/>
              <a:defRPr/>
            </a:pPr>
            <a:r>
              <a:rPr lang="en-US" dirty="0" smtClean="0"/>
              <a:t>Many clients using services offered at two or more “data centers”</a:t>
            </a:r>
            <a:endParaRPr lang="en-US" dirty="0"/>
          </a:p>
        </p:txBody>
      </p:sp>
      <p:sp>
        <p:nvSpPr>
          <p:cNvPr id="4" name="Slide Number Placeholder 3"/>
          <p:cNvSpPr>
            <a:spLocks noGrp="1"/>
          </p:cNvSpPr>
          <p:nvPr>
            <p:ph type="sldNum" sz="quarter" idx="12"/>
          </p:nvPr>
        </p:nvSpPr>
        <p:spPr/>
        <p:txBody>
          <a:bodyPr/>
          <a:lstStyle/>
          <a:p>
            <a:pPr>
              <a:defRPr/>
            </a:pPr>
            <a:fld id="{1B588A21-479E-414C-B94B-1DC9CC4D52CA}" type="slidenum">
              <a:rPr lang="en-US"/>
              <a:pPr>
                <a:defRPr/>
              </a:pPr>
              <a:t>4</a:t>
            </a:fld>
            <a:endParaRPr lang="en-US" dirty="0"/>
          </a:p>
        </p:txBody>
      </p:sp>
      <p:grpSp>
        <p:nvGrpSpPr>
          <p:cNvPr id="16388" name="Group 4"/>
          <p:cNvGrpSpPr>
            <a:grpSpLocks/>
          </p:cNvGrpSpPr>
          <p:nvPr/>
        </p:nvGrpSpPr>
        <p:grpSpPr bwMode="auto">
          <a:xfrm>
            <a:off x="811213" y="1300163"/>
            <a:ext cx="7342187" cy="4719637"/>
            <a:chOff x="814905" y="1588839"/>
            <a:chExt cx="5056538" cy="3523808"/>
          </a:xfrm>
        </p:grpSpPr>
        <p:cxnSp>
          <p:nvCxnSpPr>
            <p:cNvPr id="6" name="Straight Connector 5"/>
            <p:cNvCxnSpPr>
              <a:stCxn id="26" idx="3"/>
            </p:cNvCxnSpPr>
            <p:nvPr/>
          </p:nvCxnSpPr>
          <p:spPr>
            <a:xfrm flipV="1">
              <a:off x="1684083" y="3433119"/>
              <a:ext cx="866992" cy="455144"/>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p:cNvCxnSpPr>
              <a:endCxn id="17" idx="3"/>
            </p:cNvCxnSpPr>
            <p:nvPr/>
          </p:nvCxnSpPr>
          <p:spPr>
            <a:xfrm flipH="1" flipV="1">
              <a:off x="1936637" y="2445789"/>
              <a:ext cx="571798" cy="448032"/>
            </a:xfrm>
            <a:prstGeom prst="line">
              <a:avLst/>
            </a:prstGeom>
          </p:spPr>
          <p:style>
            <a:lnRef idx="1">
              <a:schemeClr val="dk1"/>
            </a:lnRef>
            <a:fillRef idx="0">
              <a:schemeClr val="dk1"/>
            </a:fillRef>
            <a:effectRef idx="0">
              <a:schemeClr val="dk1"/>
            </a:effectRef>
            <a:fontRef idx="minor">
              <a:schemeClr val="tx1"/>
            </a:fontRef>
          </p:style>
        </p:cxnSp>
        <p:cxnSp>
          <p:nvCxnSpPr>
            <p:cNvPr id="8" name="Straight Connector 7"/>
            <p:cNvCxnSpPr>
              <a:stCxn id="9" idx="0"/>
            </p:cNvCxnSpPr>
            <p:nvPr/>
          </p:nvCxnSpPr>
          <p:spPr>
            <a:xfrm flipV="1">
              <a:off x="2221989" y="3846778"/>
              <a:ext cx="549933" cy="483590"/>
            </a:xfrm>
            <a:prstGeom prst="line">
              <a:avLst/>
            </a:prstGeom>
          </p:spPr>
          <p:style>
            <a:lnRef idx="3">
              <a:schemeClr val="dk1"/>
            </a:lnRef>
            <a:fillRef idx="0">
              <a:schemeClr val="dk1"/>
            </a:fillRef>
            <a:effectRef idx="2">
              <a:schemeClr val="dk1"/>
            </a:effectRef>
            <a:fontRef idx="minor">
              <a:schemeClr val="tx1"/>
            </a:fontRef>
          </p:style>
        </p:cxnSp>
        <p:sp>
          <p:nvSpPr>
            <p:cNvPr id="9" name="Rectangle 8"/>
            <p:cNvSpPr/>
            <p:nvPr/>
          </p:nvSpPr>
          <p:spPr>
            <a:xfrm>
              <a:off x="1855732" y="4330369"/>
              <a:ext cx="733608" cy="555892"/>
            </a:xfrm>
            <a:prstGeom prst="rect">
              <a:avLst/>
            </a:prstGeom>
            <a:solidFill>
              <a:srgbClr val="92D050"/>
            </a:solidFill>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Data Center 1</a:t>
              </a:r>
            </a:p>
          </p:txBody>
        </p:sp>
        <p:sp>
          <p:nvSpPr>
            <p:cNvPr id="10" name="Rectangle 9"/>
            <p:cNvSpPr/>
            <p:nvPr/>
          </p:nvSpPr>
          <p:spPr>
            <a:xfrm>
              <a:off x="2404571" y="1763073"/>
              <a:ext cx="733608" cy="555892"/>
            </a:xfrm>
            <a:prstGeom prst="rect">
              <a:avLst/>
            </a:prstGeom>
            <a:solidFill>
              <a:srgbClr val="92D050"/>
            </a:solidFill>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Data Center 2</a:t>
              </a:r>
            </a:p>
          </p:txBody>
        </p:sp>
        <p:sp>
          <p:nvSpPr>
            <p:cNvPr id="11" name="Rectangle 10"/>
            <p:cNvSpPr/>
            <p:nvPr/>
          </p:nvSpPr>
          <p:spPr>
            <a:xfrm>
              <a:off x="5137835" y="2949529"/>
              <a:ext cx="733608" cy="555891"/>
            </a:xfrm>
            <a:prstGeom prst="rect">
              <a:avLst/>
            </a:prstGeom>
            <a:solidFill>
              <a:srgbClr val="92D050"/>
            </a:solidFill>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Data Center 3</a:t>
              </a:r>
            </a:p>
          </p:txBody>
        </p:sp>
        <p:cxnSp>
          <p:nvCxnSpPr>
            <p:cNvPr id="12" name="Straight Connector 11"/>
            <p:cNvCxnSpPr>
              <a:endCxn id="10" idx="2"/>
            </p:cNvCxnSpPr>
            <p:nvPr/>
          </p:nvCxnSpPr>
          <p:spPr>
            <a:xfrm flipH="1" flipV="1">
              <a:off x="2771922" y="2318965"/>
              <a:ext cx="107144" cy="574856"/>
            </a:xfrm>
            <a:prstGeom prst="line">
              <a:avLst/>
            </a:prstGeom>
          </p:spPr>
          <p:style>
            <a:lnRef idx="2">
              <a:schemeClr val="dk1"/>
            </a:lnRef>
            <a:fillRef idx="0">
              <a:schemeClr val="dk1"/>
            </a:fillRef>
            <a:effectRef idx="1">
              <a:schemeClr val="dk1"/>
            </a:effectRef>
            <a:fontRef idx="minor">
              <a:schemeClr val="tx1"/>
            </a:fontRef>
          </p:style>
        </p:cxnSp>
        <p:cxnSp>
          <p:nvCxnSpPr>
            <p:cNvPr id="13" name="Straight Connector 12"/>
            <p:cNvCxnSpPr>
              <a:stCxn id="11" idx="1"/>
            </p:cNvCxnSpPr>
            <p:nvPr/>
          </p:nvCxnSpPr>
          <p:spPr>
            <a:xfrm flipH="1">
              <a:off x="4571503" y="3226882"/>
              <a:ext cx="566332" cy="97192"/>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a:stCxn id="18" idx="0"/>
            </p:cNvCxnSpPr>
            <p:nvPr/>
          </p:nvCxnSpPr>
          <p:spPr>
            <a:xfrm flipH="1" flipV="1">
              <a:off x="3627980" y="4265179"/>
              <a:ext cx="252554" cy="394695"/>
            </a:xfrm>
            <a:prstGeom prst="line">
              <a:avLst/>
            </a:prstGeom>
          </p:spPr>
          <p:style>
            <a:lnRef idx="1">
              <a:schemeClr val="dk1"/>
            </a:lnRef>
            <a:fillRef idx="0">
              <a:schemeClr val="dk1"/>
            </a:fillRef>
            <a:effectRef idx="0">
              <a:schemeClr val="dk1"/>
            </a:effectRef>
            <a:fontRef idx="minor">
              <a:schemeClr val="tx1"/>
            </a:fontRef>
          </p:style>
        </p:cxnSp>
        <p:sp>
          <p:nvSpPr>
            <p:cNvPr id="16398" name="TextBox 14"/>
            <p:cNvSpPr txBox="1">
              <a:spLocks noChangeArrowheads="1"/>
            </p:cNvSpPr>
            <p:nvPr/>
          </p:nvSpPr>
          <p:spPr bwMode="auto">
            <a:xfrm>
              <a:off x="1233488" y="3364468"/>
              <a:ext cx="366712" cy="390589"/>
            </a:xfrm>
            <a:prstGeom prst="rect">
              <a:avLst/>
            </a:prstGeom>
            <a:noFill/>
            <a:ln w="9525">
              <a:noFill/>
              <a:miter lim="800000"/>
              <a:headEnd/>
              <a:tailEnd/>
            </a:ln>
          </p:spPr>
          <p:txBody>
            <a:bodyPr>
              <a:spAutoFit/>
            </a:bodyPr>
            <a:lstStyle/>
            <a:p>
              <a:r>
                <a:rPr lang="en-US" sz="2800" dirty="0">
                  <a:latin typeface="Calibri" pitchFamily="34" charset="0"/>
                </a:rPr>
                <a:t>…</a:t>
              </a:r>
            </a:p>
          </p:txBody>
        </p:sp>
        <p:sp>
          <p:nvSpPr>
            <p:cNvPr id="16" name="Rectangle 15"/>
            <p:cNvSpPr/>
            <p:nvPr/>
          </p:nvSpPr>
          <p:spPr>
            <a:xfrm>
              <a:off x="4114501" y="1833005"/>
              <a:ext cx="505107" cy="45277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B3</a:t>
              </a:r>
            </a:p>
          </p:txBody>
        </p:sp>
        <p:sp>
          <p:nvSpPr>
            <p:cNvPr id="17" name="Rectangle 16"/>
            <p:cNvSpPr/>
            <p:nvPr/>
          </p:nvSpPr>
          <p:spPr>
            <a:xfrm>
              <a:off x="1432622" y="2219403"/>
              <a:ext cx="504014" cy="451588"/>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A1</a:t>
              </a:r>
            </a:p>
          </p:txBody>
        </p:sp>
        <p:sp>
          <p:nvSpPr>
            <p:cNvPr id="18" name="Rectangle 17"/>
            <p:cNvSpPr/>
            <p:nvPr/>
          </p:nvSpPr>
          <p:spPr>
            <a:xfrm>
              <a:off x="3627980" y="4659874"/>
              <a:ext cx="505107" cy="45277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CN</a:t>
              </a:r>
            </a:p>
          </p:txBody>
        </p:sp>
        <p:sp>
          <p:nvSpPr>
            <p:cNvPr id="19" name="Rectangle 18"/>
            <p:cNvSpPr/>
            <p:nvPr/>
          </p:nvSpPr>
          <p:spPr>
            <a:xfrm>
              <a:off x="4429373" y="4284143"/>
              <a:ext cx="505107" cy="45277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C3</a:t>
              </a:r>
            </a:p>
          </p:txBody>
        </p:sp>
        <p:sp>
          <p:nvSpPr>
            <p:cNvPr id="20" name="Rectangle 19"/>
            <p:cNvSpPr/>
            <p:nvPr/>
          </p:nvSpPr>
          <p:spPr>
            <a:xfrm>
              <a:off x="3734031" y="1681290"/>
              <a:ext cx="505107" cy="45277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B2</a:t>
              </a:r>
            </a:p>
          </p:txBody>
        </p:sp>
        <p:sp>
          <p:nvSpPr>
            <p:cNvPr id="21" name="Rectangle 20"/>
            <p:cNvSpPr/>
            <p:nvPr/>
          </p:nvSpPr>
          <p:spPr>
            <a:xfrm>
              <a:off x="4648034" y="3885893"/>
              <a:ext cx="505107" cy="45277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C2</a:t>
              </a:r>
            </a:p>
          </p:txBody>
        </p:sp>
        <p:sp>
          <p:nvSpPr>
            <p:cNvPr id="22" name="Rectangle 21"/>
            <p:cNvSpPr/>
            <p:nvPr/>
          </p:nvSpPr>
          <p:spPr>
            <a:xfrm>
              <a:off x="5029598" y="3657135"/>
              <a:ext cx="504014" cy="45277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C1</a:t>
              </a:r>
            </a:p>
          </p:txBody>
        </p:sp>
        <p:sp>
          <p:nvSpPr>
            <p:cNvPr id="23" name="Rectangle 22"/>
            <p:cNvSpPr/>
            <p:nvPr/>
          </p:nvSpPr>
          <p:spPr>
            <a:xfrm>
              <a:off x="1337505" y="2636618"/>
              <a:ext cx="505107" cy="451588"/>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A2</a:t>
              </a:r>
            </a:p>
          </p:txBody>
        </p:sp>
        <p:sp>
          <p:nvSpPr>
            <p:cNvPr id="24" name="Rectangle 23"/>
            <p:cNvSpPr/>
            <p:nvPr/>
          </p:nvSpPr>
          <p:spPr>
            <a:xfrm>
              <a:off x="3305455" y="1588839"/>
              <a:ext cx="504014" cy="45277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B1</a:t>
              </a:r>
            </a:p>
          </p:txBody>
        </p:sp>
        <p:sp>
          <p:nvSpPr>
            <p:cNvPr id="25" name="Rectangle 24"/>
            <p:cNvSpPr/>
            <p:nvPr/>
          </p:nvSpPr>
          <p:spPr>
            <a:xfrm>
              <a:off x="1232548" y="3037239"/>
              <a:ext cx="504014" cy="45277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A3</a:t>
              </a:r>
            </a:p>
          </p:txBody>
        </p:sp>
        <p:sp>
          <p:nvSpPr>
            <p:cNvPr id="26" name="Rectangle 25"/>
            <p:cNvSpPr/>
            <p:nvPr/>
          </p:nvSpPr>
          <p:spPr>
            <a:xfrm>
              <a:off x="1180069" y="3661876"/>
              <a:ext cx="504014" cy="45277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AN</a:t>
              </a:r>
            </a:p>
          </p:txBody>
        </p:sp>
        <p:cxnSp>
          <p:nvCxnSpPr>
            <p:cNvPr id="27" name="Straight Connector 26"/>
            <p:cNvCxnSpPr/>
            <p:nvPr/>
          </p:nvCxnSpPr>
          <p:spPr>
            <a:xfrm flipH="1" flipV="1">
              <a:off x="1842612" y="2864190"/>
              <a:ext cx="379377" cy="29631"/>
            </a:xfrm>
            <a:prstGeom prst="line">
              <a:avLst/>
            </a:prstGeom>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flipH="1" flipV="1">
              <a:off x="1747494" y="3283775"/>
              <a:ext cx="380470" cy="29631"/>
            </a:xfrm>
            <a:prstGeom prst="line">
              <a:avLst/>
            </a:prstGeom>
          </p:spPr>
          <p:style>
            <a:lnRef idx="1">
              <a:schemeClr val="dk1"/>
            </a:lnRef>
            <a:fillRef idx="0">
              <a:schemeClr val="dk1"/>
            </a:fillRef>
            <a:effectRef idx="0">
              <a:schemeClr val="dk1"/>
            </a:effectRef>
            <a:fontRef idx="minor">
              <a:schemeClr val="tx1"/>
            </a:fontRef>
          </p:style>
        </p:cxnSp>
        <p:sp>
          <p:nvSpPr>
            <p:cNvPr id="16412" name="TextBox 28"/>
            <p:cNvSpPr txBox="1">
              <a:spLocks noChangeArrowheads="1"/>
            </p:cNvSpPr>
            <p:nvPr/>
          </p:nvSpPr>
          <p:spPr bwMode="auto">
            <a:xfrm>
              <a:off x="4114800" y="4572000"/>
              <a:ext cx="366712" cy="390589"/>
            </a:xfrm>
            <a:prstGeom prst="rect">
              <a:avLst/>
            </a:prstGeom>
            <a:noFill/>
            <a:ln w="9525">
              <a:noFill/>
              <a:miter lim="800000"/>
              <a:headEnd/>
              <a:tailEnd/>
            </a:ln>
          </p:spPr>
          <p:txBody>
            <a:bodyPr>
              <a:spAutoFit/>
            </a:bodyPr>
            <a:lstStyle/>
            <a:p>
              <a:r>
                <a:rPr lang="en-US" sz="2800" dirty="0">
                  <a:latin typeface="Calibri" pitchFamily="34" charset="0"/>
                </a:rPr>
                <a:t>…</a:t>
              </a:r>
            </a:p>
          </p:txBody>
        </p:sp>
        <p:cxnSp>
          <p:nvCxnSpPr>
            <p:cNvPr id="30" name="Straight Connector 29"/>
            <p:cNvCxnSpPr>
              <a:stCxn id="19" idx="1"/>
            </p:cNvCxnSpPr>
            <p:nvPr/>
          </p:nvCxnSpPr>
          <p:spPr>
            <a:xfrm flipH="1" flipV="1">
              <a:off x="3754803" y="3888263"/>
              <a:ext cx="674570" cy="622266"/>
            </a:xfrm>
            <a:prstGeom prst="line">
              <a:avLst/>
            </a:prstGeom>
          </p:spPr>
          <p:style>
            <a:lnRef idx="1">
              <a:schemeClr val="dk1"/>
            </a:lnRef>
            <a:fillRef idx="0">
              <a:schemeClr val="dk1"/>
            </a:fillRef>
            <a:effectRef idx="0">
              <a:schemeClr val="dk1"/>
            </a:effectRef>
            <a:fontRef idx="minor">
              <a:schemeClr val="tx1"/>
            </a:fontRef>
          </p:style>
        </p:cxnSp>
        <p:cxnSp>
          <p:nvCxnSpPr>
            <p:cNvPr id="31" name="Straight Connector 30"/>
            <p:cNvCxnSpPr>
              <a:stCxn id="21" idx="1"/>
            </p:cNvCxnSpPr>
            <p:nvPr/>
          </p:nvCxnSpPr>
          <p:spPr>
            <a:xfrm flipH="1" flipV="1">
              <a:off x="4116688" y="3693879"/>
              <a:ext cx="531347" cy="418400"/>
            </a:xfrm>
            <a:prstGeom prst="line">
              <a:avLst/>
            </a:prstGeom>
          </p:spPr>
          <p:style>
            <a:lnRef idx="1">
              <a:schemeClr val="dk1"/>
            </a:lnRef>
            <a:fillRef idx="0">
              <a:schemeClr val="dk1"/>
            </a:fillRef>
            <a:effectRef idx="0">
              <a:schemeClr val="dk1"/>
            </a:effectRef>
            <a:fontRef idx="minor">
              <a:schemeClr val="tx1"/>
            </a:fontRef>
          </p:style>
        </p:cxnSp>
        <p:cxnSp>
          <p:nvCxnSpPr>
            <p:cNvPr id="32" name="Straight Connector 31"/>
            <p:cNvCxnSpPr>
              <a:stCxn id="22" idx="1"/>
            </p:cNvCxnSpPr>
            <p:nvPr/>
          </p:nvCxnSpPr>
          <p:spPr>
            <a:xfrm flipH="1" flipV="1">
              <a:off x="4632728" y="3382152"/>
              <a:ext cx="396870" cy="501370"/>
            </a:xfrm>
            <a:prstGeom prst="line">
              <a:avLst/>
            </a:prstGeom>
          </p:spPr>
          <p:style>
            <a:lnRef idx="1">
              <a:schemeClr val="dk1"/>
            </a:lnRef>
            <a:fillRef idx="0">
              <a:schemeClr val="dk1"/>
            </a:fillRef>
            <a:effectRef idx="0">
              <a:schemeClr val="dk1"/>
            </a:effectRef>
            <a:fontRef idx="minor">
              <a:schemeClr val="tx1"/>
            </a:fontRef>
          </p:style>
        </p:cxnSp>
        <p:sp>
          <p:nvSpPr>
            <p:cNvPr id="33" name="Rectangle 32"/>
            <p:cNvSpPr/>
            <p:nvPr/>
          </p:nvSpPr>
          <p:spPr>
            <a:xfrm>
              <a:off x="4904961" y="2290519"/>
              <a:ext cx="505107" cy="45277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BN</a:t>
              </a:r>
            </a:p>
          </p:txBody>
        </p:sp>
        <p:sp>
          <p:nvSpPr>
            <p:cNvPr id="16417" name="TextBox 33"/>
            <p:cNvSpPr txBox="1">
              <a:spLocks noChangeArrowheads="1"/>
            </p:cNvSpPr>
            <p:nvPr/>
          </p:nvSpPr>
          <p:spPr bwMode="auto">
            <a:xfrm>
              <a:off x="4586288" y="2133600"/>
              <a:ext cx="366712" cy="390589"/>
            </a:xfrm>
            <a:prstGeom prst="rect">
              <a:avLst/>
            </a:prstGeom>
            <a:noFill/>
            <a:ln w="9525">
              <a:noFill/>
              <a:miter lim="800000"/>
              <a:headEnd/>
              <a:tailEnd/>
            </a:ln>
          </p:spPr>
          <p:txBody>
            <a:bodyPr>
              <a:spAutoFit/>
            </a:bodyPr>
            <a:lstStyle/>
            <a:p>
              <a:r>
                <a:rPr lang="en-US" sz="2800" dirty="0">
                  <a:latin typeface="Calibri" pitchFamily="34" charset="0"/>
                </a:rPr>
                <a:t>…</a:t>
              </a:r>
            </a:p>
          </p:txBody>
        </p:sp>
        <p:cxnSp>
          <p:nvCxnSpPr>
            <p:cNvPr id="35" name="Straight Connector 34"/>
            <p:cNvCxnSpPr>
              <a:endCxn id="24" idx="2"/>
            </p:cNvCxnSpPr>
            <p:nvPr/>
          </p:nvCxnSpPr>
          <p:spPr>
            <a:xfrm flipH="1" flipV="1">
              <a:off x="3558008" y="2041612"/>
              <a:ext cx="69972" cy="628193"/>
            </a:xfrm>
            <a:prstGeom prst="line">
              <a:avLst/>
            </a:prstGeom>
          </p:spPr>
          <p:style>
            <a:lnRef idx="1">
              <a:schemeClr val="dk1"/>
            </a:lnRef>
            <a:fillRef idx="0">
              <a:schemeClr val="dk1"/>
            </a:fillRef>
            <a:effectRef idx="0">
              <a:schemeClr val="dk1"/>
            </a:effectRef>
            <a:fontRef idx="minor">
              <a:schemeClr val="tx1"/>
            </a:fontRef>
          </p:style>
        </p:cxnSp>
        <p:cxnSp>
          <p:nvCxnSpPr>
            <p:cNvPr id="36" name="Straight Connector 35"/>
            <p:cNvCxnSpPr>
              <a:endCxn id="20" idx="2"/>
            </p:cNvCxnSpPr>
            <p:nvPr/>
          </p:nvCxnSpPr>
          <p:spPr>
            <a:xfrm flipH="1" flipV="1">
              <a:off x="3986584" y="2134063"/>
              <a:ext cx="34986" cy="605673"/>
            </a:xfrm>
            <a:prstGeom prst="line">
              <a:avLst/>
            </a:prstGeom>
          </p:spPr>
          <p:style>
            <a:lnRef idx="1">
              <a:schemeClr val="dk1"/>
            </a:lnRef>
            <a:fillRef idx="0">
              <a:schemeClr val="dk1"/>
            </a:fillRef>
            <a:effectRef idx="0">
              <a:schemeClr val="dk1"/>
            </a:effectRef>
            <a:fontRef idx="minor">
              <a:schemeClr val="tx1"/>
            </a:fontRef>
          </p:style>
        </p:cxnSp>
        <p:cxnSp>
          <p:nvCxnSpPr>
            <p:cNvPr id="37" name="Straight Connector 36"/>
            <p:cNvCxnSpPr>
              <a:endCxn id="16" idx="2"/>
            </p:cNvCxnSpPr>
            <p:nvPr/>
          </p:nvCxnSpPr>
          <p:spPr>
            <a:xfrm flipV="1">
              <a:off x="4298177" y="2285778"/>
              <a:ext cx="68878" cy="546409"/>
            </a:xfrm>
            <a:prstGeom prst="line">
              <a:avLst/>
            </a:prstGeom>
          </p:spPr>
          <p:style>
            <a:lnRef idx="1">
              <a:schemeClr val="dk1"/>
            </a:lnRef>
            <a:fillRef idx="0">
              <a:schemeClr val="dk1"/>
            </a:fillRef>
            <a:effectRef idx="0">
              <a:schemeClr val="dk1"/>
            </a:effectRef>
            <a:fontRef idx="minor">
              <a:schemeClr val="tx1"/>
            </a:fontRef>
          </p:style>
        </p:cxnSp>
        <p:cxnSp>
          <p:nvCxnSpPr>
            <p:cNvPr id="38" name="Straight Connector 37"/>
            <p:cNvCxnSpPr>
              <a:endCxn id="33" idx="2"/>
            </p:cNvCxnSpPr>
            <p:nvPr/>
          </p:nvCxnSpPr>
          <p:spPr>
            <a:xfrm flipV="1">
              <a:off x="4609768" y="2743292"/>
              <a:ext cx="547746" cy="241795"/>
            </a:xfrm>
            <a:prstGeom prst="line">
              <a:avLst/>
            </a:prstGeom>
          </p:spPr>
          <p:style>
            <a:lnRef idx="1">
              <a:schemeClr val="dk1"/>
            </a:lnRef>
            <a:fillRef idx="0">
              <a:schemeClr val="dk1"/>
            </a:fillRef>
            <a:effectRef idx="0">
              <a:schemeClr val="dk1"/>
            </a:effectRef>
            <a:fontRef idx="minor">
              <a:schemeClr val="tx1"/>
            </a:fontRef>
          </p:style>
        </p:cxnSp>
        <p:sp>
          <p:nvSpPr>
            <p:cNvPr id="39" name="Cloud 38"/>
            <p:cNvSpPr/>
            <p:nvPr/>
          </p:nvSpPr>
          <p:spPr>
            <a:xfrm>
              <a:off x="1842612" y="2391267"/>
              <a:ext cx="3123574" cy="1981772"/>
            </a:xfrm>
            <a:prstGeom prst="cloud">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600" dirty="0"/>
                <a:t>Network</a:t>
              </a:r>
            </a:p>
          </p:txBody>
        </p:sp>
        <p:sp>
          <p:nvSpPr>
            <p:cNvPr id="16423" name="TextBox 39"/>
            <p:cNvSpPr txBox="1">
              <a:spLocks noChangeArrowheads="1"/>
            </p:cNvSpPr>
            <p:nvPr/>
          </p:nvSpPr>
          <p:spPr bwMode="auto">
            <a:xfrm>
              <a:off x="4681537" y="1680962"/>
              <a:ext cx="824398" cy="275710"/>
            </a:xfrm>
            <a:prstGeom prst="rect">
              <a:avLst/>
            </a:prstGeom>
            <a:noFill/>
            <a:ln w="9525">
              <a:noFill/>
              <a:miter lim="800000"/>
              <a:headEnd/>
              <a:tailEnd/>
            </a:ln>
          </p:spPr>
          <p:txBody>
            <a:bodyPr wrap="none">
              <a:spAutoFit/>
            </a:bodyPr>
            <a:lstStyle/>
            <a:p>
              <a:r>
                <a:rPr lang="en-US" dirty="0">
                  <a:latin typeface="Calibri" pitchFamily="34" charset="0"/>
                </a:rPr>
                <a:t>“Region B”</a:t>
              </a:r>
            </a:p>
          </p:txBody>
        </p:sp>
        <p:sp>
          <p:nvSpPr>
            <p:cNvPr id="41" name="TextBox 40"/>
            <p:cNvSpPr txBox="1"/>
            <p:nvPr/>
          </p:nvSpPr>
          <p:spPr>
            <a:xfrm>
              <a:off x="814905" y="2649788"/>
              <a:ext cx="317976" cy="824018"/>
            </a:xfrm>
            <a:prstGeom prst="rect">
              <a:avLst/>
            </a:prstGeom>
            <a:noFill/>
          </p:spPr>
          <p:txBody>
            <a:bodyPr vert="vert270" wrap="none">
              <a:spAutoFit/>
            </a:bodyPr>
            <a:lstStyle/>
            <a:p>
              <a:pPr fontAlgn="auto">
                <a:spcBef>
                  <a:spcPts val="0"/>
                </a:spcBef>
                <a:spcAft>
                  <a:spcPts val="0"/>
                </a:spcAft>
                <a:defRPr/>
              </a:pPr>
              <a:r>
                <a:rPr lang="en-US" dirty="0">
                  <a:latin typeface="+mn-lt"/>
                </a:rPr>
                <a:t>“Region A”</a:t>
              </a:r>
            </a:p>
          </p:txBody>
        </p:sp>
        <p:sp>
          <p:nvSpPr>
            <p:cNvPr id="16425" name="TextBox 41"/>
            <p:cNvSpPr txBox="1">
              <a:spLocks noChangeArrowheads="1"/>
            </p:cNvSpPr>
            <p:nvPr/>
          </p:nvSpPr>
          <p:spPr bwMode="auto">
            <a:xfrm>
              <a:off x="4967731" y="4353066"/>
              <a:ext cx="830183" cy="275710"/>
            </a:xfrm>
            <a:prstGeom prst="rect">
              <a:avLst/>
            </a:prstGeom>
            <a:noFill/>
            <a:ln w="9525">
              <a:noFill/>
              <a:miter lim="800000"/>
              <a:headEnd/>
              <a:tailEnd/>
            </a:ln>
          </p:spPr>
          <p:txBody>
            <a:bodyPr wrap="none">
              <a:spAutoFit/>
            </a:bodyPr>
            <a:lstStyle/>
            <a:p>
              <a:r>
                <a:rPr lang="en-US" dirty="0">
                  <a:latin typeface="Calibri" pitchFamily="34" charset="0"/>
                </a:rPr>
                <a:t>“Region C”</a:t>
              </a:r>
            </a:p>
          </p:txBody>
        </p:sp>
      </p:grpSp>
      <p:sp>
        <p:nvSpPr>
          <p:cNvPr id="44" name="Content Placeholder 2"/>
          <p:cNvSpPr txBox="1">
            <a:spLocks/>
          </p:cNvSpPr>
          <p:nvPr/>
        </p:nvSpPr>
        <p:spPr>
          <a:xfrm>
            <a:off x="152400" y="6019800"/>
            <a:ext cx="8839200" cy="762000"/>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None/>
              <a:defRPr/>
            </a:pPr>
            <a:r>
              <a:rPr lang="en-US" dirty="0" smtClean="0"/>
              <a:t>For our purposes here we consider a </a:t>
            </a:r>
            <a:r>
              <a:rPr lang="en-US" i="1" dirty="0" smtClean="0"/>
              <a:t>data center </a:t>
            </a:r>
            <a:r>
              <a:rPr lang="en-US" dirty="0" smtClean="0"/>
              <a:t>any computation facility with </a:t>
            </a:r>
            <a:r>
              <a:rPr lang="en-US" b="1" i="1" dirty="0" smtClean="0"/>
              <a:t>significant</a:t>
            </a:r>
            <a:r>
              <a:rPr lang="en-US" dirty="0" smtClean="0"/>
              <a:t> access bandwidth to the network (this does not include relatively low bandwidth internet clients)</a:t>
            </a:r>
            <a:endParaRPr lang="en-US" dirty="0"/>
          </a:p>
        </p:txBody>
      </p:sp>
    </p:spTree>
    <p:extLst>
      <p:ext uri="{BB962C8B-B14F-4D97-AF65-F5344CB8AC3E}">
        <p14:creationId xmlns="" xmlns:p14="http://schemas.microsoft.com/office/powerpoint/2010/main" val="4138446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normAutofit fontScale="90000"/>
          </a:bodyPr>
          <a:lstStyle/>
          <a:p>
            <a:r>
              <a:rPr lang="en-US" dirty="0" smtClean="0"/>
              <a:t>End System Aggregation</a:t>
            </a:r>
            <a:r>
              <a:rPr lang="en-US" dirty="0" smtClean="0">
                <a:solidFill>
                  <a:srgbClr val="FFFF00"/>
                </a:solidFill>
              </a:rPr>
              <a:t/>
            </a:r>
            <a:br>
              <a:rPr lang="en-US" dirty="0" smtClean="0">
                <a:solidFill>
                  <a:srgbClr val="FFFF00"/>
                </a:solidFill>
              </a:rPr>
            </a:br>
            <a:r>
              <a:rPr lang="en-US" dirty="0" smtClean="0"/>
              <a:t>Common Example: VoD</a:t>
            </a:r>
          </a:p>
        </p:txBody>
      </p:sp>
      <p:sp>
        <p:nvSpPr>
          <p:cNvPr id="3" name="Content Placeholder 2"/>
          <p:cNvSpPr>
            <a:spLocks noGrp="1"/>
          </p:cNvSpPr>
          <p:nvPr>
            <p:ph idx="1"/>
          </p:nvPr>
        </p:nvSpPr>
        <p:spPr>
          <a:xfrm>
            <a:off x="457200" y="1447800"/>
            <a:ext cx="8229600" cy="4419600"/>
          </a:xfrm>
        </p:spPr>
        <p:txBody>
          <a:bodyPr rtlCol="0">
            <a:normAutofit fontScale="85000" lnSpcReduction="20000"/>
          </a:bodyPr>
          <a:lstStyle/>
          <a:p>
            <a:pPr fontAlgn="auto">
              <a:spcAft>
                <a:spcPts val="0"/>
              </a:spcAft>
              <a:buFont typeface="Arial" pitchFamily="34" charset="0"/>
              <a:buChar char="•"/>
              <a:defRPr/>
            </a:pPr>
            <a:r>
              <a:rPr lang="en-US" dirty="0" smtClean="0"/>
              <a:t>Clients</a:t>
            </a:r>
          </a:p>
          <a:p>
            <a:pPr lvl="1" fontAlgn="auto">
              <a:spcAft>
                <a:spcPts val="0"/>
              </a:spcAft>
              <a:buFont typeface="Arial" pitchFamily="34" charset="0"/>
              <a:buChar char="–"/>
              <a:defRPr/>
            </a:pPr>
            <a:r>
              <a:rPr lang="en-US" dirty="0" smtClean="0"/>
              <a:t>Millions of customers for a variety of application providers</a:t>
            </a:r>
          </a:p>
          <a:p>
            <a:pPr fontAlgn="auto">
              <a:spcAft>
                <a:spcPts val="0"/>
              </a:spcAft>
              <a:buFont typeface="Arial" pitchFamily="34" charset="0"/>
              <a:buChar char="•"/>
              <a:defRPr/>
            </a:pPr>
            <a:r>
              <a:rPr lang="en-US" dirty="0" smtClean="0"/>
              <a:t>Bandwidth</a:t>
            </a:r>
          </a:p>
          <a:p>
            <a:pPr lvl="1" fontAlgn="auto">
              <a:spcAft>
                <a:spcPts val="0"/>
              </a:spcAft>
              <a:buFont typeface="Arial" pitchFamily="34" charset="0"/>
              <a:buChar char="–"/>
              <a:defRPr/>
            </a:pPr>
            <a:r>
              <a:rPr lang="en-US" dirty="0" smtClean="0"/>
              <a:t>Standard definition (STD) quality ~ 1.5mbps, HDTV quality ~ 10mbps per stream client stream</a:t>
            </a:r>
          </a:p>
          <a:p>
            <a:pPr lvl="1" fontAlgn="auto">
              <a:spcAft>
                <a:spcPts val="0"/>
              </a:spcAft>
              <a:buFont typeface="Arial" pitchFamily="34" charset="0"/>
              <a:buChar char="–"/>
              <a:defRPr/>
            </a:pPr>
            <a:r>
              <a:rPr lang="en-US" dirty="0" smtClean="0"/>
              <a:t>Only 6,666  STD or 1,000 High Definition (HDF) streams needed to fill a 10Gbps WDM wavelength (assuming no multicast or peer assist)</a:t>
            </a:r>
          </a:p>
          <a:p>
            <a:pPr fontAlgn="auto">
              <a:spcAft>
                <a:spcPts val="0"/>
              </a:spcAft>
              <a:buFont typeface="Arial" pitchFamily="34" charset="0"/>
              <a:buChar char="•"/>
              <a:defRPr/>
            </a:pPr>
            <a:r>
              <a:rPr lang="en-US" b="1" i="1" dirty="0"/>
              <a:t>D</a:t>
            </a:r>
            <a:r>
              <a:rPr lang="en-US" b="1" i="1" dirty="0" smtClean="0"/>
              <a:t>ynamic demand(!)</a:t>
            </a:r>
          </a:p>
          <a:p>
            <a:pPr lvl="1" fontAlgn="auto">
              <a:spcAft>
                <a:spcPts val="0"/>
              </a:spcAft>
              <a:buFont typeface="Arial" pitchFamily="34" charset="0"/>
              <a:buChar char="–"/>
              <a:defRPr/>
            </a:pPr>
            <a:r>
              <a:rPr lang="en-US" dirty="0" smtClean="0"/>
              <a:t>Time of day, day of week, time of year</a:t>
            </a:r>
          </a:p>
          <a:p>
            <a:pPr lvl="1">
              <a:defRPr/>
            </a:pPr>
            <a:r>
              <a:rPr lang="en-US" dirty="0"/>
              <a:t>Scheduled </a:t>
            </a:r>
            <a:r>
              <a:rPr lang="en-US" dirty="0" smtClean="0"/>
              <a:t>events: new releases, sporting events, concerts, elections, etc…</a:t>
            </a:r>
            <a:endParaRPr lang="en-US" dirty="0"/>
          </a:p>
        </p:txBody>
      </p:sp>
      <p:sp>
        <p:nvSpPr>
          <p:cNvPr id="4" name="Slide Number Placeholder 3"/>
          <p:cNvSpPr>
            <a:spLocks noGrp="1"/>
          </p:cNvSpPr>
          <p:nvPr>
            <p:ph type="sldNum" sz="quarter" idx="12"/>
          </p:nvPr>
        </p:nvSpPr>
        <p:spPr/>
        <p:txBody>
          <a:bodyPr/>
          <a:lstStyle/>
          <a:p>
            <a:pPr>
              <a:defRPr/>
            </a:pPr>
            <a:fld id="{D4F19EB9-8BED-4C75-9EB4-F6C707916E7D}" type="slidenum">
              <a:rPr lang="en-US"/>
              <a:pPr>
                <a:defRPr/>
              </a:pPr>
              <a:t>5</a:t>
            </a:fld>
            <a:endParaRPr lang="en-US"/>
          </a:p>
        </p:txBody>
      </p:sp>
    </p:spTree>
    <p:extLst>
      <p:ext uri="{BB962C8B-B14F-4D97-AF65-F5344CB8AC3E}">
        <p14:creationId xmlns="" xmlns:p14="http://schemas.microsoft.com/office/powerpoint/2010/main" val="3623086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3600" dirty="0" smtClean="0"/>
              <a:t>High Bandwidth Express Lanes</a:t>
            </a:r>
            <a:endParaRPr lang="en-US" sz="3600" dirty="0"/>
          </a:p>
        </p:txBody>
      </p:sp>
      <p:sp>
        <p:nvSpPr>
          <p:cNvPr id="18434" name="Content Placeholder 2"/>
          <p:cNvSpPr>
            <a:spLocks noGrp="1"/>
          </p:cNvSpPr>
          <p:nvPr>
            <p:ph idx="1"/>
          </p:nvPr>
        </p:nvSpPr>
        <p:spPr>
          <a:xfrm>
            <a:off x="525463" y="1066800"/>
            <a:ext cx="8229600" cy="706439"/>
          </a:xfrm>
        </p:spPr>
        <p:txBody>
          <a:bodyPr>
            <a:normAutofit fontScale="85000" lnSpcReduction="20000"/>
          </a:bodyPr>
          <a:lstStyle/>
          <a:p>
            <a:pPr lvl="1"/>
            <a:r>
              <a:rPr lang="en-US" dirty="0" smtClean="0"/>
              <a:t> Traffic engineered “express lanes” between data centers and end user regions</a:t>
            </a:r>
            <a:endParaRPr lang="en-US" dirty="0" smtClean="0">
              <a:solidFill>
                <a:srgbClr val="92D050"/>
              </a:solidFill>
            </a:endParaRPr>
          </a:p>
        </p:txBody>
      </p:sp>
      <p:sp>
        <p:nvSpPr>
          <p:cNvPr id="4" name="Slide Number Placeholder 3"/>
          <p:cNvSpPr>
            <a:spLocks noGrp="1"/>
          </p:cNvSpPr>
          <p:nvPr>
            <p:ph type="sldNum" sz="quarter" idx="12"/>
          </p:nvPr>
        </p:nvSpPr>
        <p:spPr/>
        <p:txBody>
          <a:bodyPr/>
          <a:lstStyle/>
          <a:p>
            <a:pPr>
              <a:defRPr/>
            </a:pPr>
            <a:fld id="{4FD8EF36-AB30-4C93-9C7D-3CBA706C148F}" type="slidenum">
              <a:rPr lang="en-US"/>
              <a:pPr>
                <a:defRPr/>
              </a:pPr>
              <a:t>6</a:t>
            </a:fld>
            <a:endParaRPr lang="en-US"/>
          </a:p>
        </p:txBody>
      </p:sp>
      <p:grpSp>
        <p:nvGrpSpPr>
          <p:cNvPr id="18436" name="Group 4"/>
          <p:cNvGrpSpPr>
            <a:grpSpLocks/>
          </p:cNvGrpSpPr>
          <p:nvPr/>
        </p:nvGrpSpPr>
        <p:grpSpPr bwMode="auto">
          <a:xfrm>
            <a:off x="1376363" y="1773238"/>
            <a:ext cx="6918325" cy="4822825"/>
            <a:chOff x="814905" y="1588839"/>
            <a:chExt cx="5056538" cy="3523808"/>
          </a:xfrm>
        </p:grpSpPr>
        <p:sp>
          <p:nvSpPr>
            <p:cNvPr id="6" name="Cloud 5"/>
            <p:cNvSpPr/>
            <p:nvPr/>
          </p:nvSpPr>
          <p:spPr>
            <a:xfrm>
              <a:off x="1842921" y="2391497"/>
              <a:ext cx="3123497" cy="1981127"/>
            </a:xfrm>
            <a:prstGeom prst="cloud">
              <a:avLst/>
            </a:prstGeom>
            <a:ln w="12700">
              <a:solidFill>
                <a:schemeClr val="bg1">
                  <a:lumMod val="75000"/>
                </a:schemeClr>
              </a:solidFill>
            </a:ln>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en-US" sz="1600" dirty="0"/>
            </a:p>
          </p:txBody>
        </p:sp>
        <p:cxnSp>
          <p:nvCxnSpPr>
            <p:cNvPr id="7" name="Straight Connector 6"/>
            <p:cNvCxnSpPr>
              <a:stCxn id="27" idx="3"/>
            </p:cNvCxnSpPr>
            <p:nvPr/>
          </p:nvCxnSpPr>
          <p:spPr>
            <a:xfrm flipV="1">
              <a:off x="1685121" y="3433097"/>
              <a:ext cx="443230" cy="455844"/>
            </a:xfrm>
            <a:prstGeom prst="line">
              <a:avLst/>
            </a:prstGeom>
          </p:spPr>
          <p:style>
            <a:lnRef idx="1">
              <a:schemeClr val="dk1"/>
            </a:lnRef>
            <a:fillRef idx="0">
              <a:schemeClr val="dk1"/>
            </a:fillRef>
            <a:effectRef idx="0">
              <a:schemeClr val="dk1"/>
            </a:effectRef>
            <a:fontRef idx="minor">
              <a:schemeClr val="tx1"/>
            </a:fontRef>
          </p:style>
        </p:cxnSp>
        <p:cxnSp>
          <p:nvCxnSpPr>
            <p:cNvPr id="8" name="Straight Connector 7"/>
            <p:cNvCxnSpPr>
              <a:endCxn id="18" idx="3"/>
            </p:cNvCxnSpPr>
            <p:nvPr/>
          </p:nvCxnSpPr>
          <p:spPr>
            <a:xfrm flipH="1" flipV="1">
              <a:off x="1936904" y="2444853"/>
              <a:ext cx="285431" cy="634471"/>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p:cNvCxnSpPr>
              <a:stCxn id="10" idx="0"/>
            </p:cNvCxnSpPr>
            <p:nvPr/>
          </p:nvCxnSpPr>
          <p:spPr>
            <a:xfrm flipV="1">
              <a:off x="2222335" y="3934178"/>
              <a:ext cx="182166" cy="396689"/>
            </a:xfrm>
            <a:prstGeom prst="line">
              <a:avLst/>
            </a:prstGeom>
          </p:spPr>
          <p:style>
            <a:lnRef idx="3">
              <a:schemeClr val="dk1"/>
            </a:lnRef>
            <a:fillRef idx="0">
              <a:schemeClr val="dk1"/>
            </a:fillRef>
            <a:effectRef idx="2">
              <a:schemeClr val="dk1"/>
            </a:effectRef>
            <a:fontRef idx="minor">
              <a:schemeClr val="tx1"/>
            </a:fontRef>
          </p:style>
        </p:cxnSp>
        <p:sp>
          <p:nvSpPr>
            <p:cNvPr id="10" name="Rectangle 9"/>
            <p:cNvSpPr/>
            <p:nvPr/>
          </p:nvSpPr>
          <p:spPr>
            <a:xfrm>
              <a:off x="1855684" y="4330867"/>
              <a:ext cx="733302" cy="555597"/>
            </a:xfrm>
            <a:prstGeom prst="rect">
              <a:avLst/>
            </a:prstGeom>
            <a:solidFill>
              <a:srgbClr val="92D050"/>
            </a:solidFill>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Data Center 1</a:t>
              </a:r>
            </a:p>
          </p:txBody>
        </p:sp>
        <p:sp>
          <p:nvSpPr>
            <p:cNvPr id="11" name="Rectangle 10"/>
            <p:cNvSpPr/>
            <p:nvPr/>
          </p:nvSpPr>
          <p:spPr>
            <a:xfrm>
              <a:off x="2404500" y="1763985"/>
              <a:ext cx="734462" cy="555597"/>
            </a:xfrm>
            <a:prstGeom prst="rect">
              <a:avLst/>
            </a:prstGeom>
            <a:solidFill>
              <a:srgbClr val="92D050"/>
            </a:solidFill>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Data Center 2</a:t>
              </a:r>
            </a:p>
          </p:txBody>
        </p:sp>
        <p:sp>
          <p:nvSpPr>
            <p:cNvPr id="12" name="Rectangle 11"/>
            <p:cNvSpPr/>
            <p:nvPr/>
          </p:nvSpPr>
          <p:spPr>
            <a:xfrm>
              <a:off x="5138141" y="2949414"/>
              <a:ext cx="733302" cy="555597"/>
            </a:xfrm>
            <a:prstGeom prst="rect">
              <a:avLst/>
            </a:prstGeom>
            <a:solidFill>
              <a:srgbClr val="92D050"/>
            </a:solidFill>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Data Center 3</a:t>
              </a:r>
            </a:p>
          </p:txBody>
        </p:sp>
        <p:cxnSp>
          <p:nvCxnSpPr>
            <p:cNvPr id="13" name="Straight Connector 12"/>
            <p:cNvCxnSpPr>
              <a:endCxn id="11" idx="2"/>
            </p:cNvCxnSpPr>
            <p:nvPr/>
          </p:nvCxnSpPr>
          <p:spPr>
            <a:xfrm flipH="1" flipV="1">
              <a:off x="2772312" y="2319583"/>
              <a:ext cx="106747" cy="574155"/>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a:stCxn id="12" idx="1"/>
            </p:cNvCxnSpPr>
            <p:nvPr/>
          </p:nvCxnSpPr>
          <p:spPr>
            <a:xfrm flipH="1">
              <a:off x="4571920" y="3227792"/>
              <a:ext cx="566221" cy="96273"/>
            </a:xfrm>
            <a:prstGeom prst="line">
              <a:avLst/>
            </a:prstGeom>
          </p:spPr>
          <p:style>
            <a:lnRef idx="2">
              <a:schemeClr val="dk1"/>
            </a:lnRef>
            <a:fillRef idx="0">
              <a:schemeClr val="dk1"/>
            </a:fillRef>
            <a:effectRef idx="1">
              <a:schemeClr val="dk1"/>
            </a:effectRef>
            <a:fontRef idx="minor">
              <a:schemeClr val="tx1"/>
            </a:fontRef>
          </p:style>
        </p:cxnSp>
        <p:cxnSp>
          <p:nvCxnSpPr>
            <p:cNvPr id="15" name="Straight Connector 14"/>
            <p:cNvCxnSpPr>
              <a:stCxn id="19" idx="0"/>
            </p:cNvCxnSpPr>
            <p:nvPr/>
          </p:nvCxnSpPr>
          <p:spPr>
            <a:xfrm flipH="1" flipV="1">
              <a:off x="3628605" y="4264752"/>
              <a:ext cx="251783" cy="395530"/>
            </a:xfrm>
            <a:prstGeom prst="line">
              <a:avLst/>
            </a:prstGeom>
          </p:spPr>
          <p:style>
            <a:lnRef idx="1">
              <a:schemeClr val="dk1"/>
            </a:lnRef>
            <a:fillRef idx="0">
              <a:schemeClr val="dk1"/>
            </a:fillRef>
            <a:effectRef idx="0">
              <a:schemeClr val="dk1"/>
            </a:effectRef>
            <a:fontRef idx="minor">
              <a:schemeClr val="tx1"/>
            </a:fontRef>
          </p:style>
        </p:cxnSp>
        <p:sp>
          <p:nvSpPr>
            <p:cNvPr id="18447" name="TextBox 15"/>
            <p:cNvSpPr txBox="1">
              <a:spLocks noChangeArrowheads="1"/>
            </p:cNvSpPr>
            <p:nvPr/>
          </p:nvSpPr>
          <p:spPr bwMode="auto">
            <a:xfrm>
              <a:off x="1233488" y="3364468"/>
              <a:ext cx="366712" cy="382330"/>
            </a:xfrm>
            <a:prstGeom prst="rect">
              <a:avLst/>
            </a:prstGeom>
            <a:noFill/>
            <a:ln w="9525">
              <a:noFill/>
              <a:miter lim="800000"/>
              <a:headEnd/>
              <a:tailEnd/>
            </a:ln>
          </p:spPr>
          <p:txBody>
            <a:bodyPr>
              <a:spAutoFit/>
            </a:bodyPr>
            <a:lstStyle/>
            <a:p>
              <a:r>
                <a:rPr lang="en-US" sz="2800">
                  <a:latin typeface="Calibri" pitchFamily="34" charset="0"/>
                </a:rPr>
                <a:t>…</a:t>
              </a:r>
            </a:p>
          </p:txBody>
        </p:sp>
        <p:sp>
          <p:nvSpPr>
            <p:cNvPr id="17" name="Rectangle 16"/>
            <p:cNvSpPr/>
            <p:nvPr/>
          </p:nvSpPr>
          <p:spPr>
            <a:xfrm>
              <a:off x="4114766" y="1833580"/>
              <a:ext cx="504725" cy="45236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B3</a:t>
              </a:r>
            </a:p>
          </p:txBody>
        </p:sp>
        <p:sp>
          <p:nvSpPr>
            <p:cNvPr id="18" name="Rectangle 17"/>
            <p:cNvSpPr/>
            <p:nvPr/>
          </p:nvSpPr>
          <p:spPr>
            <a:xfrm>
              <a:off x="1432179" y="2218670"/>
              <a:ext cx="504725" cy="45236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A1</a:t>
              </a:r>
            </a:p>
          </p:txBody>
        </p:sp>
        <p:sp>
          <p:nvSpPr>
            <p:cNvPr id="19" name="Rectangle 18"/>
            <p:cNvSpPr/>
            <p:nvPr/>
          </p:nvSpPr>
          <p:spPr>
            <a:xfrm>
              <a:off x="3628605" y="4660282"/>
              <a:ext cx="504726" cy="45236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CN</a:t>
              </a:r>
            </a:p>
          </p:txBody>
        </p:sp>
        <p:sp>
          <p:nvSpPr>
            <p:cNvPr id="20" name="Rectangle 19"/>
            <p:cNvSpPr/>
            <p:nvPr/>
          </p:nvSpPr>
          <p:spPr>
            <a:xfrm>
              <a:off x="4429204" y="4284471"/>
              <a:ext cx="504726" cy="45236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C3</a:t>
              </a:r>
            </a:p>
          </p:txBody>
        </p:sp>
        <p:sp>
          <p:nvSpPr>
            <p:cNvPr id="21" name="Rectangle 20"/>
            <p:cNvSpPr/>
            <p:nvPr/>
          </p:nvSpPr>
          <p:spPr>
            <a:xfrm>
              <a:off x="3734191" y="1680472"/>
              <a:ext cx="504725" cy="4535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B2</a:t>
              </a:r>
            </a:p>
          </p:txBody>
        </p:sp>
        <p:sp>
          <p:nvSpPr>
            <p:cNvPr id="22" name="Rectangle 21"/>
            <p:cNvSpPr/>
            <p:nvPr/>
          </p:nvSpPr>
          <p:spPr>
            <a:xfrm>
              <a:off x="4648499" y="3886621"/>
              <a:ext cx="504725" cy="45236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C2</a:t>
              </a:r>
            </a:p>
          </p:txBody>
        </p:sp>
        <p:sp>
          <p:nvSpPr>
            <p:cNvPr id="23" name="Rectangle 22"/>
            <p:cNvSpPr/>
            <p:nvPr/>
          </p:nvSpPr>
          <p:spPr>
            <a:xfrm>
              <a:off x="5029073" y="3658119"/>
              <a:ext cx="504725" cy="45236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C1</a:t>
              </a:r>
            </a:p>
          </p:txBody>
        </p:sp>
        <p:sp>
          <p:nvSpPr>
            <p:cNvPr id="24" name="Rectangle 23"/>
            <p:cNvSpPr/>
            <p:nvPr/>
          </p:nvSpPr>
          <p:spPr>
            <a:xfrm>
              <a:off x="1338195" y="2636238"/>
              <a:ext cx="504726" cy="45236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A2</a:t>
              </a:r>
            </a:p>
          </p:txBody>
        </p:sp>
        <p:sp>
          <p:nvSpPr>
            <p:cNvPr id="25" name="Rectangle 24"/>
            <p:cNvSpPr/>
            <p:nvPr/>
          </p:nvSpPr>
          <p:spPr>
            <a:xfrm>
              <a:off x="3304884" y="1588839"/>
              <a:ext cx="504725" cy="45236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B1</a:t>
              </a:r>
            </a:p>
          </p:txBody>
        </p:sp>
        <p:sp>
          <p:nvSpPr>
            <p:cNvPr id="26" name="Rectangle 25"/>
            <p:cNvSpPr/>
            <p:nvPr/>
          </p:nvSpPr>
          <p:spPr>
            <a:xfrm>
              <a:off x="1232609" y="3037567"/>
              <a:ext cx="504725" cy="45236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A3</a:t>
              </a:r>
            </a:p>
          </p:txBody>
        </p:sp>
        <p:sp>
          <p:nvSpPr>
            <p:cNvPr id="27" name="Rectangle 26"/>
            <p:cNvSpPr/>
            <p:nvPr/>
          </p:nvSpPr>
          <p:spPr>
            <a:xfrm>
              <a:off x="1179236" y="3661599"/>
              <a:ext cx="505886" cy="4535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AN</a:t>
              </a:r>
            </a:p>
          </p:txBody>
        </p:sp>
        <p:cxnSp>
          <p:nvCxnSpPr>
            <p:cNvPr id="28" name="Straight Connector 27"/>
            <p:cNvCxnSpPr/>
            <p:nvPr/>
          </p:nvCxnSpPr>
          <p:spPr>
            <a:xfrm flipH="1" flipV="1">
              <a:off x="1842921" y="2864741"/>
              <a:ext cx="285431" cy="363052"/>
            </a:xfrm>
            <a:prstGeom prst="line">
              <a:avLst/>
            </a:prstGeom>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flipH="1" flipV="1">
              <a:off x="1747777" y="3283468"/>
              <a:ext cx="380575" cy="28998"/>
            </a:xfrm>
            <a:prstGeom prst="line">
              <a:avLst/>
            </a:prstGeom>
          </p:spPr>
          <p:style>
            <a:lnRef idx="1">
              <a:schemeClr val="dk1"/>
            </a:lnRef>
            <a:fillRef idx="0">
              <a:schemeClr val="dk1"/>
            </a:fillRef>
            <a:effectRef idx="0">
              <a:schemeClr val="dk1"/>
            </a:effectRef>
            <a:fontRef idx="minor">
              <a:schemeClr val="tx1"/>
            </a:fontRef>
          </p:style>
        </p:cxnSp>
        <p:sp>
          <p:nvSpPr>
            <p:cNvPr id="18461" name="TextBox 29"/>
            <p:cNvSpPr txBox="1">
              <a:spLocks noChangeArrowheads="1"/>
            </p:cNvSpPr>
            <p:nvPr/>
          </p:nvSpPr>
          <p:spPr bwMode="auto">
            <a:xfrm>
              <a:off x="4114800" y="4572000"/>
              <a:ext cx="366712" cy="382330"/>
            </a:xfrm>
            <a:prstGeom prst="rect">
              <a:avLst/>
            </a:prstGeom>
            <a:noFill/>
            <a:ln w="9525">
              <a:noFill/>
              <a:miter lim="800000"/>
              <a:headEnd/>
              <a:tailEnd/>
            </a:ln>
          </p:spPr>
          <p:txBody>
            <a:bodyPr>
              <a:spAutoFit/>
            </a:bodyPr>
            <a:lstStyle/>
            <a:p>
              <a:r>
                <a:rPr lang="en-US" sz="2800">
                  <a:latin typeface="Calibri" pitchFamily="34" charset="0"/>
                </a:rPr>
                <a:t>…</a:t>
              </a:r>
            </a:p>
          </p:txBody>
        </p:sp>
        <p:cxnSp>
          <p:nvCxnSpPr>
            <p:cNvPr id="31" name="Straight Connector 30"/>
            <p:cNvCxnSpPr>
              <a:stCxn id="20" idx="1"/>
            </p:cNvCxnSpPr>
            <p:nvPr/>
          </p:nvCxnSpPr>
          <p:spPr>
            <a:xfrm flipH="1" flipV="1">
              <a:off x="4133331" y="3770630"/>
              <a:ext cx="295873" cy="740023"/>
            </a:xfrm>
            <a:prstGeom prst="line">
              <a:avLst/>
            </a:prstGeom>
          </p:spPr>
          <p:style>
            <a:lnRef idx="1">
              <a:schemeClr val="dk1"/>
            </a:lnRef>
            <a:fillRef idx="0">
              <a:schemeClr val="dk1"/>
            </a:fillRef>
            <a:effectRef idx="0">
              <a:schemeClr val="dk1"/>
            </a:effectRef>
            <a:fontRef idx="minor">
              <a:schemeClr val="tx1"/>
            </a:fontRef>
          </p:style>
        </p:cxnSp>
        <p:cxnSp>
          <p:nvCxnSpPr>
            <p:cNvPr id="32" name="Straight Connector 31"/>
            <p:cNvCxnSpPr>
              <a:stCxn id="22" idx="1"/>
            </p:cNvCxnSpPr>
            <p:nvPr/>
          </p:nvCxnSpPr>
          <p:spPr>
            <a:xfrm flipH="1" flipV="1">
              <a:off x="4238916" y="3733513"/>
              <a:ext cx="409582" cy="379291"/>
            </a:xfrm>
            <a:prstGeom prst="line">
              <a:avLst/>
            </a:prstGeom>
          </p:spPr>
          <p:style>
            <a:lnRef idx="1">
              <a:schemeClr val="dk1"/>
            </a:lnRef>
            <a:fillRef idx="0">
              <a:schemeClr val="dk1"/>
            </a:fillRef>
            <a:effectRef idx="0">
              <a:schemeClr val="dk1"/>
            </a:effectRef>
            <a:fontRef idx="minor">
              <a:schemeClr val="tx1"/>
            </a:fontRef>
          </p:style>
        </p:cxnSp>
        <p:cxnSp>
          <p:nvCxnSpPr>
            <p:cNvPr id="33" name="Straight Connector 32"/>
            <p:cNvCxnSpPr>
              <a:stCxn id="23" idx="1"/>
            </p:cNvCxnSpPr>
            <p:nvPr/>
          </p:nvCxnSpPr>
          <p:spPr>
            <a:xfrm flipH="1" flipV="1">
              <a:off x="4298092" y="3658119"/>
              <a:ext cx="730982" cy="226182"/>
            </a:xfrm>
            <a:prstGeom prst="line">
              <a:avLst/>
            </a:prstGeom>
          </p:spPr>
          <p:style>
            <a:lnRef idx="1">
              <a:schemeClr val="dk1"/>
            </a:lnRef>
            <a:fillRef idx="0">
              <a:schemeClr val="dk1"/>
            </a:fillRef>
            <a:effectRef idx="0">
              <a:schemeClr val="dk1"/>
            </a:effectRef>
            <a:fontRef idx="minor">
              <a:schemeClr val="tx1"/>
            </a:fontRef>
          </p:style>
        </p:cxnSp>
        <p:sp>
          <p:nvSpPr>
            <p:cNvPr id="34" name="Rectangle 33"/>
            <p:cNvSpPr/>
            <p:nvPr/>
          </p:nvSpPr>
          <p:spPr>
            <a:xfrm>
              <a:off x="4904922" y="2290584"/>
              <a:ext cx="504726" cy="45236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200" dirty="0"/>
                <a:t>Client</a:t>
              </a:r>
            </a:p>
            <a:p>
              <a:pPr algn="ctr" fontAlgn="auto">
                <a:spcBef>
                  <a:spcPts val="0"/>
                </a:spcBef>
                <a:spcAft>
                  <a:spcPts val="0"/>
                </a:spcAft>
                <a:defRPr/>
              </a:pPr>
              <a:r>
                <a:rPr lang="en-US" sz="1200" dirty="0"/>
                <a:t>BN</a:t>
              </a:r>
            </a:p>
          </p:txBody>
        </p:sp>
        <p:sp>
          <p:nvSpPr>
            <p:cNvPr id="18466" name="TextBox 34"/>
            <p:cNvSpPr txBox="1">
              <a:spLocks noChangeArrowheads="1"/>
            </p:cNvSpPr>
            <p:nvPr/>
          </p:nvSpPr>
          <p:spPr bwMode="auto">
            <a:xfrm>
              <a:off x="4586288" y="2133600"/>
              <a:ext cx="366712" cy="382330"/>
            </a:xfrm>
            <a:prstGeom prst="rect">
              <a:avLst/>
            </a:prstGeom>
            <a:noFill/>
            <a:ln w="9525">
              <a:noFill/>
              <a:miter lim="800000"/>
              <a:headEnd/>
              <a:tailEnd/>
            </a:ln>
          </p:spPr>
          <p:txBody>
            <a:bodyPr>
              <a:spAutoFit/>
            </a:bodyPr>
            <a:lstStyle/>
            <a:p>
              <a:r>
                <a:rPr lang="en-US" sz="2800">
                  <a:latin typeface="Calibri" pitchFamily="34" charset="0"/>
                </a:rPr>
                <a:t>…</a:t>
              </a:r>
            </a:p>
          </p:txBody>
        </p:sp>
        <p:cxnSp>
          <p:nvCxnSpPr>
            <p:cNvPr id="36" name="Straight Connector 35"/>
            <p:cNvCxnSpPr>
              <a:endCxn id="25" idx="2"/>
            </p:cNvCxnSpPr>
            <p:nvPr/>
          </p:nvCxnSpPr>
          <p:spPr>
            <a:xfrm flipH="1" flipV="1">
              <a:off x="3557827" y="2041204"/>
              <a:ext cx="322560" cy="701745"/>
            </a:xfrm>
            <a:prstGeom prst="line">
              <a:avLst/>
            </a:prstGeom>
          </p:spPr>
          <p:style>
            <a:lnRef idx="1">
              <a:schemeClr val="dk1"/>
            </a:lnRef>
            <a:fillRef idx="0">
              <a:schemeClr val="dk1"/>
            </a:fillRef>
            <a:effectRef idx="0">
              <a:schemeClr val="dk1"/>
            </a:effectRef>
            <a:fontRef idx="minor">
              <a:schemeClr val="tx1"/>
            </a:fontRef>
          </p:style>
        </p:cxnSp>
        <p:cxnSp>
          <p:nvCxnSpPr>
            <p:cNvPr id="37" name="Straight Connector 36"/>
            <p:cNvCxnSpPr>
              <a:endCxn id="21" idx="2"/>
            </p:cNvCxnSpPr>
            <p:nvPr/>
          </p:nvCxnSpPr>
          <p:spPr>
            <a:xfrm flipH="1" flipV="1">
              <a:off x="3985974" y="2133997"/>
              <a:ext cx="35969" cy="606633"/>
            </a:xfrm>
            <a:prstGeom prst="line">
              <a:avLst/>
            </a:prstGeom>
          </p:spPr>
          <p:style>
            <a:lnRef idx="1">
              <a:schemeClr val="dk1"/>
            </a:lnRef>
            <a:fillRef idx="0">
              <a:schemeClr val="dk1"/>
            </a:fillRef>
            <a:effectRef idx="0">
              <a:schemeClr val="dk1"/>
            </a:effectRef>
            <a:fontRef idx="minor">
              <a:schemeClr val="tx1"/>
            </a:fontRef>
          </p:style>
        </p:cxnSp>
        <p:cxnSp>
          <p:nvCxnSpPr>
            <p:cNvPr id="38" name="Straight Connector 37"/>
            <p:cNvCxnSpPr>
              <a:endCxn id="17" idx="2"/>
            </p:cNvCxnSpPr>
            <p:nvPr/>
          </p:nvCxnSpPr>
          <p:spPr>
            <a:xfrm flipV="1">
              <a:off x="4176261" y="2285945"/>
              <a:ext cx="191448" cy="525440"/>
            </a:xfrm>
            <a:prstGeom prst="line">
              <a:avLst/>
            </a:prstGeom>
          </p:spPr>
          <p:style>
            <a:lnRef idx="1">
              <a:schemeClr val="dk1"/>
            </a:lnRef>
            <a:fillRef idx="0">
              <a:schemeClr val="dk1"/>
            </a:fillRef>
            <a:effectRef idx="0">
              <a:schemeClr val="dk1"/>
            </a:effectRef>
            <a:fontRef idx="minor">
              <a:schemeClr val="tx1"/>
            </a:fontRef>
          </p:style>
        </p:cxnSp>
        <p:cxnSp>
          <p:nvCxnSpPr>
            <p:cNvPr id="39" name="Straight Connector 38"/>
            <p:cNvCxnSpPr>
              <a:endCxn id="34" idx="2"/>
            </p:cNvCxnSpPr>
            <p:nvPr/>
          </p:nvCxnSpPr>
          <p:spPr>
            <a:xfrm flipV="1">
              <a:off x="4238916" y="2742950"/>
              <a:ext cx="918949" cy="135710"/>
            </a:xfrm>
            <a:prstGeom prst="line">
              <a:avLst/>
            </a:prstGeom>
          </p:spPr>
          <p:style>
            <a:lnRef idx="1">
              <a:schemeClr val="dk1"/>
            </a:lnRef>
            <a:fillRef idx="0">
              <a:schemeClr val="dk1"/>
            </a:fillRef>
            <a:effectRef idx="0">
              <a:schemeClr val="dk1"/>
            </a:effectRef>
            <a:fontRef idx="minor">
              <a:schemeClr val="tx1"/>
            </a:fontRef>
          </p:style>
        </p:cxnSp>
        <p:sp>
          <p:nvSpPr>
            <p:cNvPr id="18471" name="TextBox 39"/>
            <p:cNvSpPr txBox="1">
              <a:spLocks noChangeArrowheads="1"/>
            </p:cNvSpPr>
            <p:nvPr/>
          </p:nvSpPr>
          <p:spPr bwMode="auto">
            <a:xfrm>
              <a:off x="4681537" y="1680962"/>
              <a:ext cx="874627" cy="269880"/>
            </a:xfrm>
            <a:prstGeom prst="rect">
              <a:avLst/>
            </a:prstGeom>
            <a:noFill/>
            <a:ln w="9525">
              <a:noFill/>
              <a:miter lim="800000"/>
              <a:headEnd/>
              <a:tailEnd/>
            </a:ln>
          </p:spPr>
          <p:txBody>
            <a:bodyPr wrap="none">
              <a:spAutoFit/>
            </a:bodyPr>
            <a:lstStyle/>
            <a:p>
              <a:r>
                <a:rPr lang="en-US">
                  <a:latin typeface="Calibri" pitchFamily="34" charset="0"/>
                </a:rPr>
                <a:t>“Region B”</a:t>
              </a:r>
            </a:p>
          </p:txBody>
        </p:sp>
        <p:sp>
          <p:nvSpPr>
            <p:cNvPr id="41" name="TextBox 40"/>
            <p:cNvSpPr txBox="1"/>
            <p:nvPr/>
          </p:nvSpPr>
          <p:spPr>
            <a:xfrm>
              <a:off x="814905" y="2667214"/>
              <a:ext cx="337350" cy="806594"/>
            </a:xfrm>
            <a:prstGeom prst="rect">
              <a:avLst/>
            </a:prstGeom>
            <a:noFill/>
          </p:spPr>
          <p:txBody>
            <a:bodyPr vert="vert270" wrap="none">
              <a:spAutoFit/>
            </a:bodyPr>
            <a:lstStyle/>
            <a:p>
              <a:pPr fontAlgn="auto">
                <a:spcBef>
                  <a:spcPts val="0"/>
                </a:spcBef>
                <a:spcAft>
                  <a:spcPts val="0"/>
                </a:spcAft>
                <a:defRPr/>
              </a:pPr>
              <a:r>
                <a:rPr lang="en-US" dirty="0">
                  <a:latin typeface="+mn-lt"/>
                </a:rPr>
                <a:t>“Region A”</a:t>
              </a:r>
            </a:p>
          </p:txBody>
        </p:sp>
        <p:sp>
          <p:nvSpPr>
            <p:cNvPr id="18473" name="TextBox 41"/>
            <p:cNvSpPr txBox="1">
              <a:spLocks noChangeArrowheads="1"/>
            </p:cNvSpPr>
            <p:nvPr/>
          </p:nvSpPr>
          <p:spPr bwMode="auto">
            <a:xfrm>
              <a:off x="4967731" y="4353066"/>
              <a:ext cx="880764" cy="269880"/>
            </a:xfrm>
            <a:prstGeom prst="rect">
              <a:avLst/>
            </a:prstGeom>
            <a:noFill/>
            <a:ln w="9525">
              <a:noFill/>
              <a:miter lim="800000"/>
              <a:headEnd/>
              <a:tailEnd/>
            </a:ln>
          </p:spPr>
          <p:txBody>
            <a:bodyPr wrap="none">
              <a:spAutoFit/>
            </a:bodyPr>
            <a:lstStyle/>
            <a:p>
              <a:r>
                <a:rPr lang="en-US">
                  <a:latin typeface="Calibri" pitchFamily="34" charset="0"/>
                </a:rPr>
                <a:t>“Region C”</a:t>
              </a:r>
            </a:p>
          </p:txBody>
        </p:sp>
        <p:sp>
          <p:nvSpPr>
            <p:cNvPr id="43" name="Left Brace 42"/>
            <p:cNvSpPr/>
            <p:nvPr/>
          </p:nvSpPr>
          <p:spPr>
            <a:xfrm rot="2353128">
              <a:off x="4057911" y="3517770"/>
              <a:ext cx="236699" cy="313176"/>
            </a:xfrm>
            <a:prstGeom prst="leftBrace">
              <a:avLst/>
            </a:prstGeom>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2800"/>
            </a:p>
          </p:txBody>
        </p:sp>
        <p:sp>
          <p:nvSpPr>
            <p:cNvPr id="44" name="Freeform 43"/>
            <p:cNvSpPr/>
            <p:nvPr/>
          </p:nvSpPr>
          <p:spPr>
            <a:xfrm>
              <a:off x="3948844" y="3312466"/>
              <a:ext cx="623075" cy="241261"/>
            </a:xfrm>
            <a:custGeom>
              <a:avLst/>
              <a:gdLst>
                <a:gd name="connsiteX0" fmla="*/ 113629 w 622587"/>
                <a:gd name="connsiteY0" fmla="*/ 241540 h 241540"/>
                <a:gd name="connsiteX1" fmla="*/ 35991 w 622587"/>
                <a:gd name="connsiteY1" fmla="*/ 77638 h 241540"/>
                <a:gd name="connsiteX2" fmla="*/ 622587 w 622587"/>
                <a:gd name="connsiteY2" fmla="*/ 0 h 241540"/>
              </a:gdLst>
              <a:ahLst/>
              <a:cxnLst>
                <a:cxn ang="0">
                  <a:pos x="connsiteX0" y="connsiteY0"/>
                </a:cxn>
                <a:cxn ang="0">
                  <a:pos x="connsiteX1" y="connsiteY1"/>
                </a:cxn>
                <a:cxn ang="0">
                  <a:pos x="connsiteX2" y="connsiteY2"/>
                </a:cxn>
              </a:cxnLst>
              <a:rect l="l" t="t" r="r" b="b"/>
              <a:pathLst>
                <a:path w="622587" h="241540">
                  <a:moveTo>
                    <a:pt x="113629" y="241540"/>
                  </a:moveTo>
                  <a:cubicBezTo>
                    <a:pt x="32397" y="179717"/>
                    <a:pt x="-48835" y="117895"/>
                    <a:pt x="35991" y="77638"/>
                  </a:cubicBezTo>
                  <a:cubicBezTo>
                    <a:pt x="120817" y="37381"/>
                    <a:pt x="371702" y="18690"/>
                    <a:pt x="622587" y="0"/>
                  </a:cubicBezTo>
                </a:path>
              </a:pathLst>
            </a:custGeom>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2800"/>
            </a:p>
          </p:txBody>
        </p:sp>
        <p:sp>
          <p:nvSpPr>
            <p:cNvPr id="45" name="Left Brace 44"/>
            <p:cNvSpPr/>
            <p:nvPr/>
          </p:nvSpPr>
          <p:spPr>
            <a:xfrm rot="18254054">
              <a:off x="3857227" y="2568860"/>
              <a:ext cx="279538" cy="630037"/>
            </a:xfrm>
            <a:prstGeom prst="leftBrace">
              <a:avLst/>
            </a:prstGeom>
          </p:spPr>
          <p:style>
            <a:lnRef idx="2">
              <a:schemeClr val="accent3"/>
            </a:lnRef>
            <a:fillRef idx="0">
              <a:schemeClr val="accent3"/>
            </a:fillRef>
            <a:effectRef idx="1">
              <a:schemeClr val="accent3"/>
            </a:effectRef>
            <a:fontRef idx="minor">
              <a:schemeClr val="tx1"/>
            </a:fontRef>
          </p:style>
          <p:txBody>
            <a:bodyPr anchor="ctr"/>
            <a:lstStyle/>
            <a:p>
              <a:pPr algn="ctr" fontAlgn="auto">
                <a:spcBef>
                  <a:spcPts val="0"/>
                </a:spcBef>
                <a:spcAft>
                  <a:spcPts val="0"/>
                </a:spcAft>
                <a:defRPr/>
              </a:pPr>
              <a:endParaRPr lang="en-US" sz="2800"/>
            </a:p>
          </p:txBody>
        </p:sp>
        <p:sp>
          <p:nvSpPr>
            <p:cNvPr id="46" name="Right Brace 45"/>
            <p:cNvSpPr/>
            <p:nvPr/>
          </p:nvSpPr>
          <p:spPr>
            <a:xfrm rot="15172411">
              <a:off x="2764227" y="2807853"/>
              <a:ext cx="228502" cy="319080"/>
            </a:xfrm>
            <a:prstGeom prst="rightBrace">
              <a:avLst/>
            </a:prstGeom>
          </p:spPr>
          <p:style>
            <a:lnRef idx="2">
              <a:schemeClr val="accent3"/>
            </a:lnRef>
            <a:fillRef idx="0">
              <a:schemeClr val="accent3"/>
            </a:fillRef>
            <a:effectRef idx="1">
              <a:schemeClr val="accent3"/>
            </a:effectRef>
            <a:fontRef idx="minor">
              <a:schemeClr val="tx1"/>
            </a:fontRef>
          </p:style>
          <p:txBody>
            <a:bodyPr anchor="ctr"/>
            <a:lstStyle/>
            <a:p>
              <a:pPr algn="ctr" fontAlgn="auto">
                <a:spcBef>
                  <a:spcPts val="0"/>
                </a:spcBef>
                <a:spcAft>
                  <a:spcPts val="0"/>
                </a:spcAft>
                <a:defRPr/>
              </a:pPr>
              <a:endParaRPr lang="en-US" sz="2800"/>
            </a:p>
          </p:txBody>
        </p:sp>
        <p:sp>
          <p:nvSpPr>
            <p:cNvPr id="47" name="Right Brace 46"/>
            <p:cNvSpPr/>
            <p:nvPr/>
          </p:nvSpPr>
          <p:spPr>
            <a:xfrm rot="14143337">
              <a:off x="3564246" y="3901064"/>
              <a:ext cx="228503" cy="348087"/>
            </a:xfrm>
            <a:prstGeom prst="rightBrace">
              <a:avLst/>
            </a:prstGeom>
          </p:spPr>
          <p:style>
            <a:lnRef idx="2">
              <a:schemeClr val="accent3"/>
            </a:lnRef>
            <a:fillRef idx="0">
              <a:schemeClr val="accent3"/>
            </a:fillRef>
            <a:effectRef idx="1">
              <a:schemeClr val="accent3"/>
            </a:effectRef>
            <a:fontRef idx="minor">
              <a:schemeClr val="tx1"/>
            </a:fontRef>
          </p:style>
          <p:txBody>
            <a:bodyPr anchor="ctr"/>
            <a:lstStyle/>
            <a:p>
              <a:pPr algn="ctr" fontAlgn="auto">
                <a:spcBef>
                  <a:spcPts val="0"/>
                </a:spcBef>
                <a:spcAft>
                  <a:spcPts val="0"/>
                </a:spcAft>
                <a:defRPr/>
              </a:pPr>
              <a:endParaRPr lang="en-US" sz="2800"/>
            </a:p>
          </p:txBody>
        </p:sp>
        <p:cxnSp>
          <p:nvCxnSpPr>
            <p:cNvPr id="48" name="Straight Connector 47"/>
            <p:cNvCxnSpPr/>
            <p:nvPr/>
          </p:nvCxnSpPr>
          <p:spPr>
            <a:xfrm flipH="1" flipV="1">
              <a:off x="3709825" y="4190518"/>
              <a:ext cx="252943" cy="395530"/>
            </a:xfrm>
            <a:prstGeom prst="line">
              <a:avLst/>
            </a:prstGeom>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flipH="1" flipV="1">
              <a:off x="3792206" y="4176599"/>
              <a:ext cx="251782" cy="395530"/>
            </a:xfrm>
            <a:prstGeom prst="line">
              <a:avLst/>
            </a:prstGeom>
          </p:spPr>
          <p:style>
            <a:lnRef idx="1">
              <a:schemeClr val="dk1"/>
            </a:lnRef>
            <a:fillRef idx="0">
              <a:schemeClr val="dk1"/>
            </a:fillRef>
            <a:effectRef idx="0">
              <a:schemeClr val="dk1"/>
            </a:effectRef>
            <a:fontRef idx="minor">
              <a:schemeClr val="tx1"/>
            </a:fontRef>
          </p:style>
        </p:cxnSp>
        <p:cxnSp>
          <p:nvCxnSpPr>
            <p:cNvPr id="50" name="Straight Connector 49"/>
            <p:cNvCxnSpPr/>
            <p:nvPr/>
          </p:nvCxnSpPr>
          <p:spPr>
            <a:xfrm flipH="1" flipV="1">
              <a:off x="3873426" y="4162680"/>
              <a:ext cx="251782" cy="395530"/>
            </a:xfrm>
            <a:prstGeom prst="line">
              <a:avLst/>
            </a:prstGeom>
          </p:spPr>
          <p:style>
            <a:lnRef idx="1">
              <a:schemeClr val="dk1"/>
            </a:lnRef>
            <a:fillRef idx="0">
              <a:schemeClr val="dk1"/>
            </a:fillRef>
            <a:effectRef idx="0">
              <a:schemeClr val="dk1"/>
            </a:effectRef>
            <a:fontRef idx="minor">
              <a:schemeClr val="tx1"/>
            </a:fontRef>
          </p:style>
        </p:cxnSp>
        <p:sp>
          <p:nvSpPr>
            <p:cNvPr id="51" name="Freeform 50"/>
            <p:cNvSpPr/>
            <p:nvPr/>
          </p:nvSpPr>
          <p:spPr>
            <a:xfrm>
              <a:off x="2976522" y="3019008"/>
              <a:ext cx="939834" cy="248221"/>
            </a:xfrm>
            <a:custGeom>
              <a:avLst/>
              <a:gdLst>
                <a:gd name="connsiteX0" fmla="*/ 940279 w 940279"/>
                <a:gd name="connsiteY0" fmla="*/ 8627 h 247575"/>
                <a:gd name="connsiteX1" fmla="*/ 448574 w 940279"/>
                <a:gd name="connsiteY1" fmla="*/ 241540 h 247575"/>
                <a:gd name="connsiteX2" fmla="*/ 138023 w 940279"/>
                <a:gd name="connsiteY2" fmla="*/ 163902 h 247575"/>
                <a:gd name="connsiteX3" fmla="*/ 0 w 940279"/>
                <a:gd name="connsiteY3" fmla="*/ 0 h 247575"/>
              </a:gdLst>
              <a:ahLst/>
              <a:cxnLst>
                <a:cxn ang="0">
                  <a:pos x="connsiteX0" y="connsiteY0"/>
                </a:cxn>
                <a:cxn ang="0">
                  <a:pos x="connsiteX1" y="connsiteY1"/>
                </a:cxn>
                <a:cxn ang="0">
                  <a:pos x="connsiteX2" y="connsiteY2"/>
                </a:cxn>
                <a:cxn ang="0">
                  <a:pos x="connsiteX3" y="connsiteY3"/>
                </a:cxn>
              </a:cxnLst>
              <a:rect l="l" t="t" r="r" b="b"/>
              <a:pathLst>
                <a:path w="940279" h="247575">
                  <a:moveTo>
                    <a:pt x="940279" y="8627"/>
                  </a:moveTo>
                  <a:cubicBezTo>
                    <a:pt x="761281" y="112144"/>
                    <a:pt x="582283" y="215661"/>
                    <a:pt x="448574" y="241540"/>
                  </a:cubicBezTo>
                  <a:cubicBezTo>
                    <a:pt x="314865" y="267419"/>
                    <a:pt x="212785" y="204159"/>
                    <a:pt x="138023" y="163902"/>
                  </a:cubicBezTo>
                  <a:cubicBezTo>
                    <a:pt x="63261" y="123645"/>
                    <a:pt x="31630" y="61822"/>
                    <a:pt x="0" y="0"/>
                  </a:cubicBezTo>
                </a:path>
              </a:pathLst>
            </a:custGeom>
          </p:spPr>
          <p:style>
            <a:lnRef idx="2">
              <a:schemeClr val="accent3"/>
            </a:lnRef>
            <a:fillRef idx="0">
              <a:schemeClr val="accent3"/>
            </a:fillRef>
            <a:effectRef idx="1">
              <a:schemeClr val="accent3"/>
            </a:effectRef>
            <a:fontRef idx="minor">
              <a:schemeClr val="tx1"/>
            </a:fontRef>
          </p:style>
          <p:txBody>
            <a:bodyPr anchor="ctr"/>
            <a:lstStyle/>
            <a:p>
              <a:pPr algn="ctr" fontAlgn="auto">
                <a:spcBef>
                  <a:spcPts val="0"/>
                </a:spcBef>
                <a:spcAft>
                  <a:spcPts val="0"/>
                </a:spcAft>
                <a:defRPr/>
              </a:pPr>
              <a:endParaRPr lang="en-US" sz="2800"/>
            </a:p>
          </p:txBody>
        </p:sp>
        <p:sp>
          <p:nvSpPr>
            <p:cNvPr id="52" name="Freeform 51"/>
            <p:cNvSpPr/>
            <p:nvPr/>
          </p:nvSpPr>
          <p:spPr>
            <a:xfrm>
              <a:off x="2829166" y="3079324"/>
              <a:ext cx="742585" cy="854854"/>
            </a:xfrm>
            <a:custGeom>
              <a:avLst/>
              <a:gdLst>
                <a:gd name="connsiteX0" fmla="*/ 741872 w 741872"/>
                <a:gd name="connsiteY0" fmla="*/ 854015 h 854015"/>
                <a:gd name="connsiteX1" fmla="*/ 284672 w 741872"/>
                <a:gd name="connsiteY1" fmla="*/ 646981 h 854015"/>
                <a:gd name="connsiteX2" fmla="*/ 155276 w 741872"/>
                <a:gd name="connsiteY2" fmla="*/ 414068 h 854015"/>
                <a:gd name="connsiteX3" fmla="*/ 0 w 741872"/>
                <a:gd name="connsiteY3" fmla="*/ 0 h 854015"/>
              </a:gdLst>
              <a:ahLst/>
              <a:cxnLst>
                <a:cxn ang="0">
                  <a:pos x="connsiteX0" y="connsiteY0"/>
                </a:cxn>
                <a:cxn ang="0">
                  <a:pos x="connsiteX1" y="connsiteY1"/>
                </a:cxn>
                <a:cxn ang="0">
                  <a:pos x="connsiteX2" y="connsiteY2"/>
                </a:cxn>
                <a:cxn ang="0">
                  <a:pos x="connsiteX3" y="connsiteY3"/>
                </a:cxn>
              </a:cxnLst>
              <a:rect l="l" t="t" r="r" b="b"/>
              <a:pathLst>
                <a:path w="741872" h="854015">
                  <a:moveTo>
                    <a:pt x="741872" y="854015"/>
                  </a:moveTo>
                  <a:cubicBezTo>
                    <a:pt x="562155" y="787160"/>
                    <a:pt x="382438" y="720305"/>
                    <a:pt x="284672" y="646981"/>
                  </a:cubicBezTo>
                  <a:cubicBezTo>
                    <a:pt x="186906" y="573657"/>
                    <a:pt x="202721" y="521898"/>
                    <a:pt x="155276" y="414068"/>
                  </a:cubicBezTo>
                  <a:cubicBezTo>
                    <a:pt x="107831" y="306238"/>
                    <a:pt x="53915" y="153119"/>
                    <a:pt x="0" y="0"/>
                  </a:cubicBezTo>
                </a:path>
              </a:pathLst>
            </a:custGeom>
          </p:spPr>
          <p:style>
            <a:lnRef idx="2">
              <a:schemeClr val="accent3"/>
            </a:lnRef>
            <a:fillRef idx="0">
              <a:schemeClr val="accent3"/>
            </a:fillRef>
            <a:effectRef idx="1">
              <a:schemeClr val="accent3"/>
            </a:effectRef>
            <a:fontRef idx="minor">
              <a:schemeClr val="tx1"/>
            </a:fontRef>
          </p:style>
          <p:txBody>
            <a:bodyPr anchor="ctr"/>
            <a:lstStyle/>
            <a:p>
              <a:pPr algn="ctr" fontAlgn="auto">
                <a:spcBef>
                  <a:spcPts val="0"/>
                </a:spcBef>
                <a:spcAft>
                  <a:spcPts val="0"/>
                </a:spcAft>
                <a:defRPr/>
              </a:pPr>
              <a:endParaRPr lang="en-US" sz="2800"/>
            </a:p>
          </p:txBody>
        </p:sp>
        <p:sp>
          <p:nvSpPr>
            <p:cNvPr id="53" name="Right Brace 52"/>
            <p:cNvSpPr/>
            <p:nvPr/>
          </p:nvSpPr>
          <p:spPr>
            <a:xfrm rot="1160982">
              <a:off x="2199129" y="3071205"/>
              <a:ext cx="228577" cy="434966"/>
            </a:xfrm>
            <a:prstGeom prst="rightBrace">
              <a:avLst/>
            </a:prstGeom>
          </p:spPr>
          <p:style>
            <a:lnRef idx="2">
              <a:schemeClr val="accent2"/>
            </a:lnRef>
            <a:fillRef idx="0">
              <a:schemeClr val="accent2"/>
            </a:fillRef>
            <a:effectRef idx="1">
              <a:schemeClr val="accent2"/>
            </a:effectRef>
            <a:fontRef idx="minor">
              <a:schemeClr val="tx1"/>
            </a:fontRef>
          </p:style>
          <p:txBody>
            <a:bodyPr anchor="ctr"/>
            <a:lstStyle/>
            <a:p>
              <a:pPr algn="ctr" fontAlgn="auto">
                <a:spcBef>
                  <a:spcPts val="0"/>
                </a:spcBef>
                <a:spcAft>
                  <a:spcPts val="0"/>
                </a:spcAft>
                <a:defRPr/>
              </a:pPr>
              <a:endParaRPr lang="en-US" sz="2800"/>
            </a:p>
          </p:txBody>
        </p:sp>
        <p:sp>
          <p:nvSpPr>
            <p:cNvPr id="54" name="Freeform 53"/>
            <p:cNvSpPr/>
            <p:nvPr/>
          </p:nvSpPr>
          <p:spPr>
            <a:xfrm>
              <a:off x="2432347" y="3347263"/>
              <a:ext cx="120670" cy="569516"/>
            </a:xfrm>
            <a:custGeom>
              <a:avLst/>
              <a:gdLst>
                <a:gd name="connsiteX0" fmla="*/ 8626 w 120796"/>
                <a:gd name="connsiteY0" fmla="*/ 0 h 569343"/>
                <a:gd name="connsiteX1" fmla="*/ 120770 w 120796"/>
                <a:gd name="connsiteY1" fmla="*/ 258793 h 569343"/>
                <a:gd name="connsiteX2" fmla="*/ 0 w 120796"/>
                <a:gd name="connsiteY2" fmla="*/ 569343 h 569343"/>
              </a:gdLst>
              <a:ahLst/>
              <a:cxnLst>
                <a:cxn ang="0">
                  <a:pos x="connsiteX0" y="connsiteY0"/>
                </a:cxn>
                <a:cxn ang="0">
                  <a:pos x="connsiteX1" y="connsiteY1"/>
                </a:cxn>
                <a:cxn ang="0">
                  <a:pos x="connsiteX2" y="connsiteY2"/>
                </a:cxn>
              </a:cxnLst>
              <a:rect l="l" t="t" r="r" b="b"/>
              <a:pathLst>
                <a:path w="120796" h="569343">
                  <a:moveTo>
                    <a:pt x="8626" y="0"/>
                  </a:moveTo>
                  <a:cubicBezTo>
                    <a:pt x="65417" y="81951"/>
                    <a:pt x="122208" y="163903"/>
                    <a:pt x="120770" y="258793"/>
                  </a:cubicBezTo>
                  <a:cubicBezTo>
                    <a:pt x="119332" y="353683"/>
                    <a:pt x="59666" y="461513"/>
                    <a:pt x="0" y="569343"/>
                  </a:cubicBezTo>
                </a:path>
              </a:pathLst>
            </a:custGeom>
          </p:spPr>
          <p:style>
            <a:lnRef idx="2">
              <a:schemeClr val="accent2"/>
            </a:lnRef>
            <a:fillRef idx="0">
              <a:schemeClr val="accent2"/>
            </a:fillRef>
            <a:effectRef idx="1">
              <a:schemeClr val="accent2"/>
            </a:effectRef>
            <a:fontRef idx="minor">
              <a:schemeClr val="tx1"/>
            </a:fontRef>
          </p:style>
          <p:txBody>
            <a:bodyPr anchor="ctr"/>
            <a:lstStyle/>
            <a:p>
              <a:pPr algn="ctr" fontAlgn="auto">
                <a:spcBef>
                  <a:spcPts val="0"/>
                </a:spcBef>
                <a:spcAft>
                  <a:spcPts val="0"/>
                </a:spcAft>
                <a:defRPr/>
              </a:pPr>
              <a:endParaRPr lang="en-US" sz="2800"/>
            </a:p>
          </p:txBody>
        </p:sp>
      </p:grpSp>
    </p:spTree>
    <p:extLst>
      <p:ext uri="{BB962C8B-B14F-4D97-AF65-F5344CB8AC3E}">
        <p14:creationId xmlns="" xmlns:p14="http://schemas.microsoft.com/office/powerpoint/2010/main" val="586814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457200" y="76200"/>
            <a:ext cx="8229600" cy="1143000"/>
          </a:xfrm>
        </p:spPr>
        <p:txBody>
          <a:bodyPr>
            <a:normAutofit fontScale="90000"/>
          </a:bodyPr>
          <a:lstStyle/>
          <a:p>
            <a:r>
              <a:rPr lang="en-US" sz="3600" dirty="0" smtClean="0"/>
              <a:t>Data Center to Data Center Communications: Application Overlays, Recovery</a:t>
            </a:r>
          </a:p>
        </p:txBody>
      </p:sp>
      <p:sp>
        <p:nvSpPr>
          <p:cNvPr id="4" name="Slide Number Placeholder 3"/>
          <p:cNvSpPr>
            <a:spLocks noGrp="1"/>
          </p:cNvSpPr>
          <p:nvPr>
            <p:ph type="sldNum" sz="quarter" idx="12"/>
          </p:nvPr>
        </p:nvSpPr>
        <p:spPr/>
        <p:txBody>
          <a:bodyPr/>
          <a:lstStyle/>
          <a:p>
            <a:pPr>
              <a:defRPr/>
            </a:pPr>
            <a:fld id="{0EBB61B5-B6EE-4277-AC7A-DF28C291C706}" type="slidenum">
              <a:rPr lang="en-US"/>
              <a:pPr>
                <a:defRPr/>
              </a:pPr>
              <a:t>7</a:t>
            </a:fld>
            <a:endParaRPr lang="en-US" dirty="0"/>
          </a:p>
        </p:txBody>
      </p:sp>
      <p:pic>
        <p:nvPicPr>
          <p:cNvPr id="21509" name="Picture 2"/>
          <p:cNvPicPr>
            <a:picLocks noChangeAspect="1" noChangeArrowheads="1"/>
          </p:cNvPicPr>
          <p:nvPr/>
        </p:nvPicPr>
        <p:blipFill>
          <a:blip r:embed="rId3" cstate="print"/>
          <a:srcRect/>
          <a:stretch>
            <a:fillRect/>
          </a:stretch>
        </p:blipFill>
        <p:spPr bwMode="auto">
          <a:xfrm>
            <a:off x="228600" y="1252537"/>
            <a:ext cx="2568575" cy="2024063"/>
          </a:xfrm>
          <a:prstGeom prst="rect">
            <a:avLst/>
          </a:prstGeom>
          <a:noFill/>
          <a:ln w="9525">
            <a:noFill/>
            <a:miter lim="800000"/>
            <a:headEnd/>
            <a:tailEnd/>
          </a:ln>
        </p:spPr>
      </p:pic>
      <p:grpSp>
        <p:nvGrpSpPr>
          <p:cNvPr id="16" name="Group 4"/>
          <p:cNvGrpSpPr>
            <a:grpSpLocks/>
          </p:cNvGrpSpPr>
          <p:nvPr/>
        </p:nvGrpSpPr>
        <p:grpSpPr bwMode="auto">
          <a:xfrm>
            <a:off x="1687512" y="1676400"/>
            <a:ext cx="6542088" cy="4572000"/>
            <a:chOff x="838200" y="1543049"/>
            <a:chExt cx="5105400" cy="3545046"/>
          </a:xfrm>
        </p:grpSpPr>
        <p:sp>
          <p:nvSpPr>
            <p:cNvPr id="17" name="Rectangle 16"/>
            <p:cNvSpPr/>
            <p:nvPr/>
          </p:nvSpPr>
          <p:spPr>
            <a:xfrm>
              <a:off x="838200" y="3353458"/>
              <a:ext cx="733208" cy="554759"/>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400" dirty="0"/>
                <a:t>Business #1 DC-a </a:t>
              </a:r>
            </a:p>
          </p:txBody>
        </p:sp>
        <p:sp>
          <p:nvSpPr>
            <p:cNvPr id="18" name="Rectangle 17"/>
            <p:cNvSpPr/>
            <p:nvPr/>
          </p:nvSpPr>
          <p:spPr>
            <a:xfrm>
              <a:off x="1990770" y="1543049"/>
              <a:ext cx="1105223" cy="53311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400" dirty="0"/>
                <a:t>Independent Data Center X</a:t>
              </a:r>
            </a:p>
          </p:txBody>
        </p:sp>
        <p:cxnSp>
          <p:nvCxnSpPr>
            <p:cNvPr id="19" name="Straight Connector 18"/>
            <p:cNvCxnSpPr>
              <a:stCxn id="17" idx="3"/>
            </p:cNvCxnSpPr>
            <p:nvPr/>
          </p:nvCxnSpPr>
          <p:spPr>
            <a:xfrm flipV="1">
              <a:off x="1571408" y="3124790"/>
              <a:ext cx="867134" cy="506048"/>
            </a:xfrm>
            <a:prstGeom prst="line">
              <a:avLst/>
            </a:prstGeom>
          </p:spPr>
          <p:style>
            <a:lnRef idx="2">
              <a:schemeClr val="dk1"/>
            </a:lnRef>
            <a:fillRef idx="0">
              <a:schemeClr val="dk1"/>
            </a:fillRef>
            <a:effectRef idx="1">
              <a:schemeClr val="dk1"/>
            </a:effectRef>
            <a:fontRef idx="minor">
              <a:schemeClr val="tx1"/>
            </a:fontRef>
          </p:style>
        </p:cxnSp>
        <p:cxnSp>
          <p:nvCxnSpPr>
            <p:cNvPr id="20" name="Straight Connector 19"/>
            <p:cNvCxnSpPr>
              <a:stCxn id="25" idx="0"/>
            </p:cNvCxnSpPr>
            <p:nvPr/>
          </p:nvCxnSpPr>
          <p:spPr>
            <a:xfrm flipV="1">
              <a:off x="1809498" y="3515827"/>
              <a:ext cx="523527" cy="660298"/>
            </a:xfrm>
            <a:prstGeom prst="line">
              <a:avLst/>
            </a:prstGeom>
          </p:spPr>
          <p:style>
            <a:lnRef idx="2">
              <a:schemeClr val="dk1"/>
            </a:lnRef>
            <a:fillRef idx="0">
              <a:schemeClr val="dk1"/>
            </a:fillRef>
            <a:effectRef idx="1">
              <a:schemeClr val="dk1"/>
            </a:effectRef>
            <a:fontRef idx="minor">
              <a:schemeClr val="tx1"/>
            </a:fontRef>
          </p:style>
        </p:cxnSp>
        <p:cxnSp>
          <p:nvCxnSpPr>
            <p:cNvPr id="21" name="Straight Connector 20"/>
            <p:cNvCxnSpPr>
              <a:stCxn id="28" idx="0"/>
            </p:cNvCxnSpPr>
            <p:nvPr/>
          </p:nvCxnSpPr>
          <p:spPr>
            <a:xfrm flipH="1" flipV="1">
              <a:off x="4038883" y="3805384"/>
              <a:ext cx="104165" cy="645415"/>
            </a:xfrm>
            <a:prstGeom prst="line">
              <a:avLst/>
            </a:prstGeom>
          </p:spPr>
          <p:style>
            <a:lnRef idx="2">
              <a:schemeClr val="dk1"/>
            </a:lnRef>
            <a:fillRef idx="0">
              <a:schemeClr val="dk1"/>
            </a:fillRef>
            <a:effectRef idx="1">
              <a:schemeClr val="dk1"/>
            </a:effectRef>
            <a:fontRef idx="minor">
              <a:schemeClr val="tx1"/>
            </a:fontRef>
          </p:style>
        </p:cxnSp>
        <p:cxnSp>
          <p:nvCxnSpPr>
            <p:cNvPr id="22" name="Straight Connector 21"/>
            <p:cNvCxnSpPr>
              <a:stCxn id="18" idx="2"/>
            </p:cNvCxnSpPr>
            <p:nvPr/>
          </p:nvCxnSpPr>
          <p:spPr>
            <a:xfrm>
              <a:off x="2542706" y="2076159"/>
              <a:ext cx="397718" cy="686007"/>
            </a:xfrm>
            <a:prstGeom prst="line">
              <a:avLst/>
            </a:prstGeom>
          </p:spPr>
          <p:style>
            <a:lnRef idx="3">
              <a:schemeClr val="dk1"/>
            </a:lnRef>
            <a:fillRef idx="0">
              <a:schemeClr val="dk1"/>
            </a:fillRef>
            <a:effectRef idx="2">
              <a:schemeClr val="dk1"/>
            </a:effectRef>
            <a:fontRef idx="minor">
              <a:schemeClr val="tx1"/>
            </a:fontRef>
          </p:style>
        </p:cxnSp>
        <p:sp>
          <p:nvSpPr>
            <p:cNvPr id="23" name="Rectangle 22"/>
            <p:cNvSpPr/>
            <p:nvPr/>
          </p:nvSpPr>
          <p:spPr>
            <a:xfrm>
              <a:off x="4143047" y="1628294"/>
              <a:ext cx="1067345" cy="534462"/>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400" dirty="0"/>
                <a:t>Independent Data Center Y</a:t>
              </a:r>
            </a:p>
          </p:txBody>
        </p:sp>
        <p:cxnSp>
          <p:nvCxnSpPr>
            <p:cNvPr id="24" name="Straight Connector 23"/>
            <p:cNvCxnSpPr>
              <a:stCxn id="23" idx="2"/>
            </p:cNvCxnSpPr>
            <p:nvPr/>
          </p:nvCxnSpPr>
          <p:spPr>
            <a:xfrm flipH="1">
              <a:off x="3914427" y="2162756"/>
              <a:ext cx="762969" cy="608882"/>
            </a:xfrm>
            <a:prstGeom prst="line">
              <a:avLst/>
            </a:prstGeom>
          </p:spPr>
          <p:style>
            <a:lnRef idx="3">
              <a:schemeClr val="dk1"/>
            </a:lnRef>
            <a:fillRef idx="0">
              <a:schemeClr val="dk1"/>
            </a:fillRef>
            <a:effectRef idx="2">
              <a:schemeClr val="dk1"/>
            </a:effectRef>
            <a:fontRef idx="minor">
              <a:schemeClr val="tx1"/>
            </a:fontRef>
          </p:style>
        </p:cxnSp>
        <p:sp>
          <p:nvSpPr>
            <p:cNvPr id="25" name="Rectangle 24"/>
            <p:cNvSpPr/>
            <p:nvPr/>
          </p:nvSpPr>
          <p:spPr>
            <a:xfrm>
              <a:off x="1442894" y="4176125"/>
              <a:ext cx="733208" cy="556112"/>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400" dirty="0"/>
                <a:t>Business #1 DC-b </a:t>
              </a:r>
            </a:p>
          </p:txBody>
        </p:sp>
        <p:sp>
          <p:nvSpPr>
            <p:cNvPr id="26" name="Rectangle 25"/>
            <p:cNvSpPr/>
            <p:nvPr/>
          </p:nvSpPr>
          <p:spPr>
            <a:xfrm>
              <a:off x="2542706" y="4531983"/>
              <a:ext cx="734561" cy="556112"/>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400" dirty="0"/>
                <a:t>Business #2 DC-a </a:t>
              </a:r>
            </a:p>
          </p:txBody>
        </p:sp>
        <p:sp>
          <p:nvSpPr>
            <p:cNvPr id="27" name="Rectangle 26"/>
            <p:cNvSpPr/>
            <p:nvPr/>
          </p:nvSpPr>
          <p:spPr>
            <a:xfrm>
              <a:off x="4916839" y="3652488"/>
              <a:ext cx="733208" cy="554759"/>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400" dirty="0"/>
                <a:t>Business #N DC-a </a:t>
              </a:r>
            </a:p>
          </p:txBody>
        </p:sp>
        <p:sp>
          <p:nvSpPr>
            <p:cNvPr id="28" name="Rectangle 27"/>
            <p:cNvSpPr/>
            <p:nvPr/>
          </p:nvSpPr>
          <p:spPr>
            <a:xfrm>
              <a:off x="3776443" y="4450799"/>
              <a:ext cx="733208" cy="556112"/>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400" dirty="0"/>
                <a:t>Business #2 DC-b </a:t>
              </a:r>
            </a:p>
          </p:txBody>
        </p:sp>
        <p:sp>
          <p:nvSpPr>
            <p:cNvPr id="29" name="Rectangle 28"/>
            <p:cNvSpPr/>
            <p:nvPr/>
          </p:nvSpPr>
          <p:spPr>
            <a:xfrm>
              <a:off x="5210392" y="2695866"/>
              <a:ext cx="733208" cy="556112"/>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400" dirty="0"/>
                <a:t>Business #N DC-b</a:t>
              </a:r>
            </a:p>
          </p:txBody>
        </p:sp>
        <p:cxnSp>
          <p:nvCxnSpPr>
            <p:cNvPr id="30" name="Straight Connector 29"/>
            <p:cNvCxnSpPr>
              <a:stCxn id="26" idx="0"/>
            </p:cNvCxnSpPr>
            <p:nvPr/>
          </p:nvCxnSpPr>
          <p:spPr>
            <a:xfrm flipH="1" flipV="1">
              <a:off x="2805145" y="3914983"/>
              <a:ext cx="104165" cy="617000"/>
            </a:xfrm>
            <a:prstGeom prst="line">
              <a:avLst/>
            </a:prstGeom>
          </p:spPr>
          <p:style>
            <a:lnRef idx="2">
              <a:schemeClr val="dk1"/>
            </a:lnRef>
            <a:fillRef idx="0">
              <a:schemeClr val="dk1"/>
            </a:fillRef>
            <a:effectRef idx="1">
              <a:schemeClr val="dk1"/>
            </a:effectRef>
            <a:fontRef idx="minor">
              <a:schemeClr val="tx1"/>
            </a:fontRef>
          </p:style>
        </p:cxnSp>
        <p:cxnSp>
          <p:nvCxnSpPr>
            <p:cNvPr id="31" name="Straight Connector 30"/>
            <p:cNvCxnSpPr>
              <a:stCxn id="29" idx="1"/>
            </p:cNvCxnSpPr>
            <p:nvPr/>
          </p:nvCxnSpPr>
          <p:spPr>
            <a:xfrm flipH="1" flipV="1">
              <a:off x="3762915" y="2961068"/>
              <a:ext cx="1447477" cy="12178"/>
            </a:xfrm>
            <a:prstGeom prst="line">
              <a:avLst/>
            </a:prstGeom>
          </p:spPr>
          <p:style>
            <a:lnRef idx="2">
              <a:schemeClr val="dk1"/>
            </a:lnRef>
            <a:fillRef idx="0">
              <a:schemeClr val="dk1"/>
            </a:fillRef>
            <a:effectRef idx="1">
              <a:schemeClr val="dk1"/>
            </a:effectRef>
            <a:fontRef idx="minor">
              <a:schemeClr val="tx1"/>
            </a:fontRef>
          </p:style>
        </p:cxnSp>
        <p:cxnSp>
          <p:nvCxnSpPr>
            <p:cNvPr id="32" name="Straight Connector 31"/>
            <p:cNvCxnSpPr>
              <a:stCxn id="27" idx="0"/>
            </p:cNvCxnSpPr>
            <p:nvPr/>
          </p:nvCxnSpPr>
          <p:spPr>
            <a:xfrm flipH="1" flipV="1">
              <a:off x="4505593" y="2978658"/>
              <a:ext cx="777849" cy="673829"/>
            </a:xfrm>
            <a:prstGeom prst="line">
              <a:avLst/>
            </a:prstGeom>
          </p:spPr>
          <p:style>
            <a:lnRef idx="2">
              <a:schemeClr val="dk1"/>
            </a:lnRef>
            <a:fillRef idx="0">
              <a:schemeClr val="dk1"/>
            </a:fillRef>
            <a:effectRef idx="1">
              <a:schemeClr val="dk1"/>
            </a:effectRef>
            <a:fontRef idx="minor">
              <a:schemeClr val="tx1"/>
            </a:fontRef>
          </p:style>
        </p:cxnSp>
        <p:sp>
          <p:nvSpPr>
            <p:cNvPr id="33" name="Cloud 32"/>
            <p:cNvSpPr/>
            <p:nvPr/>
          </p:nvSpPr>
          <p:spPr>
            <a:xfrm>
              <a:off x="1828437" y="2361658"/>
              <a:ext cx="3124927" cy="1982248"/>
            </a:xfrm>
            <a:prstGeom prst="cloud">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dirty="0"/>
                <a:t>Network</a:t>
              </a:r>
            </a:p>
          </p:txBody>
        </p:sp>
        <p:sp>
          <p:nvSpPr>
            <p:cNvPr id="34" name="TextBox 22"/>
            <p:cNvSpPr txBox="1">
              <a:spLocks noChangeArrowheads="1"/>
            </p:cNvSpPr>
            <p:nvPr/>
          </p:nvSpPr>
          <p:spPr bwMode="auto">
            <a:xfrm>
              <a:off x="4676775" y="4330390"/>
              <a:ext cx="366712" cy="426752"/>
            </a:xfrm>
            <a:prstGeom prst="rect">
              <a:avLst/>
            </a:prstGeom>
            <a:noFill/>
            <a:ln w="9525">
              <a:noFill/>
              <a:miter lim="800000"/>
              <a:headEnd/>
              <a:tailEnd/>
            </a:ln>
          </p:spPr>
          <p:txBody>
            <a:bodyPr>
              <a:spAutoFit/>
            </a:bodyPr>
            <a:lstStyle/>
            <a:p>
              <a:r>
                <a:rPr lang="en-US" sz="3200">
                  <a:latin typeface="Calibri" pitchFamily="34" charset="0"/>
                </a:rPr>
                <a:t>…</a:t>
              </a:r>
            </a:p>
          </p:txBody>
        </p:sp>
      </p:grpSp>
    </p:spTree>
    <p:extLst>
      <p:ext uri="{BB962C8B-B14F-4D97-AF65-F5344CB8AC3E}">
        <p14:creationId xmlns="" xmlns:p14="http://schemas.microsoft.com/office/powerpoint/2010/main" val="4244988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457200" y="152400"/>
            <a:ext cx="8229600" cy="1143000"/>
          </a:xfrm>
        </p:spPr>
        <p:txBody>
          <a:bodyPr>
            <a:normAutofit/>
          </a:bodyPr>
          <a:lstStyle/>
          <a:p>
            <a:r>
              <a:rPr lang="en-US" dirty="0" smtClean="0"/>
              <a:t>Reliability and Recovery: Examples</a:t>
            </a:r>
          </a:p>
        </p:txBody>
      </p:sp>
      <p:sp>
        <p:nvSpPr>
          <p:cNvPr id="3" name="Content Placeholder 2"/>
          <p:cNvSpPr>
            <a:spLocks noGrp="1"/>
          </p:cNvSpPr>
          <p:nvPr>
            <p:ph idx="1"/>
          </p:nvPr>
        </p:nvSpPr>
        <p:spPr>
          <a:xfrm>
            <a:off x="457200" y="1295400"/>
            <a:ext cx="6705600" cy="5334000"/>
          </a:xfrm>
        </p:spPr>
        <p:txBody>
          <a:bodyPr rtlCol="0">
            <a:normAutofit fontScale="70000" lnSpcReduction="20000"/>
          </a:bodyPr>
          <a:lstStyle/>
          <a:p>
            <a:pPr fontAlgn="auto">
              <a:spcAft>
                <a:spcPts val="0"/>
              </a:spcAft>
              <a:buFont typeface="Arial" pitchFamily="34" charset="0"/>
              <a:buChar char="•"/>
              <a:defRPr/>
            </a:pPr>
            <a:r>
              <a:rPr lang="en-US" dirty="0" smtClean="0"/>
              <a:t>Application Data Backup</a:t>
            </a:r>
          </a:p>
          <a:p>
            <a:pPr lvl="1" fontAlgn="auto">
              <a:spcAft>
                <a:spcPts val="0"/>
              </a:spcAft>
              <a:buFont typeface="Arial" pitchFamily="34" charset="0"/>
              <a:buChar char="–"/>
              <a:defRPr/>
            </a:pPr>
            <a:r>
              <a:rPr lang="en-US" dirty="0" smtClean="0"/>
              <a:t>Recovery Point Objective (RPO) – how much data may be lost </a:t>
            </a:r>
            <a:r>
              <a:rPr lang="en-US" dirty="0" smtClean="0">
                <a:sym typeface="Wingdings" pitchFamily="2" charset="2"/>
              </a:rPr>
              <a:t> </a:t>
            </a:r>
            <a:r>
              <a:rPr lang="en-US" i="1" dirty="0" smtClean="0">
                <a:sym typeface="Wingdings" pitchFamily="2" charset="2"/>
              </a:rPr>
              <a:t>Requires periodic bulk data transfer</a:t>
            </a:r>
            <a:endParaRPr lang="en-US" i="1" dirty="0" smtClean="0"/>
          </a:p>
          <a:p>
            <a:pPr lvl="1" fontAlgn="auto">
              <a:spcAft>
                <a:spcPts val="0"/>
              </a:spcAft>
              <a:buFont typeface="Arial" pitchFamily="34" charset="0"/>
              <a:buChar char="–"/>
              <a:defRPr/>
            </a:pPr>
            <a:r>
              <a:rPr lang="en-US" dirty="0" smtClean="0"/>
              <a:t>Recovery Time Objective (RTO) – how quickly can one bring the system back up.</a:t>
            </a:r>
          </a:p>
          <a:p>
            <a:pPr lvl="1" fontAlgn="auto">
              <a:spcAft>
                <a:spcPts val="0"/>
              </a:spcAft>
              <a:buFont typeface="Arial" pitchFamily="34" charset="0"/>
              <a:buChar char="–"/>
              <a:defRPr/>
            </a:pPr>
            <a:r>
              <a:rPr lang="en-US" dirty="0" smtClean="0"/>
              <a:t>Flexibility in scheduling</a:t>
            </a:r>
          </a:p>
          <a:p>
            <a:pPr fontAlgn="auto">
              <a:spcAft>
                <a:spcPts val="0"/>
              </a:spcAft>
              <a:buFont typeface="Arial" pitchFamily="34" charset="0"/>
              <a:buChar char="•"/>
              <a:defRPr/>
            </a:pPr>
            <a:r>
              <a:rPr lang="en-US" dirty="0" smtClean="0"/>
              <a:t>Critical Application Resilience</a:t>
            </a:r>
          </a:p>
          <a:p>
            <a:pPr lvl="1" fontAlgn="auto">
              <a:spcAft>
                <a:spcPts val="0"/>
              </a:spcAft>
              <a:buFont typeface="Arial" pitchFamily="34" charset="0"/>
              <a:buChar char="–"/>
              <a:defRPr/>
            </a:pPr>
            <a:r>
              <a:rPr lang="en-US" dirty="0" smtClean="0"/>
              <a:t>SAN replication </a:t>
            </a:r>
          </a:p>
          <a:p>
            <a:pPr lvl="1" fontAlgn="auto">
              <a:spcAft>
                <a:spcPts val="0"/>
              </a:spcAft>
              <a:buFont typeface="Arial" pitchFamily="34" charset="0"/>
              <a:buChar char="–"/>
              <a:defRPr/>
            </a:pPr>
            <a:r>
              <a:rPr lang="en-US" dirty="0" smtClean="0"/>
              <a:t>Geographical database replication</a:t>
            </a:r>
          </a:p>
          <a:p>
            <a:pPr lvl="1" fontAlgn="auto">
              <a:spcAft>
                <a:spcPts val="0"/>
              </a:spcAft>
              <a:buFont typeface="Arial" pitchFamily="34" charset="0"/>
              <a:buChar char="–"/>
              <a:defRPr/>
            </a:pPr>
            <a:r>
              <a:rPr lang="en-US" dirty="0" smtClean="0"/>
              <a:t>Both require dedicated bandwidth</a:t>
            </a:r>
          </a:p>
          <a:p>
            <a:pPr fontAlgn="auto">
              <a:spcAft>
                <a:spcPts val="0"/>
              </a:spcAft>
              <a:buFont typeface="Arial" pitchFamily="34" charset="0"/>
              <a:buChar char="•"/>
              <a:defRPr/>
            </a:pPr>
            <a:r>
              <a:rPr lang="en-US" dirty="0" smtClean="0"/>
              <a:t>Live Virtual Machine Migration</a:t>
            </a:r>
          </a:p>
          <a:p>
            <a:pPr lvl="1" fontAlgn="auto">
              <a:spcAft>
                <a:spcPts val="0"/>
              </a:spcAft>
              <a:buFont typeface="Arial" pitchFamily="34" charset="0"/>
              <a:buChar char="–"/>
              <a:defRPr/>
            </a:pPr>
            <a:r>
              <a:rPr lang="en-US" dirty="0" smtClean="0"/>
              <a:t>Data Migration GB to TB to …</a:t>
            </a:r>
          </a:p>
          <a:p>
            <a:pPr lvl="1" fontAlgn="auto">
              <a:spcAft>
                <a:spcPts val="0"/>
              </a:spcAft>
              <a:buFont typeface="Arial" pitchFamily="34" charset="0"/>
              <a:buChar char="–"/>
              <a:defRPr/>
            </a:pPr>
            <a:r>
              <a:rPr lang="en-US" dirty="0" smtClean="0"/>
              <a:t>Machine Size 1-100 GB</a:t>
            </a:r>
          </a:p>
          <a:p>
            <a:pPr fontAlgn="auto">
              <a:spcAft>
                <a:spcPts val="0"/>
              </a:spcAft>
              <a:buFont typeface="Arial" pitchFamily="34" charset="0"/>
              <a:buChar char="•"/>
              <a:defRPr/>
            </a:pPr>
            <a:r>
              <a:rPr lang="en-US" dirty="0" smtClean="0"/>
              <a:t>Network Fault Assistance</a:t>
            </a:r>
          </a:p>
          <a:p>
            <a:pPr lvl="1">
              <a:buFont typeface="Arial" pitchFamily="34" charset="0"/>
              <a:buChar char="•"/>
              <a:defRPr/>
            </a:pPr>
            <a:r>
              <a:rPr lang="en-US" dirty="0" smtClean="0"/>
              <a:t>Can application resilience during times of network fault by cooperatively migrating to alternative data centers not affected by network fault.</a:t>
            </a:r>
          </a:p>
          <a:p>
            <a:pPr lvl="1"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a:p>
        </p:txBody>
      </p:sp>
      <p:sp>
        <p:nvSpPr>
          <p:cNvPr id="4" name="Slide Number Placeholder 3"/>
          <p:cNvSpPr>
            <a:spLocks noGrp="1"/>
          </p:cNvSpPr>
          <p:nvPr>
            <p:ph type="sldNum" sz="quarter" idx="12"/>
          </p:nvPr>
        </p:nvSpPr>
        <p:spPr/>
        <p:txBody>
          <a:bodyPr/>
          <a:lstStyle/>
          <a:p>
            <a:pPr>
              <a:defRPr/>
            </a:pPr>
            <a:fld id="{66B559DF-34DB-4059-90CE-7B3DE7A73D53}" type="slidenum">
              <a:rPr lang="en-US"/>
              <a:pPr>
                <a:defRPr/>
              </a:pPr>
              <a:t>8</a:t>
            </a:fld>
            <a:endParaRPr lang="en-US" dirty="0"/>
          </a:p>
        </p:txBody>
      </p:sp>
      <p:graphicFrame>
        <p:nvGraphicFramePr>
          <p:cNvPr id="11" name="Table 10"/>
          <p:cNvGraphicFramePr>
            <a:graphicFrameLocks noGrp="1"/>
          </p:cNvGraphicFramePr>
          <p:nvPr>
            <p:extLst>
              <p:ext uri="{D42A27DB-BD31-4B8C-83A1-F6EECF244321}">
                <p14:modId xmlns="" xmlns:p14="http://schemas.microsoft.com/office/powerpoint/2010/main" val="3158991856"/>
              </p:ext>
            </p:extLst>
          </p:nvPr>
        </p:nvGraphicFramePr>
        <p:xfrm>
          <a:off x="7086600" y="2362200"/>
          <a:ext cx="1828800" cy="3139440"/>
        </p:xfrm>
        <a:graphic>
          <a:graphicData uri="http://schemas.openxmlformats.org/drawingml/2006/table">
            <a:tbl>
              <a:tblPr firstRow="1" bandRow="1">
                <a:tableStyleId>{5C22544A-7EE6-4342-B048-85BDC9FD1C3A}</a:tableStyleId>
              </a:tblPr>
              <a:tblGrid>
                <a:gridCol w="762000"/>
                <a:gridCol w="1066800"/>
              </a:tblGrid>
              <a:tr h="370840">
                <a:tc>
                  <a:txBody>
                    <a:bodyPr/>
                    <a:lstStyle/>
                    <a:p>
                      <a:r>
                        <a:rPr lang="en-US" dirty="0" smtClean="0"/>
                        <a:t>Line Rate</a:t>
                      </a:r>
                      <a:r>
                        <a:rPr lang="en-US" baseline="0" dirty="0" smtClean="0"/>
                        <a:t> Gbps</a:t>
                      </a:r>
                      <a:endParaRPr lang="en-US" dirty="0"/>
                    </a:p>
                  </a:txBody>
                  <a:tcPr/>
                </a:tc>
                <a:tc>
                  <a:txBody>
                    <a:bodyPr/>
                    <a:lstStyle/>
                    <a:p>
                      <a:r>
                        <a:rPr lang="en-US" dirty="0" smtClean="0"/>
                        <a:t>Data Transfer per hour</a:t>
                      </a:r>
                      <a:endParaRPr lang="en-US" dirty="0"/>
                    </a:p>
                  </a:txBody>
                  <a:tcPr/>
                </a:tc>
              </a:tr>
              <a:tr h="370840">
                <a:tc>
                  <a:txBody>
                    <a:bodyPr/>
                    <a:lstStyle/>
                    <a:p>
                      <a:r>
                        <a:rPr lang="en-US" dirty="0" smtClean="0"/>
                        <a:t>0.1</a:t>
                      </a:r>
                      <a:endParaRPr lang="en-US" dirty="0"/>
                    </a:p>
                  </a:txBody>
                  <a:tcPr/>
                </a:tc>
                <a:tc>
                  <a:txBody>
                    <a:bodyPr/>
                    <a:lstStyle/>
                    <a:p>
                      <a:r>
                        <a:rPr lang="en-US" dirty="0" smtClean="0"/>
                        <a:t>45 GB</a:t>
                      </a:r>
                      <a:endParaRPr lang="en-US" dirty="0"/>
                    </a:p>
                  </a:txBody>
                  <a:tcPr/>
                </a:tc>
              </a:tr>
              <a:tr h="370840">
                <a:tc>
                  <a:txBody>
                    <a:bodyPr/>
                    <a:lstStyle/>
                    <a:p>
                      <a:r>
                        <a:rPr lang="en-US" dirty="0" smtClean="0"/>
                        <a:t>1</a:t>
                      </a:r>
                      <a:endParaRPr lang="en-US" dirty="0"/>
                    </a:p>
                  </a:txBody>
                  <a:tcPr/>
                </a:tc>
                <a:tc>
                  <a:txBody>
                    <a:bodyPr/>
                    <a:lstStyle/>
                    <a:p>
                      <a:r>
                        <a:rPr lang="en-US" dirty="0" smtClean="0"/>
                        <a:t>450 GB</a:t>
                      </a:r>
                      <a:endParaRPr lang="en-US" dirty="0"/>
                    </a:p>
                  </a:txBody>
                  <a:tcPr/>
                </a:tc>
              </a:tr>
              <a:tr h="370840">
                <a:tc>
                  <a:txBody>
                    <a:bodyPr/>
                    <a:lstStyle/>
                    <a:p>
                      <a:r>
                        <a:rPr lang="en-US" dirty="0" smtClean="0"/>
                        <a:t>2.5</a:t>
                      </a:r>
                      <a:endParaRPr lang="en-US" dirty="0"/>
                    </a:p>
                  </a:txBody>
                  <a:tcPr/>
                </a:tc>
                <a:tc>
                  <a:txBody>
                    <a:bodyPr/>
                    <a:lstStyle/>
                    <a:p>
                      <a:r>
                        <a:rPr lang="en-US" dirty="0" smtClean="0"/>
                        <a:t>1.125 TB</a:t>
                      </a:r>
                      <a:endParaRPr lang="en-US" dirty="0"/>
                    </a:p>
                  </a:txBody>
                  <a:tcPr/>
                </a:tc>
              </a:tr>
              <a:tr h="370840">
                <a:tc>
                  <a:txBody>
                    <a:bodyPr/>
                    <a:lstStyle/>
                    <a:p>
                      <a:r>
                        <a:rPr lang="en-US" dirty="0" smtClean="0"/>
                        <a:t>10</a:t>
                      </a:r>
                      <a:endParaRPr lang="en-US" dirty="0"/>
                    </a:p>
                  </a:txBody>
                  <a:tcPr/>
                </a:tc>
                <a:tc>
                  <a:txBody>
                    <a:bodyPr/>
                    <a:lstStyle/>
                    <a:p>
                      <a:r>
                        <a:rPr lang="en-US" dirty="0" smtClean="0"/>
                        <a:t>4.5 TB</a:t>
                      </a:r>
                      <a:endParaRPr lang="en-US" dirty="0"/>
                    </a:p>
                  </a:txBody>
                  <a:tcPr/>
                </a:tc>
              </a:tr>
              <a:tr h="370840">
                <a:tc>
                  <a:txBody>
                    <a:bodyPr/>
                    <a:lstStyle/>
                    <a:p>
                      <a:r>
                        <a:rPr lang="en-US" dirty="0" smtClean="0"/>
                        <a:t>40</a:t>
                      </a:r>
                      <a:endParaRPr lang="en-US" dirty="0"/>
                    </a:p>
                  </a:txBody>
                  <a:tcPr/>
                </a:tc>
                <a:tc>
                  <a:txBody>
                    <a:bodyPr/>
                    <a:lstStyle/>
                    <a:p>
                      <a:r>
                        <a:rPr lang="en-US" dirty="0" smtClean="0"/>
                        <a:t>18 TB</a:t>
                      </a:r>
                      <a:endParaRPr lang="en-US" dirty="0"/>
                    </a:p>
                  </a:txBody>
                  <a:tcPr/>
                </a:tc>
              </a:tr>
              <a:tr h="370840">
                <a:tc>
                  <a:txBody>
                    <a:bodyPr/>
                    <a:lstStyle/>
                    <a:p>
                      <a:r>
                        <a:rPr lang="en-US" dirty="0" smtClean="0"/>
                        <a:t>100</a:t>
                      </a:r>
                      <a:endParaRPr lang="en-US" dirty="0"/>
                    </a:p>
                  </a:txBody>
                  <a:tcPr/>
                </a:tc>
                <a:tc>
                  <a:txBody>
                    <a:bodyPr/>
                    <a:lstStyle/>
                    <a:p>
                      <a:r>
                        <a:rPr lang="en-US" dirty="0" smtClean="0"/>
                        <a:t>45 TB</a:t>
                      </a:r>
                      <a:endParaRPr lang="en-US" dirty="0"/>
                    </a:p>
                  </a:txBody>
                  <a:tcPr/>
                </a:tc>
              </a:tr>
            </a:tbl>
          </a:graphicData>
        </a:graphic>
      </p:graphicFrame>
    </p:spTree>
    <p:extLst>
      <p:ext uri="{BB962C8B-B14F-4D97-AF65-F5344CB8AC3E}">
        <p14:creationId xmlns="" xmlns:p14="http://schemas.microsoft.com/office/powerpoint/2010/main" val="3156980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Enhanced Information Exchange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Costs</a:t>
            </a:r>
          </a:p>
          <a:p>
            <a:pPr lvl="1"/>
            <a:r>
              <a:rPr lang="en-US" dirty="0" smtClean="0"/>
              <a:t>As in existing ALTO model and protocol</a:t>
            </a:r>
          </a:p>
          <a:p>
            <a:pPr lvl="1"/>
            <a:r>
              <a:rPr lang="en-US" b="1" i="1" dirty="0" smtClean="0"/>
              <a:t>Latency</a:t>
            </a:r>
          </a:p>
          <a:p>
            <a:pPr lvl="1"/>
            <a:r>
              <a:rPr lang="en-US" dirty="0" smtClean="0"/>
              <a:t>Others: reliability – usually turned into a cost via probability of failure information (link or path).</a:t>
            </a:r>
          </a:p>
          <a:p>
            <a:r>
              <a:rPr lang="en-US" b="1" i="1" dirty="0" smtClean="0"/>
              <a:t>Capacity</a:t>
            </a:r>
            <a:r>
              <a:rPr lang="en-US" dirty="0" smtClean="0"/>
              <a:t> (Bandwidth)</a:t>
            </a:r>
          </a:p>
          <a:p>
            <a:pPr lvl="1"/>
            <a:r>
              <a:rPr lang="en-US" dirty="0" smtClean="0"/>
              <a:t>Could show in a cost map with maximum bandwidth available to each pair (exclusive of other pairs) given</a:t>
            </a:r>
          </a:p>
          <a:p>
            <a:pPr lvl="1"/>
            <a:r>
              <a:rPr lang="en-US" dirty="0" smtClean="0"/>
              <a:t>However bottleneck links can reduce the usefulness of such a simple representation when it is desired to understand capacity trade offs between multiple source-destination pairs.</a:t>
            </a:r>
            <a:endParaRPr lang="en-US" dirty="0"/>
          </a:p>
        </p:txBody>
      </p:sp>
    </p:spTree>
    <p:extLst>
      <p:ext uri="{BB962C8B-B14F-4D97-AF65-F5344CB8AC3E}">
        <p14:creationId xmlns="" xmlns:p14="http://schemas.microsoft.com/office/powerpoint/2010/main" val="103526881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aaxiTx0XfkCiU9hfNDJtBg"/>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b_TPFDvlrEux1bcWODUkd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ngxjWumUyESifu8iXqdZa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PECWaxAkjkS_96Z_jyIJt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H9Z.rSu1Y0quSIcbhcoMz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0cY3vB4LkU.R8rgGoz.II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1AN_Kdm88USL.onVmsx0k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PU_VJ7Ai4kGtFm3vKH.DUA"/>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DsGMK4nIxUe5JGFDWLP11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CVfW3njRukmclIea4fHIh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0vQxLHbwXEWL4EYiRhJLP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qkWd3PGtdkC9n5LO.aR7xw"/>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lHvE6E3atEGBWt4INBt2ig"/>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sdpV_v5ivk221giuqlPRq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rfUK_5R_sUOnqzV9xCdbP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ZxJpSi3IOkuluWfHU1Kfa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0zfXnGZaeUymMeDESOFkB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JpJ6ZEwcrkOXaJh6STSZ6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V9UYSk08F0irD.b5g52s8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ZFkdKQfjAU.P2rHhDhBHL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FB7Qzbw3nUWrD0PDLVVT0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Ia0hDvhDQUSAICZmZKMm.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EMImEU6um0S3NNKtyCOX9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yWhehNy38EibrJUqdrC5Bw"/>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1528</TotalTime>
  <Words>1786</Words>
  <Application>Microsoft Office PowerPoint</Application>
  <PresentationFormat>On-screen Show (4:3)</PresentationFormat>
  <Paragraphs>413</Paragraphs>
  <Slides>17</Slides>
  <Notes>12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I2AEX BOF, 83rd IETF @ Paris Large Bandwidth Use Cases</vt:lpstr>
      <vt:lpstr>Outline</vt:lpstr>
      <vt:lpstr>Technologies &amp; Techniques</vt:lpstr>
      <vt:lpstr>End System Aggregation</vt:lpstr>
      <vt:lpstr>End System Aggregation Common Example: VoD</vt:lpstr>
      <vt:lpstr>High Bandwidth Express Lanes</vt:lpstr>
      <vt:lpstr>Data Center to Data Center Communications: Application Overlays, Recovery</vt:lpstr>
      <vt:lpstr>Reliability and Recovery: Examples</vt:lpstr>
      <vt:lpstr>Enhanced Information Exchange</vt:lpstr>
      <vt:lpstr>Simplified Example from Draft</vt:lpstr>
      <vt:lpstr>Rough Cut Graph Encoding</vt:lpstr>
      <vt:lpstr>Latency Example</vt:lpstr>
      <vt:lpstr>Example Regional Network</vt:lpstr>
      <vt:lpstr>Example Approximate Graph Representation</vt:lpstr>
      <vt:lpstr>High Bandwidth Interfaces (I)</vt:lpstr>
      <vt:lpstr>High Bandwidth Interfaces (II)</vt:lpstr>
      <vt:lpstr>Multi-domain possibility ETICS ASQ</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CSO Example Networks</dc:title>
  <dc:creator>Dr. Greg M. Bernstein</dc:creator>
  <cp:lastModifiedBy>l73682</cp:lastModifiedBy>
  <cp:revision>87</cp:revision>
  <dcterms:created xsi:type="dcterms:W3CDTF">2012-03-08T00:00:56Z</dcterms:created>
  <dcterms:modified xsi:type="dcterms:W3CDTF">2012-03-23T17:38:48Z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(2)MRM7oJ39n0eyilVZUs4dlG9OJzgpWT3JsyJIiGWDySEpXEdaIGOmvYcMdI5qKUBteG3tDL6N
f9ynMmrwKHWVJONkoAM88BMboceGwXIU6wciaalJcclK8h+NXrHieye1eHTAbVofJZBnA+al
gLGe+lSnpNPDxj+Ae5ipvLlcAEg2H2CyQLF//DqpbAd5t7lYW7VjRzuEReWwCOnyqGOgYXM7
sbGT6zDmESvIotdIguXmx</vt:lpwstr>
  </property>
  <property fmtid="{D5CDD505-2E9C-101B-9397-08002B2CF9AE}" pid="3" name="_ms_pID_7253431">
    <vt:lpwstr>ikuOFpRZhoj/1jUOwRkbSO0zOGOrt+e0ZEjLPPQV00AXuS66KeZ
U3NtHt5TuNSrJ8EzZqjl86+GYt6pcBZ86A6ccPfsitPqGUvw0Z7oFQ/jf5nBc0IT7WSxS7bl
C7Y=</vt:lpwstr>
  </property>
</Properties>
</file>