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9" r:id="rId3"/>
    <p:sldId id="280" r:id="rId4"/>
    <p:sldId id="281" r:id="rId5"/>
    <p:sldId id="283" r:id="rId6"/>
    <p:sldId id="282" r:id="rId7"/>
    <p:sldId id="277" r:id="rId8"/>
    <p:sldId id="264" r:id="rId9"/>
    <p:sldId id="267" r:id="rId10"/>
    <p:sldId id="271" r:id="rId11"/>
    <p:sldId id="273" r:id="rId12"/>
    <p:sldId id="272" r:id="rId13"/>
    <p:sldId id="268" r:id="rId14"/>
    <p:sldId id="270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797BC-8E24-4972-A75D-59030C425EB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C9ED1-EEE7-438A-89BE-EF4ACF45C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ea typeface="宋体" charset="0"/>
              </a:rPr>
              <a:t>Classification:</a:t>
            </a:r>
            <a:r>
              <a:rPr lang="en-US" altLang="zh-CN" sz="1200" baseline="0" dirty="0" smtClean="0">
                <a:ea typeface="宋体" charset="0"/>
              </a:rPr>
              <a:t> </a:t>
            </a:r>
            <a:r>
              <a:rPr lang="en-US" altLang="zh-CN" sz="1200" dirty="0" smtClean="0">
                <a:ea typeface="宋体" charset="0"/>
              </a:rPr>
              <a:t>discovery of otherwise invisible L2/reliability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487906-38C7-2948-8EF2-63BA3985CDF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5894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ea typeface="宋体" charset="0"/>
              </a:rPr>
              <a:t>Classification:</a:t>
            </a:r>
            <a:r>
              <a:rPr lang="en-US" altLang="zh-CN" sz="1200" baseline="0" dirty="0" smtClean="0">
                <a:ea typeface="宋体" charset="0"/>
              </a:rPr>
              <a:t> </a:t>
            </a:r>
            <a:r>
              <a:rPr lang="en-US" altLang="zh-CN" sz="1200" dirty="0" smtClean="0">
                <a:ea typeface="宋体" charset="0"/>
              </a:rPr>
              <a:t>discovery of otherwise invisible L2/reliability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487906-38C7-2948-8EF2-63BA3985CDF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589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C14F-05E7-467F-9D81-AEC06D801700}" type="datetime1">
              <a:rPr lang="en-GB" smtClean="0"/>
              <a:t>24/03/2012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DD08-5E9C-4B50-8583-F26593945C8A}" type="datetime1">
              <a:rPr lang="en-GB" smtClean="0"/>
              <a:t>24/03/2012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D71A-4B7A-49AB-8386-135D0F9608B5}" type="datetime1">
              <a:rPr lang="en-GB" smtClean="0"/>
              <a:t>24/03/2012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D402-DFBF-493B-8397-7ADA28124C18}" type="datetime1">
              <a:rPr lang="en-GB" smtClean="0"/>
              <a:t>24/03/2012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A987-AF40-4919-94D6-CEC320F6EA39}" type="datetime1">
              <a:rPr lang="en-GB" smtClean="0"/>
              <a:t>24/03/2012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8CC1-F8AC-42C0-BCA0-C34AF8C2BE73}" type="datetime1">
              <a:rPr lang="en-GB" smtClean="0"/>
              <a:t>24/03/2012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143D-D298-44B0-8935-1C1C655A755C}" type="datetime1">
              <a:rPr lang="en-GB" smtClean="0"/>
              <a:t>24/03/2012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D533-B507-4A18-A2D8-4E8E361F4376}" type="datetime1">
              <a:rPr lang="en-GB" smtClean="0"/>
              <a:t>24/03/2012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BDFC-519F-46EC-94EC-33034662BA6A}" type="datetime1">
              <a:rPr lang="en-GB" smtClean="0"/>
              <a:t>24/03/2012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85A2-9CDD-4205-B886-0887D53F1677}" type="datetime1">
              <a:rPr lang="en-GB" smtClean="0"/>
              <a:t>24/03/2012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5F1F4-AF01-4F83-A047-1D0A8408D92C}" type="datetime1">
              <a:rPr lang="en-GB" smtClean="0"/>
              <a:t>24/03/2012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9B149-6178-49F5-B757-EEE1BEC3F948}" type="datetime1">
              <a:rPr lang="en-GB" smtClean="0"/>
              <a:t>24/03/2012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64705"/>
            <a:ext cx="8784976" cy="432048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Infrastructure to Application Exposure (I2AEX) Use Case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 - Software Define/Driven Networking (SDN) – 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32784"/>
            <a:ext cx="6400800" cy="132055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IETF 83, </a:t>
            </a:r>
            <a:r>
              <a:rPr lang="en-US" sz="2800" dirty="0" smtClean="0"/>
              <a:t>Paris</a:t>
            </a:r>
          </a:p>
          <a:p>
            <a:r>
              <a:rPr lang="en-US" sz="2800" dirty="0" smtClean="0"/>
              <a:t>i2aex </a:t>
            </a:r>
            <a:r>
              <a:rPr lang="en-US" sz="2800" dirty="0" err="1" smtClean="0"/>
              <a:t>BoF</a:t>
            </a:r>
            <a:endParaRPr lang="en-US" sz="2800" dirty="0" smtClean="0"/>
          </a:p>
          <a:p>
            <a:r>
              <a:rPr lang="en-US" sz="2800" dirty="0" smtClean="0"/>
              <a:t>Monday</a:t>
            </a:r>
            <a:r>
              <a:rPr lang="en-US" sz="2800" dirty="0"/>
              <a:t>, March 26 </a:t>
            </a:r>
            <a:r>
              <a:rPr lang="en-US" sz="2800" dirty="0" smtClean="0"/>
              <a:t>2012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云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6198"/>
            <a:ext cx="9056166" cy="480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48" name="Line 4126"/>
          <p:cNvSpPr>
            <a:spLocks noChangeShapeType="1"/>
          </p:cNvSpPr>
          <p:nvPr/>
        </p:nvSpPr>
        <p:spPr bwMode="auto">
          <a:xfrm flipV="1">
            <a:off x="1331640" y="1700808"/>
            <a:ext cx="1728192" cy="22872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18" name="Line 4117"/>
          <p:cNvSpPr>
            <a:spLocks noChangeShapeType="1"/>
          </p:cNvSpPr>
          <p:nvPr/>
        </p:nvSpPr>
        <p:spPr bwMode="auto">
          <a:xfrm flipH="1">
            <a:off x="3297238" y="3497263"/>
            <a:ext cx="2484437" cy="2332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Example of SDN-Enabled Network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44291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" name="Line 820"/>
          <p:cNvSpPr>
            <a:spLocks noChangeShapeType="1"/>
          </p:cNvSpPr>
          <p:nvPr/>
        </p:nvSpPr>
        <p:spPr bwMode="auto">
          <a:xfrm flipH="1">
            <a:off x="3355973" y="1916832"/>
            <a:ext cx="63898" cy="112164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2" name="Line 821"/>
          <p:cNvSpPr>
            <a:spLocks noChangeShapeType="1"/>
          </p:cNvSpPr>
          <p:nvPr/>
        </p:nvSpPr>
        <p:spPr bwMode="auto">
          <a:xfrm>
            <a:off x="3707905" y="1916832"/>
            <a:ext cx="103684" cy="11486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3" name="Line 822"/>
          <p:cNvSpPr>
            <a:spLocks noChangeShapeType="1"/>
          </p:cNvSpPr>
          <p:nvPr/>
        </p:nvSpPr>
        <p:spPr bwMode="auto">
          <a:xfrm>
            <a:off x="3779913" y="1916832"/>
            <a:ext cx="372988" cy="12280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4" name="Line 823"/>
          <p:cNvSpPr>
            <a:spLocks noChangeShapeType="1"/>
          </p:cNvSpPr>
          <p:nvPr/>
        </p:nvSpPr>
        <p:spPr bwMode="auto">
          <a:xfrm>
            <a:off x="3470275" y="3119438"/>
            <a:ext cx="255588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5" name="Line 824"/>
          <p:cNvSpPr>
            <a:spLocks noChangeShapeType="1"/>
          </p:cNvSpPr>
          <p:nvPr/>
        </p:nvSpPr>
        <p:spPr bwMode="auto">
          <a:xfrm>
            <a:off x="3424238" y="3155950"/>
            <a:ext cx="447675" cy="2730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6" name="Line 825"/>
          <p:cNvSpPr>
            <a:spLocks noChangeShapeType="1"/>
          </p:cNvSpPr>
          <p:nvPr/>
        </p:nvSpPr>
        <p:spPr bwMode="auto">
          <a:xfrm>
            <a:off x="2986088" y="3355975"/>
            <a:ext cx="341312" cy="107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7" name="Line 826"/>
          <p:cNvSpPr>
            <a:spLocks noChangeShapeType="1"/>
          </p:cNvSpPr>
          <p:nvPr/>
        </p:nvSpPr>
        <p:spPr bwMode="auto">
          <a:xfrm>
            <a:off x="3497263" y="3489325"/>
            <a:ext cx="3429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8" name="Line 827"/>
          <p:cNvSpPr>
            <a:spLocks noChangeShapeType="1"/>
          </p:cNvSpPr>
          <p:nvPr/>
        </p:nvSpPr>
        <p:spPr bwMode="auto">
          <a:xfrm flipV="1">
            <a:off x="4010025" y="3278188"/>
            <a:ext cx="142875" cy="1857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829" name="Group 260"/>
          <p:cNvGrpSpPr>
            <a:grpSpLocks/>
          </p:cNvGrpSpPr>
          <p:nvPr/>
        </p:nvGrpSpPr>
        <p:grpSpPr bwMode="auto">
          <a:xfrm>
            <a:off x="3725863" y="3065463"/>
            <a:ext cx="179387" cy="144462"/>
            <a:chOff x="1714" y="2079"/>
            <a:chExt cx="202" cy="167"/>
          </a:xfrm>
        </p:grpSpPr>
        <p:sp>
          <p:nvSpPr>
            <p:cNvPr id="83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954" name="Group 260"/>
          <p:cNvGrpSpPr>
            <a:grpSpLocks/>
          </p:cNvGrpSpPr>
          <p:nvPr/>
        </p:nvGrpSpPr>
        <p:grpSpPr bwMode="auto">
          <a:xfrm>
            <a:off x="3300413" y="3013075"/>
            <a:ext cx="179387" cy="146050"/>
            <a:chOff x="1714" y="2079"/>
            <a:chExt cx="202" cy="167"/>
          </a:xfrm>
        </p:grpSpPr>
        <p:sp>
          <p:nvSpPr>
            <p:cNvPr id="955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6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7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8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9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0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1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2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3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4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5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6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7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8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9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0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1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2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3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4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5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6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7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8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9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0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1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2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3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4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5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6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7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8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9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0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1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2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3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4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5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6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7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8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9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0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1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2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3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4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5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6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7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8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9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0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1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2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3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4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5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6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7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8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9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0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1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2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3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4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5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6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7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8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9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0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1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2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3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4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5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6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7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8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9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0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1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2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3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4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5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6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7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8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9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0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1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2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3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4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5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6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7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8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9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0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1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2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3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4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5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6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7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8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9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0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1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2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3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4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5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6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7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8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079" name="Group 260"/>
          <p:cNvGrpSpPr>
            <a:grpSpLocks/>
          </p:cNvGrpSpPr>
          <p:nvPr/>
        </p:nvGrpSpPr>
        <p:grpSpPr bwMode="auto">
          <a:xfrm>
            <a:off x="2873375" y="3224213"/>
            <a:ext cx="179388" cy="144462"/>
            <a:chOff x="1714" y="2079"/>
            <a:chExt cx="202" cy="167"/>
          </a:xfrm>
        </p:grpSpPr>
        <p:sp>
          <p:nvSpPr>
            <p:cNvPr id="108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204" name="Group 260"/>
          <p:cNvGrpSpPr>
            <a:grpSpLocks/>
          </p:cNvGrpSpPr>
          <p:nvPr/>
        </p:nvGrpSpPr>
        <p:grpSpPr bwMode="auto">
          <a:xfrm>
            <a:off x="3840163" y="3382963"/>
            <a:ext cx="179387" cy="146050"/>
            <a:chOff x="1714" y="2079"/>
            <a:chExt cx="202" cy="167"/>
          </a:xfrm>
        </p:grpSpPr>
        <p:sp>
          <p:nvSpPr>
            <p:cNvPr id="1205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6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7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8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9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0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1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2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3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4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5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6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7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8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9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0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1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2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3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4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5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6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7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8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9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0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1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2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3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4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5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6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7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8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9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0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1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2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3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4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5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6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7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8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9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0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1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2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3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4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5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6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7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8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9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0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1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2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3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4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5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6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7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8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9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0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1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2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3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4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5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6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7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8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9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0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1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2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3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4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5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6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7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8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9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0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1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2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3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4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5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6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7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8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9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0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1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2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3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4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5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6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7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8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9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0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1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2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3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4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5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6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7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8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9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0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1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2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3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4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5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6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7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8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329" name="Group 260"/>
          <p:cNvGrpSpPr>
            <a:grpSpLocks/>
          </p:cNvGrpSpPr>
          <p:nvPr/>
        </p:nvGrpSpPr>
        <p:grpSpPr bwMode="auto">
          <a:xfrm>
            <a:off x="4095750" y="3144838"/>
            <a:ext cx="179388" cy="144462"/>
            <a:chOff x="1714" y="2079"/>
            <a:chExt cx="202" cy="167"/>
          </a:xfrm>
        </p:grpSpPr>
        <p:sp>
          <p:nvSpPr>
            <p:cNvPr id="133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1502" name="Line 1501"/>
          <p:cNvSpPr>
            <a:spLocks noChangeShapeType="1"/>
          </p:cNvSpPr>
          <p:nvPr/>
        </p:nvSpPr>
        <p:spPr bwMode="auto">
          <a:xfrm flipH="1">
            <a:off x="3411538" y="1916832"/>
            <a:ext cx="152350" cy="15201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3" name="Line 1502"/>
          <p:cNvSpPr>
            <a:spLocks noChangeShapeType="1"/>
          </p:cNvSpPr>
          <p:nvPr/>
        </p:nvSpPr>
        <p:spPr bwMode="auto">
          <a:xfrm>
            <a:off x="3635896" y="1916832"/>
            <a:ext cx="231254" cy="14661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4" name="Line 1503"/>
          <p:cNvSpPr>
            <a:spLocks noChangeShapeType="1"/>
          </p:cNvSpPr>
          <p:nvPr/>
        </p:nvSpPr>
        <p:spPr bwMode="auto">
          <a:xfrm flipH="1">
            <a:off x="2986088" y="1916832"/>
            <a:ext cx="361776" cy="13073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5" name="Line 1504"/>
          <p:cNvSpPr>
            <a:spLocks noChangeShapeType="1"/>
          </p:cNvSpPr>
          <p:nvPr/>
        </p:nvSpPr>
        <p:spPr bwMode="auto">
          <a:xfrm flipV="1">
            <a:off x="3043238" y="3155950"/>
            <a:ext cx="254000" cy="149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6" name="AutoShape 1505"/>
          <p:cNvSpPr>
            <a:spLocks noChangeArrowheads="1"/>
          </p:cNvSpPr>
          <p:nvPr/>
        </p:nvSpPr>
        <p:spPr bwMode="auto">
          <a:xfrm>
            <a:off x="3043238" y="1508125"/>
            <a:ext cx="993775" cy="417513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1507" name="Group 260"/>
          <p:cNvGrpSpPr>
            <a:grpSpLocks/>
          </p:cNvGrpSpPr>
          <p:nvPr/>
        </p:nvGrpSpPr>
        <p:grpSpPr bwMode="auto">
          <a:xfrm>
            <a:off x="3319463" y="3429000"/>
            <a:ext cx="179387" cy="144463"/>
            <a:chOff x="1714" y="2079"/>
            <a:chExt cx="202" cy="167"/>
          </a:xfrm>
        </p:grpSpPr>
        <p:sp>
          <p:nvSpPr>
            <p:cNvPr id="1508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09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0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1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2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3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4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5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6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7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8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9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0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1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2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3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4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5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6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7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8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9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0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1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2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3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4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5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6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7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8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9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0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1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2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3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4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5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6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7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8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9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0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1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2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3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4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5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6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7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8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9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0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1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2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3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4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5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6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7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8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9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0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1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2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3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4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5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6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7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8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9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0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1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2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3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4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5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6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7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8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9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0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1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2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3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4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5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6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7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8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9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0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1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2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3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4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5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6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7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8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9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0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1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2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3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4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5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6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7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8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9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0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1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2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3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4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5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6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7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8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9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30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31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1633" name="Line 1632"/>
          <p:cNvSpPr>
            <a:spLocks noChangeShapeType="1"/>
          </p:cNvSpPr>
          <p:nvPr/>
        </p:nvSpPr>
        <p:spPr bwMode="auto">
          <a:xfrm flipH="1">
            <a:off x="5222874" y="1916833"/>
            <a:ext cx="69205" cy="11137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4" name="Line 1633"/>
          <p:cNvSpPr>
            <a:spLocks noChangeShapeType="1"/>
          </p:cNvSpPr>
          <p:nvPr/>
        </p:nvSpPr>
        <p:spPr bwMode="auto">
          <a:xfrm>
            <a:off x="5580113" y="1916832"/>
            <a:ext cx="98376" cy="11406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5" name="Line 1634"/>
          <p:cNvSpPr>
            <a:spLocks noChangeShapeType="1"/>
          </p:cNvSpPr>
          <p:nvPr/>
        </p:nvSpPr>
        <p:spPr bwMode="auto">
          <a:xfrm>
            <a:off x="5724129" y="1916832"/>
            <a:ext cx="295672" cy="12184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6" name="Line 1635"/>
          <p:cNvSpPr>
            <a:spLocks noChangeShapeType="1"/>
          </p:cNvSpPr>
          <p:nvPr/>
        </p:nvSpPr>
        <p:spPr bwMode="auto">
          <a:xfrm flipV="1">
            <a:off x="4910138" y="3135313"/>
            <a:ext cx="28416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7" name="Line 1636"/>
          <p:cNvSpPr>
            <a:spLocks noChangeShapeType="1"/>
          </p:cNvSpPr>
          <p:nvPr/>
        </p:nvSpPr>
        <p:spPr bwMode="auto">
          <a:xfrm>
            <a:off x="5337175" y="3109913"/>
            <a:ext cx="255588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8" name="Line 1637"/>
          <p:cNvSpPr>
            <a:spLocks noChangeShapeType="1"/>
          </p:cNvSpPr>
          <p:nvPr/>
        </p:nvSpPr>
        <p:spPr bwMode="auto">
          <a:xfrm>
            <a:off x="5762625" y="3135313"/>
            <a:ext cx="19050" cy="225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9" name="Line 1638"/>
          <p:cNvSpPr>
            <a:spLocks noChangeShapeType="1"/>
          </p:cNvSpPr>
          <p:nvPr/>
        </p:nvSpPr>
        <p:spPr bwMode="auto">
          <a:xfrm>
            <a:off x="4852988" y="3348038"/>
            <a:ext cx="34131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40" name="Line 1639"/>
          <p:cNvSpPr>
            <a:spLocks noChangeShapeType="1"/>
          </p:cNvSpPr>
          <p:nvPr/>
        </p:nvSpPr>
        <p:spPr bwMode="auto">
          <a:xfrm>
            <a:off x="5365750" y="3479800"/>
            <a:ext cx="3413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41" name="Line 1640"/>
          <p:cNvSpPr>
            <a:spLocks noChangeShapeType="1"/>
          </p:cNvSpPr>
          <p:nvPr/>
        </p:nvSpPr>
        <p:spPr bwMode="auto">
          <a:xfrm flipV="1">
            <a:off x="5876925" y="3268663"/>
            <a:ext cx="142875" cy="1857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1642" name="Group 260"/>
          <p:cNvGrpSpPr>
            <a:grpSpLocks/>
          </p:cNvGrpSpPr>
          <p:nvPr/>
        </p:nvGrpSpPr>
        <p:grpSpPr bwMode="auto">
          <a:xfrm>
            <a:off x="5592763" y="3057525"/>
            <a:ext cx="179387" cy="142875"/>
            <a:chOff x="1714" y="2079"/>
            <a:chExt cx="202" cy="167"/>
          </a:xfrm>
        </p:grpSpPr>
        <p:sp>
          <p:nvSpPr>
            <p:cNvPr id="1643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4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5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6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7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8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9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0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1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2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3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4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5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6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7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8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9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0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1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2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3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4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5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6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7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8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9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0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1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2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3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4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5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6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7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8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9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0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1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2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3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4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5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6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7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8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9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0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1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2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3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4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5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6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7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8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9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0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1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2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3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4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5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6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7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8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9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0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1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2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3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4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5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6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7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8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9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0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1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2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3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4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5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6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7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8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9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0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1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2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3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4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5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6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7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8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9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0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1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2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3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4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5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6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7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8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9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0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1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2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3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4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5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6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7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8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9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0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1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2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3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4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5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6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767" name="Group 260"/>
          <p:cNvGrpSpPr>
            <a:grpSpLocks/>
          </p:cNvGrpSpPr>
          <p:nvPr/>
        </p:nvGrpSpPr>
        <p:grpSpPr bwMode="auto">
          <a:xfrm>
            <a:off x="5167313" y="3003550"/>
            <a:ext cx="179387" cy="146050"/>
            <a:chOff x="1714" y="2079"/>
            <a:chExt cx="202" cy="167"/>
          </a:xfrm>
        </p:grpSpPr>
        <p:sp>
          <p:nvSpPr>
            <p:cNvPr id="1768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9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0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1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2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3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4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5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6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7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8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9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0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1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2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3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4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5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6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7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8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9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0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1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2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3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4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5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6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7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8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9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0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1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2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3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4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5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6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7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8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9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0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1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2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3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4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5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6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7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8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9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0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1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2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3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4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5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6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7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8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9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0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1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2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3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4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5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6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7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8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9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0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1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2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3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4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5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6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7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8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9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0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1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2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3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4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5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6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7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8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9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0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1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2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3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4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5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6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7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8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9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0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1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2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3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4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5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6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7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8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9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0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1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2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3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4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5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6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7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8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9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0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1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892" name="Group 260"/>
          <p:cNvGrpSpPr>
            <a:grpSpLocks/>
          </p:cNvGrpSpPr>
          <p:nvPr/>
        </p:nvGrpSpPr>
        <p:grpSpPr bwMode="auto">
          <a:xfrm>
            <a:off x="4740275" y="3216275"/>
            <a:ext cx="179388" cy="142875"/>
            <a:chOff x="1714" y="2079"/>
            <a:chExt cx="202" cy="167"/>
          </a:xfrm>
        </p:grpSpPr>
        <p:sp>
          <p:nvSpPr>
            <p:cNvPr id="1893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4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5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6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7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8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9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0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1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2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3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4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5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6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7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8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9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0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1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2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3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4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5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6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7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8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9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0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1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2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3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4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5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6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7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8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9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0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1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2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3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4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5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6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7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8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9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0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1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2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3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4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5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6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7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8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9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0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1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2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3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4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5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6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7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8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9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0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1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2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3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4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5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6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7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8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9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0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1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2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3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4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5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6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7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8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9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0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1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2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3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4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5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6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7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8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9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0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1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2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3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4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5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6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7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8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9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0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1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2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3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4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5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6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7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8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9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0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1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2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3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4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5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6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017" name="Group 260"/>
          <p:cNvGrpSpPr>
            <a:grpSpLocks/>
          </p:cNvGrpSpPr>
          <p:nvPr/>
        </p:nvGrpSpPr>
        <p:grpSpPr bwMode="auto">
          <a:xfrm>
            <a:off x="5707063" y="3375025"/>
            <a:ext cx="179387" cy="144463"/>
            <a:chOff x="1714" y="2079"/>
            <a:chExt cx="202" cy="167"/>
          </a:xfrm>
        </p:grpSpPr>
        <p:sp>
          <p:nvSpPr>
            <p:cNvPr id="2018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9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0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1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2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3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4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5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6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7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8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9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0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1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2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3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4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5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6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7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8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9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0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1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2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3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4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5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6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7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8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9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0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1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2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3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4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5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6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7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8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9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0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1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2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3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4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5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6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7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8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9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0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1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2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3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4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5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6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7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8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9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0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1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2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3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4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5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6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7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8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9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0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1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2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3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4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5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6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7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8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9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0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1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2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3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4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5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6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7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8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9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0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1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2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3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4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5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6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7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8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9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0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1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2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3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4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5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6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7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8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9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0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1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2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3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4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5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6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7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8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9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0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1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142" name="Group 260"/>
          <p:cNvGrpSpPr>
            <a:grpSpLocks/>
          </p:cNvGrpSpPr>
          <p:nvPr/>
        </p:nvGrpSpPr>
        <p:grpSpPr bwMode="auto">
          <a:xfrm>
            <a:off x="5962650" y="3135313"/>
            <a:ext cx="179388" cy="146050"/>
            <a:chOff x="1714" y="2079"/>
            <a:chExt cx="202" cy="167"/>
          </a:xfrm>
        </p:grpSpPr>
        <p:sp>
          <p:nvSpPr>
            <p:cNvPr id="2143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4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5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6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7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8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9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0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1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2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3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4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5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6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7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8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9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0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1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2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3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4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5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6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7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8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9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0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1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2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3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4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5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6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7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8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9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0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1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2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3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4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5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6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7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8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9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0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1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2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3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4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5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6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7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8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9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0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1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2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3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4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5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6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7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8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9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0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1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2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3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4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5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6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7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8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9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0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1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2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3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4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5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6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7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8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9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0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1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2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3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4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5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6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7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8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9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0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1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2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3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4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5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6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7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8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9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0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1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2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3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4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5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6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7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8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9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0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1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2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3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4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5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6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2315" name="Line 2314"/>
          <p:cNvSpPr>
            <a:spLocks noChangeShapeType="1"/>
          </p:cNvSpPr>
          <p:nvPr/>
        </p:nvSpPr>
        <p:spPr bwMode="auto">
          <a:xfrm flipH="1">
            <a:off x="5280025" y="1916832"/>
            <a:ext cx="156071" cy="15105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6" name="Line 2315"/>
          <p:cNvSpPr>
            <a:spLocks noChangeShapeType="1"/>
          </p:cNvSpPr>
          <p:nvPr/>
        </p:nvSpPr>
        <p:spPr bwMode="auto">
          <a:xfrm>
            <a:off x="5508104" y="1916832"/>
            <a:ext cx="225946" cy="14581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7" name="Line 2316"/>
          <p:cNvSpPr>
            <a:spLocks noChangeShapeType="1"/>
          </p:cNvSpPr>
          <p:nvPr/>
        </p:nvSpPr>
        <p:spPr bwMode="auto">
          <a:xfrm flipH="1">
            <a:off x="4852988" y="1916832"/>
            <a:ext cx="367084" cy="129944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8" name="Line 2317"/>
          <p:cNvSpPr>
            <a:spLocks noChangeShapeType="1"/>
          </p:cNvSpPr>
          <p:nvPr/>
        </p:nvSpPr>
        <p:spPr bwMode="auto">
          <a:xfrm flipV="1">
            <a:off x="4910138" y="3189288"/>
            <a:ext cx="711200" cy="106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9" name="AutoShape 2318"/>
          <p:cNvSpPr>
            <a:spLocks noChangeArrowheads="1"/>
          </p:cNvSpPr>
          <p:nvPr/>
        </p:nvSpPr>
        <p:spPr bwMode="auto">
          <a:xfrm>
            <a:off x="4910138" y="1500188"/>
            <a:ext cx="993775" cy="417512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2320" name="Group 260"/>
          <p:cNvGrpSpPr>
            <a:grpSpLocks/>
          </p:cNvGrpSpPr>
          <p:nvPr/>
        </p:nvGrpSpPr>
        <p:grpSpPr bwMode="auto">
          <a:xfrm>
            <a:off x="5186363" y="3419475"/>
            <a:ext cx="179387" cy="146050"/>
            <a:chOff x="1714" y="2079"/>
            <a:chExt cx="202" cy="167"/>
          </a:xfrm>
        </p:grpSpPr>
        <p:sp>
          <p:nvSpPr>
            <p:cNvPr id="232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2446" name="Line 2445"/>
          <p:cNvSpPr>
            <a:spLocks noChangeShapeType="1"/>
          </p:cNvSpPr>
          <p:nvPr/>
        </p:nvSpPr>
        <p:spPr bwMode="auto">
          <a:xfrm flipH="1">
            <a:off x="3697287" y="4509120"/>
            <a:ext cx="82624" cy="11138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47" name="Line 2446"/>
          <p:cNvSpPr>
            <a:spLocks noChangeShapeType="1"/>
          </p:cNvSpPr>
          <p:nvPr/>
        </p:nvSpPr>
        <p:spPr bwMode="auto">
          <a:xfrm>
            <a:off x="3995936" y="4509120"/>
            <a:ext cx="156964" cy="11407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48" name="Line 2447"/>
          <p:cNvSpPr>
            <a:spLocks noChangeShapeType="1"/>
          </p:cNvSpPr>
          <p:nvPr/>
        </p:nvSpPr>
        <p:spPr bwMode="auto">
          <a:xfrm>
            <a:off x="4139952" y="4509120"/>
            <a:ext cx="354261" cy="12201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49" name="Line 2448"/>
          <p:cNvSpPr>
            <a:spLocks noChangeShapeType="1"/>
          </p:cNvSpPr>
          <p:nvPr/>
        </p:nvSpPr>
        <p:spPr bwMode="auto">
          <a:xfrm flipV="1">
            <a:off x="3384550" y="5729288"/>
            <a:ext cx="284163" cy="1047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0" name="Line 2449"/>
          <p:cNvSpPr>
            <a:spLocks noChangeShapeType="1"/>
          </p:cNvSpPr>
          <p:nvPr/>
        </p:nvSpPr>
        <p:spPr bwMode="auto">
          <a:xfrm>
            <a:off x="3811588" y="5702300"/>
            <a:ext cx="255587" cy="269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1" name="Line 2450"/>
          <p:cNvSpPr>
            <a:spLocks noChangeShapeType="1"/>
          </p:cNvSpPr>
          <p:nvPr/>
        </p:nvSpPr>
        <p:spPr bwMode="auto">
          <a:xfrm>
            <a:off x="4237038" y="5729288"/>
            <a:ext cx="200025" cy="793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2" name="Line 2451"/>
          <p:cNvSpPr>
            <a:spLocks noChangeShapeType="1"/>
          </p:cNvSpPr>
          <p:nvPr/>
        </p:nvSpPr>
        <p:spPr bwMode="auto">
          <a:xfrm>
            <a:off x="3327400" y="5940425"/>
            <a:ext cx="341313" cy="107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3" name="Line 2452"/>
          <p:cNvSpPr>
            <a:spLocks noChangeShapeType="1"/>
          </p:cNvSpPr>
          <p:nvPr/>
        </p:nvSpPr>
        <p:spPr bwMode="auto">
          <a:xfrm>
            <a:off x="3840163" y="6073775"/>
            <a:ext cx="34131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4" name="Line 2453"/>
          <p:cNvSpPr>
            <a:spLocks noChangeShapeType="1"/>
          </p:cNvSpPr>
          <p:nvPr/>
        </p:nvSpPr>
        <p:spPr bwMode="auto">
          <a:xfrm flipV="1">
            <a:off x="4351338" y="5861050"/>
            <a:ext cx="142875" cy="1873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2455" name="Group 260"/>
          <p:cNvGrpSpPr>
            <a:grpSpLocks/>
          </p:cNvGrpSpPr>
          <p:nvPr/>
        </p:nvGrpSpPr>
        <p:grpSpPr bwMode="auto">
          <a:xfrm>
            <a:off x="4067175" y="5649913"/>
            <a:ext cx="179388" cy="144462"/>
            <a:chOff x="1714" y="2079"/>
            <a:chExt cx="202" cy="167"/>
          </a:xfrm>
        </p:grpSpPr>
        <p:sp>
          <p:nvSpPr>
            <p:cNvPr id="245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580" name="Group 260"/>
          <p:cNvGrpSpPr>
            <a:grpSpLocks/>
          </p:cNvGrpSpPr>
          <p:nvPr/>
        </p:nvGrpSpPr>
        <p:grpSpPr bwMode="auto">
          <a:xfrm>
            <a:off x="3641725" y="5597525"/>
            <a:ext cx="179388" cy="144463"/>
            <a:chOff x="1714" y="2079"/>
            <a:chExt cx="202" cy="167"/>
          </a:xfrm>
        </p:grpSpPr>
        <p:sp>
          <p:nvSpPr>
            <p:cNvPr id="258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705" name="Group 260"/>
          <p:cNvGrpSpPr>
            <a:grpSpLocks/>
          </p:cNvGrpSpPr>
          <p:nvPr/>
        </p:nvGrpSpPr>
        <p:grpSpPr bwMode="auto">
          <a:xfrm>
            <a:off x="3214688" y="5808663"/>
            <a:ext cx="179387" cy="144462"/>
            <a:chOff x="1714" y="2079"/>
            <a:chExt cx="202" cy="167"/>
          </a:xfrm>
        </p:grpSpPr>
        <p:sp>
          <p:nvSpPr>
            <p:cNvPr id="270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830" name="Group 260"/>
          <p:cNvGrpSpPr>
            <a:grpSpLocks/>
          </p:cNvGrpSpPr>
          <p:nvPr/>
        </p:nvGrpSpPr>
        <p:grpSpPr bwMode="auto">
          <a:xfrm>
            <a:off x="4181475" y="5967413"/>
            <a:ext cx="179388" cy="144462"/>
            <a:chOff x="1714" y="2079"/>
            <a:chExt cx="202" cy="167"/>
          </a:xfrm>
        </p:grpSpPr>
        <p:sp>
          <p:nvSpPr>
            <p:cNvPr id="283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955" name="Group 260"/>
          <p:cNvGrpSpPr>
            <a:grpSpLocks/>
          </p:cNvGrpSpPr>
          <p:nvPr/>
        </p:nvGrpSpPr>
        <p:grpSpPr bwMode="auto">
          <a:xfrm>
            <a:off x="4437063" y="5729288"/>
            <a:ext cx="179387" cy="144462"/>
            <a:chOff x="1714" y="2079"/>
            <a:chExt cx="202" cy="167"/>
          </a:xfrm>
        </p:grpSpPr>
        <p:sp>
          <p:nvSpPr>
            <p:cNvPr id="295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3128" name="Line 3127"/>
          <p:cNvSpPr>
            <a:spLocks noChangeShapeType="1"/>
          </p:cNvSpPr>
          <p:nvPr/>
        </p:nvSpPr>
        <p:spPr bwMode="auto">
          <a:xfrm flipH="1">
            <a:off x="3754438" y="4509120"/>
            <a:ext cx="97482" cy="151068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29" name="Line 3128"/>
          <p:cNvSpPr>
            <a:spLocks noChangeShapeType="1"/>
          </p:cNvSpPr>
          <p:nvPr/>
        </p:nvSpPr>
        <p:spPr bwMode="auto">
          <a:xfrm>
            <a:off x="3923928" y="4509120"/>
            <a:ext cx="284535" cy="14582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30" name="Line 3129"/>
          <p:cNvSpPr>
            <a:spLocks noChangeShapeType="1"/>
          </p:cNvSpPr>
          <p:nvPr/>
        </p:nvSpPr>
        <p:spPr bwMode="auto">
          <a:xfrm flipH="1">
            <a:off x="3327400" y="4509120"/>
            <a:ext cx="380504" cy="129954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31" name="Line 3130"/>
          <p:cNvSpPr>
            <a:spLocks noChangeShapeType="1"/>
          </p:cNvSpPr>
          <p:nvPr/>
        </p:nvSpPr>
        <p:spPr bwMode="auto">
          <a:xfrm flipV="1">
            <a:off x="3384550" y="5781675"/>
            <a:ext cx="711200" cy="107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32" name="AutoShape 3131"/>
          <p:cNvSpPr>
            <a:spLocks noChangeArrowheads="1"/>
          </p:cNvSpPr>
          <p:nvPr/>
        </p:nvSpPr>
        <p:spPr bwMode="auto">
          <a:xfrm>
            <a:off x="3384550" y="4092575"/>
            <a:ext cx="993775" cy="417513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3133" name="Group 260"/>
          <p:cNvGrpSpPr>
            <a:grpSpLocks/>
          </p:cNvGrpSpPr>
          <p:nvPr/>
        </p:nvGrpSpPr>
        <p:grpSpPr bwMode="auto">
          <a:xfrm>
            <a:off x="3660775" y="6013450"/>
            <a:ext cx="179388" cy="144463"/>
            <a:chOff x="1714" y="2079"/>
            <a:chExt cx="202" cy="167"/>
          </a:xfrm>
        </p:grpSpPr>
        <p:sp>
          <p:nvSpPr>
            <p:cNvPr id="313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3259" name="Line 3258"/>
          <p:cNvSpPr>
            <a:spLocks noChangeShapeType="1"/>
          </p:cNvSpPr>
          <p:nvPr/>
        </p:nvSpPr>
        <p:spPr bwMode="auto">
          <a:xfrm flipH="1">
            <a:off x="5387974" y="4437112"/>
            <a:ext cx="120129" cy="107945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0" name="Line 3259"/>
          <p:cNvSpPr>
            <a:spLocks noChangeShapeType="1"/>
          </p:cNvSpPr>
          <p:nvPr/>
        </p:nvSpPr>
        <p:spPr bwMode="auto">
          <a:xfrm>
            <a:off x="5724128" y="4437112"/>
            <a:ext cx="117873" cy="11064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1" name="Line 3260"/>
          <p:cNvSpPr>
            <a:spLocks noChangeShapeType="1"/>
          </p:cNvSpPr>
          <p:nvPr/>
        </p:nvSpPr>
        <p:spPr bwMode="auto">
          <a:xfrm>
            <a:off x="5868144" y="4437112"/>
            <a:ext cx="315169" cy="1185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2" name="Line 3261"/>
          <p:cNvSpPr>
            <a:spLocks noChangeShapeType="1"/>
          </p:cNvSpPr>
          <p:nvPr/>
        </p:nvSpPr>
        <p:spPr bwMode="auto">
          <a:xfrm flipV="1">
            <a:off x="5073650" y="5622925"/>
            <a:ext cx="285750" cy="106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3" name="Line 3262"/>
          <p:cNvSpPr>
            <a:spLocks noChangeShapeType="1"/>
          </p:cNvSpPr>
          <p:nvPr/>
        </p:nvSpPr>
        <p:spPr bwMode="auto">
          <a:xfrm>
            <a:off x="5500688" y="5597525"/>
            <a:ext cx="255587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4" name="Line 3263"/>
          <p:cNvSpPr>
            <a:spLocks noChangeShapeType="1"/>
          </p:cNvSpPr>
          <p:nvPr/>
        </p:nvSpPr>
        <p:spPr bwMode="auto">
          <a:xfrm>
            <a:off x="5927725" y="5622925"/>
            <a:ext cx="198438" cy="793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5" name="Line 3264"/>
          <p:cNvSpPr>
            <a:spLocks noChangeShapeType="1"/>
          </p:cNvSpPr>
          <p:nvPr/>
        </p:nvSpPr>
        <p:spPr bwMode="auto">
          <a:xfrm>
            <a:off x="5018088" y="5834063"/>
            <a:ext cx="341312" cy="107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6" name="Line 3265"/>
          <p:cNvSpPr>
            <a:spLocks noChangeShapeType="1"/>
          </p:cNvSpPr>
          <p:nvPr/>
        </p:nvSpPr>
        <p:spPr bwMode="auto">
          <a:xfrm>
            <a:off x="5529263" y="5967413"/>
            <a:ext cx="34131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7" name="Line 3266"/>
          <p:cNvSpPr>
            <a:spLocks noChangeShapeType="1"/>
          </p:cNvSpPr>
          <p:nvPr/>
        </p:nvSpPr>
        <p:spPr bwMode="auto">
          <a:xfrm flipV="1">
            <a:off x="6040438" y="5756275"/>
            <a:ext cx="142875" cy="1857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3268" name="Group 260"/>
          <p:cNvGrpSpPr>
            <a:grpSpLocks/>
          </p:cNvGrpSpPr>
          <p:nvPr/>
        </p:nvGrpSpPr>
        <p:grpSpPr bwMode="auto">
          <a:xfrm>
            <a:off x="5756275" y="5543550"/>
            <a:ext cx="180975" cy="144463"/>
            <a:chOff x="1714" y="2079"/>
            <a:chExt cx="202" cy="167"/>
          </a:xfrm>
        </p:grpSpPr>
        <p:sp>
          <p:nvSpPr>
            <p:cNvPr id="326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393" name="Group 260"/>
          <p:cNvGrpSpPr>
            <a:grpSpLocks/>
          </p:cNvGrpSpPr>
          <p:nvPr/>
        </p:nvGrpSpPr>
        <p:grpSpPr bwMode="auto">
          <a:xfrm>
            <a:off x="5330825" y="5491163"/>
            <a:ext cx="180975" cy="144462"/>
            <a:chOff x="1714" y="2079"/>
            <a:chExt cx="202" cy="167"/>
          </a:xfrm>
        </p:grpSpPr>
        <p:sp>
          <p:nvSpPr>
            <p:cNvPr id="339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518" name="Group 260"/>
          <p:cNvGrpSpPr>
            <a:grpSpLocks/>
          </p:cNvGrpSpPr>
          <p:nvPr/>
        </p:nvGrpSpPr>
        <p:grpSpPr bwMode="auto">
          <a:xfrm>
            <a:off x="4903788" y="5702300"/>
            <a:ext cx="180975" cy="144463"/>
            <a:chOff x="1714" y="2079"/>
            <a:chExt cx="202" cy="167"/>
          </a:xfrm>
        </p:grpSpPr>
        <p:sp>
          <p:nvSpPr>
            <p:cNvPr id="351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643" name="Group 260"/>
          <p:cNvGrpSpPr>
            <a:grpSpLocks/>
          </p:cNvGrpSpPr>
          <p:nvPr/>
        </p:nvGrpSpPr>
        <p:grpSpPr bwMode="auto">
          <a:xfrm>
            <a:off x="5870575" y="5861050"/>
            <a:ext cx="179388" cy="146050"/>
            <a:chOff x="1714" y="2079"/>
            <a:chExt cx="202" cy="167"/>
          </a:xfrm>
        </p:grpSpPr>
        <p:sp>
          <p:nvSpPr>
            <p:cNvPr id="364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768" name="Group 260"/>
          <p:cNvGrpSpPr>
            <a:grpSpLocks/>
          </p:cNvGrpSpPr>
          <p:nvPr/>
        </p:nvGrpSpPr>
        <p:grpSpPr bwMode="auto">
          <a:xfrm>
            <a:off x="6126163" y="5622925"/>
            <a:ext cx="179387" cy="144463"/>
            <a:chOff x="1714" y="2079"/>
            <a:chExt cx="202" cy="167"/>
          </a:xfrm>
        </p:grpSpPr>
        <p:sp>
          <p:nvSpPr>
            <p:cNvPr id="376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3941" name="Line 3940"/>
          <p:cNvSpPr>
            <a:spLocks noChangeShapeType="1"/>
          </p:cNvSpPr>
          <p:nvPr/>
        </p:nvSpPr>
        <p:spPr bwMode="auto">
          <a:xfrm flipH="1">
            <a:off x="5443538" y="4437112"/>
            <a:ext cx="136574" cy="1477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2" name="Line 3941"/>
          <p:cNvSpPr>
            <a:spLocks noChangeShapeType="1"/>
          </p:cNvSpPr>
          <p:nvPr/>
        </p:nvSpPr>
        <p:spPr bwMode="auto">
          <a:xfrm>
            <a:off x="5652120" y="4437113"/>
            <a:ext cx="247030" cy="14239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3" name="Line 3942"/>
          <p:cNvSpPr>
            <a:spLocks noChangeShapeType="1"/>
          </p:cNvSpPr>
          <p:nvPr/>
        </p:nvSpPr>
        <p:spPr bwMode="auto">
          <a:xfrm flipH="1">
            <a:off x="5018087" y="4437112"/>
            <a:ext cx="418008" cy="12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4" name="Line 3943"/>
          <p:cNvSpPr>
            <a:spLocks noChangeShapeType="1"/>
          </p:cNvSpPr>
          <p:nvPr/>
        </p:nvSpPr>
        <p:spPr bwMode="auto">
          <a:xfrm flipV="1">
            <a:off x="5073650" y="5675313"/>
            <a:ext cx="711200" cy="107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5" name="AutoShape 3944"/>
          <p:cNvSpPr>
            <a:spLocks noChangeArrowheads="1"/>
          </p:cNvSpPr>
          <p:nvPr/>
        </p:nvSpPr>
        <p:spPr bwMode="auto">
          <a:xfrm>
            <a:off x="5073650" y="3986213"/>
            <a:ext cx="995363" cy="417512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3946" name="Group 260"/>
          <p:cNvGrpSpPr>
            <a:grpSpLocks/>
          </p:cNvGrpSpPr>
          <p:nvPr/>
        </p:nvGrpSpPr>
        <p:grpSpPr bwMode="auto">
          <a:xfrm>
            <a:off x="5351463" y="5907088"/>
            <a:ext cx="179387" cy="144462"/>
            <a:chOff x="1714" y="2079"/>
            <a:chExt cx="202" cy="167"/>
          </a:xfrm>
        </p:grpSpPr>
        <p:sp>
          <p:nvSpPr>
            <p:cNvPr id="3947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48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49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0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1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2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3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4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5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6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7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8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9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0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1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2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3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4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5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6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7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8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9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0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1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2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3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4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5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6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7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8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9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0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1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2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3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4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5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6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7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8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9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0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1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2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3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4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5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6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7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8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9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0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1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2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3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4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5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6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7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8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9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0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1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2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3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4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5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6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7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8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9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0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1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2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3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4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5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6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7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8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9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0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1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2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3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4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5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6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7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8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9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0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1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2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3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4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5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6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7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8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9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0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1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2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3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4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5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6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7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8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9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0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1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2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3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4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5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6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7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8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9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70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071" name="Group 4070"/>
          <p:cNvGrpSpPr>
            <a:grpSpLocks/>
          </p:cNvGrpSpPr>
          <p:nvPr/>
        </p:nvGrpSpPr>
        <p:grpSpPr bwMode="auto">
          <a:xfrm>
            <a:off x="8253412" y="5865813"/>
            <a:ext cx="604838" cy="992187"/>
            <a:chOff x="2544" y="2208"/>
            <a:chExt cx="431" cy="657"/>
          </a:xfrm>
        </p:grpSpPr>
        <p:grpSp>
          <p:nvGrpSpPr>
            <p:cNvPr id="4072" name="Group 4071"/>
            <p:cNvGrpSpPr>
              <a:grpSpLocks/>
            </p:cNvGrpSpPr>
            <p:nvPr/>
          </p:nvGrpSpPr>
          <p:grpSpPr bwMode="auto">
            <a:xfrm>
              <a:off x="2544" y="2266"/>
              <a:ext cx="248" cy="225"/>
              <a:chOff x="1115" y="2348"/>
              <a:chExt cx="220" cy="199"/>
            </a:xfrm>
          </p:grpSpPr>
          <p:sp>
            <p:nvSpPr>
              <p:cNvPr id="4086" name="Arc 4072"/>
              <p:cNvSpPr>
                <a:spLocks/>
              </p:cNvSpPr>
              <p:nvPr/>
            </p:nvSpPr>
            <p:spPr bwMode="auto">
              <a:xfrm>
                <a:off x="1266" y="2484"/>
                <a:ext cx="44" cy="32"/>
              </a:xfrm>
              <a:custGeom>
                <a:avLst/>
                <a:gdLst>
                  <a:gd name="T0" fmla="*/ 0 w 38364"/>
                  <a:gd name="T1" fmla="*/ 7 h 34984"/>
                  <a:gd name="T2" fmla="*/ 39 w 38364"/>
                  <a:gd name="T3" fmla="*/ 32 h 34984"/>
                  <a:gd name="T4" fmla="*/ 19 w 38364"/>
                  <a:gd name="T5" fmla="*/ 20 h 34984"/>
                  <a:gd name="T6" fmla="*/ 0 60000 65536"/>
                  <a:gd name="T7" fmla="*/ 0 60000 65536"/>
                  <a:gd name="T8" fmla="*/ 0 60000 65536"/>
                  <a:gd name="T9" fmla="*/ 0 w 38364"/>
                  <a:gd name="T10" fmla="*/ 0 h 34984"/>
                  <a:gd name="T11" fmla="*/ 38364 w 38364"/>
                  <a:gd name="T12" fmla="*/ 34984 h 349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64" h="34984" fill="none" extrusionOk="0">
                    <a:moveTo>
                      <a:pt x="0" y="7979"/>
                    </a:moveTo>
                    <a:cubicBezTo>
                      <a:pt x="4101" y="2931"/>
                      <a:pt x="10259" y="-1"/>
                      <a:pt x="16764" y="0"/>
                    </a:cubicBezTo>
                    <a:cubicBezTo>
                      <a:pt x="28693" y="0"/>
                      <a:pt x="38364" y="9670"/>
                      <a:pt x="38364" y="21600"/>
                    </a:cubicBezTo>
                    <a:cubicBezTo>
                      <a:pt x="38364" y="26456"/>
                      <a:pt x="36727" y="31172"/>
                      <a:pt x="33717" y="34984"/>
                    </a:cubicBezTo>
                  </a:path>
                  <a:path w="38364" h="34984" stroke="0" extrusionOk="0">
                    <a:moveTo>
                      <a:pt x="0" y="7979"/>
                    </a:moveTo>
                    <a:cubicBezTo>
                      <a:pt x="4101" y="2931"/>
                      <a:pt x="10259" y="-1"/>
                      <a:pt x="16764" y="0"/>
                    </a:cubicBezTo>
                    <a:cubicBezTo>
                      <a:pt x="28693" y="0"/>
                      <a:pt x="38364" y="9670"/>
                      <a:pt x="38364" y="21600"/>
                    </a:cubicBezTo>
                    <a:cubicBezTo>
                      <a:pt x="38364" y="26456"/>
                      <a:pt x="36727" y="31172"/>
                      <a:pt x="33717" y="34984"/>
                    </a:cubicBezTo>
                    <a:lnTo>
                      <a:pt x="16764" y="21600"/>
                    </a:lnTo>
                    <a:close/>
                  </a:path>
                </a:pathLst>
              </a:custGeom>
              <a:noFill/>
              <a:ln w="12699" cap="rnd">
                <a:solidFill>
                  <a:srgbClr val="494936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7" name="Arc 4073"/>
              <p:cNvSpPr>
                <a:spLocks/>
              </p:cNvSpPr>
              <p:nvPr/>
            </p:nvSpPr>
            <p:spPr bwMode="auto">
              <a:xfrm>
                <a:off x="1267" y="2483"/>
                <a:ext cx="44" cy="29"/>
              </a:xfrm>
              <a:custGeom>
                <a:avLst/>
                <a:gdLst>
                  <a:gd name="T0" fmla="*/ 0 w 37828"/>
                  <a:gd name="T1" fmla="*/ 6 h 34119"/>
                  <a:gd name="T2" fmla="*/ 39 w 37828"/>
                  <a:gd name="T3" fmla="*/ 29 h 34119"/>
                  <a:gd name="T4" fmla="*/ 19 w 37828"/>
                  <a:gd name="T5" fmla="*/ 18 h 34119"/>
                  <a:gd name="T6" fmla="*/ 0 60000 65536"/>
                  <a:gd name="T7" fmla="*/ 0 60000 65536"/>
                  <a:gd name="T8" fmla="*/ 0 60000 65536"/>
                  <a:gd name="T9" fmla="*/ 0 w 37828"/>
                  <a:gd name="T10" fmla="*/ 0 h 34119"/>
                  <a:gd name="T11" fmla="*/ 37828 w 37828"/>
                  <a:gd name="T12" fmla="*/ 34119 h 341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828" h="34119" fill="none" extrusionOk="0">
                    <a:moveTo>
                      <a:pt x="-1" y="7344"/>
                    </a:moveTo>
                    <a:cubicBezTo>
                      <a:pt x="4100" y="2676"/>
                      <a:pt x="10013" y="-1"/>
                      <a:pt x="16228" y="0"/>
                    </a:cubicBezTo>
                    <a:cubicBezTo>
                      <a:pt x="28157" y="0"/>
                      <a:pt x="37828" y="9670"/>
                      <a:pt x="37828" y="21600"/>
                    </a:cubicBezTo>
                    <a:cubicBezTo>
                      <a:pt x="37828" y="26086"/>
                      <a:pt x="36430" y="30462"/>
                      <a:pt x="33830" y="34119"/>
                    </a:cubicBezTo>
                  </a:path>
                  <a:path w="37828" h="34119" stroke="0" extrusionOk="0">
                    <a:moveTo>
                      <a:pt x="-1" y="7344"/>
                    </a:moveTo>
                    <a:cubicBezTo>
                      <a:pt x="4100" y="2676"/>
                      <a:pt x="10013" y="-1"/>
                      <a:pt x="16228" y="0"/>
                    </a:cubicBezTo>
                    <a:cubicBezTo>
                      <a:pt x="28157" y="0"/>
                      <a:pt x="37828" y="9670"/>
                      <a:pt x="37828" y="21600"/>
                    </a:cubicBezTo>
                    <a:cubicBezTo>
                      <a:pt x="37828" y="26086"/>
                      <a:pt x="36430" y="30462"/>
                      <a:pt x="33830" y="34119"/>
                    </a:cubicBezTo>
                    <a:lnTo>
                      <a:pt x="16228" y="21600"/>
                    </a:lnTo>
                    <a:close/>
                  </a:path>
                </a:pathLst>
              </a:custGeom>
              <a:noFill/>
              <a:ln w="12699" cap="rnd">
                <a:solidFill>
                  <a:srgbClr val="DBDBC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88" name="Group 4074"/>
              <p:cNvGrpSpPr>
                <a:grpSpLocks/>
              </p:cNvGrpSpPr>
              <p:nvPr/>
            </p:nvGrpSpPr>
            <p:grpSpPr bwMode="auto">
              <a:xfrm>
                <a:off x="1302" y="2510"/>
                <a:ext cx="33" cy="35"/>
                <a:chOff x="1302" y="2510"/>
                <a:chExt cx="33" cy="35"/>
              </a:xfrm>
            </p:grpSpPr>
            <p:sp>
              <p:nvSpPr>
                <p:cNvPr id="4109" name="Freeform 4075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33" cy="19"/>
                </a:xfrm>
                <a:custGeom>
                  <a:avLst/>
                  <a:gdLst>
                    <a:gd name="T0" fmla="*/ 32 w 33"/>
                    <a:gd name="T1" fmla="*/ 18 h 19"/>
                    <a:gd name="T2" fmla="*/ 20 w 33"/>
                    <a:gd name="T3" fmla="*/ 0 h 19"/>
                    <a:gd name="T4" fmla="*/ 0 w 33"/>
                    <a:gd name="T5" fmla="*/ 0 h 19"/>
                    <a:gd name="T6" fmla="*/ 13 w 33"/>
                    <a:gd name="T7" fmla="*/ 18 h 19"/>
                    <a:gd name="T8" fmla="*/ 32 w 33"/>
                    <a:gd name="T9" fmla="*/ 18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19"/>
                    <a:gd name="T17" fmla="*/ 33 w 33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19">
                      <a:moveTo>
                        <a:pt x="32" y="18"/>
                      </a:move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13" y="18"/>
                      </a:lnTo>
                      <a:lnTo>
                        <a:pt x="32" y="18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0" name="Freeform 4076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33" cy="19"/>
                </a:xfrm>
                <a:custGeom>
                  <a:avLst/>
                  <a:gdLst>
                    <a:gd name="T0" fmla="*/ 32 w 33"/>
                    <a:gd name="T1" fmla="*/ 18 h 19"/>
                    <a:gd name="T2" fmla="*/ 20 w 33"/>
                    <a:gd name="T3" fmla="*/ 0 h 19"/>
                    <a:gd name="T4" fmla="*/ 0 w 33"/>
                    <a:gd name="T5" fmla="*/ 0 h 19"/>
                    <a:gd name="T6" fmla="*/ 13 w 33"/>
                    <a:gd name="T7" fmla="*/ 18 h 19"/>
                    <a:gd name="T8" fmla="*/ 32 w 33"/>
                    <a:gd name="T9" fmla="*/ 18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19"/>
                    <a:gd name="T17" fmla="*/ 33 w 33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19">
                      <a:moveTo>
                        <a:pt x="32" y="18"/>
                      </a:move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13" y="18"/>
                      </a:lnTo>
                      <a:lnTo>
                        <a:pt x="32" y="18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1" name="Freeform 4077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17" cy="24"/>
                </a:xfrm>
                <a:custGeom>
                  <a:avLst/>
                  <a:gdLst>
                    <a:gd name="T0" fmla="*/ 16 w 17"/>
                    <a:gd name="T1" fmla="*/ 23 h 24"/>
                    <a:gd name="T2" fmla="*/ 0 w 17"/>
                    <a:gd name="T3" fmla="*/ 13 h 24"/>
                    <a:gd name="T4" fmla="*/ 0 w 17"/>
                    <a:gd name="T5" fmla="*/ 0 h 24"/>
                    <a:gd name="T6" fmla="*/ 16 w 17"/>
                    <a:gd name="T7" fmla="*/ 18 h 24"/>
                    <a:gd name="T8" fmla="*/ 16 w 17"/>
                    <a:gd name="T9" fmla="*/ 23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4"/>
                    <a:gd name="T17" fmla="*/ 17 w 17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4">
                      <a:moveTo>
                        <a:pt x="16" y="2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16" y="18"/>
                      </a:lnTo>
                      <a:lnTo>
                        <a:pt x="16" y="23"/>
                      </a:lnTo>
                    </a:path>
                  </a:pathLst>
                </a:custGeom>
                <a:solidFill>
                  <a:srgbClr val="7A7A5A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2" name="Freeform 4078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17" cy="24"/>
                </a:xfrm>
                <a:custGeom>
                  <a:avLst/>
                  <a:gdLst>
                    <a:gd name="T0" fmla="*/ 16 w 17"/>
                    <a:gd name="T1" fmla="*/ 23 h 24"/>
                    <a:gd name="T2" fmla="*/ 0 w 17"/>
                    <a:gd name="T3" fmla="*/ 13 h 24"/>
                    <a:gd name="T4" fmla="*/ 0 w 17"/>
                    <a:gd name="T5" fmla="*/ 0 h 24"/>
                    <a:gd name="T6" fmla="*/ 16 w 17"/>
                    <a:gd name="T7" fmla="*/ 18 h 24"/>
                    <a:gd name="T8" fmla="*/ 16 w 17"/>
                    <a:gd name="T9" fmla="*/ 23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4"/>
                    <a:gd name="T17" fmla="*/ 17 w 17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4">
                      <a:moveTo>
                        <a:pt x="16" y="2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16" y="18"/>
                      </a:lnTo>
                      <a:lnTo>
                        <a:pt x="16" y="23"/>
                      </a:lnTo>
                    </a:path>
                  </a:pathLst>
                </a:custGeom>
                <a:solidFill>
                  <a:srgbClr val="7A7A5A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3" name="Freeform 4079"/>
                <p:cNvSpPr>
                  <a:spLocks/>
                </p:cNvSpPr>
                <p:nvPr/>
              </p:nvSpPr>
              <p:spPr bwMode="auto">
                <a:xfrm>
                  <a:off x="1315" y="2528"/>
                  <a:ext cx="20" cy="17"/>
                </a:xfrm>
                <a:custGeom>
                  <a:avLst/>
                  <a:gdLst>
                    <a:gd name="T0" fmla="*/ 19 w 20"/>
                    <a:gd name="T1" fmla="*/ 0 h 17"/>
                    <a:gd name="T2" fmla="*/ 0 w 20"/>
                    <a:gd name="T3" fmla="*/ 0 h 17"/>
                    <a:gd name="T4" fmla="*/ 0 w 20"/>
                    <a:gd name="T5" fmla="*/ 16 h 17"/>
                    <a:gd name="T6" fmla="*/ 19 w 20"/>
                    <a:gd name="T7" fmla="*/ 16 h 17"/>
                    <a:gd name="T8" fmla="*/ 19 w 20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"/>
                    <a:gd name="T16" fmla="*/ 0 h 17"/>
                    <a:gd name="T17" fmla="*/ 20 w 20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" h="17">
                      <a:moveTo>
                        <a:pt x="1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9" y="16"/>
                      </a:lnTo>
                      <a:lnTo>
                        <a:pt x="19" y="0"/>
                      </a:lnTo>
                    </a:path>
                  </a:pathLst>
                </a:custGeom>
                <a:solidFill>
                  <a:srgbClr val="B7B79D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4" name="Freeform 4080"/>
                <p:cNvSpPr>
                  <a:spLocks/>
                </p:cNvSpPr>
                <p:nvPr/>
              </p:nvSpPr>
              <p:spPr bwMode="auto">
                <a:xfrm>
                  <a:off x="1315" y="2528"/>
                  <a:ext cx="20" cy="17"/>
                </a:xfrm>
                <a:custGeom>
                  <a:avLst/>
                  <a:gdLst>
                    <a:gd name="T0" fmla="*/ 19 w 20"/>
                    <a:gd name="T1" fmla="*/ 0 h 17"/>
                    <a:gd name="T2" fmla="*/ 0 w 20"/>
                    <a:gd name="T3" fmla="*/ 0 h 17"/>
                    <a:gd name="T4" fmla="*/ 0 w 20"/>
                    <a:gd name="T5" fmla="*/ 16 h 17"/>
                    <a:gd name="T6" fmla="*/ 19 w 20"/>
                    <a:gd name="T7" fmla="*/ 16 h 17"/>
                    <a:gd name="T8" fmla="*/ 19 w 20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"/>
                    <a:gd name="T16" fmla="*/ 0 h 17"/>
                    <a:gd name="T17" fmla="*/ 20 w 20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" h="17">
                      <a:moveTo>
                        <a:pt x="1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9" y="16"/>
                      </a:lnTo>
                      <a:lnTo>
                        <a:pt x="19" y="0"/>
                      </a:lnTo>
                    </a:path>
                  </a:pathLst>
                </a:custGeom>
                <a:solidFill>
                  <a:srgbClr val="B7B79D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89" name="Freeform 4081"/>
              <p:cNvSpPr>
                <a:spLocks/>
              </p:cNvSpPr>
              <p:nvPr/>
            </p:nvSpPr>
            <p:spPr bwMode="auto">
              <a:xfrm>
                <a:off x="1125" y="2503"/>
                <a:ext cx="26" cy="33"/>
              </a:xfrm>
              <a:custGeom>
                <a:avLst/>
                <a:gdLst>
                  <a:gd name="T0" fmla="*/ 25 w 26"/>
                  <a:gd name="T1" fmla="*/ 32 h 33"/>
                  <a:gd name="T2" fmla="*/ 0 w 26"/>
                  <a:gd name="T3" fmla="*/ 10 h 33"/>
                  <a:gd name="T4" fmla="*/ 0 w 26"/>
                  <a:gd name="T5" fmla="*/ 0 h 33"/>
                  <a:gd name="T6" fmla="*/ 25 w 26"/>
                  <a:gd name="T7" fmla="*/ 27 h 33"/>
                  <a:gd name="T8" fmla="*/ 25 w 26"/>
                  <a:gd name="T9" fmla="*/ 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3"/>
                  <a:gd name="T17" fmla="*/ 26 w 2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3">
                    <a:moveTo>
                      <a:pt x="25" y="32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5" y="27"/>
                    </a:lnTo>
                    <a:lnTo>
                      <a:pt x="25" y="32"/>
                    </a:lnTo>
                  </a:path>
                </a:pathLst>
              </a:custGeom>
              <a:solidFill>
                <a:srgbClr val="DBDBCE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" name="Freeform 4082"/>
              <p:cNvSpPr>
                <a:spLocks/>
              </p:cNvSpPr>
              <p:nvPr/>
            </p:nvSpPr>
            <p:spPr bwMode="auto">
              <a:xfrm>
                <a:off x="1125" y="2503"/>
                <a:ext cx="26" cy="33"/>
              </a:xfrm>
              <a:custGeom>
                <a:avLst/>
                <a:gdLst>
                  <a:gd name="T0" fmla="*/ 25 w 26"/>
                  <a:gd name="T1" fmla="*/ 32 h 33"/>
                  <a:gd name="T2" fmla="*/ 0 w 26"/>
                  <a:gd name="T3" fmla="*/ 10 h 33"/>
                  <a:gd name="T4" fmla="*/ 0 w 26"/>
                  <a:gd name="T5" fmla="*/ 0 h 33"/>
                  <a:gd name="T6" fmla="*/ 25 w 26"/>
                  <a:gd name="T7" fmla="*/ 27 h 33"/>
                  <a:gd name="T8" fmla="*/ 25 w 26"/>
                  <a:gd name="T9" fmla="*/ 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3"/>
                  <a:gd name="T17" fmla="*/ 26 w 2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3">
                    <a:moveTo>
                      <a:pt x="25" y="32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5" y="27"/>
                    </a:lnTo>
                    <a:lnTo>
                      <a:pt x="25" y="32"/>
                    </a:lnTo>
                  </a:path>
                </a:pathLst>
              </a:custGeom>
              <a:solidFill>
                <a:srgbClr val="DBDBCE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" name="Freeform 4083"/>
              <p:cNvSpPr>
                <a:spLocks/>
              </p:cNvSpPr>
              <p:nvPr/>
            </p:nvSpPr>
            <p:spPr bwMode="auto">
              <a:xfrm>
                <a:off x="1115" y="2463"/>
                <a:ext cx="161" cy="21"/>
              </a:xfrm>
              <a:custGeom>
                <a:avLst/>
                <a:gdLst>
                  <a:gd name="T0" fmla="*/ 160 w 161"/>
                  <a:gd name="T1" fmla="*/ 20 h 21"/>
                  <a:gd name="T2" fmla="*/ 142 w 161"/>
                  <a:gd name="T3" fmla="*/ 0 h 21"/>
                  <a:gd name="T4" fmla="*/ 0 w 161"/>
                  <a:gd name="T5" fmla="*/ 0 h 21"/>
                  <a:gd name="T6" fmla="*/ 18 w 161"/>
                  <a:gd name="T7" fmla="*/ 20 h 21"/>
                  <a:gd name="T8" fmla="*/ 160 w 161"/>
                  <a:gd name="T9" fmla="*/ 2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1"/>
                  <a:gd name="T16" fmla="*/ 0 h 21"/>
                  <a:gd name="T17" fmla="*/ 161 w 16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1" h="21">
                    <a:moveTo>
                      <a:pt x="160" y="20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60" y="20"/>
                    </a:lnTo>
                  </a:path>
                </a:pathLst>
              </a:custGeom>
              <a:solidFill>
                <a:srgbClr val="C9C9B6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" name="Freeform 4084"/>
              <p:cNvSpPr>
                <a:spLocks/>
              </p:cNvSpPr>
              <p:nvPr/>
            </p:nvSpPr>
            <p:spPr bwMode="auto">
              <a:xfrm>
                <a:off x="1115" y="2463"/>
                <a:ext cx="161" cy="21"/>
              </a:xfrm>
              <a:custGeom>
                <a:avLst/>
                <a:gdLst>
                  <a:gd name="T0" fmla="*/ 160 w 161"/>
                  <a:gd name="T1" fmla="*/ 20 h 21"/>
                  <a:gd name="T2" fmla="*/ 142 w 161"/>
                  <a:gd name="T3" fmla="*/ 0 h 21"/>
                  <a:gd name="T4" fmla="*/ 0 w 161"/>
                  <a:gd name="T5" fmla="*/ 0 h 21"/>
                  <a:gd name="T6" fmla="*/ 18 w 161"/>
                  <a:gd name="T7" fmla="*/ 20 h 21"/>
                  <a:gd name="T8" fmla="*/ 160 w 161"/>
                  <a:gd name="T9" fmla="*/ 2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1"/>
                  <a:gd name="T16" fmla="*/ 0 h 21"/>
                  <a:gd name="T17" fmla="*/ 161 w 16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1" h="21">
                    <a:moveTo>
                      <a:pt x="160" y="20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60" y="20"/>
                    </a:lnTo>
                  </a:path>
                </a:pathLst>
              </a:custGeom>
              <a:solidFill>
                <a:srgbClr val="C9C9B6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" name="Freeform 4085"/>
              <p:cNvSpPr>
                <a:spLocks/>
              </p:cNvSpPr>
              <p:nvPr/>
            </p:nvSpPr>
            <p:spPr bwMode="auto">
              <a:xfrm>
                <a:off x="1133" y="2483"/>
                <a:ext cx="143" cy="26"/>
              </a:xfrm>
              <a:custGeom>
                <a:avLst/>
                <a:gdLst>
                  <a:gd name="T0" fmla="*/ 142 w 143"/>
                  <a:gd name="T1" fmla="*/ 0 h 26"/>
                  <a:gd name="T2" fmla="*/ 0 w 143"/>
                  <a:gd name="T3" fmla="*/ 0 h 26"/>
                  <a:gd name="T4" fmla="*/ 0 w 143"/>
                  <a:gd name="T5" fmla="*/ 25 h 26"/>
                  <a:gd name="T6" fmla="*/ 142 w 143"/>
                  <a:gd name="T7" fmla="*/ 25 h 26"/>
                  <a:gd name="T8" fmla="*/ 142 w 14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"/>
                  <a:gd name="T16" fmla="*/ 0 h 26"/>
                  <a:gd name="T17" fmla="*/ 143 w 14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" h="26">
                    <a:moveTo>
                      <a:pt x="142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142" y="25"/>
                    </a:lnTo>
                    <a:lnTo>
                      <a:pt x="142" y="0"/>
                    </a:lnTo>
                  </a:path>
                </a:pathLst>
              </a:custGeom>
              <a:solidFill>
                <a:srgbClr val="B7B79D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" name="Freeform 4086"/>
              <p:cNvSpPr>
                <a:spLocks/>
              </p:cNvSpPr>
              <p:nvPr/>
            </p:nvSpPr>
            <p:spPr bwMode="auto">
              <a:xfrm>
                <a:off x="1133" y="2483"/>
                <a:ext cx="143" cy="26"/>
              </a:xfrm>
              <a:custGeom>
                <a:avLst/>
                <a:gdLst>
                  <a:gd name="T0" fmla="*/ 142 w 143"/>
                  <a:gd name="T1" fmla="*/ 0 h 26"/>
                  <a:gd name="T2" fmla="*/ 0 w 143"/>
                  <a:gd name="T3" fmla="*/ 0 h 26"/>
                  <a:gd name="T4" fmla="*/ 0 w 143"/>
                  <a:gd name="T5" fmla="*/ 25 h 26"/>
                  <a:gd name="T6" fmla="*/ 142 w 143"/>
                  <a:gd name="T7" fmla="*/ 25 h 26"/>
                  <a:gd name="T8" fmla="*/ 142 w 14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"/>
                  <a:gd name="T16" fmla="*/ 0 h 26"/>
                  <a:gd name="T17" fmla="*/ 143 w 14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" h="26">
                    <a:moveTo>
                      <a:pt x="142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142" y="25"/>
                    </a:lnTo>
                    <a:lnTo>
                      <a:pt x="142" y="0"/>
                    </a:lnTo>
                  </a:path>
                </a:pathLst>
              </a:custGeom>
              <a:solidFill>
                <a:srgbClr val="B7B79D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" name="Freeform 4087"/>
              <p:cNvSpPr>
                <a:spLocks/>
              </p:cNvSpPr>
              <p:nvPr/>
            </p:nvSpPr>
            <p:spPr bwMode="auto">
              <a:xfrm>
                <a:off x="1115" y="2463"/>
                <a:ext cx="19" cy="46"/>
              </a:xfrm>
              <a:custGeom>
                <a:avLst/>
                <a:gdLst>
                  <a:gd name="T0" fmla="*/ 18 w 19"/>
                  <a:gd name="T1" fmla="*/ 45 h 46"/>
                  <a:gd name="T2" fmla="*/ 0 w 19"/>
                  <a:gd name="T3" fmla="*/ 27 h 46"/>
                  <a:gd name="T4" fmla="*/ 0 w 19"/>
                  <a:gd name="T5" fmla="*/ 0 h 46"/>
                  <a:gd name="T6" fmla="*/ 18 w 19"/>
                  <a:gd name="T7" fmla="*/ 20 h 46"/>
                  <a:gd name="T8" fmla="*/ 18 w 19"/>
                  <a:gd name="T9" fmla="*/ 45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46"/>
                  <a:gd name="T17" fmla="*/ 19 w 19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46">
                    <a:moveTo>
                      <a:pt x="18" y="45"/>
                    </a:moveTo>
                    <a:lnTo>
                      <a:pt x="0" y="27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8" y="45"/>
                    </a:lnTo>
                  </a:path>
                </a:pathLst>
              </a:custGeom>
              <a:solidFill>
                <a:srgbClr val="DBDBCE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" name="Freeform 4088"/>
              <p:cNvSpPr>
                <a:spLocks/>
              </p:cNvSpPr>
              <p:nvPr/>
            </p:nvSpPr>
            <p:spPr bwMode="auto">
              <a:xfrm>
                <a:off x="1115" y="2463"/>
                <a:ext cx="19" cy="46"/>
              </a:xfrm>
              <a:custGeom>
                <a:avLst/>
                <a:gdLst>
                  <a:gd name="T0" fmla="*/ 18 w 19"/>
                  <a:gd name="T1" fmla="*/ 45 h 46"/>
                  <a:gd name="T2" fmla="*/ 0 w 19"/>
                  <a:gd name="T3" fmla="*/ 27 h 46"/>
                  <a:gd name="T4" fmla="*/ 0 w 19"/>
                  <a:gd name="T5" fmla="*/ 0 h 46"/>
                  <a:gd name="T6" fmla="*/ 18 w 19"/>
                  <a:gd name="T7" fmla="*/ 20 h 46"/>
                  <a:gd name="T8" fmla="*/ 18 w 19"/>
                  <a:gd name="T9" fmla="*/ 45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46"/>
                  <a:gd name="T17" fmla="*/ 19 w 19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46">
                    <a:moveTo>
                      <a:pt x="18" y="45"/>
                    </a:moveTo>
                    <a:lnTo>
                      <a:pt x="0" y="27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8" y="45"/>
                    </a:lnTo>
                  </a:path>
                </a:pathLst>
              </a:custGeom>
              <a:solidFill>
                <a:srgbClr val="DBDBCE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" name="Freeform 4089"/>
              <p:cNvSpPr>
                <a:spLocks/>
              </p:cNvSpPr>
              <p:nvPr/>
            </p:nvSpPr>
            <p:spPr bwMode="auto">
              <a:xfrm>
                <a:off x="1118" y="2463"/>
                <a:ext cx="155" cy="17"/>
              </a:xfrm>
              <a:custGeom>
                <a:avLst/>
                <a:gdLst>
                  <a:gd name="T0" fmla="*/ 154 w 155"/>
                  <a:gd name="T1" fmla="*/ 16 h 17"/>
                  <a:gd name="T2" fmla="*/ 139 w 155"/>
                  <a:gd name="T3" fmla="*/ 0 h 17"/>
                  <a:gd name="T4" fmla="*/ 0 w 155"/>
                  <a:gd name="T5" fmla="*/ 0 h 17"/>
                  <a:gd name="T6" fmla="*/ 15 w 155"/>
                  <a:gd name="T7" fmla="*/ 16 h 17"/>
                  <a:gd name="T8" fmla="*/ 154 w 155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7"/>
                  <a:gd name="T17" fmla="*/ 155 w 15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7">
                    <a:moveTo>
                      <a:pt x="154" y="16"/>
                    </a:moveTo>
                    <a:lnTo>
                      <a:pt x="139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" name="Freeform 4090"/>
              <p:cNvSpPr>
                <a:spLocks/>
              </p:cNvSpPr>
              <p:nvPr/>
            </p:nvSpPr>
            <p:spPr bwMode="auto">
              <a:xfrm>
                <a:off x="1118" y="2463"/>
                <a:ext cx="155" cy="17"/>
              </a:xfrm>
              <a:custGeom>
                <a:avLst/>
                <a:gdLst>
                  <a:gd name="T0" fmla="*/ 154 w 155"/>
                  <a:gd name="T1" fmla="*/ 16 h 17"/>
                  <a:gd name="T2" fmla="*/ 139 w 155"/>
                  <a:gd name="T3" fmla="*/ 0 h 17"/>
                  <a:gd name="T4" fmla="*/ 0 w 155"/>
                  <a:gd name="T5" fmla="*/ 0 h 17"/>
                  <a:gd name="T6" fmla="*/ 15 w 155"/>
                  <a:gd name="T7" fmla="*/ 16 h 17"/>
                  <a:gd name="T8" fmla="*/ 154 w 155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7"/>
                  <a:gd name="T17" fmla="*/ 155 w 15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7">
                    <a:moveTo>
                      <a:pt x="154" y="16"/>
                    </a:moveTo>
                    <a:lnTo>
                      <a:pt x="139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4" y="16"/>
                    </a:lnTo>
                  </a:path>
                </a:pathLst>
              </a:custGeom>
              <a:solidFill>
                <a:srgbClr val="000000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" name="Freeform 4091"/>
              <p:cNvSpPr>
                <a:spLocks/>
              </p:cNvSpPr>
              <p:nvPr/>
            </p:nvSpPr>
            <p:spPr bwMode="auto">
              <a:xfrm>
                <a:off x="1118" y="2348"/>
                <a:ext cx="158" cy="17"/>
              </a:xfrm>
              <a:custGeom>
                <a:avLst/>
                <a:gdLst>
                  <a:gd name="T0" fmla="*/ 157 w 158"/>
                  <a:gd name="T1" fmla="*/ 16 h 17"/>
                  <a:gd name="T2" fmla="*/ 142 w 158"/>
                  <a:gd name="T3" fmla="*/ 0 h 17"/>
                  <a:gd name="T4" fmla="*/ 0 w 158"/>
                  <a:gd name="T5" fmla="*/ 0 h 17"/>
                  <a:gd name="T6" fmla="*/ 15 w 158"/>
                  <a:gd name="T7" fmla="*/ 16 h 17"/>
                  <a:gd name="T8" fmla="*/ 157 w 158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16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7" y="16"/>
                    </a:lnTo>
                  </a:path>
                </a:pathLst>
              </a:custGeom>
              <a:solidFill>
                <a:srgbClr val="C9C9B6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" name="Freeform 4092"/>
              <p:cNvSpPr>
                <a:spLocks/>
              </p:cNvSpPr>
              <p:nvPr/>
            </p:nvSpPr>
            <p:spPr bwMode="auto">
              <a:xfrm>
                <a:off x="1118" y="2348"/>
                <a:ext cx="158" cy="17"/>
              </a:xfrm>
              <a:custGeom>
                <a:avLst/>
                <a:gdLst>
                  <a:gd name="T0" fmla="*/ 157 w 158"/>
                  <a:gd name="T1" fmla="*/ 16 h 17"/>
                  <a:gd name="T2" fmla="*/ 142 w 158"/>
                  <a:gd name="T3" fmla="*/ 0 h 17"/>
                  <a:gd name="T4" fmla="*/ 0 w 158"/>
                  <a:gd name="T5" fmla="*/ 0 h 17"/>
                  <a:gd name="T6" fmla="*/ 15 w 158"/>
                  <a:gd name="T7" fmla="*/ 16 h 17"/>
                  <a:gd name="T8" fmla="*/ 157 w 158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16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7" y="16"/>
                    </a:lnTo>
                  </a:path>
                </a:pathLst>
              </a:custGeom>
              <a:solidFill>
                <a:srgbClr val="C9C9B6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" name="Rectangle 4093"/>
              <p:cNvSpPr>
                <a:spLocks noChangeArrowheads="1"/>
              </p:cNvSpPr>
              <p:nvPr/>
            </p:nvSpPr>
            <p:spPr bwMode="auto">
              <a:xfrm>
                <a:off x="1137" y="2367"/>
                <a:ext cx="136" cy="104"/>
              </a:xfrm>
              <a:prstGeom prst="rect">
                <a:avLst/>
              </a:prstGeom>
              <a:solidFill>
                <a:srgbClr val="B7B79D"/>
              </a:solidFill>
              <a:ln w="12699">
                <a:solidFill>
                  <a:srgbClr val="49493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Rectangle 4094"/>
              <p:cNvSpPr>
                <a:spLocks noChangeArrowheads="1"/>
              </p:cNvSpPr>
              <p:nvPr/>
            </p:nvSpPr>
            <p:spPr bwMode="auto">
              <a:xfrm>
                <a:off x="1149" y="2382"/>
                <a:ext cx="112" cy="79"/>
              </a:xfrm>
              <a:prstGeom prst="rect">
                <a:avLst/>
              </a:prstGeom>
              <a:solidFill>
                <a:srgbClr val="FFFFFF"/>
              </a:solidFill>
              <a:ln w="12699">
                <a:solidFill>
                  <a:srgbClr val="49493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4095"/>
              <p:cNvSpPr>
                <a:spLocks/>
              </p:cNvSpPr>
              <p:nvPr/>
            </p:nvSpPr>
            <p:spPr bwMode="auto">
              <a:xfrm>
                <a:off x="1118" y="2348"/>
                <a:ext cx="17" cy="128"/>
              </a:xfrm>
              <a:custGeom>
                <a:avLst/>
                <a:gdLst>
                  <a:gd name="T0" fmla="*/ 16 w 17"/>
                  <a:gd name="T1" fmla="*/ 127 h 128"/>
                  <a:gd name="T2" fmla="*/ 0 w 17"/>
                  <a:gd name="T3" fmla="*/ 112 h 128"/>
                  <a:gd name="T4" fmla="*/ 0 w 17"/>
                  <a:gd name="T5" fmla="*/ 0 h 128"/>
                  <a:gd name="T6" fmla="*/ 16 w 17"/>
                  <a:gd name="T7" fmla="*/ 15 h 128"/>
                  <a:gd name="T8" fmla="*/ 16 w 17"/>
                  <a:gd name="T9" fmla="*/ 127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28"/>
                  <a:gd name="T17" fmla="*/ 17 w 17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28">
                    <a:moveTo>
                      <a:pt x="16" y="127"/>
                    </a:moveTo>
                    <a:lnTo>
                      <a:pt x="0" y="112"/>
                    </a:lnTo>
                    <a:lnTo>
                      <a:pt x="0" y="0"/>
                    </a:lnTo>
                    <a:lnTo>
                      <a:pt x="16" y="15"/>
                    </a:lnTo>
                    <a:lnTo>
                      <a:pt x="16" y="127"/>
                    </a:lnTo>
                  </a:path>
                </a:pathLst>
              </a:custGeom>
              <a:solidFill>
                <a:srgbClr val="DBDBCE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" name="Freeform 4096"/>
              <p:cNvSpPr>
                <a:spLocks/>
              </p:cNvSpPr>
              <p:nvPr/>
            </p:nvSpPr>
            <p:spPr bwMode="auto">
              <a:xfrm>
                <a:off x="1118" y="2348"/>
                <a:ext cx="17" cy="128"/>
              </a:xfrm>
              <a:custGeom>
                <a:avLst/>
                <a:gdLst>
                  <a:gd name="T0" fmla="*/ 16 w 17"/>
                  <a:gd name="T1" fmla="*/ 127 h 128"/>
                  <a:gd name="T2" fmla="*/ 0 w 17"/>
                  <a:gd name="T3" fmla="*/ 112 h 128"/>
                  <a:gd name="T4" fmla="*/ 0 w 17"/>
                  <a:gd name="T5" fmla="*/ 0 h 128"/>
                  <a:gd name="T6" fmla="*/ 16 w 17"/>
                  <a:gd name="T7" fmla="*/ 15 h 128"/>
                  <a:gd name="T8" fmla="*/ 16 w 17"/>
                  <a:gd name="T9" fmla="*/ 127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28"/>
                  <a:gd name="T17" fmla="*/ 17 w 17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28">
                    <a:moveTo>
                      <a:pt x="16" y="127"/>
                    </a:moveTo>
                    <a:lnTo>
                      <a:pt x="0" y="112"/>
                    </a:lnTo>
                    <a:lnTo>
                      <a:pt x="0" y="0"/>
                    </a:lnTo>
                    <a:lnTo>
                      <a:pt x="16" y="15"/>
                    </a:lnTo>
                    <a:lnTo>
                      <a:pt x="16" y="127"/>
                    </a:lnTo>
                  </a:path>
                </a:pathLst>
              </a:custGeom>
              <a:solidFill>
                <a:srgbClr val="DBDBCE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" name="Freeform 4097"/>
              <p:cNvSpPr>
                <a:spLocks/>
              </p:cNvSpPr>
              <p:nvPr/>
            </p:nvSpPr>
            <p:spPr bwMode="auto">
              <a:xfrm>
                <a:off x="1125" y="2503"/>
                <a:ext cx="181" cy="28"/>
              </a:xfrm>
              <a:custGeom>
                <a:avLst/>
                <a:gdLst>
                  <a:gd name="T0" fmla="*/ 180 w 181"/>
                  <a:gd name="T1" fmla="*/ 27 h 28"/>
                  <a:gd name="T2" fmla="*/ 157 w 181"/>
                  <a:gd name="T3" fmla="*/ 0 h 28"/>
                  <a:gd name="T4" fmla="*/ 0 w 181"/>
                  <a:gd name="T5" fmla="*/ 0 h 28"/>
                  <a:gd name="T6" fmla="*/ 23 w 181"/>
                  <a:gd name="T7" fmla="*/ 27 h 28"/>
                  <a:gd name="T8" fmla="*/ 180 w 181"/>
                  <a:gd name="T9" fmla="*/ 2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8"/>
                  <a:gd name="T17" fmla="*/ 181 w 181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8">
                    <a:moveTo>
                      <a:pt x="180" y="27"/>
                    </a:moveTo>
                    <a:lnTo>
                      <a:pt x="157" y="0"/>
                    </a:lnTo>
                    <a:lnTo>
                      <a:pt x="0" y="0"/>
                    </a:lnTo>
                    <a:lnTo>
                      <a:pt x="23" y="27"/>
                    </a:lnTo>
                    <a:lnTo>
                      <a:pt x="180" y="27"/>
                    </a:lnTo>
                  </a:path>
                </a:pathLst>
              </a:custGeom>
              <a:solidFill>
                <a:srgbClr val="C9C9B6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4098"/>
              <p:cNvSpPr>
                <a:spLocks/>
              </p:cNvSpPr>
              <p:nvPr/>
            </p:nvSpPr>
            <p:spPr bwMode="auto">
              <a:xfrm>
                <a:off x="1125" y="2503"/>
                <a:ext cx="181" cy="28"/>
              </a:xfrm>
              <a:custGeom>
                <a:avLst/>
                <a:gdLst>
                  <a:gd name="T0" fmla="*/ 180 w 181"/>
                  <a:gd name="T1" fmla="*/ 27 h 28"/>
                  <a:gd name="T2" fmla="*/ 157 w 181"/>
                  <a:gd name="T3" fmla="*/ 0 h 28"/>
                  <a:gd name="T4" fmla="*/ 0 w 181"/>
                  <a:gd name="T5" fmla="*/ 0 h 28"/>
                  <a:gd name="T6" fmla="*/ 23 w 181"/>
                  <a:gd name="T7" fmla="*/ 27 h 28"/>
                  <a:gd name="T8" fmla="*/ 180 w 181"/>
                  <a:gd name="T9" fmla="*/ 2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8"/>
                  <a:gd name="T17" fmla="*/ 181 w 181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8">
                    <a:moveTo>
                      <a:pt x="180" y="27"/>
                    </a:moveTo>
                    <a:lnTo>
                      <a:pt x="157" y="0"/>
                    </a:lnTo>
                    <a:lnTo>
                      <a:pt x="0" y="0"/>
                    </a:lnTo>
                    <a:lnTo>
                      <a:pt x="23" y="27"/>
                    </a:lnTo>
                    <a:lnTo>
                      <a:pt x="180" y="27"/>
                    </a:lnTo>
                  </a:path>
                </a:pathLst>
              </a:custGeom>
              <a:solidFill>
                <a:srgbClr val="C9C9B6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4099"/>
              <p:cNvSpPr>
                <a:spLocks/>
              </p:cNvSpPr>
              <p:nvPr/>
            </p:nvSpPr>
            <p:spPr bwMode="auto">
              <a:xfrm>
                <a:off x="1148" y="2530"/>
                <a:ext cx="158" cy="17"/>
              </a:xfrm>
              <a:custGeom>
                <a:avLst/>
                <a:gdLst>
                  <a:gd name="T0" fmla="*/ 157 w 158"/>
                  <a:gd name="T1" fmla="*/ 0 h 17"/>
                  <a:gd name="T2" fmla="*/ 0 w 158"/>
                  <a:gd name="T3" fmla="*/ 0 h 17"/>
                  <a:gd name="T4" fmla="*/ 0 w 158"/>
                  <a:gd name="T5" fmla="*/ 16 h 17"/>
                  <a:gd name="T6" fmla="*/ 157 w 158"/>
                  <a:gd name="T7" fmla="*/ 16 h 17"/>
                  <a:gd name="T8" fmla="*/ 157 w 15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0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157" y="16"/>
                    </a:lnTo>
                    <a:lnTo>
                      <a:pt x="157" y="0"/>
                    </a:lnTo>
                  </a:path>
                </a:pathLst>
              </a:custGeom>
              <a:solidFill>
                <a:srgbClr val="B7B79D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4100"/>
              <p:cNvSpPr>
                <a:spLocks/>
              </p:cNvSpPr>
              <p:nvPr/>
            </p:nvSpPr>
            <p:spPr bwMode="auto">
              <a:xfrm>
                <a:off x="1148" y="2530"/>
                <a:ext cx="158" cy="17"/>
              </a:xfrm>
              <a:custGeom>
                <a:avLst/>
                <a:gdLst>
                  <a:gd name="T0" fmla="*/ 157 w 158"/>
                  <a:gd name="T1" fmla="*/ 0 h 17"/>
                  <a:gd name="T2" fmla="*/ 0 w 158"/>
                  <a:gd name="T3" fmla="*/ 0 h 17"/>
                  <a:gd name="T4" fmla="*/ 0 w 158"/>
                  <a:gd name="T5" fmla="*/ 16 h 17"/>
                  <a:gd name="T6" fmla="*/ 157 w 158"/>
                  <a:gd name="T7" fmla="*/ 16 h 17"/>
                  <a:gd name="T8" fmla="*/ 157 w 15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0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157" y="16"/>
                    </a:lnTo>
                    <a:lnTo>
                      <a:pt x="157" y="0"/>
                    </a:lnTo>
                  </a:path>
                </a:pathLst>
              </a:custGeom>
              <a:solidFill>
                <a:srgbClr val="B7B79D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73" name="Group 4101"/>
            <p:cNvGrpSpPr>
              <a:grpSpLocks/>
            </p:cNvGrpSpPr>
            <p:nvPr/>
          </p:nvGrpSpPr>
          <p:grpSpPr bwMode="auto">
            <a:xfrm>
              <a:off x="2602" y="2210"/>
              <a:ext cx="386" cy="658"/>
              <a:chOff x="1083" y="2300"/>
              <a:chExt cx="340" cy="584"/>
            </a:xfrm>
          </p:grpSpPr>
          <p:sp>
            <p:nvSpPr>
              <p:cNvPr id="4074" name="Freeform 4102"/>
              <p:cNvSpPr>
                <a:spLocks/>
              </p:cNvSpPr>
              <p:nvPr/>
            </p:nvSpPr>
            <p:spPr bwMode="auto">
              <a:xfrm>
                <a:off x="1178" y="2485"/>
                <a:ext cx="68" cy="31"/>
              </a:xfrm>
              <a:custGeom>
                <a:avLst/>
                <a:gdLst>
                  <a:gd name="T0" fmla="*/ 67 w 68"/>
                  <a:gd name="T1" fmla="*/ 13 h 31"/>
                  <a:gd name="T2" fmla="*/ 47 w 68"/>
                  <a:gd name="T3" fmla="*/ 13 h 31"/>
                  <a:gd name="T4" fmla="*/ 32 w 68"/>
                  <a:gd name="T5" fmla="*/ 0 h 31"/>
                  <a:gd name="T6" fmla="*/ 12 w 68"/>
                  <a:gd name="T7" fmla="*/ 8 h 31"/>
                  <a:gd name="T8" fmla="*/ 7 w 68"/>
                  <a:gd name="T9" fmla="*/ 10 h 31"/>
                  <a:gd name="T10" fmla="*/ 0 w 68"/>
                  <a:gd name="T11" fmla="*/ 15 h 31"/>
                  <a:gd name="T12" fmla="*/ 2 w 68"/>
                  <a:gd name="T13" fmla="*/ 25 h 31"/>
                  <a:gd name="T14" fmla="*/ 7 w 68"/>
                  <a:gd name="T15" fmla="*/ 25 h 31"/>
                  <a:gd name="T16" fmla="*/ 10 w 68"/>
                  <a:gd name="T17" fmla="*/ 18 h 31"/>
                  <a:gd name="T18" fmla="*/ 12 w 68"/>
                  <a:gd name="T19" fmla="*/ 15 h 31"/>
                  <a:gd name="T20" fmla="*/ 22 w 68"/>
                  <a:gd name="T21" fmla="*/ 18 h 31"/>
                  <a:gd name="T22" fmla="*/ 15 w 68"/>
                  <a:gd name="T23" fmla="*/ 20 h 31"/>
                  <a:gd name="T24" fmla="*/ 12 w 68"/>
                  <a:gd name="T25" fmla="*/ 20 h 31"/>
                  <a:gd name="T26" fmla="*/ 12 w 68"/>
                  <a:gd name="T27" fmla="*/ 25 h 31"/>
                  <a:gd name="T28" fmla="*/ 35 w 68"/>
                  <a:gd name="T29" fmla="*/ 30 h 31"/>
                  <a:gd name="T30" fmla="*/ 50 w 68"/>
                  <a:gd name="T31" fmla="*/ 25 h 31"/>
                  <a:gd name="T32" fmla="*/ 64 w 68"/>
                  <a:gd name="T33" fmla="*/ 25 h 31"/>
                  <a:gd name="T34" fmla="*/ 67 w 68"/>
                  <a:gd name="T35" fmla="*/ 13 h 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8"/>
                  <a:gd name="T55" fmla="*/ 0 h 31"/>
                  <a:gd name="T56" fmla="*/ 68 w 68"/>
                  <a:gd name="T57" fmla="*/ 31 h 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8" h="31">
                    <a:moveTo>
                      <a:pt x="67" y="13"/>
                    </a:moveTo>
                    <a:lnTo>
                      <a:pt x="47" y="13"/>
                    </a:lnTo>
                    <a:lnTo>
                      <a:pt x="32" y="0"/>
                    </a:lnTo>
                    <a:lnTo>
                      <a:pt x="12" y="8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2" y="25"/>
                    </a:lnTo>
                    <a:lnTo>
                      <a:pt x="7" y="25"/>
                    </a:lnTo>
                    <a:lnTo>
                      <a:pt x="10" y="18"/>
                    </a:lnTo>
                    <a:lnTo>
                      <a:pt x="12" y="15"/>
                    </a:lnTo>
                    <a:lnTo>
                      <a:pt x="22" y="18"/>
                    </a:lnTo>
                    <a:lnTo>
                      <a:pt x="15" y="20"/>
                    </a:lnTo>
                    <a:lnTo>
                      <a:pt x="12" y="20"/>
                    </a:lnTo>
                    <a:lnTo>
                      <a:pt x="12" y="25"/>
                    </a:lnTo>
                    <a:lnTo>
                      <a:pt x="35" y="30"/>
                    </a:lnTo>
                    <a:lnTo>
                      <a:pt x="50" y="25"/>
                    </a:lnTo>
                    <a:lnTo>
                      <a:pt x="64" y="25"/>
                    </a:lnTo>
                    <a:lnTo>
                      <a:pt x="67" y="13"/>
                    </a:lnTo>
                  </a:path>
                </a:pathLst>
              </a:custGeom>
              <a:solidFill>
                <a:srgbClr val="FBDFAF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" name="Freeform 4103"/>
              <p:cNvSpPr>
                <a:spLocks/>
              </p:cNvSpPr>
              <p:nvPr/>
            </p:nvSpPr>
            <p:spPr bwMode="auto">
              <a:xfrm>
                <a:off x="1158" y="2678"/>
                <a:ext cx="63" cy="78"/>
              </a:xfrm>
              <a:custGeom>
                <a:avLst/>
                <a:gdLst>
                  <a:gd name="T0" fmla="*/ 27 w 63"/>
                  <a:gd name="T1" fmla="*/ 0 h 78"/>
                  <a:gd name="T2" fmla="*/ 25 w 63"/>
                  <a:gd name="T3" fmla="*/ 35 h 78"/>
                  <a:gd name="T4" fmla="*/ 20 w 63"/>
                  <a:gd name="T5" fmla="*/ 37 h 78"/>
                  <a:gd name="T6" fmla="*/ 2 w 63"/>
                  <a:gd name="T7" fmla="*/ 50 h 78"/>
                  <a:gd name="T8" fmla="*/ 0 w 63"/>
                  <a:gd name="T9" fmla="*/ 70 h 78"/>
                  <a:gd name="T10" fmla="*/ 17 w 63"/>
                  <a:gd name="T11" fmla="*/ 70 h 78"/>
                  <a:gd name="T12" fmla="*/ 30 w 63"/>
                  <a:gd name="T13" fmla="*/ 70 h 78"/>
                  <a:gd name="T14" fmla="*/ 30 w 63"/>
                  <a:gd name="T15" fmla="*/ 75 h 78"/>
                  <a:gd name="T16" fmla="*/ 50 w 63"/>
                  <a:gd name="T17" fmla="*/ 77 h 78"/>
                  <a:gd name="T18" fmla="*/ 57 w 63"/>
                  <a:gd name="T19" fmla="*/ 77 h 78"/>
                  <a:gd name="T20" fmla="*/ 62 w 63"/>
                  <a:gd name="T21" fmla="*/ 77 h 78"/>
                  <a:gd name="T22" fmla="*/ 62 w 63"/>
                  <a:gd name="T23" fmla="*/ 60 h 78"/>
                  <a:gd name="T24" fmla="*/ 60 w 63"/>
                  <a:gd name="T25" fmla="*/ 55 h 78"/>
                  <a:gd name="T26" fmla="*/ 55 w 63"/>
                  <a:gd name="T27" fmla="*/ 42 h 78"/>
                  <a:gd name="T28" fmla="*/ 57 w 63"/>
                  <a:gd name="T29" fmla="*/ 7 h 78"/>
                  <a:gd name="T30" fmla="*/ 27 w 63"/>
                  <a:gd name="T31" fmla="*/ 0 h 7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3"/>
                  <a:gd name="T49" fmla="*/ 0 h 78"/>
                  <a:gd name="T50" fmla="*/ 63 w 63"/>
                  <a:gd name="T51" fmla="*/ 78 h 7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3" h="78">
                    <a:moveTo>
                      <a:pt x="27" y="0"/>
                    </a:moveTo>
                    <a:lnTo>
                      <a:pt x="25" y="35"/>
                    </a:lnTo>
                    <a:lnTo>
                      <a:pt x="20" y="37"/>
                    </a:lnTo>
                    <a:lnTo>
                      <a:pt x="2" y="5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30" y="70"/>
                    </a:lnTo>
                    <a:lnTo>
                      <a:pt x="30" y="75"/>
                    </a:lnTo>
                    <a:lnTo>
                      <a:pt x="50" y="77"/>
                    </a:lnTo>
                    <a:lnTo>
                      <a:pt x="57" y="77"/>
                    </a:lnTo>
                    <a:lnTo>
                      <a:pt x="62" y="77"/>
                    </a:lnTo>
                    <a:lnTo>
                      <a:pt x="62" y="60"/>
                    </a:lnTo>
                    <a:lnTo>
                      <a:pt x="60" y="55"/>
                    </a:lnTo>
                    <a:lnTo>
                      <a:pt x="55" y="42"/>
                    </a:lnTo>
                    <a:lnTo>
                      <a:pt x="57" y="7"/>
                    </a:lnTo>
                    <a:lnTo>
                      <a:pt x="27" y="0"/>
                    </a:lnTo>
                  </a:path>
                </a:pathLst>
              </a:custGeom>
              <a:solidFill>
                <a:schemeClr val="bg2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" name="Freeform 4104"/>
              <p:cNvSpPr>
                <a:spLocks/>
              </p:cNvSpPr>
              <p:nvPr/>
            </p:nvSpPr>
            <p:spPr bwMode="auto">
              <a:xfrm>
                <a:off x="1083" y="2725"/>
                <a:ext cx="96" cy="79"/>
              </a:xfrm>
              <a:custGeom>
                <a:avLst/>
                <a:gdLst>
                  <a:gd name="T0" fmla="*/ 47 w 96"/>
                  <a:gd name="T1" fmla="*/ 0 h 79"/>
                  <a:gd name="T2" fmla="*/ 52 w 96"/>
                  <a:gd name="T3" fmla="*/ 25 h 79"/>
                  <a:gd name="T4" fmla="*/ 45 w 96"/>
                  <a:gd name="T5" fmla="*/ 25 h 79"/>
                  <a:gd name="T6" fmla="*/ 30 w 96"/>
                  <a:gd name="T7" fmla="*/ 35 h 79"/>
                  <a:gd name="T8" fmla="*/ 10 w 96"/>
                  <a:gd name="T9" fmla="*/ 35 h 79"/>
                  <a:gd name="T10" fmla="*/ 3 w 96"/>
                  <a:gd name="T11" fmla="*/ 38 h 79"/>
                  <a:gd name="T12" fmla="*/ 0 w 96"/>
                  <a:gd name="T13" fmla="*/ 45 h 79"/>
                  <a:gd name="T14" fmla="*/ 3 w 96"/>
                  <a:gd name="T15" fmla="*/ 53 h 79"/>
                  <a:gd name="T16" fmla="*/ 23 w 96"/>
                  <a:gd name="T17" fmla="*/ 65 h 79"/>
                  <a:gd name="T18" fmla="*/ 30 w 96"/>
                  <a:gd name="T19" fmla="*/ 68 h 79"/>
                  <a:gd name="T20" fmla="*/ 43 w 96"/>
                  <a:gd name="T21" fmla="*/ 68 h 79"/>
                  <a:gd name="T22" fmla="*/ 62 w 96"/>
                  <a:gd name="T23" fmla="*/ 70 h 79"/>
                  <a:gd name="T24" fmla="*/ 62 w 96"/>
                  <a:gd name="T25" fmla="*/ 78 h 79"/>
                  <a:gd name="T26" fmla="*/ 70 w 96"/>
                  <a:gd name="T27" fmla="*/ 78 h 79"/>
                  <a:gd name="T28" fmla="*/ 80 w 96"/>
                  <a:gd name="T29" fmla="*/ 78 h 79"/>
                  <a:gd name="T30" fmla="*/ 87 w 96"/>
                  <a:gd name="T31" fmla="*/ 75 h 79"/>
                  <a:gd name="T32" fmla="*/ 95 w 96"/>
                  <a:gd name="T33" fmla="*/ 70 h 79"/>
                  <a:gd name="T34" fmla="*/ 95 w 96"/>
                  <a:gd name="T35" fmla="*/ 58 h 79"/>
                  <a:gd name="T36" fmla="*/ 90 w 96"/>
                  <a:gd name="T37" fmla="*/ 45 h 79"/>
                  <a:gd name="T38" fmla="*/ 87 w 96"/>
                  <a:gd name="T39" fmla="*/ 38 h 79"/>
                  <a:gd name="T40" fmla="*/ 82 w 96"/>
                  <a:gd name="T41" fmla="*/ 30 h 79"/>
                  <a:gd name="T42" fmla="*/ 77 w 96"/>
                  <a:gd name="T43" fmla="*/ 5 h 79"/>
                  <a:gd name="T44" fmla="*/ 47 w 96"/>
                  <a:gd name="T45" fmla="*/ 0 h 7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6"/>
                  <a:gd name="T70" fmla="*/ 0 h 79"/>
                  <a:gd name="T71" fmla="*/ 96 w 96"/>
                  <a:gd name="T72" fmla="*/ 79 h 7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6" h="79">
                    <a:moveTo>
                      <a:pt x="47" y="0"/>
                    </a:moveTo>
                    <a:lnTo>
                      <a:pt x="52" y="25"/>
                    </a:lnTo>
                    <a:lnTo>
                      <a:pt x="45" y="25"/>
                    </a:lnTo>
                    <a:lnTo>
                      <a:pt x="30" y="35"/>
                    </a:lnTo>
                    <a:lnTo>
                      <a:pt x="10" y="35"/>
                    </a:lnTo>
                    <a:lnTo>
                      <a:pt x="3" y="38"/>
                    </a:lnTo>
                    <a:lnTo>
                      <a:pt x="0" y="45"/>
                    </a:lnTo>
                    <a:lnTo>
                      <a:pt x="3" y="53"/>
                    </a:lnTo>
                    <a:lnTo>
                      <a:pt x="23" y="65"/>
                    </a:lnTo>
                    <a:lnTo>
                      <a:pt x="30" y="68"/>
                    </a:lnTo>
                    <a:lnTo>
                      <a:pt x="43" y="68"/>
                    </a:lnTo>
                    <a:lnTo>
                      <a:pt x="62" y="70"/>
                    </a:lnTo>
                    <a:lnTo>
                      <a:pt x="62" y="78"/>
                    </a:lnTo>
                    <a:lnTo>
                      <a:pt x="70" y="78"/>
                    </a:lnTo>
                    <a:lnTo>
                      <a:pt x="80" y="78"/>
                    </a:lnTo>
                    <a:lnTo>
                      <a:pt x="87" y="75"/>
                    </a:lnTo>
                    <a:lnTo>
                      <a:pt x="95" y="70"/>
                    </a:lnTo>
                    <a:lnTo>
                      <a:pt x="95" y="58"/>
                    </a:lnTo>
                    <a:lnTo>
                      <a:pt x="90" y="45"/>
                    </a:lnTo>
                    <a:lnTo>
                      <a:pt x="87" y="38"/>
                    </a:lnTo>
                    <a:lnTo>
                      <a:pt x="82" y="30"/>
                    </a:lnTo>
                    <a:lnTo>
                      <a:pt x="77" y="5"/>
                    </a:lnTo>
                    <a:lnTo>
                      <a:pt x="47" y="0"/>
                    </a:lnTo>
                  </a:path>
                </a:pathLst>
              </a:custGeom>
              <a:solidFill>
                <a:schemeClr val="bg2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" name="Freeform 4105"/>
              <p:cNvSpPr>
                <a:spLocks/>
              </p:cNvSpPr>
              <p:nvPr/>
            </p:nvSpPr>
            <p:spPr bwMode="auto">
              <a:xfrm>
                <a:off x="1208" y="2717"/>
                <a:ext cx="187" cy="167"/>
              </a:xfrm>
              <a:custGeom>
                <a:avLst/>
                <a:gdLst>
                  <a:gd name="T0" fmla="*/ 74 w 187"/>
                  <a:gd name="T1" fmla="*/ 0 h 167"/>
                  <a:gd name="T2" fmla="*/ 72 w 187"/>
                  <a:gd name="T3" fmla="*/ 56 h 167"/>
                  <a:gd name="T4" fmla="*/ 7 w 187"/>
                  <a:gd name="T5" fmla="*/ 31 h 167"/>
                  <a:gd name="T6" fmla="*/ 2 w 187"/>
                  <a:gd name="T7" fmla="*/ 33 h 167"/>
                  <a:gd name="T8" fmla="*/ 0 w 187"/>
                  <a:gd name="T9" fmla="*/ 51 h 167"/>
                  <a:gd name="T10" fmla="*/ 5 w 187"/>
                  <a:gd name="T11" fmla="*/ 51 h 167"/>
                  <a:gd name="T12" fmla="*/ 5 w 187"/>
                  <a:gd name="T13" fmla="*/ 58 h 167"/>
                  <a:gd name="T14" fmla="*/ 7 w 187"/>
                  <a:gd name="T15" fmla="*/ 63 h 167"/>
                  <a:gd name="T16" fmla="*/ 10 w 187"/>
                  <a:gd name="T17" fmla="*/ 63 h 167"/>
                  <a:gd name="T18" fmla="*/ 15 w 187"/>
                  <a:gd name="T19" fmla="*/ 61 h 167"/>
                  <a:gd name="T20" fmla="*/ 17 w 187"/>
                  <a:gd name="T21" fmla="*/ 56 h 167"/>
                  <a:gd name="T22" fmla="*/ 17 w 187"/>
                  <a:gd name="T23" fmla="*/ 51 h 167"/>
                  <a:gd name="T24" fmla="*/ 67 w 187"/>
                  <a:gd name="T25" fmla="*/ 71 h 167"/>
                  <a:gd name="T26" fmla="*/ 22 w 187"/>
                  <a:gd name="T27" fmla="*/ 121 h 167"/>
                  <a:gd name="T28" fmla="*/ 20 w 187"/>
                  <a:gd name="T29" fmla="*/ 141 h 167"/>
                  <a:gd name="T30" fmla="*/ 22 w 187"/>
                  <a:gd name="T31" fmla="*/ 148 h 167"/>
                  <a:gd name="T32" fmla="*/ 22 w 187"/>
                  <a:gd name="T33" fmla="*/ 153 h 167"/>
                  <a:gd name="T34" fmla="*/ 24 w 187"/>
                  <a:gd name="T35" fmla="*/ 161 h 167"/>
                  <a:gd name="T36" fmla="*/ 27 w 187"/>
                  <a:gd name="T37" fmla="*/ 163 h 167"/>
                  <a:gd name="T38" fmla="*/ 29 w 187"/>
                  <a:gd name="T39" fmla="*/ 163 h 167"/>
                  <a:gd name="T40" fmla="*/ 34 w 187"/>
                  <a:gd name="T41" fmla="*/ 166 h 167"/>
                  <a:gd name="T42" fmla="*/ 37 w 187"/>
                  <a:gd name="T43" fmla="*/ 163 h 167"/>
                  <a:gd name="T44" fmla="*/ 39 w 187"/>
                  <a:gd name="T45" fmla="*/ 156 h 167"/>
                  <a:gd name="T46" fmla="*/ 42 w 187"/>
                  <a:gd name="T47" fmla="*/ 153 h 167"/>
                  <a:gd name="T48" fmla="*/ 37 w 187"/>
                  <a:gd name="T49" fmla="*/ 148 h 167"/>
                  <a:gd name="T50" fmla="*/ 34 w 187"/>
                  <a:gd name="T51" fmla="*/ 146 h 167"/>
                  <a:gd name="T52" fmla="*/ 34 w 187"/>
                  <a:gd name="T53" fmla="*/ 141 h 167"/>
                  <a:gd name="T54" fmla="*/ 32 w 187"/>
                  <a:gd name="T55" fmla="*/ 141 h 167"/>
                  <a:gd name="T56" fmla="*/ 29 w 187"/>
                  <a:gd name="T57" fmla="*/ 136 h 167"/>
                  <a:gd name="T58" fmla="*/ 82 w 187"/>
                  <a:gd name="T59" fmla="*/ 76 h 167"/>
                  <a:gd name="T60" fmla="*/ 169 w 187"/>
                  <a:gd name="T61" fmla="*/ 126 h 167"/>
                  <a:gd name="T62" fmla="*/ 169 w 187"/>
                  <a:gd name="T63" fmla="*/ 133 h 167"/>
                  <a:gd name="T64" fmla="*/ 171 w 187"/>
                  <a:gd name="T65" fmla="*/ 136 h 167"/>
                  <a:gd name="T66" fmla="*/ 171 w 187"/>
                  <a:gd name="T67" fmla="*/ 148 h 167"/>
                  <a:gd name="T68" fmla="*/ 174 w 187"/>
                  <a:gd name="T69" fmla="*/ 151 h 167"/>
                  <a:gd name="T70" fmla="*/ 176 w 187"/>
                  <a:gd name="T71" fmla="*/ 153 h 167"/>
                  <a:gd name="T72" fmla="*/ 181 w 187"/>
                  <a:gd name="T73" fmla="*/ 153 h 167"/>
                  <a:gd name="T74" fmla="*/ 186 w 187"/>
                  <a:gd name="T75" fmla="*/ 148 h 167"/>
                  <a:gd name="T76" fmla="*/ 181 w 187"/>
                  <a:gd name="T77" fmla="*/ 136 h 167"/>
                  <a:gd name="T78" fmla="*/ 181 w 187"/>
                  <a:gd name="T79" fmla="*/ 131 h 167"/>
                  <a:gd name="T80" fmla="*/ 176 w 187"/>
                  <a:gd name="T81" fmla="*/ 123 h 167"/>
                  <a:gd name="T82" fmla="*/ 179 w 187"/>
                  <a:gd name="T83" fmla="*/ 108 h 167"/>
                  <a:gd name="T84" fmla="*/ 97 w 187"/>
                  <a:gd name="T85" fmla="*/ 66 h 167"/>
                  <a:gd name="T86" fmla="*/ 124 w 187"/>
                  <a:gd name="T87" fmla="*/ 41 h 167"/>
                  <a:gd name="T88" fmla="*/ 129 w 187"/>
                  <a:gd name="T89" fmla="*/ 46 h 167"/>
                  <a:gd name="T90" fmla="*/ 131 w 187"/>
                  <a:gd name="T91" fmla="*/ 51 h 167"/>
                  <a:gd name="T92" fmla="*/ 136 w 187"/>
                  <a:gd name="T93" fmla="*/ 56 h 167"/>
                  <a:gd name="T94" fmla="*/ 146 w 187"/>
                  <a:gd name="T95" fmla="*/ 48 h 167"/>
                  <a:gd name="T96" fmla="*/ 146 w 187"/>
                  <a:gd name="T97" fmla="*/ 46 h 167"/>
                  <a:gd name="T98" fmla="*/ 144 w 187"/>
                  <a:gd name="T99" fmla="*/ 41 h 167"/>
                  <a:gd name="T100" fmla="*/ 136 w 187"/>
                  <a:gd name="T101" fmla="*/ 38 h 167"/>
                  <a:gd name="T102" fmla="*/ 134 w 187"/>
                  <a:gd name="T103" fmla="*/ 31 h 167"/>
                  <a:gd name="T104" fmla="*/ 121 w 187"/>
                  <a:gd name="T105" fmla="*/ 21 h 167"/>
                  <a:gd name="T106" fmla="*/ 92 w 187"/>
                  <a:gd name="T107" fmla="*/ 48 h 167"/>
                  <a:gd name="T108" fmla="*/ 93 w 187"/>
                  <a:gd name="T109" fmla="*/ 5 h 167"/>
                  <a:gd name="T110" fmla="*/ 74 w 187"/>
                  <a:gd name="T111" fmla="*/ 0 h 16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87"/>
                  <a:gd name="T169" fmla="*/ 0 h 167"/>
                  <a:gd name="T170" fmla="*/ 187 w 187"/>
                  <a:gd name="T171" fmla="*/ 167 h 16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87" h="167">
                    <a:moveTo>
                      <a:pt x="74" y="0"/>
                    </a:moveTo>
                    <a:lnTo>
                      <a:pt x="72" y="56"/>
                    </a:lnTo>
                    <a:lnTo>
                      <a:pt x="7" y="31"/>
                    </a:lnTo>
                    <a:lnTo>
                      <a:pt x="2" y="33"/>
                    </a:lnTo>
                    <a:lnTo>
                      <a:pt x="0" y="51"/>
                    </a:lnTo>
                    <a:lnTo>
                      <a:pt x="5" y="51"/>
                    </a:lnTo>
                    <a:lnTo>
                      <a:pt x="5" y="58"/>
                    </a:lnTo>
                    <a:lnTo>
                      <a:pt x="7" y="63"/>
                    </a:lnTo>
                    <a:lnTo>
                      <a:pt x="10" y="63"/>
                    </a:lnTo>
                    <a:lnTo>
                      <a:pt x="15" y="61"/>
                    </a:lnTo>
                    <a:lnTo>
                      <a:pt x="17" y="56"/>
                    </a:lnTo>
                    <a:lnTo>
                      <a:pt x="17" y="51"/>
                    </a:lnTo>
                    <a:lnTo>
                      <a:pt x="67" y="71"/>
                    </a:lnTo>
                    <a:lnTo>
                      <a:pt x="22" y="121"/>
                    </a:lnTo>
                    <a:lnTo>
                      <a:pt x="20" y="141"/>
                    </a:lnTo>
                    <a:lnTo>
                      <a:pt x="22" y="148"/>
                    </a:lnTo>
                    <a:lnTo>
                      <a:pt x="22" y="153"/>
                    </a:lnTo>
                    <a:lnTo>
                      <a:pt x="24" y="161"/>
                    </a:lnTo>
                    <a:lnTo>
                      <a:pt x="27" y="163"/>
                    </a:lnTo>
                    <a:lnTo>
                      <a:pt x="29" y="163"/>
                    </a:lnTo>
                    <a:lnTo>
                      <a:pt x="34" y="166"/>
                    </a:lnTo>
                    <a:lnTo>
                      <a:pt x="37" y="163"/>
                    </a:lnTo>
                    <a:lnTo>
                      <a:pt x="39" y="156"/>
                    </a:lnTo>
                    <a:lnTo>
                      <a:pt x="42" y="153"/>
                    </a:lnTo>
                    <a:lnTo>
                      <a:pt x="37" y="148"/>
                    </a:lnTo>
                    <a:lnTo>
                      <a:pt x="34" y="146"/>
                    </a:lnTo>
                    <a:lnTo>
                      <a:pt x="34" y="141"/>
                    </a:lnTo>
                    <a:lnTo>
                      <a:pt x="32" y="141"/>
                    </a:lnTo>
                    <a:lnTo>
                      <a:pt x="29" y="136"/>
                    </a:lnTo>
                    <a:lnTo>
                      <a:pt x="82" y="76"/>
                    </a:lnTo>
                    <a:lnTo>
                      <a:pt x="169" y="126"/>
                    </a:lnTo>
                    <a:lnTo>
                      <a:pt x="169" y="133"/>
                    </a:lnTo>
                    <a:lnTo>
                      <a:pt x="171" y="136"/>
                    </a:lnTo>
                    <a:lnTo>
                      <a:pt x="171" y="148"/>
                    </a:lnTo>
                    <a:lnTo>
                      <a:pt x="174" y="151"/>
                    </a:lnTo>
                    <a:lnTo>
                      <a:pt x="176" y="153"/>
                    </a:lnTo>
                    <a:lnTo>
                      <a:pt x="181" y="153"/>
                    </a:lnTo>
                    <a:lnTo>
                      <a:pt x="186" y="148"/>
                    </a:lnTo>
                    <a:lnTo>
                      <a:pt x="181" y="136"/>
                    </a:lnTo>
                    <a:lnTo>
                      <a:pt x="181" y="131"/>
                    </a:lnTo>
                    <a:lnTo>
                      <a:pt x="176" y="123"/>
                    </a:lnTo>
                    <a:lnTo>
                      <a:pt x="179" y="108"/>
                    </a:lnTo>
                    <a:lnTo>
                      <a:pt x="97" y="66"/>
                    </a:lnTo>
                    <a:lnTo>
                      <a:pt x="124" y="41"/>
                    </a:lnTo>
                    <a:lnTo>
                      <a:pt x="129" y="46"/>
                    </a:lnTo>
                    <a:lnTo>
                      <a:pt x="131" y="51"/>
                    </a:lnTo>
                    <a:lnTo>
                      <a:pt x="136" y="56"/>
                    </a:lnTo>
                    <a:lnTo>
                      <a:pt x="146" y="48"/>
                    </a:lnTo>
                    <a:lnTo>
                      <a:pt x="146" y="46"/>
                    </a:lnTo>
                    <a:lnTo>
                      <a:pt x="144" y="41"/>
                    </a:lnTo>
                    <a:lnTo>
                      <a:pt x="136" y="38"/>
                    </a:lnTo>
                    <a:lnTo>
                      <a:pt x="134" y="31"/>
                    </a:lnTo>
                    <a:lnTo>
                      <a:pt x="121" y="21"/>
                    </a:lnTo>
                    <a:lnTo>
                      <a:pt x="92" y="48"/>
                    </a:lnTo>
                    <a:lnTo>
                      <a:pt x="93" y="5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DDDDDD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" name="Freeform 4106"/>
              <p:cNvSpPr>
                <a:spLocks/>
              </p:cNvSpPr>
              <p:nvPr/>
            </p:nvSpPr>
            <p:spPr bwMode="auto">
              <a:xfrm>
                <a:off x="1173" y="2663"/>
                <a:ext cx="224" cy="77"/>
              </a:xfrm>
              <a:custGeom>
                <a:avLst/>
                <a:gdLst>
                  <a:gd name="T0" fmla="*/ 72 w 224"/>
                  <a:gd name="T1" fmla="*/ 30 h 77"/>
                  <a:gd name="T2" fmla="*/ 2 w 224"/>
                  <a:gd name="T3" fmla="*/ 0 h 77"/>
                  <a:gd name="T4" fmla="*/ 0 w 224"/>
                  <a:gd name="T5" fmla="*/ 6 h 77"/>
                  <a:gd name="T6" fmla="*/ 0 w 224"/>
                  <a:gd name="T7" fmla="*/ 14 h 77"/>
                  <a:gd name="T8" fmla="*/ 2 w 224"/>
                  <a:gd name="T9" fmla="*/ 20 h 77"/>
                  <a:gd name="T10" fmla="*/ 83 w 224"/>
                  <a:gd name="T11" fmla="*/ 59 h 77"/>
                  <a:gd name="T12" fmla="*/ 142 w 224"/>
                  <a:gd name="T13" fmla="*/ 76 h 77"/>
                  <a:gd name="T14" fmla="*/ 169 w 224"/>
                  <a:gd name="T15" fmla="*/ 74 h 77"/>
                  <a:gd name="T16" fmla="*/ 196 w 224"/>
                  <a:gd name="T17" fmla="*/ 59 h 77"/>
                  <a:gd name="T18" fmla="*/ 223 w 224"/>
                  <a:gd name="T19" fmla="*/ 41 h 77"/>
                  <a:gd name="T20" fmla="*/ 223 w 224"/>
                  <a:gd name="T21" fmla="*/ 26 h 77"/>
                  <a:gd name="T22" fmla="*/ 72 w 224"/>
                  <a:gd name="T23" fmla="*/ 30 h 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4"/>
                  <a:gd name="T37" fmla="*/ 0 h 77"/>
                  <a:gd name="T38" fmla="*/ 224 w 224"/>
                  <a:gd name="T39" fmla="*/ 77 h 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4" h="77">
                    <a:moveTo>
                      <a:pt x="72" y="3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83" y="59"/>
                    </a:lnTo>
                    <a:lnTo>
                      <a:pt x="142" y="76"/>
                    </a:lnTo>
                    <a:lnTo>
                      <a:pt x="169" y="74"/>
                    </a:lnTo>
                    <a:lnTo>
                      <a:pt x="196" y="59"/>
                    </a:lnTo>
                    <a:lnTo>
                      <a:pt x="223" y="41"/>
                    </a:lnTo>
                    <a:lnTo>
                      <a:pt x="223" y="26"/>
                    </a:lnTo>
                    <a:lnTo>
                      <a:pt x="72" y="30"/>
                    </a:lnTo>
                  </a:path>
                </a:pathLst>
              </a:custGeom>
              <a:solidFill>
                <a:srgbClr val="2E7FE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" name="Freeform 4107"/>
              <p:cNvSpPr>
                <a:spLocks/>
              </p:cNvSpPr>
              <p:nvPr/>
            </p:nvSpPr>
            <p:spPr bwMode="auto">
              <a:xfrm>
                <a:off x="1111" y="2584"/>
                <a:ext cx="243" cy="155"/>
              </a:xfrm>
              <a:custGeom>
                <a:avLst/>
                <a:gdLst>
                  <a:gd name="T0" fmla="*/ 202 w 243"/>
                  <a:gd name="T1" fmla="*/ 30 h 155"/>
                  <a:gd name="T2" fmla="*/ 88 w 243"/>
                  <a:gd name="T3" fmla="*/ 0 h 155"/>
                  <a:gd name="T4" fmla="*/ 61 w 243"/>
                  <a:gd name="T5" fmla="*/ 9 h 155"/>
                  <a:gd name="T6" fmla="*/ 65 w 243"/>
                  <a:gd name="T7" fmla="*/ 22 h 155"/>
                  <a:gd name="T8" fmla="*/ 41 w 243"/>
                  <a:gd name="T9" fmla="*/ 24 h 155"/>
                  <a:gd name="T10" fmla="*/ 12 w 243"/>
                  <a:gd name="T11" fmla="*/ 29 h 155"/>
                  <a:gd name="T12" fmla="*/ 0 w 243"/>
                  <a:gd name="T13" fmla="*/ 51 h 155"/>
                  <a:gd name="T14" fmla="*/ 2 w 243"/>
                  <a:gd name="T15" fmla="*/ 119 h 155"/>
                  <a:gd name="T16" fmla="*/ 5 w 243"/>
                  <a:gd name="T17" fmla="*/ 144 h 155"/>
                  <a:gd name="T18" fmla="*/ 29 w 243"/>
                  <a:gd name="T19" fmla="*/ 154 h 155"/>
                  <a:gd name="T20" fmla="*/ 57 w 243"/>
                  <a:gd name="T21" fmla="*/ 151 h 155"/>
                  <a:gd name="T22" fmla="*/ 53 w 243"/>
                  <a:gd name="T23" fmla="*/ 75 h 155"/>
                  <a:gd name="T24" fmla="*/ 77 w 243"/>
                  <a:gd name="T25" fmla="*/ 90 h 155"/>
                  <a:gd name="T26" fmla="*/ 155 w 243"/>
                  <a:gd name="T27" fmla="*/ 117 h 155"/>
                  <a:gd name="T28" fmla="*/ 197 w 243"/>
                  <a:gd name="T29" fmla="*/ 123 h 155"/>
                  <a:gd name="T30" fmla="*/ 242 w 243"/>
                  <a:gd name="T31" fmla="*/ 93 h 155"/>
                  <a:gd name="T32" fmla="*/ 202 w 243"/>
                  <a:gd name="T33" fmla="*/ 30 h 1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3"/>
                  <a:gd name="T52" fmla="*/ 0 h 155"/>
                  <a:gd name="T53" fmla="*/ 243 w 243"/>
                  <a:gd name="T54" fmla="*/ 155 h 15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3" h="155">
                    <a:moveTo>
                      <a:pt x="202" y="30"/>
                    </a:moveTo>
                    <a:lnTo>
                      <a:pt x="88" y="0"/>
                    </a:lnTo>
                    <a:lnTo>
                      <a:pt x="61" y="9"/>
                    </a:lnTo>
                    <a:lnTo>
                      <a:pt x="65" y="22"/>
                    </a:lnTo>
                    <a:lnTo>
                      <a:pt x="41" y="24"/>
                    </a:lnTo>
                    <a:lnTo>
                      <a:pt x="12" y="29"/>
                    </a:lnTo>
                    <a:lnTo>
                      <a:pt x="0" y="51"/>
                    </a:lnTo>
                    <a:lnTo>
                      <a:pt x="2" y="119"/>
                    </a:lnTo>
                    <a:lnTo>
                      <a:pt x="5" y="144"/>
                    </a:lnTo>
                    <a:lnTo>
                      <a:pt x="29" y="154"/>
                    </a:lnTo>
                    <a:lnTo>
                      <a:pt x="57" y="151"/>
                    </a:lnTo>
                    <a:lnTo>
                      <a:pt x="53" y="75"/>
                    </a:lnTo>
                    <a:lnTo>
                      <a:pt x="77" y="90"/>
                    </a:lnTo>
                    <a:lnTo>
                      <a:pt x="155" y="117"/>
                    </a:lnTo>
                    <a:lnTo>
                      <a:pt x="197" y="123"/>
                    </a:lnTo>
                    <a:lnTo>
                      <a:pt x="242" y="93"/>
                    </a:lnTo>
                    <a:lnTo>
                      <a:pt x="202" y="30"/>
                    </a:lnTo>
                  </a:path>
                </a:pathLst>
              </a:custGeom>
              <a:solidFill>
                <a:srgbClr val="006C8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" name="Freeform 4108"/>
              <p:cNvSpPr>
                <a:spLocks/>
              </p:cNvSpPr>
              <p:nvPr/>
            </p:nvSpPr>
            <p:spPr bwMode="auto">
              <a:xfrm>
                <a:off x="1113" y="2515"/>
                <a:ext cx="56" cy="44"/>
              </a:xfrm>
              <a:custGeom>
                <a:avLst/>
                <a:gdLst>
                  <a:gd name="T0" fmla="*/ 55 w 56"/>
                  <a:gd name="T1" fmla="*/ 28 h 44"/>
                  <a:gd name="T2" fmla="*/ 37 w 56"/>
                  <a:gd name="T3" fmla="*/ 18 h 44"/>
                  <a:gd name="T4" fmla="*/ 37 w 56"/>
                  <a:gd name="T5" fmla="*/ 5 h 44"/>
                  <a:gd name="T6" fmla="*/ 25 w 56"/>
                  <a:gd name="T7" fmla="*/ 0 h 44"/>
                  <a:gd name="T8" fmla="*/ 22 w 56"/>
                  <a:gd name="T9" fmla="*/ 0 h 44"/>
                  <a:gd name="T10" fmla="*/ 22 w 56"/>
                  <a:gd name="T11" fmla="*/ 5 h 44"/>
                  <a:gd name="T12" fmla="*/ 13 w 56"/>
                  <a:gd name="T13" fmla="*/ 3 h 44"/>
                  <a:gd name="T14" fmla="*/ 3 w 56"/>
                  <a:gd name="T15" fmla="*/ 0 h 44"/>
                  <a:gd name="T16" fmla="*/ 0 w 56"/>
                  <a:gd name="T17" fmla="*/ 5 h 44"/>
                  <a:gd name="T18" fmla="*/ 3 w 56"/>
                  <a:gd name="T19" fmla="*/ 8 h 44"/>
                  <a:gd name="T20" fmla="*/ 3 w 56"/>
                  <a:gd name="T21" fmla="*/ 30 h 44"/>
                  <a:gd name="T22" fmla="*/ 20 w 56"/>
                  <a:gd name="T23" fmla="*/ 40 h 44"/>
                  <a:gd name="T24" fmla="*/ 25 w 56"/>
                  <a:gd name="T25" fmla="*/ 40 h 44"/>
                  <a:gd name="T26" fmla="*/ 35 w 56"/>
                  <a:gd name="T27" fmla="*/ 43 h 44"/>
                  <a:gd name="T28" fmla="*/ 55 w 56"/>
                  <a:gd name="T29" fmla="*/ 28 h 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6"/>
                  <a:gd name="T46" fmla="*/ 0 h 44"/>
                  <a:gd name="T47" fmla="*/ 56 w 56"/>
                  <a:gd name="T48" fmla="*/ 44 h 4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6" h="44">
                    <a:moveTo>
                      <a:pt x="55" y="28"/>
                    </a:moveTo>
                    <a:lnTo>
                      <a:pt x="37" y="18"/>
                    </a:lnTo>
                    <a:lnTo>
                      <a:pt x="37" y="5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13" y="3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3" y="8"/>
                    </a:lnTo>
                    <a:lnTo>
                      <a:pt x="3" y="30"/>
                    </a:lnTo>
                    <a:lnTo>
                      <a:pt x="20" y="40"/>
                    </a:lnTo>
                    <a:lnTo>
                      <a:pt x="25" y="40"/>
                    </a:lnTo>
                    <a:lnTo>
                      <a:pt x="35" y="43"/>
                    </a:lnTo>
                    <a:lnTo>
                      <a:pt x="55" y="28"/>
                    </a:lnTo>
                  </a:path>
                </a:pathLst>
              </a:custGeom>
              <a:solidFill>
                <a:srgbClr val="FBDFAF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" name="Freeform 4109"/>
              <p:cNvSpPr>
                <a:spLocks/>
              </p:cNvSpPr>
              <p:nvPr/>
            </p:nvSpPr>
            <p:spPr bwMode="auto">
              <a:xfrm>
                <a:off x="1268" y="2317"/>
                <a:ext cx="88" cy="119"/>
              </a:xfrm>
              <a:custGeom>
                <a:avLst/>
                <a:gdLst>
                  <a:gd name="T0" fmla="*/ 8 w 88"/>
                  <a:gd name="T1" fmla="*/ 10 h 119"/>
                  <a:gd name="T2" fmla="*/ 8 w 88"/>
                  <a:gd name="T3" fmla="*/ 33 h 119"/>
                  <a:gd name="T4" fmla="*/ 8 w 88"/>
                  <a:gd name="T5" fmla="*/ 38 h 119"/>
                  <a:gd name="T6" fmla="*/ 0 w 88"/>
                  <a:gd name="T7" fmla="*/ 55 h 119"/>
                  <a:gd name="T8" fmla="*/ 3 w 88"/>
                  <a:gd name="T9" fmla="*/ 60 h 119"/>
                  <a:gd name="T10" fmla="*/ 8 w 88"/>
                  <a:gd name="T11" fmla="*/ 60 h 119"/>
                  <a:gd name="T12" fmla="*/ 8 w 88"/>
                  <a:gd name="T13" fmla="*/ 70 h 119"/>
                  <a:gd name="T14" fmla="*/ 13 w 88"/>
                  <a:gd name="T15" fmla="*/ 70 h 119"/>
                  <a:gd name="T16" fmla="*/ 10 w 88"/>
                  <a:gd name="T17" fmla="*/ 73 h 119"/>
                  <a:gd name="T18" fmla="*/ 13 w 88"/>
                  <a:gd name="T19" fmla="*/ 83 h 119"/>
                  <a:gd name="T20" fmla="*/ 15 w 88"/>
                  <a:gd name="T21" fmla="*/ 90 h 119"/>
                  <a:gd name="T22" fmla="*/ 20 w 88"/>
                  <a:gd name="T23" fmla="*/ 93 h 119"/>
                  <a:gd name="T24" fmla="*/ 28 w 88"/>
                  <a:gd name="T25" fmla="*/ 93 h 119"/>
                  <a:gd name="T26" fmla="*/ 38 w 88"/>
                  <a:gd name="T27" fmla="*/ 100 h 119"/>
                  <a:gd name="T28" fmla="*/ 48 w 88"/>
                  <a:gd name="T29" fmla="*/ 118 h 119"/>
                  <a:gd name="T30" fmla="*/ 87 w 88"/>
                  <a:gd name="T31" fmla="*/ 83 h 119"/>
                  <a:gd name="T32" fmla="*/ 68 w 88"/>
                  <a:gd name="T33" fmla="*/ 0 h 119"/>
                  <a:gd name="T34" fmla="*/ 8 w 88"/>
                  <a:gd name="T35" fmla="*/ 10 h 11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8"/>
                  <a:gd name="T55" fmla="*/ 0 h 119"/>
                  <a:gd name="T56" fmla="*/ 88 w 88"/>
                  <a:gd name="T57" fmla="*/ 119 h 11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8" h="119">
                    <a:moveTo>
                      <a:pt x="8" y="10"/>
                    </a:moveTo>
                    <a:lnTo>
                      <a:pt x="8" y="33"/>
                    </a:lnTo>
                    <a:lnTo>
                      <a:pt x="8" y="38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8" y="60"/>
                    </a:lnTo>
                    <a:lnTo>
                      <a:pt x="8" y="70"/>
                    </a:lnTo>
                    <a:lnTo>
                      <a:pt x="13" y="70"/>
                    </a:lnTo>
                    <a:lnTo>
                      <a:pt x="10" y="73"/>
                    </a:lnTo>
                    <a:lnTo>
                      <a:pt x="13" y="83"/>
                    </a:lnTo>
                    <a:lnTo>
                      <a:pt x="15" y="90"/>
                    </a:lnTo>
                    <a:lnTo>
                      <a:pt x="20" y="93"/>
                    </a:lnTo>
                    <a:lnTo>
                      <a:pt x="28" y="93"/>
                    </a:lnTo>
                    <a:lnTo>
                      <a:pt x="38" y="100"/>
                    </a:lnTo>
                    <a:lnTo>
                      <a:pt x="48" y="118"/>
                    </a:lnTo>
                    <a:lnTo>
                      <a:pt x="87" y="83"/>
                    </a:lnTo>
                    <a:lnTo>
                      <a:pt x="68" y="0"/>
                    </a:lnTo>
                    <a:lnTo>
                      <a:pt x="8" y="10"/>
                    </a:lnTo>
                  </a:path>
                </a:pathLst>
              </a:custGeom>
              <a:solidFill>
                <a:srgbClr val="FBDFAF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" name="Freeform 4110"/>
              <p:cNvSpPr>
                <a:spLocks/>
              </p:cNvSpPr>
              <p:nvPr/>
            </p:nvSpPr>
            <p:spPr bwMode="auto">
              <a:xfrm>
                <a:off x="1268" y="2300"/>
                <a:ext cx="106" cy="102"/>
              </a:xfrm>
              <a:custGeom>
                <a:avLst/>
                <a:gdLst>
                  <a:gd name="T0" fmla="*/ 45 w 106"/>
                  <a:gd name="T1" fmla="*/ 69 h 102"/>
                  <a:gd name="T2" fmla="*/ 53 w 106"/>
                  <a:gd name="T3" fmla="*/ 78 h 102"/>
                  <a:gd name="T4" fmla="*/ 60 w 106"/>
                  <a:gd name="T5" fmla="*/ 98 h 102"/>
                  <a:gd name="T6" fmla="*/ 82 w 106"/>
                  <a:gd name="T7" fmla="*/ 101 h 102"/>
                  <a:gd name="T8" fmla="*/ 92 w 106"/>
                  <a:gd name="T9" fmla="*/ 98 h 102"/>
                  <a:gd name="T10" fmla="*/ 105 w 106"/>
                  <a:gd name="T11" fmla="*/ 52 h 102"/>
                  <a:gd name="T12" fmla="*/ 105 w 106"/>
                  <a:gd name="T13" fmla="*/ 36 h 102"/>
                  <a:gd name="T14" fmla="*/ 92 w 106"/>
                  <a:gd name="T15" fmla="*/ 12 h 102"/>
                  <a:gd name="T16" fmla="*/ 75 w 106"/>
                  <a:gd name="T17" fmla="*/ 0 h 102"/>
                  <a:gd name="T18" fmla="*/ 48 w 106"/>
                  <a:gd name="T19" fmla="*/ 0 h 102"/>
                  <a:gd name="T20" fmla="*/ 20 w 106"/>
                  <a:gd name="T21" fmla="*/ 7 h 102"/>
                  <a:gd name="T22" fmla="*/ 18 w 106"/>
                  <a:gd name="T23" fmla="*/ 15 h 102"/>
                  <a:gd name="T24" fmla="*/ 0 w 106"/>
                  <a:gd name="T25" fmla="*/ 26 h 102"/>
                  <a:gd name="T26" fmla="*/ 0 w 106"/>
                  <a:gd name="T27" fmla="*/ 33 h 102"/>
                  <a:gd name="T28" fmla="*/ 10 w 106"/>
                  <a:gd name="T29" fmla="*/ 41 h 102"/>
                  <a:gd name="T30" fmla="*/ 20 w 106"/>
                  <a:gd name="T31" fmla="*/ 43 h 102"/>
                  <a:gd name="T32" fmla="*/ 28 w 106"/>
                  <a:gd name="T33" fmla="*/ 52 h 102"/>
                  <a:gd name="T34" fmla="*/ 30 w 106"/>
                  <a:gd name="T35" fmla="*/ 69 h 102"/>
                  <a:gd name="T36" fmla="*/ 38 w 106"/>
                  <a:gd name="T37" fmla="*/ 74 h 102"/>
                  <a:gd name="T38" fmla="*/ 45 w 106"/>
                  <a:gd name="T39" fmla="*/ 69 h 10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6"/>
                  <a:gd name="T61" fmla="*/ 0 h 102"/>
                  <a:gd name="T62" fmla="*/ 106 w 106"/>
                  <a:gd name="T63" fmla="*/ 102 h 10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6" h="102">
                    <a:moveTo>
                      <a:pt x="45" y="69"/>
                    </a:moveTo>
                    <a:lnTo>
                      <a:pt x="53" y="78"/>
                    </a:lnTo>
                    <a:lnTo>
                      <a:pt x="60" y="98"/>
                    </a:lnTo>
                    <a:lnTo>
                      <a:pt x="82" y="101"/>
                    </a:lnTo>
                    <a:lnTo>
                      <a:pt x="92" y="98"/>
                    </a:lnTo>
                    <a:lnTo>
                      <a:pt x="105" y="52"/>
                    </a:lnTo>
                    <a:lnTo>
                      <a:pt x="105" y="36"/>
                    </a:lnTo>
                    <a:lnTo>
                      <a:pt x="92" y="12"/>
                    </a:lnTo>
                    <a:lnTo>
                      <a:pt x="75" y="0"/>
                    </a:lnTo>
                    <a:lnTo>
                      <a:pt x="48" y="0"/>
                    </a:lnTo>
                    <a:lnTo>
                      <a:pt x="20" y="7"/>
                    </a:lnTo>
                    <a:lnTo>
                      <a:pt x="18" y="15"/>
                    </a:lnTo>
                    <a:lnTo>
                      <a:pt x="0" y="26"/>
                    </a:lnTo>
                    <a:lnTo>
                      <a:pt x="0" y="33"/>
                    </a:lnTo>
                    <a:lnTo>
                      <a:pt x="10" y="41"/>
                    </a:lnTo>
                    <a:lnTo>
                      <a:pt x="20" y="43"/>
                    </a:lnTo>
                    <a:lnTo>
                      <a:pt x="28" y="52"/>
                    </a:lnTo>
                    <a:lnTo>
                      <a:pt x="30" y="69"/>
                    </a:lnTo>
                    <a:lnTo>
                      <a:pt x="38" y="74"/>
                    </a:lnTo>
                    <a:lnTo>
                      <a:pt x="45" y="69"/>
                    </a:lnTo>
                  </a:path>
                </a:pathLst>
              </a:custGeom>
              <a:solidFill>
                <a:srgbClr val="656346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" name="Freeform 4111"/>
              <p:cNvSpPr>
                <a:spLocks/>
              </p:cNvSpPr>
              <p:nvPr/>
            </p:nvSpPr>
            <p:spPr bwMode="auto">
              <a:xfrm>
                <a:off x="1143" y="2400"/>
                <a:ext cx="260" cy="284"/>
              </a:xfrm>
              <a:custGeom>
                <a:avLst/>
                <a:gdLst>
                  <a:gd name="T0" fmla="*/ 204 w 260"/>
                  <a:gd name="T1" fmla="*/ 0 h 284"/>
                  <a:gd name="T2" fmla="*/ 189 w 260"/>
                  <a:gd name="T3" fmla="*/ 5 h 284"/>
                  <a:gd name="T4" fmla="*/ 179 w 260"/>
                  <a:gd name="T5" fmla="*/ 13 h 284"/>
                  <a:gd name="T6" fmla="*/ 153 w 260"/>
                  <a:gd name="T7" fmla="*/ 35 h 284"/>
                  <a:gd name="T8" fmla="*/ 139 w 260"/>
                  <a:gd name="T9" fmla="*/ 58 h 284"/>
                  <a:gd name="T10" fmla="*/ 134 w 260"/>
                  <a:gd name="T11" fmla="*/ 70 h 284"/>
                  <a:gd name="T12" fmla="*/ 129 w 260"/>
                  <a:gd name="T13" fmla="*/ 88 h 284"/>
                  <a:gd name="T14" fmla="*/ 107 w 260"/>
                  <a:gd name="T15" fmla="*/ 139 h 284"/>
                  <a:gd name="T16" fmla="*/ 50 w 260"/>
                  <a:gd name="T17" fmla="*/ 143 h 284"/>
                  <a:gd name="T18" fmla="*/ 16 w 260"/>
                  <a:gd name="T19" fmla="*/ 137 h 284"/>
                  <a:gd name="T20" fmla="*/ 7 w 260"/>
                  <a:gd name="T21" fmla="*/ 155 h 284"/>
                  <a:gd name="T22" fmla="*/ 0 w 260"/>
                  <a:gd name="T23" fmla="*/ 165 h 284"/>
                  <a:gd name="T24" fmla="*/ 41 w 260"/>
                  <a:gd name="T25" fmla="*/ 176 h 284"/>
                  <a:gd name="T26" fmla="*/ 85 w 260"/>
                  <a:gd name="T27" fmla="*/ 182 h 284"/>
                  <a:gd name="T28" fmla="*/ 121 w 260"/>
                  <a:gd name="T29" fmla="*/ 184 h 284"/>
                  <a:gd name="T30" fmla="*/ 152 w 260"/>
                  <a:gd name="T31" fmla="*/ 128 h 284"/>
                  <a:gd name="T32" fmla="*/ 128 w 260"/>
                  <a:gd name="T33" fmla="*/ 173 h 284"/>
                  <a:gd name="T34" fmla="*/ 125 w 260"/>
                  <a:gd name="T35" fmla="*/ 226 h 284"/>
                  <a:gd name="T36" fmla="*/ 135 w 260"/>
                  <a:gd name="T37" fmla="*/ 253 h 284"/>
                  <a:gd name="T38" fmla="*/ 149 w 260"/>
                  <a:gd name="T39" fmla="*/ 265 h 284"/>
                  <a:gd name="T40" fmla="*/ 161 w 260"/>
                  <a:gd name="T41" fmla="*/ 271 h 284"/>
                  <a:gd name="T42" fmla="*/ 176 w 260"/>
                  <a:gd name="T43" fmla="*/ 272 h 284"/>
                  <a:gd name="T44" fmla="*/ 206 w 260"/>
                  <a:gd name="T45" fmla="*/ 283 h 284"/>
                  <a:gd name="T46" fmla="*/ 225 w 260"/>
                  <a:gd name="T47" fmla="*/ 272 h 284"/>
                  <a:gd name="T48" fmla="*/ 234 w 260"/>
                  <a:gd name="T49" fmla="*/ 278 h 284"/>
                  <a:gd name="T50" fmla="*/ 249 w 260"/>
                  <a:gd name="T51" fmla="*/ 233 h 284"/>
                  <a:gd name="T52" fmla="*/ 256 w 260"/>
                  <a:gd name="T53" fmla="*/ 178 h 284"/>
                  <a:gd name="T54" fmla="*/ 259 w 260"/>
                  <a:gd name="T55" fmla="*/ 125 h 284"/>
                  <a:gd name="T56" fmla="*/ 259 w 260"/>
                  <a:gd name="T57" fmla="*/ 118 h 284"/>
                  <a:gd name="T58" fmla="*/ 256 w 260"/>
                  <a:gd name="T59" fmla="*/ 63 h 284"/>
                  <a:gd name="T60" fmla="*/ 246 w 260"/>
                  <a:gd name="T61" fmla="*/ 30 h 284"/>
                  <a:gd name="T62" fmla="*/ 229 w 260"/>
                  <a:gd name="T63" fmla="*/ 13 h 284"/>
                  <a:gd name="T64" fmla="*/ 214 w 260"/>
                  <a:gd name="T65" fmla="*/ 10 h 284"/>
                  <a:gd name="T66" fmla="*/ 204 w 260"/>
                  <a:gd name="T67" fmla="*/ 0 h 28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0"/>
                  <a:gd name="T103" fmla="*/ 0 h 284"/>
                  <a:gd name="T104" fmla="*/ 260 w 260"/>
                  <a:gd name="T105" fmla="*/ 284 h 28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0" h="284">
                    <a:moveTo>
                      <a:pt x="204" y="0"/>
                    </a:moveTo>
                    <a:lnTo>
                      <a:pt x="189" y="5"/>
                    </a:lnTo>
                    <a:lnTo>
                      <a:pt x="179" y="13"/>
                    </a:lnTo>
                    <a:lnTo>
                      <a:pt x="153" y="35"/>
                    </a:lnTo>
                    <a:lnTo>
                      <a:pt x="139" y="58"/>
                    </a:lnTo>
                    <a:lnTo>
                      <a:pt x="134" y="70"/>
                    </a:lnTo>
                    <a:lnTo>
                      <a:pt x="129" y="88"/>
                    </a:lnTo>
                    <a:lnTo>
                      <a:pt x="107" y="139"/>
                    </a:lnTo>
                    <a:lnTo>
                      <a:pt x="50" y="143"/>
                    </a:lnTo>
                    <a:lnTo>
                      <a:pt x="16" y="137"/>
                    </a:lnTo>
                    <a:lnTo>
                      <a:pt x="7" y="155"/>
                    </a:lnTo>
                    <a:lnTo>
                      <a:pt x="0" y="165"/>
                    </a:lnTo>
                    <a:lnTo>
                      <a:pt x="41" y="176"/>
                    </a:lnTo>
                    <a:lnTo>
                      <a:pt x="85" y="182"/>
                    </a:lnTo>
                    <a:lnTo>
                      <a:pt x="121" y="184"/>
                    </a:lnTo>
                    <a:lnTo>
                      <a:pt x="152" y="128"/>
                    </a:lnTo>
                    <a:lnTo>
                      <a:pt x="128" y="173"/>
                    </a:lnTo>
                    <a:lnTo>
                      <a:pt x="125" y="226"/>
                    </a:lnTo>
                    <a:lnTo>
                      <a:pt x="135" y="253"/>
                    </a:lnTo>
                    <a:lnTo>
                      <a:pt x="149" y="265"/>
                    </a:lnTo>
                    <a:lnTo>
                      <a:pt x="161" y="271"/>
                    </a:lnTo>
                    <a:lnTo>
                      <a:pt x="176" y="272"/>
                    </a:lnTo>
                    <a:lnTo>
                      <a:pt x="206" y="283"/>
                    </a:lnTo>
                    <a:lnTo>
                      <a:pt x="225" y="272"/>
                    </a:lnTo>
                    <a:lnTo>
                      <a:pt x="234" y="278"/>
                    </a:lnTo>
                    <a:lnTo>
                      <a:pt x="249" y="233"/>
                    </a:lnTo>
                    <a:lnTo>
                      <a:pt x="256" y="178"/>
                    </a:lnTo>
                    <a:lnTo>
                      <a:pt x="259" y="125"/>
                    </a:lnTo>
                    <a:lnTo>
                      <a:pt x="259" y="118"/>
                    </a:lnTo>
                    <a:lnTo>
                      <a:pt x="256" y="63"/>
                    </a:lnTo>
                    <a:lnTo>
                      <a:pt x="246" y="30"/>
                    </a:lnTo>
                    <a:lnTo>
                      <a:pt x="229" y="13"/>
                    </a:lnTo>
                    <a:lnTo>
                      <a:pt x="214" y="10"/>
                    </a:lnTo>
                    <a:lnTo>
                      <a:pt x="204" y="0"/>
                    </a:lnTo>
                  </a:path>
                </a:pathLst>
              </a:custGeom>
              <a:solidFill>
                <a:srgbClr val="006C8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" name="Freeform 4112"/>
              <p:cNvSpPr>
                <a:spLocks/>
              </p:cNvSpPr>
              <p:nvPr/>
            </p:nvSpPr>
            <p:spPr bwMode="auto">
              <a:xfrm>
                <a:off x="1269" y="2531"/>
                <a:ext cx="154" cy="195"/>
              </a:xfrm>
              <a:custGeom>
                <a:avLst/>
                <a:gdLst>
                  <a:gd name="T0" fmla="*/ 47 w 154"/>
                  <a:gd name="T1" fmla="*/ 89 h 195"/>
                  <a:gd name="T2" fmla="*/ 60 w 154"/>
                  <a:gd name="T3" fmla="*/ 54 h 195"/>
                  <a:gd name="T4" fmla="*/ 86 w 154"/>
                  <a:gd name="T5" fmla="*/ 21 h 195"/>
                  <a:gd name="T6" fmla="*/ 114 w 154"/>
                  <a:gd name="T7" fmla="*/ 2 h 195"/>
                  <a:gd name="T8" fmla="*/ 137 w 154"/>
                  <a:gd name="T9" fmla="*/ 0 h 195"/>
                  <a:gd name="T10" fmla="*/ 147 w 154"/>
                  <a:gd name="T11" fmla="*/ 2 h 195"/>
                  <a:gd name="T12" fmla="*/ 153 w 154"/>
                  <a:gd name="T13" fmla="*/ 24 h 195"/>
                  <a:gd name="T14" fmla="*/ 150 w 154"/>
                  <a:gd name="T15" fmla="*/ 77 h 195"/>
                  <a:gd name="T16" fmla="*/ 131 w 154"/>
                  <a:gd name="T17" fmla="*/ 153 h 195"/>
                  <a:gd name="T18" fmla="*/ 72 w 154"/>
                  <a:gd name="T19" fmla="*/ 191 h 195"/>
                  <a:gd name="T20" fmla="*/ 42 w 154"/>
                  <a:gd name="T21" fmla="*/ 194 h 195"/>
                  <a:gd name="T22" fmla="*/ 0 w 154"/>
                  <a:gd name="T23" fmla="*/ 179 h 195"/>
                  <a:gd name="T24" fmla="*/ 33 w 154"/>
                  <a:gd name="T25" fmla="*/ 122 h 195"/>
                  <a:gd name="T26" fmla="*/ 47 w 154"/>
                  <a:gd name="T27" fmla="*/ 89 h 1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4"/>
                  <a:gd name="T43" fmla="*/ 0 h 195"/>
                  <a:gd name="T44" fmla="*/ 154 w 154"/>
                  <a:gd name="T45" fmla="*/ 195 h 19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4" h="195">
                    <a:moveTo>
                      <a:pt x="47" y="89"/>
                    </a:moveTo>
                    <a:lnTo>
                      <a:pt x="60" y="54"/>
                    </a:lnTo>
                    <a:lnTo>
                      <a:pt x="86" y="21"/>
                    </a:lnTo>
                    <a:lnTo>
                      <a:pt x="114" y="2"/>
                    </a:lnTo>
                    <a:lnTo>
                      <a:pt x="137" y="0"/>
                    </a:lnTo>
                    <a:lnTo>
                      <a:pt x="147" y="2"/>
                    </a:lnTo>
                    <a:lnTo>
                      <a:pt x="153" y="24"/>
                    </a:lnTo>
                    <a:lnTo>
                      <a:pt x="150" y="77"/>
                    </a:lnTo>
                    <a:lnTo>
                      <a:pt x="131" y="153"/>
                    </a:lnTo>
                    <a:lnTo>
                      <a:pt x="72" y="191"/>
                    </a:lnTo>
                    <a:lnTo>
                      <a:pt x="42" y="194"/>
                    </a:lnTo>
                    <a:lnTo>
                      <a:pt x="0" y="179"/>
                    </a:lnTo>
                    <a:lnTo>
                      <a:pt x="33" y="122"/>
                    </a:lnTo>
                    <a:lnTo>
                      <a:pt x="47" y="89"/>
                    </a:lnTo>
                  </a:path>
                </a:pathLst>
              </a:custGeom>
              <a:solidFill>
                <a:srgbClr val="2E7FE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" name="Line 4113"/>
              <p:cNvSpPr>
                <a:spLocks noChangeShapeType="1"/>
              </p:cNvSpPr>
              <p:nvPr/>
            </p:nvSpPr>
            <p:spPr bwMode="auto">
              <a:xfrm>
                <a:off x="1177" y="2609"/>
                <a:ext cx="82" cy="14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15" name="Rectangle 4114"/>
          <p:cNvSpPr>
            <a:spLocks noChangeArrowheads="1"/>
          </p:cNvSpPr>
          <p:nvPr/>
        </p:nvSpPr>
        <p:spPr bwMode="auto">
          <a:xfrm>
            <a:off x="395536" y="1340768"/>
            <a:ext cx="1084262" cy="344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altLang="zh-CN" u="none" dirty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CP </a:t>
            </a:r>
            <a:r>
              <a:rPr lang="en-US" altLang="zh-CN" u="none" dirty="0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Data Center</a:t>
            </a:r>
            <a:endParaRPr lang="en-US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4117" name="Line 4116"/>
          <p:cNvSpPr>
            <a:spLocks noChangeShapeType="1"/>
          </p:cNvSpPr>
          <p:nvPr/>
        </p:nvSpPr>
        <p:spPr bwMode="auto">
          <a:xfrm>
            <a:off x="4254500" y="3235325"/>
            <a:ext cx="509588" cy="555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19" name="Line 4118"/>
          <p:cNvSpPr>
            <a:spLocks noChangeShapeType="1"/>
          </p:cNvSpPr>
          <p:nvPr/>
        </p:nvSpPr>
        <p:spPr bwMode="auto">
          <a:xfrm flipV="1">
            <a:off x="3806825" y="5761038"/>
            <a:ext cx="319088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0" name="Line 4119"/>
          <p:cNvSpPr>
            <a:spLocks noChangeShapeType="1"/>
          </p:cNvSpPr>
          <p:nvPr/>
        </p:nvSpPr>
        <p:spPr bwMode="auto">
          <a:xfrm flipV="1">
            <a:off x="4572000" y="5829300"/>
            <a:ext cx="382588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1" name="Line 4120"/>
          <p:cNvSpPr>
            <a:spLocks noChangeShapeType="1"/>
          </p:cNvSpPr>
          <p:nvPr/>
        </p:nvSpPr>
        <p:spPr bwMode="auto">
          <a:xfrm>
            <a:off x="6292850" y="5703888"/>
            <a:ext cx="1879550" cy="5334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2" name="Line 4121"/>
          <p:cNvSpPr>
            <a:spLocks noChangeShapeType="1"/>
          </p:cNvSpPr>
          <p:nvPr/>
        </p:nvSpPr>
        <p:spPr bwMode="auto">
          <a:xfrm flipV="1">
            <a:off x="1259632" y="3356992"/>
            <a:ext cx="1656184" cy="28803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5" name="Line 4124"/>
          <p:cNvSpPr>
            <a:spLocks noChangeShapeType="1"/>
          </p:cNvSpPr>
          <p:nvPr/>
        </p:nvSpPr>
        <p:spPr bwMode="auto">
          <a:xfrm flipV="1">
            <a:off x="4062413" y="1714500"/>
            <a:ext cx="892175" cy="12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6" name="Line 4125"/>
          <p:cNvSpPr>
            <a:spLocks noChangeShapeType="1"/>
          </p:cNvSpPr>
          <p:nvPr/>
        </p:nvSpPr>
        <p:spPr bwMode="auto">
          <a:xfrm flipH="1">
            <a:off x="3743325" y="1931988"/>
            <a:ext cx="1274763" cy="21828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7" name="Line 4126"/>
          <p:cNvSpPr>
            <a:spLocks noChangeShapeType="1"/>
          </p:cNvSpPr>
          <p:nvPr/>
        </p:nvSpPr>
        <p:spPr bwMode="auto">
          <a:xfrm flipV="1">
            <a:off x="4379913" y="4321175"/>
            <a:ext cx="701675" cy="12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8" name="Rectangle 4127"/>
          <p:cNvSpPr>
            <a:spLocks noChangeArrowheads="1"/>
          </p:cNvSpPr>
          <p:nvPr/>
        </p:nvSpPr>
        <p:spPr bwMode="auto">
          <a:xfrm>
            <a:off x="1691680" y="1628800"/>
            <a:ext cx="1211263" cy="342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altLang="zh-CN" u="none" dirty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View sync</a:t>
            </a:r>
            <a:endParaRPr lang="en-US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4129" name="Rectangle 4128"/>
          <p:cNvSpPr>
            <a:spLocks noChangeArrowheads="1"/>
          </p:cNvSpPr>
          <p:nvPr/>
        </p:nvSpPr>
        <p:spPr bwMode="auto">
          <a:xfrm>
            <a:off x="7805737" y="5316538"/>
            <a:ext cx="1338263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altLang="zh-CN" u="none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End-user</a:t>
            </a:r>
            <a:endParaRPr lang="en-US" u="none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4131" name="Line 1632"/>
          <p:cNvSpPr>
            <a:spLocks noChangeShapeType="1"/>
          </p:cNvSpPr>
          <p:nvPr/>
        </p:nvSpPr>
        <p:spPr bwMode="auto">
          <a:xfrm flipH="1">
            <a:off x="636264" y="2132857"/>
            <a:ext cx="119311" cy="109830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2" name="Line 1633"/>
          <p:cNvSpPr>
            <a:spLocks noChangeShapeType="1"/>
          </p:cNvSpPr>
          <p:nvPr/>
        </p:nvSpPr>
        <p:spPr bwMode="auto">
          <a:xfrm>
            <a:off x="899593" y="2132856"/>
            <a:ext cx="192286" cy="112528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3" name="Line 1634"/>
          <p:cNvSpPr>
            <a:spLocks noChangeShapeType="1"/>
          </p:cNvSpPr>
          <p:nvPr/>
        </p:nvSpPr>
        <p:spPr bwMode="auto">
          <a:xfrm>
            <a:off x="1043609" y="2132856"/>
            <a:ext cx="389582" cy="120307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4" name="Line 1635"/>
          <p:cNvSpPr>
            <a:spLocks noChangeShapeType="1"/>
          </p:cNvSpPr>
          <p:nvPr/>
        </p:nvSpPr>
        <p:spPr bwMode="auto">
          <a:xfrm flipV="1">
            <a:off x="323528" y="3335933"/>
            <a:ext cx="28416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5" name="Line 1636"/>
          <p:cNvSpPr>
            <a:spLocks noChangeShapeType="1"/>
          </p:cNvSpPr>
          <p:nvPr/>
        </p:nvSpPr>
        <p:spPr bwMode="auto">
          <a:xfrm>
            <a:off x="750565" y="3310533"/>
            <a:ext cx="255588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6" name="Line 1637"/>
          <p:cNvSpPr>
            <a:spLocks noChangeShapeType="1"/>
          </p:cNvSpPr>
          <p:nvPr/>
        </p:nvSpPr>
        <p:spPr bwMode="auto">
          <a:xfrm>
            <a:off x="1176015" y="3335933"/>
            <a:ext cx="19050" cy="225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7" name="Line 1638"/>
          <p:cNvSpPr>
            <a:spLocks noChangeShapeType="1"/>
          </p:cNvSpPr>
          <p:nvPr/>
        </p:nvSpPr>
        <p:spPr bwMode="auto">
          <a:xfrm>
            <a:off x="266378" y="3548658"/>
            <a:ext cx="34131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8" name="Line 1639"/>
          <p:cNvSpPr>
            <a:spLocks noChangeShapeType="1"/>
          </p:cNvSpPr>
          <p:nvPr/>
        </p:nvSpPr>
        <p:spPr bwMode="auto">
          <a:xfrm>
            <a:off x="779140" y="3680420"/>
            <a:ext cx="3413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9" name="Line 1640"/>
          <p:cNvSpPr>
            <a:spLocks noChangeShapeType="1"/>
          </p:cNvSpPr>
          <p:nvPr/>
        </p:nvSpPr>
        <p:spPr bwMode="auto">
          <a:xfrm flipV="1">
            <a:off x="1290315" y="3469283"/>
            <a:ext cx="142875" cy="1857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4140" name="Group 260"/>
          <p:cNvGrpSpPr>
            <a:grpSpLocks/>
          </p:cNvGrpSpPr>
          <p:nvPr/>
        </p:nvGrpSpPr>
        <p:grpSpPr bwMode="auto">
          <a:xfrm>
            <a:off x="1006153" y="3258145"/>
            <a:ext cx="179387" cy="142875"/>
            <a:chOff x="1714" y="2079"/>
            <a:chExt cx="202" cy="167"/>
          </a:xfrm>
        </p:grpSpPr>
        <p:sp>
          <p:nvSpPr>
            <p:cNvPr id="414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265" name="Group 260"/>
          <p:cNvGrpSpPr>
            <a:grpSpLocks/>
          </p:cNvGrpSpPr>
          <p:nvPr/>
        </p:nvGrpSpPr>
        <p:grpSpPr bwMode="auto">
          <a:xfrm>
            <a:off x="580703" y="3204170"/>
            <a:ext cx="179387" cy="146050"/>
            <a:chOff x="1714" y="2079"/>
            <a:chExt cx="202" cy="167"/>
          </a:xfrm>
        </p:grpSpPr>
        <p:sp>
          <p:nvSpPr>
            <p:cNvPr id="426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390" name="Group 260"/>
          <p:cNvGrpSpPr>
            <a:grpSpLocks/>
          </p:cNvGrpSpPr>
          <p:nvPr/>
        </p:nvGrpSpPr>
        <p:grpSpPr bwMode="auto">
          <a:xfrm>
            <a:off x="153665" y="3416895"/>
            <a:ext cx="179388" cy="142875"/>
            <a:chOff x="1714" y="2079"/>
            <a:chExt cx="202" cy="167"/>
          </a:xfrm>
        </p:grpSpPr>
        <p:sp>
          <p:nvSpPr>
            <p:cNvPr id="439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515" name="Group 260"/>
          <p:cNvGrpSpPr>
            <a:grpSpLocks/>
          </p:cNvGrpSpPr>
          <p:nvPr/>
        </p:nvGrpSpPr>
        <p:grpSpPr bwMode="auto">
          <a:xfrm>
            <a:off x="1120453" y="3575645"/>
            <a:ext cx="179387" cy="144463"/>
            <a:chOff x="1714" y="2079"/>
            <a:chExt cx="202" cy="167"/>
          </a:xfrm>
        </p:grpSpPr>
        <p:sp>
          <p:nvSpPr>
            <p:cNvPr id="451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640" name="Group 260"/>
          <p:cNvGrpSpPr>
            <a:grpSpLocks/>
          </p:cNvGrpSpPr>
          <p:nvPr/>
        </p:nvGrpSpPr>
        <p:grpSpPr bwMode="auto">
          <a:xfrm>
            <a:off x="1376040" y="3335933"/>
            <a:ext cx="179388" cy="146050"/>
            <a:chOff x="1714" y="2079"/>
            <a:chExt cx="202" cy="167"/>
          </a:xfrm>
        </p:grpSpPr>
        <p:sp>
          <p:nvSpPr>
            <p:cNvPr id="464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4813" name="Line 2314"/>
          <p:cNvSpPr>
            <a:spLocks noChangeShapeType="1"/>
          </p:cNvSpPr>
          <p:nvPr/>
        </p:nvSpPr>
        <p:spPr bwMode="auto">
          <a:xfrm flipH="1">
            <a:off x="693415" y="2132856"/>
            <a:ext cx="134169" cy="149517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4" name="Line 2315"/>
          <p:cNvSpPr>
            <a:spLocks noChangeShapeType="1"/>
          </p:cNvSpPr>
          <p:nvPr/>
        </p:nvSpPr>
        <p:spPr bwMode="auto">
          <a:xfrm>
            <a:off x="971600" y="2132856"/>
            <a:ext cx="175840" cy="144278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5" name="Line 2316"/>
          <p:cNvSpPr>
            <a:spLocks noChangeShapeType="1"/>
          </p:cNvSpPr>
          <p:nvPr/>
        </p:nvSpPr>
        <p:spPr bwMode="auto">
          <a:xfrm flipH="1">
            <a:off x="266377" y="2132856"/>
            <a:ext cx="417190" cy="12840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6" name="Line 2317"/>
          <p:cNvSpPr>
            <a:spLocks noChangeShapeType="1"/>
          </p:cNvSpPr>
          <p:nvPr/>
        </p:nvSpPr>
        <p:spPr bwMode="auto">
          <a:xfrm flipV="1">
            <a:off x="323528" y="3389908"/>
            <a:ext cx="711200" cy="106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7" name="AutoShape 2318"/>
          <p:cNvSpPr>
            <a:spLocks noChangeArrowheads="1"/>
          </p:cNvSpPr>
          <p:nvPr/>
        </p:nvSpPr>
        <p:spPr bwMode="auto">
          <a:xfrm>
            <a:off x="323528" y="1700808"/>
            <a:ext cx="993775" cy="417512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4818" name="Group 260"/>
          <p:cNvGrpSpPr>
            <a:grpSpLocks/>
          </p:cNvGrpSpPr>
          <p:nvPr/>
        </p:nvGrpSpPr>
        <p:grpSpPr bwMode="auto">
          <a:xfrm>
            <a:off x="599753" y="3620095"/>
            <a:ext cx="179387" cy="146050"/>
            <a:chOff x="1714" y="2079"/>
            <a:chExt cx="202" cy="167"/>
          </a:xfrm>
        </p:grpSpPr>
        <p:sp>
          <p:nvSpPr>
            <p:cNvPr id="481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pic>
        <p:nvPicPr>
          <p:cNvPr id="4943" name="Picture 49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44291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44" name="Picture 49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89040"/>
            <a:ext cx="44291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46" name="TextBox 4945"/>
          <p:cNvSpPr txBox="1"/>
          <p:nvPr/>
        </p:nvSpPr>
        <p:spPr>
          <a:xfrm>
            <a:off x="251520" y="623731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CP Data Center could be owned/deployed by either content providers (e.g., Google) or content distribution providers (e.g., </a:t>
            </a:r>
            <a:r>
              <a:rPr lang="en-US" dirty="0" err="1" smtClean="0">
                <a:solidFill>
                  <a:srgbClr val="0070C0"/>
                </a:solidFill>
              </a:rPr>
              <a:t>Akamai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947" name="Line 827"/>
          <p:cNvSpPr>
            <a:spLocks noChangeShapeType="1"/>
          </p:cNvSpPr>
          <p:nvPr/>
        </p:nvSpPr>
        <p:spPr bwMode="auto">
          <a:xfrm flipV="1">
            <a:off x="251521" y="3501007"/>
            <a:ext cx="0" cy="1857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893" name="Slide Number Placeholder 38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ALTO-SDN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 bwMode="auto">
          <a:xfrm>
            <a:off x="1547664" y="1988840"/>
            <a:ext cx="5635257" cy="3062178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5" name="Cloud 4"/>
          <p:cNvSpPr/>
          <p:nvPr/>
        </p:nvSpPr>
        <p:spPr bwMode="auto">
          <a:xfrm>
            <a:off x="2281313" y="3328544"/>
            <a:ext cx="935666" cy="701748"/>
          </a:xfrm>
          <a:prstGeom prst="cloud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6" name="Cloud 5"/>
          <p:cNvSpPr/>
          <p:nvPr/>
        </p:nvSpPr>
        <p:spPr bwMode="auto">
          <a:xfrm>
            <a:off x="3975433" y="3736124"/>
            <a:ext cx="935666" cy="1219200"/>
          </a:xfrm>
          <a:prstGeom prst="cloud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7" name="Cloud 6"/>
          <p:cNvSpPr/>
          <p:nvPr/>
        </p:nvSpPr>
        <p:spPr bwMode="auto">
          <a:xfrm>
            <a:off x="5315137" y="3321455"/>
            <a:ext cx="1346790" cy="701748"/>
          </a:xfrm>
          <a:prstGeom prst="cloud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847585" y="3052819"/>
            <a:ext cx="723014" cy="2232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440802" y="3626255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986607" y="3853083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082301" y="3374618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12" name="Straight Connector 11"/>
          <p:cNvCxnSpPr>
            <a:stCxn id="9" idx="3"/>
            <a:endCxn id="11" idx="2"/>
          </p:cNvCxnSpPr>
          <p:nvPr/>
        </p:nvCxnSpPr>
        <p:spPr bwMode="auto">
          <a:xfrm flipV="1">
            <a:off x="2568392" y="3544739"/>
            <a:ext cx="577704" cy="166577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0" idx="0"/>
            <a:endCxn id="11" idx="2"/>
          </p:cNvCxnSpPr>
          <p:nvPr/>
        </p:nvCxnSpPr>
        <p:spPr bwMode="auto">
          <a:xfrm rot="5400000" flipH="1" flipV="1">
            <a:off x="2944077" y="3651064"/>
            <a:ext cx="308344" cy="95694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0"/>
            <a:endCxn id="9" idx="3"/>
          </p:cNvCxnSpPr>
          <p:nvPr/>
        </p:nvCxnSpPr>
        <p:spPr bwMode="auto">
          <a:xfrm rot="16200000" flipV="1">
            <a:off x="2738514" y="3541195"/>
            <a:ext cx="141767" cy="48201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 bwMode="auto">
          <a:xfrm>
            <a:off x="3071721" y="4492979"/>
            <a:ext cx="720080" cy="21602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312081" y="2908803"/>
            <a:ext cx="772193" cy="29635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975436" y="3980673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4659464" y="4579640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723260" y="3771567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23" name="Straight Connector 22"/>
          <p:cNvCxnSpPr>
            <a:stCxn id="20" idx="3"/>
            <a:endCxn id="22" idx="2"/>
          </p:cNvCxnSpPr>
          <p:nvPr/>
        </p:nvCxnSpPr>
        <p:spPr bwMode="auto">
          <a:xfrm flipV="1">
            <a:off x="4103026" y="3941688"/>
            <a:ext cx="684029" cy="12404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1" idx="0"/>
            <a:endCxn id="22" idx="2"/>
          </p:cNvCxnSpPr>
          <p:nvPr/>
        </p:nvCxnSpPr>
        <p:spPr bwMode="auto">
          <a:xfrm rot="5400000" flipH="1" flipV="1">
            <a:off x="4436181" y="4228766"/>
            <a:ext cx="637952" cy="6379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1" idx="0"/>
            <a:endCxn id="20" idx="3"/>
          </p:cNvCxnSpPr>
          <p:nvPr/>
        </p:nvCxnSpPr>
        <p:spPr bwMode="auto">
          <a:xfrm rot="16200000" flipV="1">
            <a:off x="4156190" y="4012570"/>
            <a:ext cx="513906" cy="620233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 bwMode="auto">
          <a:xfrm>
            <a:off x="5261976" y="3576639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6084227" y="3867262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5680191" y="3261207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29" name="Straight Connector 28"/>
          <p:cNvCxnSpPr>
            <a:stCxn id="26" idx="3"/>
            <a:endCxn id="28" idx="2"/>
          </p:cNvCxnSpPr>
          <p:nvPr/>
        </p:nvCxnSpPr>
        <p:spPr bwMode="auto">
          <a:xfrm flipV="1">
            <a:off x="5389566" y="3431328"/>
            <a:ext cx="354420" cy="230372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7" idx="0"/>
            <a:endCxn id="28" idx="2"/>
          </p:cNvCxnSpPr>
          <p:nvPr/>
        </p:nvCxnSpPr>
        <p:spPr bwMode="auto">
          <a:xfrm rot="16200000" flipV="1">
            <a:off x="5728037" y="3447277"/>
            <a:ext cx="435934" cy="40403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7" idx="0"/>
            <a:endCxn id="26" idx="3"/>
          </p:cNvCxnSpPr>
          <p:nvPr/>
        </p:nvCxnSpPr>
        <p:spPr bwMode="auto">
          <a:xfrm rot="16200000" flipV="1">
            <a:off x="5666013" y="3385253"/>
            <a:ext cx="205562" cy="75845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 bwMode="auto">
          <a:xfrm>
            <a:off x="4053407" y="4685966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33" name="Straight Connector 32"/>
          <p:cNvCxnSpPr>
            <a:stCxn id="20" idx="2"/>
            <a:endCxn id="32" idx="0"/>
          </p:cNvCxnSpPr>
          <p:nvPr/>
        </p:nvCxnSpPr>
        <p:spPr bwMode="auto">
          <a:xfrm rot="16200000" flipH="1">
            <a:off x="3810630" y="4379394"/>
            <a:ext cx="535172" cy="77971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2" idx="3"/>
            <a:endCxn id="21" idx="1"/>
          </p:cNvCxnSpPr>
          <p:nvPr/>
        </p:nvCxnSpPr>
        <p:spPr bwMode="auto">
          <a:xfrm flipV="1">
            <a:off x="4180997" y="4664701"/>
            <a:ext cx="478467" cy="10632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 bwMode="auto">
          <a:xfrm>
            <a:off x="5212358" y="4143709"/>
            <a:ext cx="127590" cy="170121"/>
          </a:xfrm>
          <a:prstGeom prst="roundRect">
            <a:avLst/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36" name="Straight Connector 35"/>
          <p:cNvCxnSpPr>
            <a:stCxn id="21" idx="3"/>
            <a:endCxn id="35" idx="1"/>
          </p:cNvCxnSpPr>
          <p:nvPr/>
        </p:nvCxnSpPr>
        <p:spPr bwMode="auto">
          <a:xfrm flipV="1">
            <a:off x="4787054" y="4228770"/>
            <a:ext cx="425304" cy="435931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5" idx="0"/>
            <a:endCxn id="26" idx="2"/>
          </p:cNvCxnSpPr>
          <p:nvPr/>
        </p:nvCxnSpPr>
        <p:spPr bwMode="auto">
          <a:xfrm rot="5400000" flipH="1" flipV="1">
            <a:off x="5102488" y="3920426"/>
            <a:ext cx="396949" cy="49618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0" idx="1"/>
            <a:endCxn id="10" idx="3"/>
          </p:cNvCxnSpPr>
          <p:nvPr/>
        </p:nvCxnSpPr>
        <p:spPr bwMode="auto">
          <a:xfrm rot="10800000">
            <a:off x="3114198" y="3938144"/>
            <a:ext cx="861239" cy="127590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Diamond 38"/>
          <p:cNvSpPr/>
          <p:nvPr/>
        </p:nvSpPr>
        <p:spPr bwMode="auto">
          <a:xfrm>
            <a:off x="2639673" y="2548763"/>
            <a:ext cx="3540642" cy="360040"/>
          </a:xfrm>
          <a:prstGeom prst="diamond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40" name="Straight Connector 39"/>
          <p:cNvCxnSpPr>
            <a:stCxn id="39" idx="2"/>
            <a:endCxn id="11" idx="0"/>
          </p:cNvCxnSpPr>
          <p:nvPr/>
        </p:nvCxnSpPr>
        <p:spPr bwMode="auto">
          <a:xfrm rot="5400000">
            <a:off x="3545138" y="2509761"/>
            <a:ext cx="465815" cy="1263898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9" idx="2"/>
            <a:endCxn id="9" idx="0"/>
          </p:cNvCxnSpPr>
          <p:nvPr/>
        </p:nvCxnSpPr>
        <p:spPr bwMode="auto">
          <a:xfrm rot="5400000">
            <a:off x="3098570" y="2314831"/>
            <a:ext cx="717452" cy="1905397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9" idx="2"/>
            <a:endCxn id="10" idx="0"/>
          </p:cNvCxnSpPr>
          <p:nvPr/>
        </p:nvCxnSpPr>
        <p:spPr bwMode="auto">
          <a:xfrm rot="5400000">
            <a:off x="3258058" y="2701147"/>
            <a:ext cx="944280" cy="1359592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9" idx="2"/>
            <a:endCxn id="20" idx="0"/>
          </p:cNvCxnSpPr>
          <p:nvPr/>
        </p:nvCxnSpPr>
        <p:spPr bwMode="auto">
          <a:xfrm rot="5400000">
            <a:off x="3688678" y="3259357"/>
            <a:ext cx="1071870" cy="370763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9" idx="2"/>
            <a:endCxn id="22" idx="0"/>
          </p:cNvCxnSpPr>
          <p:nvPr/>
        </p:nvCxnSpPr>
        <p:spPr bwMode="auto">
          <a:xfrm rot="16200000" flipH="1">
            <a:off x="4167142" y="3151654"/>
            <a:ext cx="862764" cy="377061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9" idx="2"/>
            <a:endCxn id="21" idx="0"/>
          </p:cNvCxnSpPr>
          <p:nvPr/>
        </p:nvCxnSpPr>
        <p:spPr bwMode="auto">
          <a:xfrm rot="16200000" flipH="1">
            <a:off x="3731208" y="3587588"/>
            <a:ext cx="1670837" cy="313265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9" idx="2"/>
            <a:endCxn id="32" idx="0"/>
          </p:cNvCxnSpPr>
          <p:nvPr/>
        </p:nvCxnSpPr>
        <p:spPr bwMode="auto">
          <a:xfrm rot="5400000">
            <a:off x="3375017" y="3650988"/>
            <a:ext cx="1777163" cy="292792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9" idx="2"/>
            <a:endCxn id="35" idx="0"/>
          </p:cNvCxnSpPr>
          <p:nvPr/>
        </p:nvCxnSpPr>
        <p:spPr bwMode="auto">
          <a:xfrm rot="16200000" flipH="1">
            <a:off x="4225620" y="3093176"/>
            <a:ext cx="1234906" cy="866159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9" idx="2"/>
            <a:endCxn id="26" idx="0"/>
          </p:cNvCxnSpPr>
          <p:nvPr/>
        </p:nvCxnSpPr>
        <p:spPr bwMode="auto">
          <a:xfrm rot="16200000" flipH="1">
            <a:off x="4533964" y="2784832"/>
            <a:ext cx="667836" cy="915777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9" idx="2"/>
            <a:endCxn id="28" idx="0"/>
          </p:cNvCxnSpPr>
          <p:nvPr/>
        </p:nvCxnSpPr>
        <p:spPr bwMode="auto">
          <a:xfrm rot="16200000" flipH="1">
            <a:off x="4900788" y="2418009"/>
            <a:ext cx="352404" cy="1333992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9" idx="2"/>
            <a:endCxn id="27" idx="0"/>
          </p:cNvCxnSpPr>
          <p:nvPr/>
        </p:nvCxnSpPr>
        <p:spPr bwMode="auto">
          <a:xfrm rot="16200000" flipH="1">
            <a:off x="4799779" y="2519018"/>
            <a:ext cx="958459" cy="1738028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433535" y="1637967"/>
            <a:ext cx="313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Autonomous System (AS)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719793" y="2548763"/>
            <a:ext cx="1601972" cy="39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ALTO Server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086381" y="4016115"/>
            <a:ext cx="1449573" cy="359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SDN Domain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1308033" y="2836795"/>
            <a:ext cx="1552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SDN Controller</a:t>
            </a:r>
            <a:endParaRPr lang="en-US" dirty="0"/>
          </a:p>
        </p:txBody>
      </p:sp>
      <p:grpSp>
        <p:nvGrpSpPr>
          <p:cNvPr id="58" name="Group 154"/>
          <p:cNvGrpSpPr/>
          <p:nvPr/>
        </p:nvGrpSpPr>
        <p:grpSpPr>
          <a:xfrm>
            <a:off x="1589247" y="5093548"/>
            <a:ext cx="5730946" cy="695575"/>
            <a:chOff x="3413054" y="4827181"/>
            <a:chExt cx="5730946" cy="695575"/>
          </a:xfrm>
        </p:grpSpPr>
        <p:sp>
          <p:nvSpPr>
            <p:cNvPr id="59" name="Rounded Rectangle 58"/>
            <p:cNvSpPr/>
            <p:nvPr/>
          </p:nvSpPr>
          <p:spPr bwMode="auto">
            <a:xfrm>
              <a:off x="3416595" y="4968949"/>
              <a:ext cx="127590" cy="17012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51" tIns="39081" rIns="78151" bIns="39081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71513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668234" y="4827181"/>
              <a:ext cx="5475766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Networking devices (routers, switches, etc), either within an SDN domain or not</a:t>
              </a:r>
              <a:endParaRPr lang="en-US" dirty="0"/>
            </a:p>
          </p:txBody>
        </p:sp>
        <p:sp>
          <p:nvSpPr>
            <p:cNvPr id="61" name="Rounded Rectangle 60"/>
            <p:cNvSpPr/>
            <p:nvPr/>
          </p:nvSpPr>
          <p:spPr bwMode="auto">
            <a:xfrm>
              <a:off x="3413054" y="5241854"/>
              <a:ext cx="127590" cy="170121"/>
            </a:xfrm>
            <a:prstGeom prst="roundRect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51" tIns="39081" rIns="78151" bIns="39081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71513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Arial" charset="0"/>
              </a:endParaRPr>
            </a:p>
          </p:txBody>
        </p:sp>
      </p:grpSp>
      <p:sp>
        <p:nvSpPr>
          <p:cNvPr id="118" name="Oval 117"/>
          <p:cNvSpPr/>
          <p:nvPr/>
        </p:nvSpPr>
        <p:spPr bwMode="auto">
          <a:xfrm>
            <a:off x="1415537" y="5933139"/>
            <a:ext cx="504056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991601" y="5923847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SDN  Domain Controller</a:t>
            </a:r>
            <a:endParaRPr lang="en-US" dirty="0"/>
          </a:p>
        </p:txBody>
      </p:sp>
      <p:sp>
        <p:nvSpPr>
          <p:cNvPr id="62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it look like when both ALTO and SDN are deployed?</a:t>
            </a:r>
          </a:p>
          <a:p>
            <a:pPr lvl="1"/>
            <a:r>
              <a:rPr lang="en-US" dirty="0" smtClean="0"/>
              <a:t>How should ALTO and SDN be deployed</a:t>
            </a:r>
          </a:p>
          <a:p>
            <a:pPr lvl="1"/>
            <a:r>
              <a:rPr lang="en-US" dirty="0" smtClean="0"/>
              <a:t>How should ALTO and SDN interact</a:t>
            </a:r>
          </a:p>
          <a:p>
            <a:pPr lvl="1"/>
            <a:r>
              <a:rPr lang="en-US" dirty="0" smtClean="0"/>
              <a:t>How to achieve a proper division of functionalities between ALTO and SDN</a:t>
            </a:r>
          </a:p>
          <a:p>
            <a:pPr lvl="1"/>
            <a:r>
              <a:rPr lang="en-US" dirty="0" smtClean="0"/>
              <a:t>What information should flow between SDN and ALTO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33134" cy="52383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Privacy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SDN domains do not want to export internal policies, even within the same administrative domain (e.g., AS)</a:t>
            </a:r>
          </a:p>
          <a:p>
            <a:pPr lvl="2">
              <a:lnSpc>
                <a:spcPct val="80000"/>
              </a:lnSpc>
            </a:pPr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宋体" charset="0"/>
              </a:rPr>
              <a:t>Example: a CP data center managed by an SDN domain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solidFill>
                <a:schemeClr val="tx2">
                  <a:lumMod val="60000"/>
                  <a:lumOff val="40000"/>
                </a:schemeClr>
              </a:solidFill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Granularity and heterogeneity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Infrastructure information inside SDN domains could be highly dynamic and even device-specific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Coordination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Infrastructure information of sufficient granularity should be made available to applications for joint optimization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76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z="3200" dirty="0" smtClean="0"/>
              <a:t>Use Case: Deployment of ALTO-SDN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14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7544" y="1844824"/>
            <a:ext cx="3950597" cy="1847435"/>
            <a:chOff x="5044548" y="3891517"/>
            <a:chExt cx="4224011" cy="2389696"/>
          </a:xfrm>
        </p:grpSpPr>
        <p:grpSp>
          <p:nvGrpSpPr>
            <p:cNvPr id="7" name="Group 213"/>
            <p:cNvGrpSpPr/>
            <p:nvPr/>
          </p:nvGrpSpPr>
          <p:grpSpPr>
            <a:xfrm>
              <a:off x="5237706" y="5603367"/>
              <a:ext cx="2594344" cy="542253"/>
              <a:chOff x="648586" y="5677794"/>
              <a:chExt cx="2594344" cy="542253"/>
            </a:xfrm>
          </p:grpSpPr>
          <p:grpSp>
            <p:nvGrpSpPr>
              <p:cNvPr id="23" name="Group 209"/>
              <p:cNvGrpSpPr/>
              <p:nvPr/>
            </p:nvGrpSpPr>
            <p:grpSpPr>
              <a:xfrm>
                <a:off x="843526" y="5677794"/>
                <a:ext cx="2243469" cy="473912"/>
                <a:chOff x="843526" y="5188676"/>
                <a:chExt cx="2243469" cy="473912"/>
              </a:xfrm>
            </p:grpSpPr>
            <p:grpSp>
              <p:nvGrpSpPr>
                <p:cNvPr id="25" name="Group 208"/>
                <p:cNvGrpSpPr/>
                <p:nvPr/>
              </p:nvGrpSpPr>
              <p:grpSpPr>
                <a:xfrm>
                  <a:off x="843526" y="5436786"/>
                  <a:ext cx="2243469" cy="180754"/>
                  <a:chOff x="843526" y="5436786"/>
                  <a:chExt cx="2243469" cy="180754"/>
                </a:xfrm>
              </p:grpSpPr>
              <p:sp>
                <p:nvSpPr>
                  <p:cNvPr id="27" name="Rounded Rectangle 26"/>
                  <p:cNvSpPr/>
                  <p:nvPr/>
                </p:nvSpPr>
                <p:spPr bwMode="auto">
                  <a:xfrm>
                    <a:off x="843526" y="5447419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  <p:sp>
                <p:nvSpPr>
                  <p:cNvPr id="28" name="Rounded Rectangle 27"/>
                  <p:cNvSpPr/>
                  <p:nvPr/>
                </p:nvSpPr>
                <p:spPr bwMode="auto">
                  <a:xfrm>
                    <a:off x="1066811" y="5447418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  <p:sp>
                <p:nvSpPr>
                  <p:cNvPr id="29" name="Rounded Rectangle 28"/>
                  <p:cNvSpPr/>
                  <p:nvPr/>
                </p:nvSpPr>
                <p:spPr bwMode="auto">
                  <a:xfrm>
                    <a:off x="2959405" y="5436786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1616149" y="5188676"/>
                  <a:ext cx="697627" cy="473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……</a:t>
                  </a:r>
                  <a:endParaRPr lang="en-US" sz="2000" dirty="0"/>
                </a:p>
              </p:txBody>
            </p:sp>
          </p:grpSp>
          <p:sp>
            <p:nvSpPr>
              <p:cNvPr id="24" name="Rounded Rectangle 23"/>
              <p:cNvSpPr/>
              <p:nvPr/>
            </p:nvSpPr>
            <p:spPr bwMode="auto">
              <a:xfrm>
                <a:off x="648586" y="5752214"/>
                <a:ext cx="2594344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grpSp>
          <p:nvGrpSpPr>
            <p:cNvPr id="8" name="Group 214"/>
            <p:cNvGrpSpPr/>
            <p:nvPr/>
          </p:nvGrpSpPr>
          <p:grpSpPr>
            <a:xfrm>
              <a:off x="5237706" y="4905155"/>
              <a:ext cx="2594344" cy="467833"/>
              <a:chOff x="577702" y="4979582"/>
              <a:chExt cx="2594344" cy="467833"/>
            </a:xfrm>
          </p:grpSpPr>
          <p:sp>
            <p:nvSpPr>
              <p:cNvPr id="21" name="Diamond 20"/>
              <p:cNvSpPr/>
              <p:nvPr/>
            </p:nvSpPr>
            <p:spPr bwMode="auto">
              <a:xfrm>
                <a:off x="797441" y="5064647"/>
                <a:ext cx="2243471" cy="336692"/>
              </a:xfrm>
              <a:prstGeom prst="diamond">
                <a:avLst/>
              </a:prstGeom>
              <a:ln w="381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 bwMode="auto">
              <a:xfrm>
                <a:off x="577702" y="4979582"/>
                <a:ext cx="2594344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grpSp>
          <p:nvGrpSpPr>
            <p:cNvPr id="9" name="Group 215"/>
            <p:cNvGrpSpPr/>
            <p:nvPr/>
          </p:nvGrpSpPr>
          <p:grpSpPr>
            <a:xfrm>
              <a:off x="5044548" y="3937574"/>
              <a:ext cx="2980661" cy="545819"/>
              <a:chOff x="411124" y="4107698"/>
              <a:chExt cx="2980661" cy="545819"/>
            </a:xfrm>
          </p:grpSpPr>
          <p:sp>
            <p:nvSpPr>
              <p:cNvPr id="16" name="Oval 15"/>
              <p:cNvSpPr/>
              <p:nvPr/>
            </p:nvSpPr>
            <p:spPr bwMode="auto">
              <a:xfrm>
                <a:off x="482002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>
                <a:off x="1247542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>
                <a:off x="2576629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38666" y="4107698"/>
                <a:ext cx="697627" cy="473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……</a:t>
                </a:r>
                <a:endParaRPr lang="en-US" sz="2000" dirty="0"/>
              </a:p>
            </p:txBody>
          </p:sp>
          <p:sp>
            <p:nvSpPr>
              <p:cNvPr id="20" name="Rounded Rectangle 19"/>
              <p:cNvSpPr/>
              <p:nvPr/>
            </p:nvSpPr>
            <p:spPr bwMode="auto">
              <a:xfrm>
                <a:off x="411124" y="4185684"/>
                <a:ext cx="2980661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 bwMode="auto">
            <a:xfrm rot="5400000" flipH="1" flipV="1">
              <a:off x="6382479" y="5525388"/>
              <a:ext cx="304799" cy="1588"/>
            </a:xfrm>
            <a:prstGeom prst="straightConnector1">
              <a:avLst/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rot="5400000" flipH="1" flipV="1">
              <a:off x="6323997" y="4694274"/>
              <a:ext cx="421762" cy="1"/>
            </a:xfrm>
            <a:prstGeom prst="straightConnector1">
              <a:avLst/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/>
            <p:nvPr/>
          </p:nvCxnSpPr>
          <p:spPr bwMode="auto">
            <a:xfrm rot="10800000" flipH="1" flipV="1">
              <a:off x="5044548" y="4249476"/>
              <a:ext cx="193158" cy="1662227"/>
            </a:xfrm>
            <a:prstGeom prst="bentConnector3">
              <a:avLst>
                <a:gd name="adj1" fmla="val -118349"/>
              </a:avLst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003944" y="3891517"/>
              <a:ext cx="1140056" cy="6610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SDN</a:t>
              </a:r>
            </a:p>
            <a:p>
              <a:r>
                <a:rPr lang="en-US" dirty="0" smtClean="0"/>
                <a:t>Controllers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93312" y="4958317"/>
              <a:ext cx="655372" cy="359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ALTO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80651" y="5585638"/>
              <a:ext cx="1487908" cy="695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SDN-controlled</a:t>
              </a:r>
            </a:p>
            <a:p>
              <a:r>
                <a:rPr lang="en-US" dirty="0" smtClean="0"/>
                <a:t>Devices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788024" y="1124744"/>
            <a:ext cx="3899721" cy="3098427"/>
            <a:chOff x="5139228" y="2825330"/>
            <a:chExt cx="3899721" cy="3098427"/>
          </a:xfrm>
        </p:grpSpPr>
        <p:cxnSp>
          <p:nvCxnSpPr>
            <p:cNvPr id="31" name="Straight Arrow Connector 30"/>
            <p:cNvCxnSpPr>
              <a:stCxn id="47" idx="0"/>
              <a:endCxn id="63" idx="2"/>
            </p:cNvCxnSpPr>
            <p:nvPr/>
          </p:nvCxnSpPr>
          <p:spPr bwMode="auto">
            <a:xfrm rot="16200000" flipV="1">
              <a:off x="6303751" y="4674357"/>
              <a:ext cx="423454" cy="2285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63" idx="0"/>
              <a:endCxn id="56" idx="2"/>
            </p:cNvCxnSpPr>
            <p:nvPr/>
          </p:nvCxnSpPr>
          <p:spPr bwMode="auto">
            <a:xfrm rot="5400000" flipH="1" flipV="1">
              <a:off x="6248874" y="3643967"/>
              <a:ext cx="532090" cy="1169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oup 28"/>
            <p:cNvGrpSpPr/>
            <p:nvPr/>
          </p:nvGrpSpPr>
          <p:grpSpPr>
            <a:xfrm>
              <a:off x="5139228" y="3763925"/>
              <a:ext cx="3782506" cy="781599"/>
              <a:chOff x="5023281" y="2700670"/>
              <a:chExt cx="3782506" cy="781599"/>
            </a:xfrm>
          </p:grpSpPr>
          <p:grpSp>
            <p:nvGrpSpPr>
              <p:cNvPr id="57" name="Group 215"/>
              <p:cNvGrpSpPr/>
              <p:nvPr/>
            </p:nvGrpSpPr>
            <p:grpSpPr>
              <a:xfrm>
                <a:off x="5023281" y="2755122"/>
                <a:ext cx="2750214" cy="645388"/>
                <a:chOff x="411124" y="4107698"/>
                <a:chExt cx="2980661" cy="545819"/>
              </a:xfrm>
            </p:grpSpPr>
            <p:sp>
              <p:nvSpPr>
                <p:cNvPr id="59" name="Oval 58"/>
                <p:cNvSpPr/>
                <p:nvPr/>
              </p:nvSpPr>
              <p:spPr bwMode="auto">
                <a:xfrm>
                  <a:off x="482002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 bwMode="auto">
                <a:xfrm>
                  <a:off x="1247542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 bwMode="auto">
                <a:xfrm>
                  <a:off x="2576629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1938666" y="4107698"/>
                  <a:ext cx="697627" cy="473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……</a:t>
                  </a:r>
                  <a:endParaRPr lang="en-US" sz="2000" dirty="0"/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 bwMode="auto">
                <a:xfrm>
                  <a:off x="411124" y="4185684"/>
                  <a:ext cx="2980661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7753874" y="2700670"/>
                <a:ext cx="1051913" cy="78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SDN</a:t>
                </a:r>
              </a:p>
              <a:p>
                <a:r>
                  <a:rPr lang="en-US" dirty="0" smtClean="0"/>
                  <a:t>Controllers</a:t>
                </a:r>
                <a:endParaRPr lang="en-US" dirty="0"/>
              </a:p>
            </p:txBody>
          </p:sp>
        </p:grpSp>
        <p:grpSp>
          <p:nvGrpSpPr>
            <p:cNvPr id="34" name="Group 29"/>
            <p:cNvGrpSpPr/>
            <p:nvPr/>
          </p:nvGrpSpPr>
          <p:grpSpPr>
            <a:xfrm>
              <a:off x="5318622" y="2825330"/>
              <a:ext cx="3147261" cy="553176"/>
              <a:chOff x="5201505" y="3899219"/>
              <a:chExt cx="3147261" cy="553176"/>
            </a:xfrm>
          </p:grpSpPr>
          <p:grpSp>
            <p:nvGrpSpPr>
              <p:cNvPr id="53" name="Group 214"/>
              <p:cNvGrpSpPr/>
              <p:nvPr/>
            </p:nvGrpSpPr>
            <p:grpSpPr>
              <a:xfrm>
                <a:off x="5201505" y="3899219"/>
                <a:ext cx="2393765" cy="553176"/>
                <a:chOff x="577702" y="4979582"/>
                <a:chExt cx="2594344" cy="467833"/>
              </a:xfrm>
            </p:grpSpPr>
            <p:sp>
              <p:nvSpPr>
                <p:cNvPr id="55" name="Diamond 54"/>
                <p:cNvSpPr/>
                <p:nvPr/>
              </p:nvSpPr>
              <p:spPr bwMode="auto">
                <a:xfrm>
                  <a:off x="797441" y="5064647"/>
                  <a:ext cx="2243471" cy="336692"/>
                </a:xfrm>
                <a:prstGeom prst="diamond">
                  <a:avLst/>
                </a:prstGeom>
                <a:ln w="381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56" name="Rounded Rectangle 55"/>
                <p:cNvSpPr/>
                <p:nvPr/>
              </p:nvSpPr>
              <p:spPr bwMode="auto">
                <a:xfrm>
                  <a:off x="577702" y="4979582"/>
                  <a:ext cx="2594344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7744064" y="3962079"/>
                <a:ext cx="604702" cy="4249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ALTO</a:t>
                </a:r>
                <a:endParaRPr lang="en-US" dirty="0"/>
              </a:p>
            </p:txBody>
          </p:sp>
        </p:grpSp>
        <p:grpSp>
          <p:nvGrpSpPr>
            <p:cNvPr id="35" name="Group 30"/>
            <p:cNvGrpSpPr/>
            <p:nvPr/>
          </p:nvGrpSpPr>
          <p:grpSpPr>
            <a:xfrm>
              <a:off x="5319738" y="4778268"/>
              <a:ext cx="3719211" cy="822464"/>
              <a:chOff x="5201505" y="4703837"/>
              <a:chExt cx="3719211" cy="822464"/>
            </a:xfrm>
          </p:grpSpPr>
          <p:grpSp>
            <p:nvGrpSpPr>
              <p:cNvPr id="44" name="Group 213"/>
              <p:cNvGrpSpPr/>
              <p:nvPr/>
            </p:nvGrpSpPr>
            <p:grpSpPr>
              <a:xfrm>
                <a:off x="5201505" y="4724800"/>
                <a:ext cx="2393764" cy="641172"/>
                <a:chOff x="648586" y="5677794"/>
                <a:chExt cx="2594344" cy="542253"/>
              </a:xfrm>
            </p:grpSpPr>
            <p:grpSp>
              <p:nvGrpSpPr>
                <p:cNvPr id="46" name="Group 209"/>
                <p:cNvGrpSpPr/>
                <p:nvPr/>
              </p:nvGrpSpPr>
              <p:grpSpPr>
                <a:xfrm>
                  <a:off x="843526" y="5677794"/>
                  <a:ext cx="2243469" cy="473912"/>
                  <a:chOff x="843526" y="5188676"/>
                  <a:chExt cx="2243469" cy="473912"/>
                </a:xfrm>
              </p:grpSpPr>
              <p:grpSp>
                <p:nvGrpSpPr>
                  <p:cNvPr id="48" name="Group 208"/>
                  <p:cNvGrpSpPr/>
                  <p:nvPr/>
                </p:nvGrpSpPr>
                <p:grpSpPr>
                  <a:xfrm>
                    <a:off x="843526" y="5436786"/>
                    <a:ext cx="2243469" cy="180754"/>
                    <a:chOff x="843526" y="5436786"/>
                    <a:chExt cx="2243469" cy="180754"/>
                  </a:xfrm>
                </p:grpSpPr>
                <p:sp>
                  <p:nvSpPr>
                    <p:cNvPr id="50" name="Rounded Rectangle 49"/>
                    <p:cNvSpPr/>
                    <p:nvPr/>
                  </p:nvSpPr>
                  <p:spPr bwMode="auto">
                    <a:xfrm>
                      <a:off x="843526" y="5447419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  <p:sp>
                  <p:nvSpPr>
                    <p:cNvPr id="51" name="Rounded Rectangle 50"/>
                    <p:cNvSpPr/>
                    <p:nvPr/>
                  </p:nvSpPr>
                  <p:spPr bwMode="auto">
                    <a:xfrm>
                      <a:off x="1066811" y="5447418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  <p:sp>
                  <p:nvSpPr>
                    <p:cNvPr id="52" name="Rounded Rectangle 51"/>
                    <p:cNvSpPr/>
                    <p:nvPr/>
                  </p:nvSpPr>
                  <p:spPr bwMode="auto">
                    <a:xfrm>
                      <a:off x="2959405" y="5436786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1616149" y="5188676"/>
                    <a:ext cx="697627" cy="473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 smtClean="0"/>
                      <a:t>……</a:t>
                    </a:r>
                    <a:endParaRPr lang="en-US" sz="2000" dirty="0"/>
                  </a:p>
                </p:txBody>
              </p:sp>
            </p:grpSp>
            <p:sp>
              <p:nvSpPr>
                <p:cNvPr id="47" name="Rounded Rectangle 46"/>
                <p:cNvSpPr/>
                <p:nvPr/>
              </p:nvSpPr>
              <p:spPr bwMode="auto">
                <a:xfrm>
                  <a:off x="648586" y="5752214"/>
                  <a:ext cx="2594344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7547844" y="4703837"/>
                <a:ext cx="1372872" cy="82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SDN-controlled</a:t>
                </a:r>
              </a:p>
              <a:p>
                <a:r>
                  <a:rPr lang="en-US" dirty="0" smtClean="0"/>
                  <a:t>Devices</a:t>
                </a:r>
                <a:endParaRPr lang="en-US" dirty="0"/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 bwMode="auto">
            <a:xfrm rot="5400000">
              <a:off x="6645352" y="4710225"/>
              <a:ext cx="446566" cy="4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6638265" y="3657604"/>
              <a:ext cx="570612" cy="3545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8" name="Group 48"/>
            <p:cNvGrpSpPr/>
            <p:nvPr/>
          </p:nvGrpSpPr>
          <p:grpSpPr>
            <a:xfrm>
              <a:off x="5584500" y="5550187"/>
              <a:ext cx="984852" cy="359394"/>
              <a:chOff x="5584500" y="5550187"/>
              <a:chExt cx="984852" cy="359394"/>
            </a:xfrm>
          </p:grpSpPr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5584500" y="5741376"/>
                <a:ext cx="444160" cy="205"/>
              </a:xfrm>
              <a:prstGeom prst="straightConnector1">
                <a:avLst/>
              </a:prstGeom>
              <a:ln w="50800">
                <a:solidFill>
                  <a:srgbClr val="00B050"/>
                </a:solidFill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996759" y="5550187"/>
                <a:ext cx="572593" cy="359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Data</a:t>
                </a:r>
                <a:endParaRPr lang="en-US" dirty="0"/>
              </a:p>
            </p:txBody>
          </p:sp>
        </p:grpSp>
        <p:grpSp>
          <p:nvGrpSpPr>
            <p:cNvPr id="39" name="Group 49"/>
            <p:cNvGrpSpPr/>
            <p:nvPr/>
          </p:nvGrpSpPr>
          <p:grpSpPr>
            <a:xfrm>
              <a:off x="6619402" y="5564363"/>
              <a:ext cx="1233318" cy="359394"/>
              <a:chOff x="5584500" y="5550187"/>
              <a:chExt cx="1233318" cy="359394"/>
            </a:xfrm>
          </p:grpSpPr>
          <p:cxnSp>
            <p:nvCxnSpPr>
              <p:cNvPr id="40" name="Straight Arrow Connector 39"/>
              <p:cNvCxnSpPr/>
              <p:nvPr/>
            </p:nvCxnSpPr>
            <p:spPr bwMode="auto">
              <a:xfrm>
                <a:off x="5584500" y="5741376"/>
                <a:ext cx="444160" cy="205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5996759" y="5550187"/>
                <a:ext cx="821059" cy="359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Control</a:t>
                </a:r>
                <a:endParaRPr lang="en-US" dirty="0"/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6625033" y="1844824"/>
            <a:ext cx="1859227" cy="3593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SDN-ALTO protocol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1799692" y="3825044"/>
            <a:ext cx="56886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2"/>
          <p:cNvSpPr>
            <a:spLocks noGrp="1"/>
          </p:cNvSpPr>
          <p:nvPr>
            <p:ph idx="1"/>
          </p:nvPr>
        </p:nvSpPr>
        <p:spPr>
          <a:xfrm>
            <a:off x="323528" y="4481736"/>
            <a:ext cx="4248472" cy="237626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Relationship w/ ALTO: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ALTO collects fine-grain information, requiring infrastructure open to ALTO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Info type: e.g., bandwidth, connectivity, cost, etc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Disadvantages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Redundant &amp; Inefficient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Violation of Privacy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Difficult to apply ALTO decisions in SDN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Information obtained by ALTO is likely outdated due to its scale and granularity</a:t>
            </a: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4895528" y="4437112"/>
            <a:ext cx="4248472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Relationship w/ ALTO: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ALTO collects coarse-grain information</a:t>
            </a:r>
            <a:r>
              <a:rPr kumimoji="0" lang="en-US" altLang="zh-CN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 from SDN domains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zh-CN" sz="1400" dirty="0" smtClean="0">
                <a:ea typeface="宋体" charset="0"/>
              </a:rPr>
              <a:t>Granularity depends on I2AEX policies defined by individual SDN domains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Info type: e.g., bandwidth, connectivity, cost, etc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Advantages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Efficient &amp; scalable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Preserve Privacy</a:t>
            </a:r>
          </a:p>
        </p:txBody>
      </p:sp>
    </p:spTree>
    <p:extLst>
      <p:ext uri="{BB962C8B-B14F-4D97-AF65-F5344CB8AC3E}">
        <p14:creationId xmlns="" xmlns:p14="http://schemas.microsoft.com/office/powerpoint/2010/main" val="25474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Case: SDN On-Demand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Scope, e.g.,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SDNP: http://www.ietf.org/id/draft-mcdysan-sdnp-cloudbursting-usecase-00.txt</a:t>
            </a:r>
          </a:p>
          <a:p>
            <a:pPr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Goal: Discover topology/bandwidth/latency across SDN domains 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Type: Infrastructure interconnect capacity discovery/service</a:t>
            </a:r>
          </a:p>
          <a:p>
            <a:pPr lvl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ALTO extension: handle changes in SDN interconnection states and intra-SDN-domain states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Use Case: SDN-Aware </a:t>
            </a:r>
            <a:r>
              <a:rPr lang="en-US" dirty="0" err="1" smtClean="0"/>
              <a:t>QoS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Goal: provide </a:t>
            </a:r>
            <a:r>
              <a:rPr lang="en-US" altLang="zh-CN" sz="2400" dirty="0" err="1" smtClean="0">
                <a:ea typeface="宋体" charset="0"/>
              </a:rPr>
              <a:t>QoS</a:t>
            </a:r>
            <a:r>
              <a:rPr lang="en-US" altLang="zh-CN" sz="2400" dirty="0" smtClean="0">
                <a:ea typeface="宋体" charset="0"/>
              </a:rPr>
              <a:t> metrics between end points between one or multiple SDN domains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Type: app/user requirements and aggregated </a:t>
            </a:r>
            <a:r>
              <a:rPr lang="en-US" altLang="zh-CN" sz="2400" dirty="0" err="1" smtClean="0">
                <a:ea typeface="宋体" charset="0"/>
              </a:rPr>
              <a:t>QoS</a:t>
            </a:r>
            <a:r>
              <a:rPr lang="en-US" altLang="zh-CN" sz="2400" dirty="0" smtClean="0">
                <a:ea typeface="宋体" charset="0"/>
              </a:rPr>
              <a:t> metrics</a:t>
            </a:r>
          </a:p>
          <a:p>
            <a:pPr lvl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ALTO extension: handle (potentially) highly dynamic information</a:t>
            </a:r>
          </a:p>
          <a:p>
            <a:pPr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Bulk Data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Scope, e.g., inter-DC bulk data backup or migration traffic</a:t>
            </a:r>
          </a:p>
          <a:p>
            <a:pPr>
              <a:lnSpc>
                <a:spcPct val="80000"/>
              </a:lnSpc>
            </a:pPr>
            <a:endParaRPr lang="en-US" altLang="zh-CN" sz="18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Goal: simplify and optimize inter-DC bulk data transfer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Type: recommended SDN path(s), leftover bandwidth, recommended time for bulk transfer </a:t>
            </a:r>
          </a:p>
          <a:p>
            <a:pPr lvl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ALTO extension: ALTO-SDN cost map, which may embed recommended roadmaps, timelines, and leftover bandwidth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ALTO Extension for SDN (ALTO-SDN)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Scope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Applications / infrastructure deployed with Software Defined/Driven Networks (SDNs), could include</a:t>
            </a:r>
          </a:p>
          <a:p>
            <a:pPr lvl="2">
              <a:lnSpc>
                <a:spcPct val="80000"/>
              </a:lnSpc>
            </a:pPr>
            <a:r>
              <a:rPr lang="en-US" altLang="zh-CN" sz="2100" dirty="0" smtClean="0">
                <a:ea typeface="宋体" charset="0"/>
              </a:rPr>
              <a:t>Infrastructure comprised of SDN domains</a:t>
            </a:r>
          </a:p>
          <a:p>
            <a:pPr lvl="2">
              <a:lnSpc>
                <a:spcPct val="80000"/>
              </a:lnSpc>
            </a:pPr>
            <a:r>
              <a:rPr lang="en-US" altLang="zh-CN" sz="2100" dirty="0" smtClean="0">
                <a:ea typeface="宋体" charset="0"/>
              </a:rPr>
              <a:t>End-to-end applications which could be aware/unaware of SDN</a:t>
            </a:r>
          </a:p>
          <a:p>
            <a:pPr lvl="2">
              <a:lnSpc>
                <a:spcPct val="80000"/>
              </a:lnSpc>
            </a:pPr>
            <a:r>
              <a:rPr lang="en-US" altLang="zh-CN" sz="2100" dirty="0" smtClean="0">
                <a:ea typeface="宋体" charset="0"/>
              </a:rPr>
              <a:t>Applications residing inside SDN “controller”</a:t>
            </a:r>
          </a:p>
          <a:p>
            <a:pPr lvl="2"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Flow from infrastructure to application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Could be push / pull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Can help significantly simplify ALTO as well as SDN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Delegation &amp; aggregation &amp; policy</a:t>
            </a:r>
          </a:p>
          <a:p>
            <a:pPr lvl="2">
              <a:lnSpc>
                <a:spcPct val="80000"/>
              </a:lnSpc>
            </a:pPr>
            <a:endParaRPr lang="en-US" altLang="zh-CN" sz="20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a typeface="宋体" charset="0"/>
              </a:rPr>
              <a:t>Limited to a single administrative domain which could consist of multiple SDN domains</a:t>
            </a:r>
            <a:endParaRPr lang="en-US" sz="2800" dirty="0" smtClean="0"/>
          </a:p>
          <a:p>
            <a:pPr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2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87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What’re the Differences: ALTO-SDN vs. SDNP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ALTO-SDN focuses on</a:t>
            </a:r>
          </a:p>
          <a:p>
            <a:pPr lvl="1">
              <a:lnSpc>
                <a:spcPct val="90000"/>
              </a:lnSpc>
            </a:pPr>
            <a:r>
              <a:rPr lang="en-US" altLang="zh-CN" sz="2500" dirty="0" smtClean="0">
                <a:ea typeface="宋体" charset="0"/>
              </a:rPr>
              <a:t>ALTO extension for SDN, and</a:t>
            </a:r>
          </a:p>
          <a:p>
            <a:pPr lvl="1">
              <a:lnSpc>
                <a:spcPct val="90000"/>
              </a:lnSpc>
            </a:pPr>
            <a:r>
              <a:rPr lang="en-US" altLang="zh-CN" sz="2500" dirty="0" smtClean="0">
                <a:ea typeface="宋体" charset="0"/>
              </a:rPr>
              <a:t>Functionality decomposition between ALTO and SDN</a:t>
            </a:r>
          </a:p>
          <a:p>
            <a:pPr lvl="1">
              <a:lnSpc>
                <a:spcPct val="90000"/>
              </a:lnSpc>
            </a:pPr>
            <a:r>
              <a:rPr lang="en-US" altLang="zh-CN" sz="2500" dirty="0" smtClean="0">
                <a:ea typeface="宋体" charset="0"/>
              </a:rPr>
              <a:t>Interactions, coordination, and joint optimization between ALTO and SDN</a:t>
            </a:r>
          </a:p>
          <a:p>
            <a:pPr lvl="1">
              <a:lnSpc>
                <a:spcPct val="90000"/>
              </a:lnSpc>
            </a:pPr>
            <a:r>
              <a:rPr lang="en-US" altLang="zh-CN" sz="2500" dirty="0" smtClean="0">
                <a:ea typeface="宋体" charset="0"/>
              </a:rPr>
              <a:t>ALTO-SDN handles entities (ALTO and SDN) that most likely belong to two </a:t>
            </a:r>
            <a:r>
              <a:rPr lang="en-US" altLang="zh-CN" sz="2500" b="1" dirty="0" smtClean="0">
                <a:ea typeface="宋体" charset="0"/>
              </a:rPr>
              <a:t>different “hierarchies”</a:t>
            </a:r>
          </a:p>
          <a:p>
            <a:pPr lvl="1">
              <a:lnSpc>
                <a:spcPct val="90000"/>
              </a:lnSpc>
            </a:pPr>
            <a:endParaRPr lang="en-US" altLang="zh-CN" sz="25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SDNP focuses on</a:t>
            </a:r>
          </a:p>
          <a:p>
            <a:pPr lvl="1">
              <a:lnSpc>
                <a:spcPct val="80000"/>
              </a:lnSpc>
            </a:pPr>
            <a:r>
              <a:rPr lang="en-US" altLang="zh-CN" sz="2500" dirty="0" smtClean="0">
                <a:ea typeface="宋体" charset="0"/>
              </a:rPr>
              <a:t>Interconnection and coordination among SDN domains/controllers</a:t>
            </a:r>
          </a:p>
          <a:p>
            <a:pPr lvl="1">
              <a:lnSpc>
                <a:spcPct val="80000"/>
              </a:lnSpc>
            </a:pPr>
            <a:r>
              <a:rPr lang="en-US" altLang="zh-CN" sz="2500" dirty="0" smtClean="0">
                <a:ea typeface="宋体" charset="0"/>
              </a:rPr>
              <a:t>SDNP handles entities that most likely belong to the </a:t>
            </a:r>
            <a:r>
              <a:rPr lang="en-US" altLang="zh-CN" sz="2500" b="1" dirty="0" smtClean="0">
                <a:ea typeface="宋体" charset="0"/>
              </a:rPr>
              <a:t>same “hierarchy”</a:t>
            </a:r>
          </a:p>
          <a:p>
            <a:pPr lvl="2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87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What’re the Differences: ALTO-SDN vs. CDN/DC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Functionality Decomposition between ALTO and SDN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SDN domains and controllers</a:t>
            </a:r>
          </a:p>
          <a:p>
            <a:pPr lvl="2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Collect fine-grain information which could be used by ALTO</a:t>
            </a:r>
          </a:p>
          <a:p>
            <a:pPr lvl="2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Make and execute decisions on routing and forwarding that could affect the whole network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CDN does not collect information or decide routing/forwarding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DC may decide internal routing/forwarding, but not affect the whole network</a:t>
            </a:r>
          </a:p>
          <a:p>
            <a:pPr lvl="2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Policy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SDN domains typically have stringent policies on exporting information</a:t>
            </a:r>
          </a:p>
          <a:p>
            <a:pPr lvl="2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Example: private network information should not be shared with foreign SDN domains or applications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ALTO-CDN may not have this requirement</a:t>
            </a:r>
          </a:p>
          <a:p>
            <a:pPr lvl="2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>
              <a:lnSpc>
                <a:spcPct val="90000"/>
              </a:lnSpc>
            </a:pPr>
            <a:r>
              <a:rPr lang="en-US" altLang="zh-CN" sz="3300" dirty="0" smtClean="0">
                <a:ea typeface="宋体" charset="0"/>
              </a:rPr>
              <a:t>Granularity of ALTO information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</a:rPr>
              <a:t>SDN: fine-grain, device-specific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</a:rPr>
              <a:t>CDN/DC: coarse-grain, non-device-specific</a:t>
            </a:r>
          </a:p>
          <a:p>
            <a:pPr lvl="2">
              <a:lnSpc>
                <a:spcPct val="90000"/>
              </a:lnSpc>
            </a:pPr>
            <a:endParaRPr lang="en-US" altLang="zh-CN" sz="2100" dirty="0" smtClean="0">
              <a:ea typeface="宋体" charset="0"/>
            </a:endParaRPr>
          </a:p>
          <a:p>
            <a:pPr>
              <a:lnSpc>
                <a:spcPct val="90000"/>
              </a:lnSpc>
            </a:pPr>
            <a:r>
              <a:rPr lang="en-US" altLang="zh-CN" sz="3300" dirty="0" smtClean="0">
                <a:ea typeface="宋体" charset="0"/>
              </a:rPr>
              <a:t>Aggregation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</a:rPr>
              <a:t>SDN: information aggregate is needed and is subject to SDN policies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</a:rPr>
              <a:t>CDN: no aggregation is necessary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</a:rPr>
              <a:t>DC: some level aggregation is needed</a:t>
            </a:r>
          </a:p>
          <a:p>
            <a:pPr lvl="2">
              <a:lnSpc>
                <a:spcPct val="90000"/>
              </a:lnSpc>
            </a:pPr>
            <a:endParaRPr lang="en-US" altLang="zh-CN" sz="2500" dirty="0" smtClean="0">
              <a:ea typeface="宋体" charset="0"/>
            </a:endParaRPr>
          </a:p>
          <a:p>
            <a:pPr>
              <a:lnSpc>
                <a:spcPct val="90000"/>
              </a:lnSpc>
            </a:pPr>
            <a:r>
              <a:rPr lang="en-US" altLang="zh-CN" sz="3300" dirty="0" smtClean="0">
                <a:ea typeface="宋体" charset="0"/>
              </a:rPr>
              <a:t>Delegation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</a:rPr>
              <a:t>SDN: ALTO could delegate key tasks (e.g., information collection, domain-specific decision making and execution) to SDN domain controllers </a:t>
            </a:r>
            <a:r>
              <a:rPr lang="en-US" altLang="zh-CN" sz="2900" dirty="0" smtClean="0">
                <a:ea typeface="宋体" charset="0"/>
                <a:sym typeface="Wingdings" pitchFamily="2" charset="2"/>
              </a:rPr>
              <a:t> </a:t>
            </a:r>
            <a:r>
              <a:rPr lang="en-US" altLang="zh-CN" sz="2900" b="1" dirty="0" smtClean="0">
                <a:ea typeface="宋体" charset="0"/>
                <a:sym typeface="Wingdings" pitchFamily="2" charset="2"/>
              </a:rPr>
              <a:t>“divide &amp; conquer”</a:t>
            </a:r>
          </a:p>
          <a:p>
            <a:pPr lvl="1">
              <a:lnSpc>
                <a:spcPct val="90000"/>
              </a:lnSpc>
            </a:pPr>
            <a:r>
              <a:rPr lang="en-US" altLang="zh-CN" sz="2900" dirty="0" smtClean="0">
                <a:ea typeface="宋体" charset="0"/>
                <a:sym typeface="Wingdings" pitchFamily="2" charset="2"/>
              </a:rPr>
              <a:t>CDN/DC: such delegation may not be necessary</a:t>
            </a:r>
            <a:endParaRPr lang="en-US" altLang="zh-CN" sz="2900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87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z="3200" dirty="0" smtClean="0"/>
              <a:t>Use Case: Deployment of ALTO-SDN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3" name="Group 5"/>
          <p:cNvGrpSpPr/>
          <p:nvPr/>
        </p:nvGrpSpPr>
        <p:grpSpPr>
          <a:xfrm>
            <a:off x="467544" y="1844824"/>
            <a:ext cx="3950597" cy="1847435"/>
            <a:chOff x="5044548" y="3891517"/>
            <a:chExt cx="4224011" cy="2389696"/>
          </a:xfrm>
        </p:grpSpPr>
        <p:grpSp>
          <p:nvGrpSpPr>
            <p:cNvPr id="5" name="Group 213"/>
            <p:cNvGrpSpPr/>
            <p:nvPr/>
          </p:nvGrpSpPr>
          <p:grpSpPr>
            <a:xfrm>
              <a:off x="5237706" y="5603367"/>
              <a:ext cx="2594344" cy="542253"/>
              <a:chOff x="648586" y="5677794"/>
              <a:chExt cx="2594344" cy="542253"/>
            </a:xfrm>
          </p:grpSpPr>
          <p:grpSp>
            <p:nvGrpSpPr>
              <p:cNvPr id="6" name="Group 209"/>
              <p:cNvGrpSpPr/>
              <p:nvPr/>
            </p:nvGrpSpPr>
            <p:grpSpPr>
              <a:xfrm>
                <a:off x="843526" y="5677794"/>
                <a:ext cx="2243469" cy="473912"/>
                <a:chOff x="843526" y="5188676"/>
                <a:chExt cx="2243469" cy="473912"/>
              </a:xfrm>
            </p:grpSpPr>
            <p:grpSp>
              <p:nvGrpSpPr>
                <p:cNvPr id="7" name="Group 208"/>
                <p:cNvGrpSpPr/>
                <p:nvPr/>
              </p:nvGrpSpPr>
              <p:grpSpPr>
                <a:xfrm>
                  <a:off x="843526" y="5436786"/>
                  <a:ext cx="2243469" cy="180754"/>
                  <a:chOff x="843526" y="5436786"/>
                  <a:chExt cx="2243469" cy="180754"/>
                </a:xfrm>
              </p:grpSpPr>
              <p:sp>
                <p:nvSpPr>
                  <p:cNvPr id="27" name="Rounded Rectangle 26"/>
                  <p:cNvSpPr/>
                  <p:nvPr/>
                </p:nvSpPr>
                <p:spPr bwMode="auto">
                  <a:xfrm>
                    <a:off x="843526" y="5447419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  <p:sp>
                <p:nvSpPr>
                  <p:cNvPr id="28" name="Rounded Rectangle 27"/>
                  <p:cNvSpPr/>
                  <p:nvPr/>
                </p:nvSpPr>
                <p:spPr bwMode="auto">
                  <a:xfrm>
                    <a:off x="1066811" y="5447418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  <p:sp>
                <p:nvSpPr>
                  <p:cNvPr id="29" name="Rounded Rectangle 28"/>
                  <p:cNvSpPr/>
                  <p:nvPr/>
                </p:nvSpPr>
                <p:spPr bwMode="auto">
                  <a:xfrm>
                    <a:off x="2959405" y="5436786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1616149" y="5188676"/>
                  <a:ext cx="697627" cy="473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……</a:t>
                  </a:r>
                  <a:endParaRPr lang="en-US" sz="2000" dirty="0"/>
                </a:p>
              </p:txBody>
            </p:sp>
          </p:grpSp>
          <p:sp>
            <p:nvSpPr>
              <p:cNvPr id="24" name="Rounded Rectangle 23"/>
              <p:cNvSpPr/>
              <p:nvPr/>
            </p:nvSpPr>
            <p:spPr bwMode="auto">
              <a:xfrm>
                <a:off x="648586" y="5752214"/>
                <a:ext cx="2594344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grpSp>
          <p:nvGrpSpPr>
            <p:cNvPr id="8" name="Group 214"/>
            <p:cNvGrpSpPr/>
            <p:nvPr/>
          </p:nvGrpSpPr>
          <p:grpSpPr>
            <a:xfrm>
              <a:off x="5237706" y="4905155"/>
              <a:ext cx="2594344" cy="467833"/>
              <a:chOff x="577702" y="4979582"/>
              <a:chExt cx="2594344" cy="467833"/>
            </a:xfrm>
          </p:grpSpPr>
          <p:sp>
            <p:nvSpPr>
              <p:cNvPr id="21" name="Diamond 20"/>
              <p:cNvSpPr/>
              <p:nvPr/>
            </p:nvSpPr>
            <p:spPr bwMode="auto">
              <a:xfrm>
                <a:off x="797441" y="5064647"/>
                <a:ext cx="2243471" cy="336692"/>
              </a:xfrm>
              <a:prstGeom prst="diamond">
                <a:avLst/>
              </a:prstGeom>
              <a:ln w="381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 bwMode="auto">
              <a:xfrm>
                <a:off x="577702" y="4979582"/>
                <a:ext cx="2594344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grpSp>
          <p:nvGrpSpPr>
            <p:cNvPr id="9" name="Group 215"/>
            <p:cNvGrpSpPr/>
            <p:nvPr/>
          </p:nvGrpSpPr>
          <p:grpSpPr>
            <a:xfrm>
              <a:off x="5044548" y="3937574"/>
              <a:ext cx="2980661" cy="545819"/>
              <a:chOff x="411124" y="4107698"/>
              <a:chExt cx="2980661" cy="545819"/>
            </a:xfrm>
          </p:grpSpPr>
          <p:sp>
            <p:nvSpPr>
              <p:cNvPr id="16" name="Oval 15"/>
              <p:cNvSpPr/>
              <p:nvPr/>
            </p:nvSpPr>
            <p:spPr bwMode="auto">
              <a:xfrm>
                <a:off x="482002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>
                <a:off x="1247542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>
                <a:off x="2576629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38666" y="4107698"/>
                <a:ext cx="697627" cy="473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……</a:t>
                </a:r>
                <a:endParaRPr lang="en-US" sz="2000" dirty="0"/>
              </a:p>
            </p:txBody>
          </p:sp>
          <p:sp>
            <p:nvSpPr>
              <p:cNvPr id="20" name="Rounded Rectangle 19"/>
              <p:cNvSpPr/>
              <p:nvPr/>
            </p:nvSpPr>
            <p:spPr bwMode="auto">
              <a:xfrm>
                <a:off x="411124" y="4185684"/>
                <a:ext cx="2980661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 bwMode="auto">
            <a:xfrm rot="5400000" flipH="1" flipV="1">
              <a:off x="6382479" y="5525388"/>
              <a:ext cx="304799" cy="1588"/>
            </a:xfrm>
            <a:prstGeom prst="straightConnector1">
              <a:avLst/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rot="5400000" flipH="1" flipV="1">
              <a:off x="6323997" y="4694274"/>
              <a:ext cx="421762" cy="1"/>
            </a:xfrm>
            <a:prstGeom prst="straightConnector1">
              <a:avLst/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/>
            <p:nvPr/>
          </p:nvCxnSpPr>
          <p:spPr bwMode="auto">
            <a:xfrm rot="10800000" flipH="1" flipV="1">
              <a:off x="5044548" y="4249476"/>
              <a:ext cx="193158" cy="1662227"/>
            </a:xfrm>
            <a:prstGeom prst="bentConnector3">
              <a:avLst>
                <a:gd name="adj1" fmla="val -118349"/>
              </a:avLst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003944" y="3891517"/>
              <a:ext cx="1140056" cy="6610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SDN</a:t>
              </a:r>
            </a:p>
            <a:p>
              <a:r>
                <a:rPr lang="en-US" dirty="0" smtClean="0"/>
                <a:t>Controllers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93312" y="4958317"/>
              <a:ext cx="655372" cy="359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ALTO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80651" y="5585638"/>
              <a:ext cx="1487908" cy="695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SDN-controlled</a:t>
              </a:r>
            </a:p>
            <a:p>
              <a:r>
                <a:rPr lang="en-US" dirty="0" smtClean="0"/>
                <a:t>Devices</a:t>
              </a:r>
              <a:endParaRPr lang="en-US" dirty="0"/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4788024" y="1124744"/>
            <a:ext cx="3899721" cy="3098427"/>
            <a:chOff x="5139228" y="2825330"/>
            <a:chExt cx="3899721" cy="3098427"/>
          </a:xfrm>
        </p:grpSpPr>
        <p:cxnSp>
          <p:nvCxnSpPr>
            <p:cNvPr id="31" name="Straight Arrow Connector 30"/>
            <p:cNvCxnSpPr>
              <a:stCxn id="47" idx="0"/>
              <a:endCxn id="63" idx="2"/>
            </p:cNvCxnSpPr>
            <p:nvPr/>
          </p:nvCxnSpPr>
          <p:spPr bwMode="auto">
            <a:xfrm rot="16200000" flipV="1">
              <a:off x="6303751" y="4674357"/>
              <a:ext cx="423454" cy="2285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63" idx="0"/>
              <a:endCxn id="56" idx="2"/>
            </p:cNvCxnSpPr>
            <p:nvPr/>
          </p:nvCxnSpPr>
          <p:spPr bwMode="auto">
            <a:xfrm rot="5400000" flipH="1" flipV="1">
              <a:off x="6248874" y="3643967"/>
              <a:ext cx="532090" cy="1169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Group 28"/>
            <p:cNvGrpSpPr/>
            <p:nvPr/>
          </p:nvGrpSpPr>
          <p:grpSpPr>
            <a:xfrm>
              <a:off x="5139228" y="3763925"/>
              <a:ext cx="3782506" cy="781599"/>
              <a:chOff x="5023281" y="2700670"/>
              <a:chExt cx="3782506" cy="781599"/>
            </a:xfrm>
          </p:grpSpPr>
          <p:grpSp>
            <p:nvGrpSpPr>
              <p:cNvPr id="30" name="Group 215"/>
              <p:cNvGrpSpPr/>
              <p:nvPr/>
            </p:nvGrpSpPr>
            <p:grpSpPr>
              <a:xfrm>
                <a:off x="5023281" y="2755122"/>
                <a:ext cx="2750214" cy="645388"/>
                <a:chOff x="411124" y="4107698"/>
                <a:chExt cx="2980661" cy="545819"/>
              </a:xfrm>
            </p:grpSpPr>
            <p:sp>
              <p:nvSpPr>
                <p:cNvPr id="59" name="Oval 58"/>
                <p:cNvSpPr/>
                <p:nvPr/>
              </p:nvSpPr>
              <p:spPr bwMode="auto">
                <a:xfrm>
                  <a:off x="482002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 bwMode="auto">
                <a:xfrm>
                  <a:off x="1247542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 bwMode="auto">
                <a:xfrm>
                  <a:off x="2576629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1938666" y="4107698"/>
                  <a:ext cx="697627" cy="473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……</a:t>
                  </a:r>
                  <a:endParaRPr lang="en-US" sz="2000" dirty="0"/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 bwMode="auto">
                <a:xfrm>
                  <a:off x="411124" y="4185684"/>
                  <a:ext cx="2980661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7753874" y="2700670"/>
                <a:ext cx="1051913" cy="78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SDN</a:t>
                </a:r>
              </a:p>
              <a:p>
                <a:r>
                  <a:rPr lang="en-US" dirty="0" smtClean="0"/>
                  <a:t>Controllers</a:t>
                </a:r>
                <a:endParaRPr lang="en-US" dirty="0"/>
              </a:p>
            </p:txBody>
          </p:sp>
        </p:grpSp>
        <p:grpSp>
          <p:nvGrpSpPr>
            <p:cNvPr id="33" name="Group 29"/>
            <p:cNvGrpSpPr/>
            <p:nvPr/>
          </p:nvGrpSpPr>
          <p:grpSpPr>
            <a:xfrm>
              <a:off x="5318622" y="2825330"/>
              <a:ext cx="3147261" cy="553176"/>
              <a:chOff x="5201505" y="3899219"/>
              <a:chExt cx="3147261" cy="553176"/>
            </a:xfrm>
          </p:grpSpPr>
          <p:grpSp>
            <p:nvGrpSpPr>
              <p:cNvPr id="34" name="Group 214"/>
              <p:cNvGrpSpPr/>
              <p:nvPr/>
            </p:nvGrpSpPr>
            <p:grpSpPr>
              <a:xfrm>
                <a:off x="5201505" y="3899219"/>
                <a:ext cx="2393765" cy="553176"/>
                <a:chOff x="577702" y="4979582"/>
                <a:chExt cx="2594344" cy="467833"/>
              </a:xfrm>
            </p:grpSpPr>
            <p:sp>
              <p:nvSpPr>
                <p:cNvPr id="55" name="Diamond 54"/>
                <p:cNvSpPr/>
                <p:nvPr/>
              </p:nvSpPr>
              <p:spPr bwMode="auto">
                <a:xfrm>
                  <a:off x="797441" y="5064647"/>
                  <a:ext cx="2243471" cy="336692"/>
                </a:xfrm>
                <a:prstGeom prst="diamond">
                  <a:avLst/>
                </a:prstGeom>
                <a:ln w="381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56" name="Rounded Rectangle 55"/>
                <p:cNvSpPr/>
                <p:nvPr/>
              </p:nvSpPr>
              <p:spPr bwMode="auto">
                <a:xfrm>
                  <a:off x="577702" y="4979582"/>
                  <a:ext cx="2594344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7744064" y="3962079"/>
                <a:ext cx="604702" cy="4249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ALTO</a:t>
                </a:r>
                <a:endParaRPr lang="en-US" dirty="0"/>
              </a:p>
            </p:txBody>
          </p:sp>
        </p:grpSp>
        <p:grpSp>
          <p:nvGrpSpPr>
            <p:cNvPr id="35" name="Group 30"/>
            <p:cNvGrpSpPr/>
            <p:nvPr/>
          </p:nvGrpSpPr>
          <p:grpSpPr>
            <a:xfrm>
              <a:off x="5319738" y="4778268"/>
              <a:ext cx="3719211" cy="822464"/>
              <a:chOff x="5201505" y="4703837"/>
              <a:chExt cx="3719211" cy="822464"/>
            </a:xfrm>
          </p:grpSpPr>
          <p:grpSp>
            <p:nvGrpSpPr>
              <p:cNvPr id="38" name="Group 213"/>
              <p:cNvGrpSpPr/>
              <p:nvPr/>
            </p:nvGrpSpPr>
            <p:grpSpPr>
              <a:xfrm>
                <a:off x="5201505" y="4724800"/>
                <a:ext cx="2393764" cy="641172"/>
                <a:chOff x="648586" y="5677794"/>
                <a:chExt cx="2594344" cy="542253"/>
              </a:xfrm>
            </p:grpSpPr>
            <p:grpSp>
              <p:nvGrpSpPr>
                <p:cNvPr id="39" name="Group 209"/>
                <p:cNvGrpSpPr/>
                <p:nvPr/>
              </p:nvGrpSpPr>
              <p:grpSpPr>
                <a:xfrm>
                  <a:off x="843526" y="5677794"/>
                  <a:ext cx="2243469" cy="473912"/>
                  <a:chOff x="843526" y="5188676"/>
                  <a:chExt cx="2243469" cy="473912"/>
                </a:xfrm>
              </p:grpSpPr>
              <p:grpSp>
                <p:nvGrpSpPr>
                  <p:cNvPr id="44" name="Group 208"/>
                  <p:cNvGrpSpPr/>
                  <p:nvPr/>
                </p:nvGrpSpPr>
                <p:grpSpPr>
                  <a:xfrm>
                    <a:off x="843526" y="5436786"/>
                    <a:ext cx="2243469" cy="180754"/>
                    <a:chOff x="843526" y="5436786"/>
                    <a:chExt cx="2243469" cy="180754"/>
                  </a:xfrm>
                </p:grpSpPr>
                <p:sp>
                  <p:nvSpPr>
                    <p:cNvPr id="50" name="Rounded Rectangle 49"/>
                    <p:cNvSpPr/>
                    <p:nvPr/>
                  </p:nvSpPr>
                  <p:spPr bwMode="auto">
                    <a:xfrm>
                      <a:off x="843526" y="5447419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  <p:sp>
                  <p:nvSpPr>
                    <p:cNvPr id="51" name="Rounded Rectangle 50"/>
                    <p:cNvSpPr/>
                    <p:nvPr/>
                  </p:nvSpPr>
                  <p:spPr bwMode="auto">
                    <a:xfrm>
                      <a:off x="1066811" y="5447418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  <p:sp>
                  <p:nvSpPr>
                    <p:cNvPr id="52" name="Rounded Rectangle 51"/>
                    <p:cNvSpPr/>
                    <p:nvPr/>
                  </p:nvSpPr>
                  <p:spPr bwMode="auto">
                    <a:xfrm>
                      <a:off x="2959405" y="5436786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1616149" y="5188676"/>
                    <a:ext cx="697627" cy="473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 smtClean="0"/>
                      <a:t>……</a:t>
                    </a:r>
                    <a:endParaRPr lang="en-US" sz="2000" dirty="0"/>
                  </a:p>
                </p:txBody>
              </p:sp>
            </p:grpSp>
            <p:sp>
              <p:nvSpPr>
                <p:cNvPr id="47" name="Rounded Rectangle 46"/>
                <p:cNvSpPr/>
                <p:nvPr/>
              </p:nvSpPr>
              <p:spPr bwMode="auto">
                <a:xfrm>
                  <a:off x="648586" y="5752214"/>
                  <a:ext cx="2594344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7547844" y="4703837"/>
                <a:ext cx="1372872" cy="82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SDN-controlled</a:t>
                </a:r>
              </a:p>
              <a:p>
                <a:r>
                  <a:rPr lang="en-US" dirty="0" smtClean="0"/>
                  <a:t>Devices</a:t>
                </a:r>
                <a:endParaRPr lang="en-US" dirty="0"/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 bwMode="auto">
            <a:xfrm rot="5400000">
              <a:off x="6645352" y="4710225"/>
              <a:ext cx="446566" cy="4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6638265" y="3657604"/>
              <a:ext cx="570612" cy="3545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6" name="Group 48"/>
            <p:cNvGrpSpPr/>
            <p:nvPr/>
          </p:nvGrpSpPr>
          <p:grpSpPr>
            <a:xfrm>
              <a:off x="5584500" y="5550187"/>
              <a:ext cx="984852" cy="359394"/>
              <a:chOff x="5584500" y="5550187"/>
              <a:chExt cx="984852" cy="359394"/>
            </a:xfrm>
          </p:grpSpPr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5584500" y="5741376"/>
                <a:ext cx="444160" cy="205"/>
              </a:xfrm>
              <a:prstGeom prst="straightConnector1">
                <a:avLst/>
              </a:prstGeom>
              <a:ln w="50800">
                <a:solidFill>
                  <a:srgbClr val="00B050"/>
                </a:solidFill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996759" y="5550187"/>
                <a:ext cx="572593" cy="359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Data</a:t>
                </a:r>
                <a:endParaRPr lang="en-US" dirty="0"/>
              </a:p>
            </p:txBody>
          </p:sp>
        </p:grpSp>
        <p:grpSp>
          <p:nvGrpSpPr>
            <p:cNvPr id="48" name="Group 49"/>
            <p:cNvGrpSpPr/>
            <p:nvPr/>
          </p:nvGrpSpPr>
          <p:grpSpPr>
            <a:xfrm>
              <a:off x="6619402" y="5564363"/>
              <a:ext cx="1233318" cy="359394"/>
              <a:chOff x="5584500" y="5550187"/>
              <a:chExt cx="1233318" cy="359394"/>
            </a:xfrm>
          </p:grpSpPr>
          <p:cxnSp>
            <p:nvCxnSpPr>
              <p:cNvPr id="40" name="Straight Arrow Connector 39"/>
              <p:cNvCxnSpPr/>
              <p:nvPr/>
            </p:nvCxnSpPr>
            <p:spPr bwMode="auto">
              <a:xfrm>
                <a:off x="5584500" y="5741376"/>
                <a:ext cx="444160" cy="205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5996759" y="5550187"/>
                <a:ext cx="821059" cy="359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Control</a:t>
                </a:r>
                <a:endParaRPr lang="en-US" dirty="0"/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6625033" y="1844824"/>
            <a:ext cx="1859227" cy="3593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SDN-ALTO protocol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1799692" y="3825044"/>
            <a:ext cx="56886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2"/>
          <p:cNvSpPr>
            <a:spLocks noGrp="1"/>
          </p:cNvSpPr>
          <p:nvPr>
            <p:ph idx="1"/>
          </p:nvPr>
        </p:nvSpPr>
        <p:spPr>
          <a:xfrm>
            <a:off x="323528" y="4481736"/>
            <a:ext cx="4248472" cy="237626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Relationship w/ ALTO: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ALTO collects fine-grain information, requiring infrastructure open to ALTO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Info type: e.g., bandwidth, connectivity, cost, etc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Disadvantages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Redundant &amp; Inefficient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Violation of Privacy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Difficult to apply ALTO decisions in SDN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Information obtained by ALTO is likely outdated due to its scale and granularity</a:t>
            </a: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4895528" y="4437112"/>
            <a:ext cx="4248472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Relationship w/ ALTO: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ALTO collects coarse-grain information</a:t>
            </a:r>
            <a:r>
              <a:rPr kumimoji="0" lang="en-US" altLang="zh-CN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 from SDN domains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zh-CN" sz="1400" dirty="0" smtClean="0">
                <a:ea typeface="宋体" charset="0"/>
              </a:rPr>
              <a:t>Granularity depends on I2AEX policies defined by individual SDN domains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Info type: e.g., bandwidth, connectivity, cost, etc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Advantages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Efficient &amp; scalable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Preserve Privacy</a:t>
            </a:r>
          </a:p>
        </p:txBody>
      </p:sp>
    </p:spTree>
    <p:extLst>
      <p:ext uri="{BB962C8B-B14F-4D97-AF65-F5344CB8AC3E}">
        <p14:creationId xmlns="" xmlns:p14="http://schemas.microsoft.com/office/powerpoint/2010/main" val="25474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ALTO-SDN generalizes ALTO-CDN / ALTO-DC</a:t>
            </a:r>
          </a:p>
          <a:p>
            <a:pPr lvl="1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ALTO-SDN fundamentally differs from ALTO-CDN / ALTO-DC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Domain-specific policy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Granularity &amp; scale of information collection/share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Delegation of domain-specific decision making and execution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ALTO co-exists with multiple SDN domains</a:t>
            </a:r>
          </a:p>
          <a:p>
            <a:pPr lvl="2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Coordination and joint optimization are more challenging</a:t>
            </a:r>
          </a:p>
          <a:p>
            <a:pPr lvl="2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Novel new designs for ALTO-SDN is necessary</a:t>
            </a:r>
          </a:p>
          <a:p>
            <a:pPr lvl="2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6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87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Contributors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8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1560" y="1412776"/>
            <a:ext cx="6552728" cy="487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E7BBD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j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j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j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Haiyong Xie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Hongtao Yin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mtClean="0">
                <a:ea typeface="宋体" charset="0"/>
              </a:rPr>
              <a:t>Tina </a:t>
            </a:r>
            <a:r>
              <a:rPr lang="en-US" altLang="zh-CN" dirty="0" smtClean="0">
                <a:ea typeface="宋体" charset="0"/>
              </a:rPr>
              <a:t>Tsou</a:t>
            </a:r>
            <a:endParaRPr lang="en-US" altLang="zh-CN" baseline="0" dirty="0">
              <a:ea typeface="宋体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78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 Example of SDN Domain</a:t>
            </a:r>
            <a:endParaRPr lang="en-US" sz="4000" dirty="0"/>
          </a:p>
        </p:txBody>
      </p:sp>
      <p:grpSp>
        <p:nvGrpSpPr>
          <p:cNvPr id="145" name="Group 260"/>
          <p:cNvGrpSpPr>
            <a:grpSpLocks/>
          </p:cNvGrpSpPr>
          <p:nvPr/>
        </p:nvGrpSpPr>
        <p:grpSpPr bwMode="auto">
          <a:xfrm>
            <a:off x="2523753" y="5855791"/>
            <a:ext cx="403225" cy="374650"/>
            <a:chOff x="1714" y="2079"/>
            <a:chExt cx="202" cy="167"/>
          </a:xfrm>
        </p:grpSpPr>
        <p:sp>
          <p:nvSpPr>
            <p:cNvPr id="14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270" name="Line 128"/>
          <p:cNvSpPr>
            <a:spLocks noChangeShapeType="1"/>
          </p:cNvSpPr>
          <p:nvPr/>
        </p:nvSpPr>
        <p:spPr bwMode="auto">
          <a:xfrm flipH="1">
            <a:off x="2342777" y="2996952"/>
            <a:ext cx="1077094" cy="217938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1" name="Line 129"/>
          <p:cNvSpPr>
            <a:spLocks noChangeShapeType="1"/>
          </p:cNvSpPr>
          <p:nvPr/>
        </p:nvSpPr>
        <p:spPr bwMode="auto">
          <a:xfrm flipH="1">
            <a:off x="3901703" y="2996952"/>
            <a:ext cx="598289" cy="281915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2" name="Line 130"/>
          <p:cNvSpPr>
            <a:spLocks noChangeShapeType="1"/>
          </p:cNvSpPr>
          <p:nvPr/>
        </p:nvSpPr>
        <p:spPr bwMode="auto">
          <a:xfrm flipH="1">
            <a:off x="3693740" y="2996953"/>
            <a:ext cx="662236" cy="207461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3" name="Line 131"/>
          <p:cNvSpPr>
            <a:spLocks noChangeShapeType="1"/>
          </p:cNvSpPr>
          <p:nvPr/>
        </p:nvSpPr>
        <p:spPr bwMode="auto">
          <a:xfrm flipV="1">
            <a:off x="1769690" y="5390654"/>
            <a:ext cx="519113" cy="2143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4" name="Line 132"/>
          <p:cNvSpPr>
            <a:spLocks noChangeShapeType="1"/>
          </p:cNvSpPr>
          <p:nvPr/>
        </p:nvSpPr>
        <p:spPr bwMode="auto">
          <a:xfrm flipV="1">
            <a:off x="2549153" y="5230316"/>
            <a:ext cx="989012" cy="539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5" name="Line 133"/>
          <p:cNvSpPr>
            <a:spLocks noChangeShapeType="1"/>
          </p:cNvSpPr>
          <p:nvPr/>
        </p:nvSpPr>
        <p:spPr bwMode="auto">
          <a:xfrm>
            <a:off x="1663328" y="5816104"/>
            <a:ext cx="923925" cy="2460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6" name="Line 134"/>
          <p:cNvSpPr>
            <a:spLocks noChangeShapeType="1"/>
          </p:cNvSpPr>
          <p:nvPr/>
        </p:nvSpPr>
        <p:spPr bwMode="auto">
          <a:xfrm>
            <a:off x="2906340" y="6062166"/>
            <a:ext cx="319088" cy="222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7" name="Line 135"/>
          <p:cNvSpPr>
            <a:spLocks noChangeShapeType="1"/>
          </p:cNvSpPr>
          <p:nvPr/>
        </p:nvSpPr>
        <p:spPr bwMode="auto">
          <a:xfrm flipV="1">
            <a:off x="3539753" y="5924054"/>
            <a:ext cx="30956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278" name="Group 260"/>
          <p:cNvGrpSpPr>
            <a:grpSpLocks/>
          </p:cNvGrpSpPr>
          <p:nvPr/>
        </p:nvGrpSpPr>
        <p:grpSpPr bwMode="auto">
          <a:xfrm>
            <a:off x="3538165" y="5071566"/>
            <a:ext cx="328613" cy="290513"/>
            <a:chOff x="1714" y="2079"/>
            <a:chExt cx="202" cy="167"/>
          </a:xfrm>
        </p:grpSpPr>
        <p:sp>
          <p:nvSpPr>
            <p:cNvPr id="27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03" name="Group 260"/>
          <p:cNvGrpSpPr>
            <a:grpSpLocks/>
          </p:cNvGrpSpPr>
          <p:nvPr/>
        </p:nvGrpSpPr>
        <p:grpSpPr bwMode="auto">
          <a:xfrm>
            <a:off x="2238003" y="5123954"/>
            <a:ext cx="328612" cy="292100"/>
            <a:chOff x="1714" y="2079"/>
            <a:chExt cx="202" cy="167"/>
          </a:xfrm>
        </p:grpSpPr>
        <p:sp>
          <p:nvSpPr>
            <p:cNvPr id="40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528" name="Group 260"/>
          <p:cNvGrpSpPr>
            <a:grpSpLocks/>
          </p:cNvGrpSpPr>
          <p:nvPr/>
        </p:nvGrpSpPr>
        <p:grpSpPr bwMode="auto">
          <a:xfrm>
            <a:off x="1456953" y="5550991"/>
            <a:ext cx="328612" cy="290513"/>
            <a:chOff x="1714" y="2079"/>
            <a:chExt cx="202" cy="167"/>
          </a:xfrm>
        </p:grpSpPr>
        <p:sp>
          <p:nvSpPr>
            <p:cNvPr id="52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653" name="Group 260"/>
          <p:cNvGrpSpPr>
            <a:grpSpLocks/>
          </p:cNvGrpSpPr>
          <p:nvPr/>
        </p:nvGrpSpPr>
        <p:grpSpPr bwMode="auto">
          <a:xfrm>
            <a:off x="3225428" y="5870079"/>
            <a:ext cx="330200" cy="292100"/>
            <a:chOff x="1714" y="2079"/>
            <a:chExt cx="202" cy="167"/>
          </a:xfrm>
        </p:grpSpPr>
        <p:sp>
          <p:nvSpPr>
            <p:cNvPr id="65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778" name="Group 260"/>
          <p:cNvGrpSpPr>
            <a:grpSpLocks/>
          </p:cNvGrpSpPr>
          <p:nvPr/>
        </p:nvGrpSpPr>
        <p:grpSpPr bwMode="auto">
          <a:xfrm>
            <a:off x="3850903" y="5709741"/>
            <a:ext cx="328612" cy="292100"/>
            <a:chOff x="1714" y="2079"/>
            <a:chExt cx="202" cy="167"/>
          </a:xfrm>
        </p:grpSpPr>
        <p:sp>
          <p:nvSpPr>
            <p:cNvPr id="77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903" name="Group 3"/>
          <p:cNvGrpSpPr>
            <a:grpSpLocks noChangeAspect="1"/>
          </p:cNvGrpSpPr>
          <p:nvPr/>
        </p:nvGrpSpPr>
        <p:grpSpPr bwMode="auto">
          <a:xfrm>
            <a:off x="683568" y="4437111"/>
            <a:ext cx="7776864" cy="2255291"/>
            <a:chOff x="1391" y="1408"/>
            <a:chExt cx="2123" cy="1180"/>
          </a:xfrm>
        </p:grpSpPr>
        <p:sp>
          <p:nvSpPr>
            <p:cNvPr id="904" name="AutoShape 2"/>
            <p:cNvSpPr>
              <a:spLocks noChangeAspect="1" noChangeArrowheads="1" noTextEdit="1"/>
            </p:cNvSpPr>
            <p:nvPr/>
          </p:nvSpPr>
          <p:spPr bwMode="auto">
            <a:xfrm>
              <a:off x="1391" y="1408"/>
              <a:ext cx="2123" cy="1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5" name="Freeform 4"/>
            <p:cNvSpPr>
              <a:spLocks/>
            </p:cNvSpPr>
            <p:nvPr/>
          </p:nvSpPr>
          <p:spPr bwMode="auto">
            <a:xfrm>
              <a:off x="1487" y="1567"/>
              <a:ext cx="384" cy="176"/>
            </a:xfrm>
            <a:custGeom>
              <a:avLst/>
              <a:gdLst>
                <a:gd name="T0" fmla="*/ 0 w 3067"/>
                <a:gd name="T1" fmla="*/ 0 h 1755"/>
                <a:gd name="T2" fmla="*/ 0 w 3067"/>
                <a:gd name="T3" fmla="*/ 0 h 1755"/>
                <a:gd name="T4" fmla="*/ 0 w 3067"/>
                <a:gd name="T5" fmla="*/ 0 h 1755"/>
                <a:gd name="T6" fmla="*/ 0 w 3067"/>
                <a:gd name="T7" fmla="*/ 0 h 1755"/>
                <a:gd name="T8" fmla="*/ 0 w 3067"/>
                <a:gd name="T9" fmla="*/ 0 h 1755"/>
                <a:gd name="T10" fmla="*/ 0 w 3067"/>
                <a:gd name="T11" fmla="*/ 0 h 1755"/>
                <a:gd name="T12" fmla="*/ 0 w 3067"/>
                <a:gd name="T13" fmla="*/ 0 h 1755"/>
                <a:gd name="T14" fmla="*/ 0 w 3067"/>
                <a:gd name="T15" fmla="*/ 0 h 1755"/>
                <a:gd name="T16" fmla="*/ 0 w 3067"/>
                <a:gd name="T17" fmla="*/ 0 h 1755"/>
                <a:gd name="T18" fmla="*/ 0 w 3067"/>
                <a:gd name="T19" fmla="*/ 0 h 1755"/>
                <a:gd name="T20" fmla="*/ 0 w 3067"/>
                <a:gd name="T21" fmla="*/ 0 h 1755"/>
                <a:gd name="T22" fmla="*/ 0 w 3067"/>
                <a:gd name="T23" fmla="*/ 0 h 1755"/>
                <a:gd name="T24" fmla="*/ 0 w 3067"/>
                <a:gd name="T25" fmla="*/ 0 h 1755"/>
                <a:gd name="T26" fmla="*/ 0 w 3067"/>
                <a:gd name="T27" fmla="*/ 0 h 1755"/>
                <a:gd name="T28" fmla="*/ 0 w 3067"/>
                <a:gd name="T29" fmla="*/ 0 h 1755"/>
                <a:gd name="T30" fmla="*/ 0 w 3067"/>
                <a:gd name="T31" fmla="*/ 0 h 1755"/>
                <a:gd name="T32" fmla="*/ 0 w 3067"/>
                <a:gd name="T33" fmla="*/ 0 h 1755"/>
                <a:gd name="T34" fmla="*/ 0 w 3067"/>
                <a:gd name="T35" fmla="*/ 0 h 1755"/>
                <a:gd name="T36" fmla="*/ 0 w 3067"/>
                <a:gd name="T37" fmla="*/ 0 h 1755"/>
                <a:gd name="T38" fmla="*/ 0 w 3067"/>
                <a:gd name="T39" fmla="*/ 0 h 1755"/>
                <a:gd name="T40" fmla="*/ 0 w 3067"/>
                <a:gd name="T41" fmla="*/ 0 h 1755"/>
                <a:gd name="T42" fmla="*/ 0 w 3067"/>
                <a:gd name="T43" fmla="*/ 0 h 1755"/>
                <a:gd name="T44" fmla="*/ 0 w 3067"/>
                <a:gd name="T45" fmla="*/ 0 h 1755"/>
                <a:gd name="T46" fmla="*/ 0 w 3067"/>
                <a:gd name="T47" fmla="*/ 0 h 1755"/>
                <a:gd name="T48" fmla="*/ 0 w 3067"/>
                <a:gd name="T49" fmla="*/ 0 h 1755"/>
                <a:gd name="T50" fmla="*/ 0 w 3067"/>
                <a:gd name="T51" fmla="*/ 0 h 1755"/>
                <a:gd name="T52" fmla="*/ 0 w 3067"/>
                <a:gd name="T53" fmla="*/ 0 h 1755"/>
                <a:gd name="T54" fmla="*/ 0 w 3067"/>
                <a:gd name="T55" fmla="*/ 0 h 1755"/>
                <a:gd name="T56" fmla="*/ 0 w 3067"/>
                <a:gd name="T57" fmla="*/ 0 h 1755"/>
                <a:gd name="T58" fmla="*/ 0 w 3067"/>
                <a:gd name="T59" fmla="*/ 0 h 1755"/>
                <a:gd name="T60" fmla="*/ 0 w 3067"/>
                <a:gd name="T61" fmla="*/ 0 h 1755"/>
                <a:gd name="T62" fmla="*/ 0 w 3067"/>
                <a:gd name="T63" fmla="*/ 0 h 1755"/>
                <a:gd name="T64" fmla="*/ 0 w 3067"/>
                <a:gd name="T65" fmla="*/ 0 h 1755"/>
                <a:gd name="T66" fmla="*/ 0 w 3067"/>
                <a:gd name="T67" fmla="*/ 0 h 1755"/>
                <a:gd name="T68" fmla="*/ 0 w 3067"/>
                <a:gd name="T69" fmla="*/ 0 h 1755"/>
                <a:gd name="T70" fmla="*/ 0 w 3067"/>
                <a:gd name="T71" fmla="*/ 0 h 1755"/>
                <a:gd name="T72" fmla="*/ 0 w 3067"/>
                <a:gd name="T73" fmla="*/ 0 h 1755"/>
                <a:gd name="T74" fmla="*/ 0 w 3067"/>
                <a:gd name="T75" fmla="*/ 0 h 1755"/>
                <a:gd name="T76" fmla="*/ 0 w 3067"/>
                <a:gd name="T77" fmla="*/ 0 h 1755"/>
                <a:gd name="T78" fmla="*/ 0 w 3067"/>
                <a:gd name="T79" fmla="*/ 0 h 1755"/>
                <a:gd name="T80" fmla="*/ 0 w 3067"/>
                <a:gd name="T81" fmla="*/ 0 h 1755"/>
                <a:gd name="T82" fmla="*/ 0 w 3067"/>
                <a:gd name="T83" fmla="*/ 0 h 175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67"/>
                <a:gd name="T127" fmla="*/ 0 h 1755"/>
                <a:gd name="T128" fmla="*/ 3067 w 3067"/>
                <a:gd name="T129" fmla="*/ 1755 h 175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67" h="1755">
                  <a:moveTo>
                    <a:pt x="3067" y="0"/>
                  </a:moveTo>
                  <a:lnTo>
                    <a:pt x="0" y="1755"/>
                  </a:lnTo>
                  <a:lnTo>
                    <a:pt x="35" y="1686"/>
                  </a:lnTo>
                  <a:lnTo>
                    <a:pt x="74" y="1618"/>
                  </a:lnTo>
                  <a:lnTo>
                    <a:pt x="115" y="1550"/>
                  </a:lnTo>
                  <a:lnTo>
                    <a:pt x="160" y="1483"/>
                  </a:lnTo>
                  <a:lnTo>
                    <a:pt x="208" y="1416"/>
                  </a:lnTo>
                  <a:lnTo>
                    <a:pt x="259" y="1350"/>
                  </a:lnTo>
                  <a:lnTo>
                    <a:pt x="313" y="1285"/>
                  </a:lnTo>
                  <a:lnTo>
                    <a:pt x="370" y="1221"/>
                  </a:lnTo>
                  <a:lnTo>
                    <a:pt x="431" y="1158"/>
                  </a:lnTo>
                  <a:lnTo>
                    <a:pt x="493" y="1096"/>
                  </a:lnTo>
                  <a:lnTo>
                    <a:pt x="559" y="1034"/>
                  </a:lnTo>
                  <a:lnTo>
                    <a:pt x="627" y="975"/>
                  </a:lnTo>
                  <a:lnTo>
                    <a:pt x="698" y="915"/>
                  </a:lnTo>
                  <a:lnTo>
                    <a:pt x="771" y="858"/>
                  </a:lnTo>
                  <a:lnTo>
                    <a:pt x="848" y="801"/>
                  </a:lnTo>
                  <a:lnTo>
                    <a:pt x="926" y="746"/>
                  </a:lnTo>
                  <a:lnTo>
                    <a:pt x="1008" y="692"/>
                  </a:lnTo>
                  <a:lnTo>
                    <a:pt x="1091" y="640"/>
                  </a:lnTo>
                  <a:lnTo>
                    <a:pt x="1177" y="590"/>
                  </a:lnTo>
                  <a:lnTo>
                    <a:pt x="1265" y="540"/>
                  </a:lnTo>
                  <a:lnTo>
                    <a:pt x="1355" y="493"/>
                  </a:lnTo>
                  <a:lnTo>
                    <a:pt x="1447" y="446"/>
                  </a:lnTo>
                  <a:lnTo>
                    <a:pt x="1542" y="403"/>
                  </a:lnTo>
                  <a:lnTo>
                    <a:pt x="1639" y="360"/>
                  </a:lnTo>
                  <a:lnTo>
                    <a:pt x="1737" y="320"/>
                  </a:lnTo>
                  <a:lnTo>
                    <a:pt x="1837" y="281"/>
                  </a:lnTo>
                  <a:lnTo>
                    <a:pt x="1940" y="244"/>
                  </a:lnTo>
                  <a:lnTo>
                    <a:pt x="2044" y="210"/>
                  </a:lnTo>
                  <a:lnTo>
                    <a:pt x="2149" y="177"/>
                  </a:lnTo>
                  <a:lnTo>
                    <a:pt x="2257" y="147"/>
                  </a:lnTo>
                  <a:lnTo>
                    <a:pt x="2366" y="119"/>
                  </a:lnTo>
                  <a:lnTo>
                    <a:pt x="2477" y="93"/>
                  </a:lnTo>
                  <a:lnTo>
                    <a:pt x="2551" y="77"/>
                  </a:lnTo>
                  <a:lnTo>
                    <a:pt x="2626" y="62"/>
                  </a:lnTo>
                  <a:lnTo>
                    <a:pt x="2700" y="50"/>
                  </a:lnTo>
                  <a:lnTo>
                    <a:pt x="2773" y="37"/>
                  </a:lnTo>
                  <a:lnTo>
                    <a:pt x="2848" y="26"/>
                  </a:lnTo>
                  <a:lnTo>
                    <a:pt x="2921" y="16"/>
                  </a:lnTo>
                  <a:lnTo>
                    <a:pt x="2994" y="7"/>
                  </a:lnTo>
                  <a:lnTo>
                    <a:pt x="3067" y="0"/>
                  </a:lnTo>
                  <a:close/>
                </a:path>
              </a:pathLst>
            </a:custGeom>
            <a:solidFill>
              <a:srgbClr val="91A5B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6" name="Freeform 5"/>
            <p:cNvSpPr>
              <a:spLocks/>
            </p:cNvSpPr>
            <p:nvPr/>
          </p:nvSpPr>
          <p:spPr bwMode="auto">
            <a:xfrm>
              <a:off x="1468" y="1565"/>
              <a:ext cx="500" cy="230"/>
            </a:xfrm>
            <a:custGeom>
              <a:avLst/>
              <a:gdLst>
                <a:gd name="T0" fmla="*/ 0 w 3996"/>
                <a:gd name="T1" fmla="*/ 0 h 2300"/>
                <a:gd name="T2" fmla="*/ 0 w 3996"/>
                <a:gd name="T3" fmla="*/ 0 h 2300"/>
                <a:gd name="T4" fmla="*/ 0 w 3996"/>
                <a:gd name="T5" fmla="*/ 0 h 2300"/>
                <a:gd name="T6" fmla="*/ 0 w 3996"/>
                <a:gd name="T7" fmla="*/ 0 h 2300"/>
                <a:gd name="T8" fmla="*/ 0 w 3996"/>
                <a:gd name="T9" fmla="*/ 0 h 2300"/>
                <a:gd name="T10" fmla="*/ 0 w 3996"/>
                <a:gd name="T11" fmla="*/ 0 h 2300"/>
                <a:gd name="T12" fmla="*/ 0 w 3996"/>
                <a:gd name="T13" fmla="*/ 0 h 2300"/>
                <a:gd name="T14" fmla="*/ 0 w 3996"/>
                <a:gd name="T15" fmla="*/ 0 h 2300"/>
                <a:gd name="T16" fmla="*/ 0 w 3996"/>
                <a:gd name="T17" fmla="*/ 0 h 2300"/>
                <a:gd name="T18" fmla="*/ 0 w 3996"/>
                <a:gd name="T19" fmla="*/ 0 h 2300"/>
                <a:gd name="T20" fmla="*/ 0 w 3996"/>
                <a:gd name="T21" fmla="*/ 0 h 2300"/>
                <a:gd name="T22" fmla="*/ 0 w 3996"/>
                <a:gd name="T23" fmla="*/ 0 h 2300"/>
                <a:gd name="T24" fmla="*/ 0 w 3996"/>
                <a:gd name="T25" fmla="*/ 0 h 2300"/>
                <a:gd name="T26" fmla="*/ 0 w 3996"/>
                <a:gd name="T27" fmla="*/ 0 h 2300"/>
                <a:gd name="T28" fmla="*/ 0 w 3996"/>
                <a:gd name="T29" fmla="*/ 0 h 2300"/>
                <a:gd name="T30" fmla="*/ 0 w 3996"/>
                <a:gd name="T31" fmla="*/ 0 h 2300"/>
                <a:gd name="T32" fmla="*/ 0 w 3996"/>
                <a:gd name="T33" fmla="*/ 0 h 2300"/>
                <a:gd name="T34" fmla="*/ 0 w 3996"/>
                <a:gd name="T35" fmla="*/ 0 h 2300"/>
                <a:gd name="T36" fmla="*/ 0 w 3996"/>
                <a:gd name="T37" fmla="*/ 0 h 2300"/>
                <a:gd name="T38" fmla="*/ 0 w 3996"/>
                <a:gd name="T39" fmla="*/ 0 h 2300"/>
                <a:gd name="T40" fmla="*/ 0 w 3996"/>
                <a:gd name="T41" fmla="*/ 0 h 2300"/>
                <a:gd name="T42" fmla="*/ 0 w 3996"/>
                <a:gd name="T43" fmla="*/ 0 h 2300"/>
                <a:gd name="T44" fmla="*/ 0 w 3996"/>
                <a:gd name="T45" fmla="*/ 0 h 2300"/>
                <a:gd name="T46" fmla="*/ 0 w 3996"/>
                <a:gd name="T47" fmla="*/ 0 h 2300"/>
                <a:gd name="T48" fmla="*/ 0 w 3996"/>
                <a:gd name="T49" fmla="*/ 0 h 2300"/>
                <a:gd name="T50" fmla="*/ 0 w 3996"/>
                <a:gd name="T51" fmla="*/ 0 h 2300"/>
                <a:gd name="T52" fmla="*/ 0 w 3996"/>
                <a:gd name="T53" fmla="*/ 0 h 2300"/>
                <a:gd name="T54" fmla="*/ 0 w 3996"/>
                <a:gd name="T55" fmla="*/ 0 h 2300"/>
                <a:gd name="T56" fmla="*/ 0 w 3996"/>
                <a:gd name="T57" fmla="*/ 0 h 2300"/>
                <a:gd name="T58" fmla="*/ 0 w 3996"/>
                <a:gd name="T59" fmla="*/ 0 h 2300"/>
                <a:gd name="T60" fmla="*/ 0 w 3996"/>
                <a:gd name="T61" fmla="*/ 0 h 2300"/>
                <a:gd name="T62" fmla="*/ 0 w 3996"/>
                <a:gd name="T63" fmla="*/ 0 h 2300"/>
                <a:gd name="T64" fmla="*/ 0 w 3996"/>
                <a:gd name="T65" fmla="*/ 0 h 2300"/>
                <a:gd name="T66" fmla="*/ 0 w 3996"/>
                <a:gd name="T67" fmla="*/ 0 h 2300"/>
                <a:gd name="T68" fmla="*/ 0 w 3996"/>
                <a:gd name="T69" fmla="*/ 0 h 2300"/>
                <a:gd name="T70" fmla="*/ 0 w 3996"/>
                <a:gd name="T71" fmla="*/ 0 h 2300"/>
                <a:gd name="T72" fmla="*/ 0 w 3996"/>
                <a:gd name="T73" fmla="*/ 0 h 2300"/>
                <a:gd name="T74" fmla="*/ 0 w 3996"/>
                <a:gd name="T75" fmla="*/ 0 h 2300"/>
                <a:gd name="T76" fmla="*/ 0 w 3996"/>
                <a:gd name="T77" fmla="*/ 0 h 2300"/>
                <a:gd name="T78" fmla="*/ 0 w 3996"/>
                <a:gd name="T79" fmla="*/ 0 h 2300"/>
                <a:gd name="T80" fmla="*/ 0 w 3996"/>
                <a:gd name="T81" fmla="*/ 0 h 2300"/>
                <a:gd name="T82" fmla="*/ 0 w 3996"/>
                <a:gd name="T83" fmla="*/ 0 h 2300"/>
                <a:gd name="T84" fmla="*/ 0 w 3996"/>
                <a:gd name="T85" fmla="*/ 0 h 2300"/>
                <a:gd name="T86" fmla="*/ 0 w 3996"/>
                <a:gd name="T87" fmla="*/ 0 h 2300"/>
                <a:gd name="T88" fmla="*/ 0 w 3996"/>
                <a:gd name="T89" fmla="*/ 0 h 2300"/>
                <a:gd name="T90" fmla="*/ 0 w 3996"/>
                <a:gd name="T91" fmla="*/ 0 h 23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996"/>
                <a:gd name="T139" fmla="*/ 0 h 2300"/>
                <a:gd name="T140" fmla="*/ 3996 w 3996"/>
                <a:gd name="T141" fmla="*/ 2300 h 230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996" h="2300">
                  <a:moveTo>
                    <a:pt x="833" y="952"/>
                  </a:moveTo>
                  <a:lnTo>
                    <a:pt x="1917" y="332"/>
                  </a:lnTo>
                  <a:lnTo>
                    <a:pt x="2002" y="300"/>
                  </a:lnTo>
                  <a:lnTo>
                    <a:pt x="2088" y="269"/>
                  </a:lnTo>
                  <a:lnTo>
                    <a:pt x="2175" y="240"/>
                  </a:lnTo>
                  <a:lnTo>
                    <a:pt x="2263" y="212"/>
                  </a:lnTo>
                  <a:lnTo>
                    <a:pt x="2353" y="185"/>
                  </a:lnTo>
                  <a:lnTo>
                    <a:pt x="2443" y="161"/>
                  </a:lnTo>
                  <a:lnTo>
                    <a:pt x="2536" y="137"/>
                  </a:lnTo>
                  <a:lnTo>
                    <a:pt x="2629" y="116"/>
                  </a:lnTo>
                  <a:lnTo>
                    <a:pt x="2717" y="97"/>
                  </a:lnTo>
                  <a:lnTo>
                    <a:pt x="2805" y="80"/>
                  </a:lnTo>
                  <a:lnTo>
                    <a:pt x="2893" y="65"/>
                  </a:lnTo>
                  <a:lnTo>
                    <a:pt x="2982" y="51"/>
                  </a:lnTo>
                  <a:lnTo>
                    <a:pt x="3069" y="40"/>
                  </a:lnTo>
                  <a:lnTo>
                    <a:pt x="3156" y="29"/>
                  </a:lnTo>
                  <a:lnTo>
                    <a:pt x="3243" y="21"/>
                  </a:lnTo>
                  <a:lnTo>
                    <a:pt x="3329" y="13"/>
                  </a:lnTo>
                  <a:lnTo>
                    <a:pt x="3415" y="8"/>
                  </a:lnTo>
                  <a:lnTo>
                    <a:pt x="3500" y="3"/>
                  </a:lnTo>
                  <a:lnTo>
                    <a:pt x="3584" y="1"/>
                  </a:lnTo>
                  <a:lnTo>
                    <a:pt x="3668" y="0"/>
                  </a:lnTo>
                  <a:lnTo>
                    <a:pt x="3751" y="1"/>
                  </a:lnTo>
                  <a:lnTo>
                    <a:pt x="3834" y="3"/>
                  </a:lnTo>
                  <a:lnTo>
                    <a:pt x="3916" y="8"/>
                  </a:lnTo>
                  <a:lnTo>
                    <a:pt x="3996" y="13"/>
                  </a:lnTo>
                  <a:lnTo>
                    <a:pt x="2920" y="629"/>
                  </a:lnTo>
                  <a:lnTo>
                    <a:pt x="2868" y="647"/>
                  </a:lnTo>
                  <a:lnTo>
                    <a:pt x="2817" y="664"/>
                  </a:lnTo>
                  <a:lnTo>
                    <a:pt x="2765" y="683"/>
                  </a:lnTo>
                  <a:lnTo>
                    <a:pt x="2715" y="702"/>
                  </a:lnTo>
                  <a:lnTo>
                    <a:pt x="2665" y="721"/>
                  </a:lnTo>
                  <a:lnTo>
                    <a:pt x="2615" y="741"/>
                  </a:lnTo>
                  <a:lnTo>
                    <a:pt x="2567" y="762"/>
                  </a:lnTo>
                  <a:lnTo>
                    <a:pt x="2518" y="783"/>
                  </a:lnTo>
                  <a:lnTo>
                    <a:pt x="2470" y="804"/>
                  </a:lnTo>
                  <a:lnTo>
                    <a:pt x="2422" y="826"/>
                  </a:lnTo>
                  <a:lnTo>
                    <a:pt x="2375" y="849"/>
                  </a:lnTo>
                  <a:lnTo>
                    <a:pt x="2330" y="872"/>
                  </a:lnTo>
                  <a:lnTo>
                    <a:pt x="2284" y="896"/>
                  </a:lnTo>
                  <a:lnTo>
                    <a:pt x="2238" y="919"/>
                  </a:lnTo>
                  <a:lnTo>
                    <a:pt x="2194" y="943"/>
                  </a:lnTo>
                  <a:lnTo>
                    <a:pt x="2150" y="969"/>
                  </a:lnTo>
                  <a:lnTo>
                    <a:pt x="2108" y="993"/>
                  </a:lnTo>
                  <a:lnTo>
                    <a:pt x="2065" y="1019"/>
                  </a:lnTo>
                  <a:lnTo>
                    <a:pt x="2023" y="1045"/>
                  </a:lnTo>
                  <a:lnTo>
                    <a:pt x="1982" y="1072"/>
                  </a:lnTo>
                  <a:lnTo>
                    <a:pt x="1941" y="1099"/>
                  </a:lnTo>
                  <a:lnTo>
                    <a:pt x="1901" y="1126"/>
                  </a:lnTo>
                  <a:lnTo>
                    <a:pt x="1863" y="1154"/>
                  </a:lnTo>
                  <a:lnTo>
                    <a:pt x="1823" y="1182"/>
                  </a:lnTo>
                  <a:lnTo>
                    <a:pt x="1786" y="1210"/>
                  </a:lnTo>
                  <a:lnTo>
                    <a:pt x="1749" y="1239"/>
                  </a:lnTo>
                  <a:lnTo>
                    <a:pt x="1712" y="1268"/>
                  </a:lnTo>
                  <a:lnTo>
                    <a:pt x="1677" y="1297"/>
                  </a:lnTo>
                  <a:lnTo>
                    <a:pt x="1642" y="1327"/>
                  </a:lnTo>
                  <a:lnTo>
                    <a:pt x="1608" y="1357"/>
                  </a:lnTo>
                  <a:lnTo>
                    <a:pt x="1574" y="1388"/>
                  </a:lnTo>
                  <a:lnTo>
                    <a:pt x="1541" y="1419"/>
                  </a:lnTo>
                  <a:lnTo>
                    <a:pt x="0" y="2300"/>
                  </a:lnTo>
                  <a:lnTo>
                    <a:pt x="5" y="2255"/>
                  </a:lnTo>
                  <a:lnTo>
                    <a:pt x="11" y="2211"/>
                  </a:lnTo>
                  <a:lnTo>
                    <a:pt x="20" y="2166"/>
                  </a:lnTo>
                  <a:lnTo>
                    <a:pt x="30" y="2121"/>
                  </a:lnTo>
                  <a:lnTo>
                    <a:pt x="40" y="2077"/>
                  </a:lnTo>
                  <a:lnTo>
                    <a:pt x="53" y="2032"/>
                  </a:lnTo>
                  <a:lnTo>
                    <a:pt x="67" y="1989"/>
                  </a:lnTo>
                  <a:lnTo>
                    <a:pt x="82" y="1944"/>
                  </a:lnTo>
                  <a:lnTo>
                    <a:pt x="99" y="1899"/>
                  </a:lnTo>
                  <a:lnTo>
                    <a:pt x="117" y="1856"/>
                  </a:lnTo>
                  <a:lnTo>
                    <a:pt x="136" y="1812"/>
                  </a:lnTo>
                  <a:lnTo>
                    <a:pt x="157" y="1768"/>
                  </a:lnTo>
                  <a:lnTo>
                    <a:pt x="179" y="1725"/>
                  </a:lnTo>
                  <a:lnTo>
                    <a:pt x="203" y="1681"/>
                  </a:lnTo>
                  <a:lnTo>
                    <a:pt x="227" y="1638"/>
                  </a:lnTo>
                  <a:lnTo>
                    <a:pt x="252" y="1595"/>
                  </a:lnTo>
                  <a:lnTo>
                    <a:pt x="280" y="1553"/>
                  </a:lnTo>
                  <a:lnTo>
                    <a:pt x="309" y="1510"/>
                  </a:lnTo>
                  <a:lnTo>
                    <a:pt x="338" y="1469"/>
                  </a:lnTo>
                  <a:lnTo>
                    <a:pt x="369" y="1426"/>
                  </a:lnTo>
                  <a:lnTo>
                    <a:pt x="402" y="1385"/>
                  </a:lnTo>
                  <a:lnTo>
                    <a:pt x="435" y="1343"/>
                  </a:lnTo>
                  <a:lnTo>
                    <a:pt x="470" y="1303"/>
                  </a:lnTo>
                  <a:lnTo>
                    <a:pt x="506" y="1262"/>
                  </a:lnTo>
                  <a:lnTo>
                    <a:pt x="542" y="1222"/>
                  </a:lnTo>
                  <a:lnTo>
                    <a:pt x="580" y="1183"/>
                  </a:lnTo>
                  <a:lnTo>
                    <a:pt x="620" y="1143"/>
                  </a:lnTo>
                  <a:lnTo>
                    <a:pt x="660" y="1104"/>
                  </a:lnTo>
                  <a:lnTo>
                    <a:pt x="701" y="1066"/>
                  </a:lnTo>
                  <a:lnTo>
                    <a:pt x="744" y="1027"/>
                  </a:lnTo>
                  <a:lnTo>
                    <a:pt x="788" y="989"/>
                  </a:lnTo>
                  <a:lnTo>
                    <a:pt x="833" y="952"/>
                  </a:lnTo>
                  <a:close/>
                </a:path>
              </a:pathLst>
            </a:custGeom>
            <a:solidFill>
              <a:srgbClr val="92A4A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7" name="Freeform 6"/>
            <p:cNvSpPr>
              <a:spLocks noEditPoints="1"/>
            </p:cNvSpPr>
            <p:nvPr/>
          </p:nvSpPr>
          <p:spPr bwMode="auto">
            <a:xfrm>
              <a:off x="1468" y="1428"/>
              <a:ext cx="897" cy="409"/>
            </a:xfrm>
            <a:custGeom>
              <a:avLst/>
              <a:gdLst>
                <a:gd name="T0" fmla="*/ 0 w 7180"/>
                <a:gd name="T1" fmla="*/ 0 h 4090"/>
                <a:gd name="T2" fmla="*/ 0 w 7180"/>
                <a:gd name="T3" fmla="*/ 0 h 4090"/>
                <a:gd name="T4" fmla="*/ 0 w 7180"/>
                <a:gd name="T5" fmla="*/ 0 h 4090"/>
                <a:gd name="T6" fmla="*/ 0 w 7180"/>
                <a:gd name="T7" fmla="*/ 0 h 4090"/>
                <a:gd name="T8" fmla="*/ 0 w 7180"/>
                <a:gd name="T9" fmla="*/ 0 h 4090"/>
                <a:gd name="T10" fmla="*/ 0 w 7180"/>
                <a:gd name="T11" fmla="*/ 0 h 4090"/>
                <a:gd name="T12" fmla="*/ 0 w 7180"/>
                <a:gd name="T13" fmla="*/ 0 h 4090"/>
                <a:gd name="T14" fmla="*/ 0 w 7180"/>
                <a:gd name="T15" fmla="*/ 0 h 4090"/>
                <a:gd name="T16" fmla="*/ 0 w 7180"/>
                <a:gd name="T17" fmla="*/ 0 h 4090"/>
                <a:gd name="T18" fmla="*/ 0 w 7180"/>
                <a:gd name="T19" fmla="*/ 0 h 4090"/>
                <a:gd name="T20" fmla="*/ 0 w 7180"/>
                <a:gd name="T21" fmla="*/ 0 h 4090"/>
                <a:gd name="T22" fmla="*/ 0 w 7180"/>
                <a:gd name="T23" fmla="*/ 0 h 4090"/>
                <a:gd name="T24" fmla="*/ 0 w 7180"/>
                <a:gd name="T25" fmla="*/ 0 h 4090"/>
                <a:gd name="T26" fmla="*/ 0 w 7180"/>
                <a:gd name="T27" fmla="*/ 0 h 4090"/>
                <a:gd name="T28" fmla="*/ 0 w 7180"/>
                <a:gd name="T29" fmla="*/ 0 h 4090"/>
                <a:gd name="T30" fmla="*/ 0 w 7180"/>
                <a:gd name="T31" fmla="*/ 0 h 4090"/>
                <a:gd name="T32" fmla="*/ 0 w 7180"/>
                <a:gd name="T33" fmla="*/ 0 h 4090"/>
                <a:gd name="T34" fmla="*/ 0 w 7180"/>
                <a:gd name="T35" fmla="*/ 0 h 4090"/>
                <a:gd name="T36" fmla="*/ 0 w 7180"/>
                <a:gd name="T37" fmla="*/ 0 h 4090"/>
                <a:gd name="T38" fmla="*/ 0 w 7180"/>
                <a:gd name="T39" fmla="*/ 0 h 4090"/>
                <a:gd name="T40" fmla="*/ 0 w 7180"/>
                <a:gd name="T41" fmla="*/ 0 h 4090"/>
                <a:gd name="T42" fmla="*/ 0 w 7180"/>
                <a:gd name="T43" fmla="*/ 0 h 4090"/>
                <a:gd name="T44" fmla="*/ 0 w 7180"/>
                <a:gd name="T45" fmla="*/ 0 h 4090"/>
                <a:gd name="T46" fmla="*/ 0 w 7180"/>
                <a:gd name="T47" fmla="*/ 0 h 4090"/>
                <a:gd name="T48" fmla="*/ 0 w 7180"/>
                <a:gd name="T49" fmla="*/ 0 h 4090"/>
                <a:gd name="T50" fmla="*/ 0 w 7180"/>
                <a:gd name="T51" fmla="*/ 0 h 4090"/>
                <a:gd name="T52" fmla="*/ 0 w 7180"/>
                <a:gd name="T53" fmla="*/ 0 h 4090"/>
                <a:gd name="T54" fmla="*/ 0 w 7180"/>
                <a:gd name="T55" fmla="*/ 0 h 4090"/>
                <a:gd name="T56" fmla="*/ 0 w 7180"/>
                <a:gd name="T57" fmla="*/ 0 h 4090"/>
                <a:gd name="T58" fmla="*/ 0 w 7180"/>
                <a:gd name="T59" fmla="*/ 0 h 4090"/>
                <a:gd name="T60" fmla="*/ 0 w 7180"/>
                <a:gd name="T61" fmla="*/ 0 h 4090"/>
                <a:gd name="T62" fmla="*/ 0 w 7180"/>
                <a:gd name="T63" fmla="*/ 0 h 4090"/>
                <a:gd name="T64" fmla="*/ 0 w 7180"/>
                <a:gd name="T65" fmla="*/ 0 h 4090"/>
                <a:gd name="T66" fmla="*/ 0 w 7180"/>
                <a:gd name="T67" fmla="*/ 0 h 4090"/>
                <a:gd name="T68" fmla="*/ 0 w 7180"/>
                <a:gd name="T69" fmla="*/ 0 h 4090"/>
                <a:gd name="T70" fmla="*/ 0 w 7180"/>
                <a:gd name="T71" fmla="*/ 0 h 4090"/>
                <a:gd name="T72" fmla="*/ 0 w 7180"/>
                <a:gd name="T73" fmla="*/ 0 h 4090"/>
                <a:gd name="T74" fmla="*/ 0 w 7180"/>
                <a:gd name="T75" fmla="*/ 0 h 4090"/>
                <a:gd name="T76" fmla="*/ 0 w 7180"/>
                <a:gd name="T77" fmla="*/ 0 h 4090"/>
                <a:gd name="T78" fmla="*/ 0 w 7180"/>
                <a:gd name="T79" fmla="*/ 0 h 4090"/>
                <a:gd name="T80" fmla="*/ 0 w 7180"/>
                <a:gd name="T81" fmla="*/ 0 h 4090"/>
                <a:gd name="T82" fmla="*/ 0 w 7180"/>
                <a:gd name="T83" fmla="*/ 0 h 4090"/>
                <a:gd name="T84" fmla="*/ 0 w 7180"/>
                <a:gd name="T85" fmla="*/ 0 h 4090"/>
                <a:gd name="T86" fmla="*/ 0 w 7180"/>
                <a:gd name="T87" fmla="*/ 0 h 40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80"/>
                <a:gd name="T133" fmla="*/ 0 h 4090"/>
                <a:gd name="T134" fmla="*/ 7180 w 7180"/>
                <a:gd name="T135" fmla="*/ 4090 h 40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80" h="4090">
                  <a:moveTo>
                    <a:pt x="158" y="3148"/>
                  </a:moveTo>
                  <a:lnTo>
                    <a:pt x="3225" y="1393"/>
                  </a:lnTo>
                  <a:lnTo>
                    <a:pt x="3317" y="1384"/>
                  </a:lnTo>
                  <a:lnTo>
                    <a:pt x="3409" y="1378"/>
                  </a:lnTo>
                  <a:lnTo>
                    <a:pt x="3499" y="1373"/>
                  </a:lnTo>
                  <a:lnTo>
                    <a:pt x="3589" y="1371"/>
                  </a:lnTo>
                  <a:lnTo>
                    <a:pt x="3679" y="1370"/>
                  </a:lnTo>
                  <a:lnTo>
                    <a:pt x="3768" y="1371"/>
                  </a:lnTo>
                  <a:lnTo>
                    <a:pt x="3856" y="1375"/>
                  </a:lnTo>
                  <a:lnTo>
                    <a:pt x="3943" y="1379"/>
                  </a:lnTo>
                  <a:lnTo>
                    <a:pt x="4029" y="1385"/>
                  </a:lnTo>
                  <a:lnTo>
                    <a:pt x="4114" y="1394"/>
                  </a:lnTo>
                  <a:lnTo>
                    <a:pt x="4198" y="1403"/>
                  </a:lnTo>
                  <a:lnTo>
                    <a:pt x="4280" y="1415"/>
                  </a:lnTo>
                  <a:lnTo>
                    <a:pt x="4362" y="1428"/>
                  </a:lnTo>
                  <a:lnTo>
                    <a:pt x="4443" y="1443"/>
                  </a:lnTo>
                  <a:lnTo>
                    <a:pt x="4522" y="1459"/>
                  </a:lnTo>
                  <a:lnTo>
                    <a:pt x="4601" y="1477"/>
                  </a:lnTo>
                  <a:lnTo>
                    <a:pt x="4054" y="1789"/>
                  </a:lnTo>
                  <a:lnTo>
                    <a:pt x="3966" y="1795"/>
                  </a:lnTo>
                  <a:lnTo>
                    <a:pt x="3878" y="1802"/>
                  </a:lnTo>
                  <a:lnTo>
                    <a:pt x="3789" y="1812"/>
                  </a:lnTo>
                  <a:lnTo>
                    <a:pt x="3699" y="1823"/>
                  </a:lnTo>
                  <a:lnTo>
                    <a:pt x="3609" y="1836"/>
                  </a:lnTo>
                  <a:lnTo>
                    <a:pt x="3518" y="1851"/>
                  </a:lnTo>
                  <a:lnTo>
                    <a:pt x="3427" y="1869"/>
                  </a:lnTo>
                  <a:lnTo>
                    <a:pt x="3336" y="1888"/>
                  </a:lnTo>
                  <a:lnTo>
                    <a:pt x="3230" y="1913"/>
                  </a:lnTo>
                  <a:lnTo>
                    <a:pt x="3124" y="1940"/>
                  </a:lnTo>
                  <a:lnTo>
                    <a:pt x="3022" y="1969"/>
                  </a:lnTo>
                  <a:lnTo>
                    <a:pt x="2921" y="2001"/>
                  </a:lnTo>
                  <a:lnTo>
                    <a:pt x="2821" y="2035"/>
                  </a:lnTo>
                  <a:lnTo>
                    <a:pt x="2724" y="2070"/>
                  </a:lnTo>
                  <a:lnTo>
                    <a:pt x="2628" y="2108"/>
                  </a:lnTo>
                  <a:lnTo>
                    <a:pt x="2534" y="2148"/>
                  </a:lnTo>
                  <a:lnTo>
                    <a:pt x="2443" y="2189"/>
                  </a:lnTo>
                  <a:lnTo>
                    <a:pt x="2354" y="2233"/>
                  </a:lnTo>
                  <a:lnTo>
                    <a:pt x="2266" y="2277"/>
                  </a:lnTo>
                  <a:lnTo>
                    <a:pt x="2181" y="2324"/>
                  </a:lnTo>
                  <a:lnTo>
                    <a:pt x="2098" y="2373"/>
                  </a:lnTo>
                  <a:lnTo>
                    <a:pt x="2017" y="2423"/>
                  </a:lnTo>
                  <a:lnTo>
                    <a:pt x="1940" y="2474"/>
                  </a:lnTo>
                  <a:lnTo>
                    <a:pt x="1863" y="2527"/>
                  </a:lnTo>
                  <a:lnTo>
                    <a:pt x="1790" y="2581"/>
                  </a:lnTo>
                  <a:lnTo>
                    <a:pt x="1720" y="2637"/>
                  </a:lnTo>
                  <a:lnTo>
                    <a:pt x="1652" y="2693"/>
                  </a:lnTo>
                  <a:lnTo>
                    <a:pt x="1587" y="2751"/>
                  </a:lnTo>
                  <a:lnTo>
                    <a:pt x="1525" y="2810"/>
                  </a:lnTo>
                  <a:lnTo>
                    <a:pt x="1465" y="2871"/>
                  </a:lnTo>
                  <a:lnTo>
                    <a:pt x="1409" y="2931"/>
                  </a:lnTo>
                  <a:lnTo>
                    <a:pt x="1355" y="2993"/>
                  </a:lnTo>
                  <a:lnTo>
                    <a:pt x="1305" y="3056"/>
                  </a:lnTo>
                  <a:lnTo>
                    <a:pt x="1257" y="3119"/>
                  </a:lnTo>
                  <a:lnTo>
                    <a:pt x="1213" y="3184"/>
                  </a:lnTo>
                  <a:lnTo>
                    <a:pt x="1172" y="3249"/>
                  </a:lnTo>
                  <a:lnTo>
                    <a:pt x="1134" y="3314"/>
                  </a:lnTo>
                  <a:lnTo>
                    <a:pt x="1100" y="3380"/>
                  </a:lnTo>
                  <a:lnTo>
                    <a:pt x="1069" y="3447"/>
                  </a:lnTo>
                  <a:lnTo>
                    <a:pt x="1042" y="3514"/>
                  </a:lnTo>
                  <a:lnTo>
                    <a:pt x="34" y="4090"/>
                  </a:lnTo>
                  <a:lnTo>
                    <a:pt x="34" y="4089"/>
                  </a:lnTo>
                  <a:lnTo>
                    <a:pt x="34" y="4088"/>
                  </a:lnTo>
                  <a:lnTo>
                    <a:pt x="33" y="4088"/>
                  </a:lnTo>
                  <a:lnTo>
                    <a:pt x="33" y="4087"/>
                  </a:lnTo>
                  <a:lnTo>
                    <a:pt x="27" y="4058"/>
                  </a:lnTo>
                  <a:lnTo>
                    <a:pt x="22" y="4028"/>
                  </a:lnTo>
                  <a:lnTo>
                    <a:pt x="16" y="4000"/>
                  </a:lnTo>
                  <a:lnTo>
                    <a:pt x="12" y="3970"/>
                  </a:lnTo>
                  <a:lnTo>
                    <a:pt x="8" y="3941"/>
                  </a:lnTo>
                  <a:lnTo>
                    <a:pt x="5" y="3911"/>
                  </a:lnTo>
                  <a:lnTo>
                    <a:pt x="3" y="3882"/>
                  </a:lnTo>
                  <a:lnTo>
                    <a:pt x="2" y="3852"/>
                  </a:lnTo>
                  <a:lnTo>
                    <a:pt x="0" y="3823"/>
                  </a:lnTo>
                  <a:lnTo>
                    <a:pt x="0" y="3793"/>
                  </a:lnTo>
                  <a:lnTo>
                    <a:pt x="0" y="3764"/>
                  </a:lnTo>
                  <a:lnTo>
                    <a:pt x="2" y="3734"/>
                  </a:lnTo>
                  <a:lnTo>
                    <a:pt x="4" y="3705"/>
                  </a:lnTo>
                  <a:lnTo>
                    <a:pt x="6" y="3675"/>
                  </a:lnTo>
                  <a:lnTo>
                    <a:pt x="9" y="3646"/>
                  </a:lnTo>
                  <a:lnTo>
                    <a:pt x="12" y="3616"/>
                  </a:lnTo>
                  <a:lnTo>
                    <a:pt x="16" y="3586"/>
                  </a:lnTo>
                  <a:lnTo>
                    <a:pt x="22" y="3557"/>
                  </a:lnTo>
                  <a:lnTo>
                    <a:pt x="28" y="3528"/>
                  </a:lnTo>
                  <a:lnTo>
                    <a:pt x="33" y="3498"/>
                  </a:lnTo>
                  <a:lnTo>
                    <a:pt x="41" y="3469"/>
                  </a:lnTo>
                  <a:lnTo>
                    <a:pt x="48" y="3439"/>
                  </a:lnTo>
                  <a:lnTo>
                    <a:pt x="57" y="3410"/>
                  </a:lnTo>
                  <a:lnTo>
                    <a:pt x="65" y="3381"/>
                  </a:lnTo>
                  <a:lnTo>
                    <a:pt x="75" y="3351"/>
                  </a:lnTo>
                  <a:lnTo>
                    <a:pt x="85" y="3322"/>
                  </a:lnTo>
                  <a:lnTo>
                    <a:pt x="96" y="3293"/>
                  </a:lnTo>
                  <a:lnTo>
                    <a:pt x="107" y="3264"/>
                  </a:lnTo>
                  <a:lnTo>
                    <a:pt x="118" y="3235"/>
                  </a:lnTo>
                  <a:lnTo>
                    <a:pt x="131" y="3205"/>
                  </a:lnTo>
                  <a:lnTo>
                    <a:pt x="144" y="3177"/>
                  </a:lnTo>
                  <a:lnTo>
                    <a:pt x="158" y="3148"/>
                  </a:lnTo>
                  <a:close/>
                  <a:moveTo>
                    <a:pt x="7180" y="0"/>
                  </a:moveTo>
                  <a:lnTo>
                    <a:pt x="4925" y="1292"/>
                  </a:lnTo>
                  <a:lnTo>
                    <a:pt x="4976" y="1237"/>
                  </a:lnTo>
                  <a:lnTo>
                    <a:pt x="5027" y="1184"/>
                  </a:lnTo>
                  <a:lnTo>
                    <a:pt x="5080" y="1132"/>
                  </a:lnTo>
                  <a:lnTo>
                    <a:pt x="5135" y="1080"/>
                  </a:lnTo>
                  <a:lnTo>
                    <a:pt x="5191" y="1029"/>
                  </a:lnTo>
                  <a:lnTo>
                    <a:pt x="5249" y="979"/>
                  </a:lnTo>
                  <a:lnTo>
                    <a:pt x="5307" y="930"/>
                  </a:lnTo>
                  <a:lnTo>
                    <a:pt x="5367" y="881"/>
                  </a:lnTo>
                  <a:lnTo>
                    <a:pt x="5429" y="833"/>
                  </a:lnTo>
                  <a:lnTo>
                    <a:pt x="5493" y="787"/>
                  </a:lnTo>
                  <a:lnTo>
                    <a:pt x="5556" y="740"/>
                  </a:lnTo>
                  <a:lnTo>
                    <a:pt x="5622" y="695"/>
                  </a:lnTo>
                  <a:lnTo>
                    <a:pt x="5689" y="650"/>
                  </a:lnTo>
                  <a:lnTo>
                    <a:pt x="5757" y="607"/>
                  </a:lnTo>
                  <a:lnTo>
                    <a:pt x="5826" y="564"/>
                  </a:lnTo>
                  <a:lnTo>
                    <a:pt x="5897" y="523"/>
                  </a:lnTo>
                  <a:lnTo>
                    <a:pt x="5969" y="482"/>
                  </a:lnTo>
                  <a:lnTo>
                    <a:pt x="6041" y="442"/>
                  </a:lnTo>
                  <a:lnTo>
                    <a:pt x="6116" y="404"/>
                  </a:lnTo>
                  <a:lnTo>
                    <a:pt x="6191" y="367"/>
                  </a:lnTo>
                  <a:lnTo>
                    <a:pt x="6268" y="329"/>
                  </a:lnTo>
                  <a:lnTo>
                    <a:pt x="6345" y="294"/>
                  </a:lnTo>
                  <a:lnTo>
                    <a:pt x="6425" y="259"/>
                  </a:lnTo>
                  <a:lnTo>
                    <a:pt x="6504" y="226"/>
                  </a:lnTo>
                  <a:lnTo>
                    <a:pt x="6585" y="193"/>
                  </a:lnTo>
                  <a:lnTo>
                    <a:pt x="6667" y="162"/>
                  </a:lnTo>
                  <a:lnTo>
                    <a:pt x="6751" y="133"/>
                  </a:lnTo>
                  <a:lnTo>
                    <a:pt x="6834" y="104"/>
                  </a:lnTo>
                  <a:lnTo>
                    <a:pt x="6919" y="76"/>
                  </a:lnTo>
                  <a:lnTo>
                    <a:pt x="7005" y="50"/>
                  </a:lnTo>
                  <a:lnTo>
                    <a:pt x="7092" y="24"/>
                  </a:lnTo>
                  <a:lnTo>
                    <a:pt x="7180" y="0"/>
                  </a:lnTo>
                  <a:close/>
                </a:path>
              </a:pathLst>
            </a:custGeom>
            <a:solidFill>
              <a:srgbClr val="90A2AA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8" name="Freeform 7"/>
            <p:cNvSpPr>
              <a:spLocks noEditPoints="1"/>
            </p:cNvSpPr>
            <p:nvPr/>
          </p:nvSpPr>
          <p:spPr bwMode="auto">
            <a:xfrm>
              <a:off x="1468" y="1410"/>
              <a:ext cx="1032" cy="462"/>
            </a:xfrm>
            <a:custGeom>
              <a:avLst/>
              <a:gdLst>
                <a:gd name="T0" fmla="*/ 0 w 8260"/>
                <a:gd name="T1" fmla="*/ 0 h 4626"/>
                <a:gd name="T2" fmla="*/ 0 w 8260"/>
                <a:gd name="T3" fmla="*/ 0 h 4626"/>
                <a:gd name="T4" fmla="*/ 0 w 8260"/>
                <a:gd name="T5" fmla="*/ 0 h 4626"/>
                <a:gd name="T6" fmla="*/ 0 w 8260"/>
                <a:gd name="T7" fmla="*/ 0 h 4626"/>
                <a:gd name="T8" fmla="*/ 0 w 8260"/>
                <a:gd name="T9" fmla="*/ 0 h 4626"/>
                <a:gd name="T10" fmla="*/ 0 w 8260"/>
                <a:gd name="T11" fmla="*/ 0 h 4626"/>
                <a:gd name="T12" fmla="*/ 0 w 8260"/>
                <a:gd name="T13" fmla="*/ 0 h 4626"/>
                <a:gd name="T14" fmla="*/ 0 w 8260"/>
                <a:gd name="T15" fmla="*/ 0 h 4626"/>
                <a:gd name="T16" fmla="*/ 0 w 8260"/>
                <a:gd name="T17" fmla="*/ 0 h 4626"/>
                <a:gd name="T18" fmla="*/ 0 w 8260"/>
                <a:gd name="T19" fmla="*/ 0 h 4626"/>
                <a:gd name="T20" fmla="*/ 0 w 8260"/>
                <a:gd name="T21" fmla="*/ 0 h 4626"/>
                <a:gd name="T22" fmla="*/ 0 w 8260"/>
                <a:gd name="T23" fmla="*/ 0 h 4626"/>
                <a:gd name="T24" fmla="*/ 0 w 8260"/>
                <a:gd name="T25" fmla="*/ 0 h 4626"/>
                <a:gd name="T26" fmla="*/ 0 w 8260"/>
                <a:gd name="T27" fmla="*/ 0 h 4626"/>
                <a:gd name="T28" fmla="*/ 0 w 8260"/>
                <a:gd name="T29" fmla="*/ 0 h 4626"/>
                <a:gd name="T30" fmla="*/ 0 w 8260"/>
                <a:gd name="T31" fmla="*/ 0 h 4626"/>
                <a:gd name="T32" fmla="*/ 0 w 8260"/>
                <a:gd name="T33" fmla="*/ 0 h 4626"/>
                <a:gd name="T34" fmla="*/ 0 w 8260"/>
                <a:gd name="T35" fmla="*/ 0 h 4626"/>
                <a:gd name="T36" fmla="*/ 0 w 8260"/>
                <a:gd name="T37" fmla="*/ 0 h 4626"/>
                <a:gd name="T38" fmla="*/ 0 w 8260"/>
                <a:gd name="T39" fmla="*/ 0 h 4626"/>
                <a:gd name="T40" fmla="*/ 0 w 8260"/>
                <a:gd name="T41" fmla="*/ 0 h 4626"/>
                <a:gd name="T42" fmla="*/ 0 w 8260"/>
                <a:gd name="T43" fmla="*/ 0 h 4626"/>
                <a:gd name="T44" fmla="*/ 0 w 8260"/>
                <a:gd name="T45" fmla="*/ 0 h 4626"/>
                <a:gd name="T46" fmla="*/ 0 w 8260"/>
                <a:gd name="T47" fmla="*/ 0 h 4626"/>
                <a:gd name="T48" fmla="*/ 0 w 8260"/>
                <a:gd name="T49" fmla="*/ 0 h 4626"/>
                <a:gd name="T50" fmla="*/ 0 w 8260"/>
                <a:gd name="T51" fmla="*/ 0 h 4626"/>
                <a:gd name="T52" fmla="*/ 0 w 8260"/>
                <a:gd name="T53" fmla="*/ 0 h 4626"/>
                <a:gd name="T54" fmla="*/ 0 w 8260"/>
                <a:gd name="T55" fmla="*/ 0 h 4626"/>
                <a:gd name="T56" fmla="*/ 0 w 8260"/>
                <a:gd name="T57" fmla="*/ 0 h 4626"/>
                <a:gd name="T58" fmla="*/ 0 w 8260"/>
                <a:gd name="T59" fmla="*/ 0 h 4626"/>
                <a:gd name="T60" fmla="*/ 0 w 8260"/>
                <a:gd name="T61" fmla="*/ 0 h 4626"/>
                <a:gd name="T62" fmla="*/ 0 w 8260"/>
                <a:gd name="T63" fmla="*/ 0 h 4626"/>
                <a:gd name="T64" fmla="*/ 0 w 8260"/>
                <a:gd name="T65" fmla="*/ 0 h 4626"/>
                <a:gd name="T66" fmla="*/ 0 w 8260"/>
                <a:gd name="T67" fmla="*/ 0 h 4626"/>
                <a:gd name="T68" fmla="*/ 0 w 8260"/>
                <a:gd name="T69" fmla="*/ 0 h 4626"/>
                <a:gd name="T70" fmla="*/ 0 w 8260"/>
                <a:gd name="T71" fmla="*/ 0 h 4626"/>
                <a:gd name="T72" fmla="*/ 0 w 8260"/>
                <a:gd name="T73" fmla="*/ 0 h 4626"/>
                <a:gd name="T74" fmla="*/ 0 w 8260"/>
                <a:gd name="T75" fmla="*/ 0 h 4626"/>
                <a:gd name="T76" fmla="*/ 0 w 8260"/>
                <a:gd name="T77" fmla="*/ 0 h 4626"/>
                <a:gd name="T78" fmla="*/ 0 w 8260"/>
                <a:gd name="T79" fmla="*/ 0 h 4626"/>
                <a:gd name="T80" fmla="*/ 0 w 8260"/>
                <a:gd name="T81" fmla="*/ 0 h 4626"/>
                <a:gd name="T82" fmla="*/ 0 w 8260"/>
                <a:gd name="T83" fmla="*/ 0 h 4626"/>
                <a:gd name="T84" fmla="*/ 0 w 8260"/>
                <a:gd name="T85" fmla="*/ 0 h 4626"/>
                <a:gd name="T86" fmla="*/ 0 w 8260"/>
                <a:gd name="T87" fmla="*/ 0 h 4626"/>
                <a:gd name="T88" fmla="*/ 0 w 8260"/>
                <a:gd name="T89" fmla="*/ 0 h 4626"/>
                <a:gd name="T90" fmla="*/ 0 w 8260"/>
                <a:gd name="T91" fmla="*/ 0 h 462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60"/>
                <a:gd name="T139" fmla="*/ 0 h 4626"/>
                <a:gd name="T140" fmla="*/ 8260 w 8260"/>
                <a:gd name="T141" fmla="*/ 4626 h 462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60" h="4626">
                  <a:moveTo>
                    <a:pt x="6" y="3852"/>
                  </a:moveTo>
                  <a:lnTo>
                    <a:pt x="1547" y="2971"/>
                  </a:lnTo>
                  <a:lnTo>
                    <a:pt x="1512" y="3005"/>
                  </a:lnTo>
                  <a:lnTo>
                    <a:pt x="1477" y="3040"/>
                  </a:lnTo>
                  <a:lnTo>
                    <a:pt x="1444" y="3075"/>
                  </a:lnTo>
                  <a:lnTo>
                    <a:pt x="1411" y="3110"/>
                  </a:lnTo>
                  <a:lnTo>
                    <a:pt x="1380" y="3146"/>
                  </a:lnTo>
                  <a:lnTo>
                    <a:pt x="1350" y="3182"/>
                  </a:lnTo>
                  <a:lnTo>
                    <a:pt x="1320" y="3218"/>
                  </a:lnTo>
                  <a:lnTo>
                    <a:pt x="1292" y="3255"/>
                  </a:lnTo>
                  <a:lnTo>
                    <a:pt x="1265" y="3292"/>
                  </a:lnTo>
                  <a:lnTo>
                    <a:pt x="1238" y="3329"/>
                  </a:lnTo>
                  <a:lnTo>
                    <a:pt x="1213" y="3366"/>
                  </a:lnTo>
                  <a:lnTo>
                    <a:pt x="1188" y="3403"/>
                  </a:lnTo>
                  <a:lnTo>
                    <a:pt x="1166" y="3442"/>
                  </a:lnTo>
                  <a:lnTo>
                    <a:pt x="1144" y="3480"/>
                  </a:lnTo>
                  <a:lnTo>
                    <a:pt x="1122" y="3517"/>
                  </a:lnTo>
                  <a:lnTo>
                    <a:pt x="1103" y="3555"/>
                  </a:lnTo>
                  <a:lnTo>
                    <a:pt x="1084" y="3595"/>
                  </a:lnTo>
                  <a:lnTo>
                    <a:pt x="1067" y="3633"/>
                  </a:lnTo>
                  <a:lnTo>
                    <a:pt x="1051" y="3671"/>
                  </a:lnTo>
                  <a:lnTo>
                    <a:pt x="1037" y="3711"/>
                  </a:lnTo>
                  <a:lnTo>
                    <a:pt x="1023" y="3750"/>
                  </a:lnTo>
                  <a:lnTo>
                    <a:pt x="1010" y="3789"/>
                  </a:lnTo>
                  <a:lnTo>
                    <a:pt x="998" y="3828"/>
                  </a:lnTo>
                  <a:lnTo>
                    <a:pt x="988" y="3867"/>
                  </a:lnTo>
                  <a:lnTo>
                    <a:pt x="979" y="3906"/>
                  </a:lnTo>
                  <a:lnTo>
                    <a:pt x="972" y="3946"/>
                  </a:lnTo>
                  <a:lnTo>
                    <a:pt x="965" y="3985"/>
                  </a:lnTo>
                  <a:lnTo>
                    <a:pt x="960" y="4025"/>
                  </a:lnTo>
                  <a:lnTo>
                    <a:pt x="956" y="4065"/>
                  </a:lnTo>
                  <a:lnTo>
                    <a:pt x="954" y="4104"/>
                  </a:lnTo>
                  <a:lnTo>
                    <a:pt x="953" y="4143"/>
                  </a:lnTo>
                  <a:lnTo>
                    <a:pt x="953" y="4183"/>
                  </a:lnTo>
                  <a:lnTo>
                    <a:pt x="178" y="4626"/>
                  </a:lnTo>
                  <a:lnTo>
                    <a:pt x="154" y="4584"/>
                  </a:lnTo>
                  <a:lnTo>
                    <a:pt x="132" y="4541"/>
                  </a:lnTo>
                  <a:lnTo>
                    <a:pt x="111" y="4498"/>
                  </a:lnTo>
                  <a:lnTo>
                    <a:pt x="93" y="4454"/>
                  </a:lnTo>
                  <a:lnTo>
                    <a:pt x="75" y="4408"/>
                  </a:lnTo>
                  <a:lnTo>
                    <a:pt x="60" y="4362"/>
                  </a:lnTo>
                  <a:lnTo>
                    <a:pt x="46" y="4317"/>
                  </a:lnTo>
                  <a:lnTo>
                    <a:pt x="33" y="4269"/>
                  </a:lnTo>
                  <a:lnTo>
                    <a:pt x="28" y="4243"/>
                  </a:lnTo>
                  <a:lnTo>
                    <a:pt x="23" y="4218"/>
                  </a:lnTo>
                  <a:lnTo>
                    <a:pt x="17" y="4191"/>
                  </a:lnTo>
                  <a:lnTo>
                    <a:pt x="14" y="4166"/>
                  </a:lnTo>
                  <a:lnTo>
                    <a:pt x="10" y="4140"/>
                  </a:lnTo>
                  <a:lnTo>
                    <a:pt x="7" y="4114"/>
                  </a:lnTo>
                  <a:lnTo>
                    <a:pt x="5" y="4088"/>
                  </a:lnTo>
                  <a:lnTo>
                    <a:pt x="3" y="4062"/>
                  </a:lnTo>
                  <a:lnTo>
                    <a:pt x="2" y="4035"/>
                  </a:lnTo>
                  <a:lnTo>
                    <a:pt x="0" y="4009"/>
                  </a:lnTo>
                  <a:lnTo>
                    <a:pt x="0" y="3983"/>
                  </a:lnTo>
                  <a:lnTo>
                    <a:pt x="0" y="3957"/>
                  </a:lnTo>
                  <a:lnTo>
                    <a:pt x="3" y="3905"/>
                  </a:lnTo>
                  <a:lnTo>
                    <a:pt x="6" y="3852"/>
                  </a:lnTo>
                  <a:close/>
                  <a:moveTo>
                    <a:pt x="2926" y="2181"/>
                  </a:moveTo>
                  <a:lnTo>
                    <a:pt x="4002" y="1565"/>
                  </a:lnTo>
                  <a:lnTo>
                    <a:pt x="4051" y="1569"/>
                  </a:lnTo>
                  <a:lnTo>
                    <a:pt x="4099" y="1574"/>
                  </a:lnTo>
                  <a:lnTo>
                    <a:pt x="4148" y="1579"/>
                  </a:lnTo>
                  <a:lnTo>
                    <a:pt x="4196" y="1585"/>
                  </a:lnTo>
                  <a:lnTo>
                    <a:pt x="4242" y="1592"/>
                  </a:lnTo>
                  <a:lnTo>
                    <a:pt x="4290" y="1598"/>
                  </a:lnTo>
                  <a:lnTo>
                    <a:pt x="4337" y="1605"/>
                  </a:lnTo>
                  <a:lnTo>
                    <a:pt x="4382" y="1613"/>
                  </a:lnTo>
                  <a:lnTo>
                    <a:pt x="4428" y="1621"/>
                  </a:lnTo>
                  <a:lnTo>
                    <a:pt x="4474" y="1630"/>
                  </a:lnTo>
                  <a:lnTo>
                    <a:pt x="4519" y="1639"/>
                  </a:lnTo>
                  <a:lnTo>
                    <a:pt x="4564" y="1650"/>
                  </a:lnTo>
                  <a:lnTo>
                    <a:pt x="4608" y="1660"/>
                  </a:lnTo>
                  <a:lnTo>
                    <a:pt x="4652" y="1671"/>
                  </a:lnTo>
                  <a:lnTo>
                    <a:pt x="4696" y="1682"/>
                  </a:lnTo>
                  <a:lnTo>
                    <a:pt x="4739" y="1695"/>
                  </a:lnTo>
                  <a:lnTo>
                    <a:pt x="4796" y="1621"/>
                  </a:lnTo>
                  <a:lnTo>
                    <a:pt x="4858" y="1549"/>
                  </a:lnTo>
                  <a:lnTo>
                    <a:pt x="4921" y="1478"/>
                  </a:lnTo>
                  <a:lnTo>
                    <a:pt x="4986" y="1408"/>
                  </a:lnTo>
                  <a:lnTo>
                    <a:pt x="5054" y="1339"/>
                  </a:lnTo>
                  <a:lnTo>
                    <a:pt x="5125" y="1272"/>
                  </a:lnTo>
                  <a:lnTo>
                    <a:pt x="5199" y="1205"/>
                  </a:lnTo>
                  <a:lnTo>
                    <a:pt x="5274" y="1140"/>
                  </a:lnTo>
                  <a:lnTo>
                    <a:pt x="5352" y="1076"/>
                  </a:lnTo>
                  <a:lnTo>
                    <a:pt x="5432" y="1013"/>
                  </a:lnTo>
                  <a:lnTo>
                    <a:pt x="5514" y="953"/>
                  </a:lnTo>
                  <a:lnTo>
                    <a:pt x="5599" y="893"/>
                  </a:lnTo>
                  <a:lnTo>
                    <a:pt x="5686" y="835"/>
                  </a:lnTo>
                  <a:lnTo>
                    <a:pt x="5775" y="778"/>
                  </a:lnTo>
                  <a:lnTo>
                    <a:pt x="5865" y="723"/>
                  </a:lnTo>
                  <a:lnTo>
                    <a:pt x="5959" y="670"/>
                  </a:lnTo>
                  <a:lnTo>
                    <a:pt x="6054" y="618"/>
                  </a:lnTo>
                  <a:lnTo>
                    <a:pt x="6152" y="568"/>
                  </a:lnTo>
                  <a:lnTo>
                    <a:pt x="6251" y="520"/>
                  </a:lnTo>
                  <a:lnTo>
                    <a:pt x="6351" y="473"/>
                  </a:lnTo>
                  <a:lnTo>
                    <a:pt x="6454" y="428"/>
                  </a:lnTo>
                  <a:lnTo>
                    <a:pt x="6559" y="386"/>
                  </a:lnTo>
                  <a:lnTo>
                    <a:pt x="6667" y="344"/>
                  </a:lnTo>
                  <a:lnTo>
                    <a:pt x="6775" y="306"/>
                  </a:lnTo>
                  <a:lnTo>
                    <a:pt x="6885" y="269"/>
                  </a:lnTo>
                  <a:lnTo>
                    <a:pt x="6997" y="234"/>
                  </a:lnTo>
                  <a:lnTo>
                    <a:pt x="7110" y="201"/>
                  </a:lnTo>
                  <a:lnTo>
                    <a:pt x="7226" y="170"/>
                  </a:lnTo>
                  <a:lnTo>
                    <a:pt x="7343" y="141"/>
                  </a:lnTo>
                  <a:lnTo>
                    <a:pt x="7461" y="115"/>
                  </a:lnTo>
                  <a:lnTo>
                    <a:pt x="7581" y="90"/>
                  </a:lnTo>
                  <a:lnTo>
                    <a:pt x="7703" y="69"/>
                  </a:lnTo>
                  <a:lnTo>
                    <a:pt x="7773" y="57"/>
                  </a:lnTo>
                  <a:lnTo>
                    <a:pt x="7842" y="47"/>
                  </a:lnTo>
                  <a:lnTo>
                    <a:pt x="7912" y="37"/>
                  </a:lnTo>
                  <a:lnTo>
                    <a:pt x="7982" y="28"/>
                  </a:lnTo>
                  <a:lnTo>
                    <a:pt x="8052" y="20"/>
                  </a:lnTo>
                  <a:lnTo>
                    <a:pt x="8121" y="13"/>
                  </a:lnTo>
                  <a:lnTo>
                    <a:pt x="8191" y="6"/>
                  </a:lnTo>
                  <a:lnTo>
                    <a:pt x="8260" y="0"/>
                  </a:lnTo>
                  <a:lnTo>
                    <a:pt x="4771" y="1998"/>
                  </a:lnTo>
                  <a:lnTo>
                    <a:pt x="4687" y="1987"/>
                  </a:lnTo>
                  <a:lnTo>
                    <a:pt x="4602" y="1980"/>
                  </a:lnTo>
                  <a:lnTo>
                    <a:pt x="4517" y="1973"/>
                  </a:lnTo>
                  <a:lnTo>
                    <a:pt x="4430" y="1969"/>
                  </a:lnTo>
                  <a:lnTo>
                    <a:pt x="4343" y="1966"/>
                  </a:lnTo>
                  <a:lnTo>
                    <a:pt x="4255" y="1966"/>
                  </a:lnTo>
                  <a:lnTo>
                    <a:pt x="4166" y="1967"/>
                  </a:lnTo>
                  <a:lnTo>
                    <a:pt x="4076" y="1970"/>
                  </a:lnTo>
                  <a:lnTo>
                    <a:pt x="3985" y="1975"/>
                  </a:lnTo>
                  <a:lnTo>
                    <a:pt x="3894" y="1983"/>
                  </a:lnTo>
                  <a:lnTo>
                    <a:pt x="3802" y="1992"/>
                  </a:lnTo>
                  <a:lnTo>
                    <a:pt x="3709" y="2003"/>
                  </a:lnTo>
                  <a:lnTo>
                    <a:pt x="3617" y="2017"/>
                  </a:lnTo>
                  <a:lnTo>
                    <a:pt x="3524" y="2033"/>
                  </a:lnTo>
                  <a:lnTo>
                    <a:pt x="3429" y="2050"/>
                  </a:lnTo>
                  <a:lnTo>
                    <a:pt x="3336" y="2070"/>
                  </a:lnTo>
                  <a:lnTo>
                    <a:pt x="3283" y="2082"/>
                  </a:lnTo>
                  <a:lnTo>
                    <a:pt x="3231" y="2095"/>
                  </a:lnTo>
                  <a:lnTo>
                    <a:pt x="3179" y="2107"/>
                  </a:lnTo>
                  <a:lnTo>
                    <a:pt x="3128" y="2121"/>
                  </a:lnTo>
                  <a:lnTo>
                    <a:pt x="3077" y="2135"/>
                  </a:lnTo>
                  <a:lnTo>
                    <a:pt x="3026" y="2150"/>
                  </a:lnTo>
                  <a:lnTo>
                    <a:pt x="2976" y="2166"/>
                  </a:lnTo>
                  <a:lnTo>
                    <a:pt x="2926" y="2181"/>
                  </a:lnTo>
                  <a:close/>
                </a:path>
              </a:pathLst>
            </a:custGeom>
            <a:solidFill>
              <a:srgbClr val="90A1A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9" name="Freeform 8"/>
            <p:cNvSpPr>
              <a:spLocks noEditPoints="1"/>
            </p:cNvSpPr>
            <p:nvPr/>
          </p:nvSpPr>
          <p:spPr bwMode="auto">
            <a:xfrm>
              <a:off x="1472" y="1408"/>
              <a:ext cx="1125" cy="494"/>
            </a:xfrm>
            <a:custGeom>
              <a:avLst/>
              <a:gdLst>
                <a:gd name="T0" fmla="*/ 0 w 9004"/>
                <a:gd name="T1" fmla="*/ 0 h 4944"/>
                <a:gd name="T2" fmla="*/ 0 w 9004"/>
                <a:gd name="T3" fmla="*/ 0 h 4944"/>
                <a:gd name="T4" fmla="*/ 0 w 9004"/>
                <a:gd name="T5" fmla="*/ 0 h 4944"/>
                <a:gd name="T6" fmla="*/ 0 w 9004"/>
                <a:gd name="T7" fmla="*/ 0 h 4944"/>
                <a:gd name="T8" fmla="*/ 0 w 9004"/>
                <a:gd name="T9" fmla="*/ 0 h 4944"/>
                <a:gd name="T10" fmla="*/ 0 w 9004"/>
                <a:gd name="T11" fmla="*/ 0 h 4944"/>
                <a:gd name="T12" fmla="*/ 0 w 9004"/>
                <a:gd name="T13" fmla="*/ 0 h 4944"/>
                <a:gd name="T14" fmla="*/ 0 w 9004"/>
                <a:gd name="T15" fmla="*/ 0 h 4944"/>
                <a:gd name="T16" fmla="*/ 0 w 9004"/>
                <a:gd name="T17" fmla="*/ 0 h 4944"/>
                <a:gd name="T18" fmla="*/ 0 w 9004"/>
                <a:gd name="T19" fmla="*/ 0 h 4944"/>
                <a:gd name="T20" fmla="*/ 0 w 9004"/>
                <a:gd name="T21" fmla="*/ 0 h 4944"/>
                <a:gd name="T22" fmla="*/ 0 w 9004"/>
                <a:gd name="T23" fmla="*/ 0 h 4944"/>
                <a:gd name="T24" fmla="*/ 0 w 9004"/>
                <a:gd name="T25" fmla="*/ 0 h 4944"/>
                <a:gd name="T26" fmla="*/ 0 w 9004"/>
                <a:gd name="T27" fmla="*/ 0 h 4944"/>
                <a:gd name="T28" fmla="*/ 0 w 9004"/>
                <a:gd name="T29" fmla="*/ 0 h 4944"/>
                <a:gd name="T30" fmla="*/ 0 w 9004"/>
                <a:gd name="T31" fmla="*/ 0 h 4944"/>
                <a:gd name="T32" fmla="*/ 0 w 9004"/>
                <a:gd name="T33" fmla="*/ 0 h 4944"/>
                <a:gd name="T34" fmla="*/ 0 w 9004"/>
                <a:gd name="T35" fmla="*/ 0 h 4944"/>
                <a:gd name="T36" fmla="*/ 0 w 9004"/>
                <a:gd name="T37" fmla="*/ 0 h 4944"/>
                <a:gd name="T38" fmla="*/ 0 w 9004"/>
                <a:gd name="T39" fmla="*/ 0 h 4944"/>
                <a:gd name="T40" fmla="*/ 0 w 9004"/>
                <a:gd name="T41" fmla="*/ 0 h 4944"/>
                <a:gd name="T42" fmla="*/ 0 w 9004"/>
                <a:gd name="T43" fmla="*/ 0 h 4944"/>
                <a:gd name="T44" fmla="*/ 0 w 9004"/>
                <a:gd name="T45" fmla="*/ 0 h 4944"/>
                <a:gd name="T46" fmla="*/ 0 w 9004"/>
                <a:gd name="T47" fmla="*/ 0 h 4944"/>
                <a:gd name="T48" fmla="*/ 0 w 9004"/>
                <a:gd name="T49" fmla="*/ 0 h 4944"/>
                <a:gd name="T50" fmla="*/ 0 w 9004"/>
                <a:gd name="T51" fmla="*/ 0 h 4944"/>
                <a:gd name="T52" fmla="*/ 0 w 9004"/>
                <a:gd name="T53" fmla="*/ 0 h 4944"/>
                <a:gd name="T54" fmla="*/ 0 w 9004"/>
                <a:gd name="T55" fmla="*/ 0 h 4944"/>
                <a:gd name="T56" fmla="*/ 0 w 9004"/>
                <a:gd name="T57" fmla="*/ 0 h 4944"/>
                <a:gd name="T58" fmla="*/ 0 w 9004"/>
                <a:gd name="T59" fmla="*/ 0 h 4944"/>
                <a:gd name="T60" fmla="*/ 0 w 9004"/>
                <a:gd name="T61" fmla="*/ 0 h 4944"/>
                <a:gd name="T62" fmla="*/ 0 w 9004"/>
                <a:gd name="T63" fmla="*/ 0 h 4944"/>
                <a:gd name="T64" fmla="*/ 0 w 9004"/>
                <a:gd name="T65" fmla="*/ 0 h 4944"/>
                <a:gd name="T66" fmla="*/ 0 w 9004"/>
                <a:gd name="T67" fmla="*/ 0 h 4944"/>
                <a:gd name="T68" fmla="*/ 0 w 9004"/>
                <a:gd name="T69" fmla="*/ 0 h 4944"/>
                <a:gd name="T70" fmla="*/ 0 w 9004"/>
                <a:gd name="T71" fmla="*/ 0 h 4944"/>
                <a:gd name="T72" fmla="*/ 0 w 9004"/>
                <a:gd name="T73" fmla="*/ 0 h 4944"/>
                <a:gd name="T74" fmla="*/ 0 w 9004"/>
                <a:gd name="T75" fmla="*/ 0 h 4944"/>
                <a:gd name="T76" fmla="*/ 0 w 9004"/>
                <a:gd name="T77" fmla="*/ 0 h 4944"/>
                <a:gd name="T78" fmla="*/ 0 w 9004"/>
                <a:gd name="T79" fmla="*/ 0 h 4944"/>
                <a:gd name="T80" fmla="*/ 0 w 9004"/>
                <a:gd name="T81" fmla="*/ 0 h 4944"/>
                <a:gd name="T82" fmla="*/ 0 w 9004"/>
                <a:gd name="T83" fmla="*/ 0 h 4944"/>
                <a:gd name="T84" fmla="*/ 0 w 9004"/>
                <a:gd name="T85" fmla="*/ 0 h 4944"/>
                <a:gd name="T86" fmla="*/ 0 w 9004"/>
                <a:gd name="T87" fmla="*/ 0 h 4944"/>
                <a:gd name="T88" fmla="*/ 0 w 9004"/>
                <a:gd name="T89" fmla="*/ 0 h 4944"/>
                <a:gd name="T90" fmla="*/ 0 w 9004"/>
                <a:gd name="T91" fmla="*/ 0 h 4944"/>
                <a:gd name="T92" fmla="*/ 0 w 9004"/>
                <a:gd name="T93" fmla="*/ 0 h 49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004"/>
                <a:gd name="T142" fmla="*/ 0 h 4944"/>
                <a:gd name="T143" fmla="*/ 9004 w 9004"/>
                <a:gd name="T144" fmla="*/ 4944 h 49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004" h="4944">
                  <a:moveTo>
                    <a:pt x="0" y="4289"/>
                  </a:moveTo>
                  <a:lnTo>
                    <a:pt x="1008" y="3713"/>
                  </a:lnTo>
                  <a:lnTo>
                    <a:pt x="991" y="3757"/>
                  </a:lnTo>
                  <a:lnTo>
                    <a:pt x="976" y="3803"/>
                  </a:lnTo>
                  <a:lnTo>
                    <a:pt x="963" y="3849"/>
                  </a:lnTo>
                  <a:lnTo>
                    <a:pt x="952" y="3894"/>
                  </a:lnTo>
                  <a:lnTo>
                    <a:pt x="942" y="3939"/>
                  </a:lnTo>
                  <a:lnTo>
                    <a:pt x="934" y="3985"/>
                  </a:lnTo>
                  <a:lnTo>
                    <a:pt x="927" y="4031"/>
                  </a:lnTo>
                  <a:lnTo>
                    <a:pt x="922" y="4076"/>
                  </a:lnTo>
                  <a:lnTo>
                    <a:pt x="920" y="4122"/>
                  </a:lnTo>
                  <a:lnTo>
                    <a:pt x="918" y="4168"/>
                  </a:lnTo>
                  <a:lnTo>
                    <a:pt x="919" y="4214"/>
                  </a:lnTo>
                  <a:lnTo>
                    <a:pt x="921" y="4259"/>
                  </a:lnTo>
                  <a:lnTo>
                    <a:pt x="925" y="4304"/>
                  </a:lnTo>
                  <a:lnTo>
                    <a:pt x="931" y="4350"/>
                  </a:lnTo>
                  <a:lnTo>
                    <a:pt x="939" y="4395"/>
                  </a:lnTo>
                  <a:lnTo>
                    <a:pt x="948" y="4440"/>
                  </a:lnTo>
                  <a:lnTo>
                    <a:pt x="954" y="4459"/>
                  </a:lnTo>
                  <a:lnTo>
                    <a:pt x="958" y="4478"/>
                  </a:lnTo>
                  <a:lnTo>
                    <a:pt x="963" y="4498"/>
                  </a:lnTo>
                  <a:lnTo>
                    <a:pt x="970" y="4517"/>
                  </a:lnTo>
                  <a:lnTo>
                    <a:pt x="975" y="4536"/>
                  </a:lnTo>
                  <a:lnTo>
                    <a:pt x="981" y="4555"/>
                  </a:lnTo>
                  <a:lnTo>
                    <a:pt x="989" y="4573"/>
                  </a:lnTo>
                  <a:lnTo>
                    <a:pt x="995" y="4591"/>
                  </a:lnTo>
                  <a:lnTo>
                    <a:pt x="379" y="4944"/>
                  </a:lnTo>
                  <a:lnTo>
                    <a:pt x="344" y="4909"/>
                  </a:lnTo>
                  <a:lnTo>
                    <a:pt x="311" y="4873"/>
                  </a:lnTo>
                  <a:lnTo>
                    <a:pt x="280" y="4836"/>
                  </a:lnTo>
                  <a:lnTo>
                    <a:pt x="249" y="4797"/>
                  </a:lnTo>
                  <a:lnTo>
                    <a:pt x="220" y="4759"/>
                  </a:lnTo>
                  <a:lnTo>
                    <a:pt x="193" y="4720"/>
                  </a:lnTo>
                  <a:lnTo>
                    <a:pt x="166" y="4680"/>
                  </a:lnTo>
                  <a:lnTo>
                    <a:pt x="142" y="4639"/>
                  </a:lnTo>
                  <a:lnTo>
                    <a:pt x="118" y="4599"/>
                  </a:lnTo>
                  <a:lnTo>
                    <a:pt x="97" y="4556"/>
                  </a:lnTo>
                  <a:lnTo>
                    <a:pt x="77" y="4513"/>
                  </a:lnTo>
                  <a:lnTo>
                    <a:pt x="58" y="4470"/>
                  </a:lnTo>
                  <a:lnTo>
                    <a:pt x="41" y="4425"/>
                  </a:lnTo>
                  <a:lnTo>
                    <a:pt x="26" y="4381"/>
                  </a:lnTo>
                  <a:lnTo>
                    <a:pt x="12" y="4336"/>
                  </a:lnTo>
                  <a:lnTo>
                    <a:pt x="0" y="4289"/>
                  </a:lnTo>
                  <a:close/>
                  <a:moveTo>
                    <a:pt x="4020" y="1988"/>
                  </a:moveTo>
                  <a:lnTo>
                    <a:pt x="4567" y="1676"/>
                  </a:lnTo>
                  <a:lnTo>
                    <a:pt x="4585" y="1680"/>
                  </a:lnTo>
                  <a:lnTo>
                    <a:pt x="4602" y="1684"/>
                  </a:lnTo>
                  <a:lnTo>
                    <a:pt x="4619" y="1688"/>
                  </a:lnTo>
                  <a:lnTo>
                    <a:pt x="4636" y="1693"/>
                  </a:lnTo>
                  <a:lnTo>
                    <a:pt x="4654" y="1697"/>
                  </a:lnTo>
                  <a:lnTo>
                    <a:pt x="4671" y="1702"/>
                  </a:lnTo>
                  <a:lnTo>
                    <a:pt x="4688" y="1706"/>
                  </a:lnTo>
                  <a:lnTo>
                    <a:pt x="4705" y="1712"/>
                  </a:lnTo>
                  <a:lnTo>
                    <a:pt x="4726" y="1683"/>
                  </a:lnTo>
                  <a:lnTo>
                    <a:pt x="4749" y="1655"/>
                  </a:lnTo>
                  <a:lnTo>
                    <a:pt x="4772" y="1628"/>
                  </a:lnTo>
                  <a:lnTo>
                    <a:pt x="4795" y="1599"/>
                  </a:lnTo>
                  <a:lnTo>
                    <a:pt x="4819" y="1572"/>
                  </a:lnTo>
                  <a:lnTo>
                    <a:pt x="4842" y="1545"/>
                  </a:lnTo>
                  <a:lnTo>
                    <a:pt x="4866" y="1517"/>
                  </a:lnTo>
                  <a:lnTo>
                    <a:pt x="4891" y="1491"/>
                  </a:lnTo>
                  <a:lnTo>
                    <a:pt x="7146" y="199"/>
                  </a:lnTo>
                  <a:lnTo>
                    <a:pt x="7210" y="183"/>
                  </a:lnTo>
                  <a:lnTo>
                    <a:pt x="7274" y="167"/>
                  </a:lnTo>
                  <a:lnTo>
                    <a:pt x="7339" y="152"/>
                  </a:lnTo>
                  <a:lnTo>
                    <a:pt x="7403" y="137"/>
                  </a:lnTo>
                  <a:lnTo>
                    <a:pt x="7469" y="123"/>
                  </a:lnTo>
                  <a:lnTo>
                    <a:pt x="7535" y="111"/>
                  </a:lnTo>
                  <a:lnTo>
                    <a:pt x="7602" y="98"/>
                  </a:lnTo>
                  <a:lnTo>
                    <a:pt x="7669" y="86"/>
                  </a:lnTo>
                  <a:lnTo>
                    <a:pt x="7754" y="72"/>
                  </a:lnTo>
                  <a:lnTo>
                    <a:pt x="7838" y="59"/>
                  </a:lnTo>
                  <a:lnTo>
                    <a:pt x="7922" y="48"/>
                  </a:lnTo>
                  <a:lnTo>
                    <a:pt x="8006" y="38"/>
                  </a:lnTo>
                  <a:lnTo>
                    <a:pt x="8091" y="29"/>
                  </a:lnTo>
                  <a:lnTo>
                    <a:pt x="8175" y="21"/>
                  </a:lnTo>
                  <a:lnTo>
                    <a:pt x="8259" y="15"/>
                  </a:lnTo>
                  <a:lnTo>
                    <a:pt x="8343" y="10"/>
                  </a:lnTo>
                  <a:lnTo>
                    <a:pt x="8427" y="5"/>
                  </a:lnTo>
                  <a:lnTo>
                    <a:pt x="8509" y="2"/>
                  </a:lnTo>
                  <a:lnTo>
                    <a:pt x="8592" y="0"/>
                  </a:lnTo>
                  <a:lnTo>
                    <a:pt x="8675" y="0"/>
                  </a:lnTo>
                  <a:lnTo>
                    <a:pt x="8758" y="0"/>
                  </a:lnTo>
                  <a:lnTo>
                    <a:pt x="8841" y="1"/>
                  </a:lnTo>
                  <a:lnTo>
                    <a:pt x="8922" y="4"/>
                  </a:lnTo>
                  <a:lnTo>
                    <a:pt x="9004" y="7"/>
                  </a:lnTo>
                  <a:lnTo>
                    <a:pt x="7904" y="637"/>
                  </a:lnTo>
                  <a:lnTo>
                    <a:pt x="7902" y="638"/>
                  </a:lnTo>
                  <a:lnTo>
                    <a:pt x="7900" y="638"/>
                  </a:lnTo>
                  <a:lnTo>
                    <a:pt x="7898" y="638"/>
                  </a:lnTo>
                  <a:lnTo>
                    <a:pt x="7896" y="639"/>
                  </a:lnTo>
                  <a:lnTo>
                    <a:pt x="7893" y="639"/>
                  </a:lnTo>
                  <a:lnTo>
                    <a:pt x="7891" y="639"/>
                  </a:lnTo>
                  <a:lnTo>
                    <a:pt x="7888" y="640"/>
                  </a:lnTo>
                  <a:lnTo>
                    <a:pt x="7886" y="640"/>
                  </a:lnTo>
                  <a:lnTo>
                    <a:pt x="7777" y="660"/>
                  </a:lnTo>
                  <a:lnTo>
                    <a:pt x="7668" y="681"/>
                  </a:lnTo>
                  <a:lnTo>
                    <a:pt x="7562" y="706"/>
                  </a:lnTo>
                  <a:lnTo>
                    <a:pt x="7455" y="731"/>
                  </a:lnTo>
                  <a:lnTo>
                    <a:pt x="7351" y="759"/>
                  </a:lnTo>
                  <a:lnTo>
                    <a:pt x="7248" y="789"/>
                  </a:lnTo>
                  <a:lnTo>
                    <a:pt x="7146" y="821"/>
                  </a:lnTo>
                  <a:lnTo>
                    <a:pt x="7048" y="855"/>
                  </a:lnTo>
                  <a:lnTo>
                    <a:pt x="6949" y="890"/>
                  </a:lnTo>
                  <a:lnTo>
                    <a:pt x="6852" y="927"/>
                  </a:lnTo>
                  <a:lnTo>
                    <a:pt x="6758" y="965"/>
                  </a:lnTo>
                  <a:lnTo>
                    <a:pt x="6665" y="1006"/>
                  </a:lnTo>
                  <a:lnTo>
                    <a:pt x="6573" y="1048"/>
                  </a:lnTo>
                  <a:lnTo>
                    <a:pt x="6483" y="1092"/>
                  </a:lnTo>
                  <a:lnTo>
                    <a:pt x="6395" y="1137"/>
                  </a:lnTo>
                  <a:lnTo>
                    <a:pt x="6309" y="1183"/>
                  </a:lnTo>
                  <a:lnTo>
                    <a:pt x="6225" y="1232"/>
                  </a:lnTo>
                  <a:lnTo>
                    <a:pt x="6142" y="1281"/>
                  </a:lnTo>
                  <a:lnTo>
                    <a:pt x="6062" y="1332"/>
                  </a:lnTo>
                  <a:lnTo>
                    <a:pt x="5983" y="1385"/>
                  </a:lnTo>
                  <a:lnTo>
                    <a:pt x="5907" y="1440"/>
                  </a:lnTo>
                  <a:lnTo>
                    <a:pt x="5832" y="1495"/>
                  </a:lnTo>
                  <a:lnTo>
                    <a:pt x="5760" y="1551"/>
                  </a:lnTo>
                  <a:lnTo>
                    <a:pt x="5689" y="1609"/>
                  </a:lnTo>
                  <a:lnTo>
                    <a:pt x="5621" y="1667"/>
                  </a:lnTo>
                  <a:lnTo>
                    <a:pt x="5555" y="1728"/>
                  </a:lnTo>
                  <a:lnTo>
                    <a:pt x="5491" y="1789"/>
                  </a:lnTo>
                  <a:lnTo>
                    <a:pt x="5429" y="1851"/>
                  </a:lnTo>
                  <a:lnTo>
                    <a:pt x="5370" y="1915"/>
                  </a:lnTo>
                  <a:lnTo>
                    <a:pt x="5312" y="1979"/>
                  </a:lnTo>
                  <a:lnTo>
                    <a:pt x="5258" y="2045"/>
                  </a:lnTo>
                  <a:lnTo>
                    <a:pt x="5205" y="2110"/>
                  </a:lnTo>
                  <a:lnTo>
                    <a:pt x="5138" y="2092"/>
                  </a:lnTo>
                  <a:lnTo>
                    <a:pt x="5070" y="2075"/>
                  </a:lnTo>
                  <a:lnTo>
                    <a:pt x="5001" y="2059"/>
                  </a:lnTo>
                  <a:lnTo>
                    <a:pt x="4931" y="2046"/>
                  </a:lnTo>
                  <a:lnTo>
                    <a:pt x="4860" y="2033"/>
                  </a:lnTo>
                  <a:lnTo>
                    <a:pt x="4788" y="2021"/>
                  </a:lnTo>
                  <a:lnTo>
                    <a:pt x="4715" y="2012"/>
                  </a:lnTo>
                  <a:lnTo>
                    <a:pt x="4640" y="2003"/>
                  </a:lnTo>
                  <a:lnTo>
                    <a:pt x="4566" y="1996"/>
                  </a:lnTo>
                  <a:lnTo>
                    <a:pt x="4491" y="1990"/>
                  </a:lnTo>
                  <a:lnTo>
                    <a:pt x="4413" y="1986"/>
                  </a:lnTo>
                  <a:lnTo>
                    <a:pt x="4337" y="1984"/>
                  </a:lnTo>
                  <a:lnTo>
                    <a:pt x="4258" y="1983"/>
                  </a:lnTo>
                  <a:lnTo>
                    <a:pt x="4180" y="1983"/>
                  </a:lnTo>
                  <a:lnTo>
                    <a:pt x="4101" y="1985"/>
                  </a:lnTo>
                  <a:lnTo>
                    <a:pt x="4020" y="1988"/>
                  </a:lnTo>
                  <a:close/>
                </a:path>
              </a:pathLst>
            </a:custGeom>
            <a:solidFill>
              <a:srgbClr val="90A1A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0" name="Freeform 9"/>
            <p:cNvSpPr>
              <a:spLocks noEditPoints="1"/>
            </p:cNvSpPr>
            <p:nvPr/>
          </p:nvSpPr>
          <p:spPr bwMode="auto">
            <a:xfrm>
              <a:off x="1490" y="1408"/>
              <a:ext cx="1187" cy="520"/>
            </a:xfrm>
            <a:custGeom>
              <a:avLst/>
              <a:gdLst>
                <a:gd name="T0" fmla="*/ 0 w 9500"/>
                <a:gd name="T1" fmla="*/ 0 h 5198"/>
                <a:gd name="T2" fmla="*/ 0 w 9500"/>
                <a:gd name="T3" fmla="*/ 0 h 5198"/>
                <a:gd name="T4" fmla="*/ 0 w 9500"/>
                <a:gd name="T5" fmla="*/ 0 h 5198"/>
                <a:gd name="T6" fmla="*/ 0 w 9500"/>
                <a:gd name="T7" fmla="*/ 0 h 5198"/>
                <a:gd name="T8" fmla="*/ 0 w 9500"/>
                <a:gd name="T9" fmla="*/ 0 h 5198"/>
                <a:gd name="T10" fmla="*/ 0 w 9500"/>
                <a:gd name="T11" fmla="*/ 0 h 5198"/>
                <a:gd name="T12" fmla="*/ 0 w 9500"/>
                <a:gd name="T13" fmla="*/ 0 h 5198"/>
                <a:gd name="T14" fmla="*/ 0 w 9500"/>
                <a:gd name="T15" fmla="*/ 0 h 5198"/>
                <a:gd name="T16" fmla="*/ 0 w 9500"/>
                <a:gd name="T17" fmla="*/ 0 h 5198"/>
                <a:gd name="T18" fmla="*/ 0 w 9500"/>
                <a:gd name="T19" fmla="*/ 0 h 5198"/>
                <a:gd name="T20" fmla="*/ 0 w 9500"/>
                <a:gd name="T21" fmla="*/ 0 h 5198"/>
                <a:gd name="T22" fmla="*/ 0 w 9500"/>
                <a:gd name="T23" fmla="*/ 0 h 5198"/>
                <a:gd name="T24" fmla="*/ 0 w 9500"/>
                <a:gd name="T25" fmla="*/ 0 h 5198"/>
                <a:gd name="T26" fmla="*/ 0 w 9500"/>
                <a:gd name="T27" fmla="*/ 0 h 5198"/>
                <a:gd name="T28" fmla="*/ 0 w 9500"/>
                <a:gd name="T29" fmla="*/ 0 h 5198"/>
                <a:gd name="T30" fmla="*/ 0 w 9500"/>
                <a:gd name="T31" fmla="*/ 0 h 5198"/>
                <a:gd name="T32" fmla="*/ 0 w 9500"/>
                <a:gd name="T33" fmla="*/ 0 h 5198"/>
                <a:gd name="T34" fmla="*/ 0 w 9500"/>
                <a:gd name="T35" fmla="*/ 0 h 5198"/>
                <a:gd name="T36" fmla="*/ 0 w 9500"/>
                <a:gd name="T37" fmla="*/ 0 h 5198"/>
                <a:gd name="T38" fmla="*/ 0 w 9500"/>
                <a:gd name="T39" fmla="*/ 0 h 5198"/>
                <a:gd name="T40" fmla="*/ 0 w 9500"/>
                <a:gd name="T41" fmla="*/ 0 h 5198"/>
                <a:gd name="T42" fmla="*/ 0 w 9500"/>
                <a:gd name="T43" fmla="*/ 0 h 5198"/>
                <a:gd name="T44" fmla="*/ 0 w 9500"/>
                <a:gd name="T45" fmla="*/ 0 h 5198"/>
                <a:gd name="T46" fmla="*/ 0 w 9500"/>
                <a:gd name="T47" fmla="*/ 0 h 5198"/>
                <a:gd name="T48" fmla="*/ 0 w 9500"/>
                <a:gd name="T49" fmla="*/ 0 h 5198"/>
                <a:gd name="T50" fmla="*/ 0 w 9500"/>
                <a:gd name="T51" fmla="*/ 0 h 5198"/>
                <a:gd name="T52" fmla="*/ 0 w 9500"/>
                <a:gd name="T53" fmla="*/ 0 h 5198"/>
                <a:gd name="T54" fmla="*/ 0 w 9500"/>
                <a:gd name="T55" fmla="*/ 0 h 5198"/>
                <a:gd name="T56" fmla="*/ 0 w 9500"/>
                <a:gd name="T57" fmla="*/ 0 h 5198"/>
                <a:gd name="T58" fmla="*/ 0 w 9500"/>
                <a:gd name="T59" fmla="*/ 0 h 5198"/>
                <a:gd name="T60" fmla="*/ 0 w 9500"/>
                <a:gd name="T61" fmla="*/ 0 h 5198"/>
                <a:gd name="T62" fmla="*/ 0 w 9500"/>
                <a:gd name="T63" fmla="*/ 0 h 5198"/>
                <a:gd name="T64" fmla="*/ 0 w 9500"/>
                <a:gd name="T65" fmla="*/ 0 h 5198"/>
                <a:gd name="T66" fmla="*/ 0 w 9500"/>
                <a:gd name="T67" fmla="*/ 0 h 5198"/>
                <a:gd name="T68" fmla="*/ 0 w 9500"/>
                <a:gd name="T69" fmla="*/ 0 h 5198"/>
                <a:gd name="T70" fmla="*/ 0 w 9500"/>
                <a:gd name="T71" fmla="*/ 0 h 5198"/>
                <a:gd name="T72" fmla="*/ 0 w 9500"/>
                <a:gd name="T73" fmla="*/ 0 h 5198"/>
                <a:gd name="T74" fmla="*/ 0 w 9500"/>
                <a:gd name="T75" fmla="*/ 0 h 5198"/>
                <a:gd name="T76" fmla="*/ 0 w 9500"/>
                <a:gd name="T77" fmla="*/ 0 h 5198"/>
                <a:gd name="T78" fmla="*/ 0 w 9500"/>
                <a:gd name="T79" fmla="*/ 0 h 5198"/>
                <a:gd name="T80" fmla="*/ 0 w 9500"/>
                <a:gd name="T81" fmla="*/ 0 h 5198"/>
                <a:gd name="T82" fmla="*/ 0 w 9500"/>
                <a:gd name="T83" fmla="*/ 0 h 5198"/>
                <a:gd name="T84" fmla="*/ 0 w 9500"/>
                <a:gd name="T85" fmla="*/ 0 h 5198"/>
                <a:gd name="T86" fmla="*/ 0 w 9500"/>
                <a:gd name="T87" fmla="*/ 0 h 5198"/>
                <a:gd name="T88" fmla="*/ 0 w 9500"/>
                <a:gd name="T89" fmla="*/ 0 h 5198"/>
                <a:gd name="T90" fmla="*/ 0 w 9500"/>
                <a:gd name="T91" fmla="*/ 0 h 5198"/>
                <a:gd name="T92" fmla="*/ 0 w 9500"/>
                <a:gd name="T93" fmla="*/ 0 h 5198"/>
                <a:gd name="T94" fmla="*/ 0 w 9500"/>
                <a:gd name="T95" fmla="*/ 0 h 5198"/>
                <a:gd name="T96" fmla="*/ 0 w 9500"/>
                <a:gd name="T97" fmla="*/ 0 h 5198"/>
                <a:gd name="T98" fmla="*/ 0 w 9500"/>
                <a:gd name="T99" fmla="*/ 0 h 5198"/>
                <a:gd name="T100" fmla="*/ 0 w 9500"/>
                <a:gd name="T101" fmla="*/ 0 h 5198"/>
                <a:gd name="T102" fmla="*/ 0 w 9500"/>
                <a:gd name="T103" fmla="*/ 0 h 5198"/>
                <a:gd name="T104" fmla="*/ 0 w 9500"/>
                <a:gd name="T105" fmla="*/ 0 h 5198"/>
                <a:gd name="T106" fmla="*/ 0 w 9500"/>
                <a:gd name="T107" fmla="*/ 0 h 5198"/>
                <a:gd name="T108" fmla="*/ 0 w 9500"/>
                <a:gd name="T109" fmla="*/ 0 h 5198"/>
                <a:gd name="T110" fmla="*/ 0 w 9500"/>
                <a:gd name="T111" fmla="*/ 0 h 5198"/>
                <a:gd name="T112" fmla="*/ 0 w 9500"/>
                <a:gd name="T113" fmla="*/ 0 h 5198"/>
                <a:gd name="T114" fmla="*/ 0 w 9500"/>
                <a:gd name="T115" fmla="*/ 0 h 5198"/>
                <a:gd name="T116" fmla="*/ 0 w 9500"/>
                <a:gd name="T117" fmla="*/ 0 h 519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00"/>
                <a:gd name="T178" fmla="*/ 0 h 5198"/>
                <a:gd name="T179" fmla="*/ 9500 w 9500"/>
                <a:gd name="T180" fmla="*/ 5198 h 519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00" h="5198">
                  <a:moveTo>
                    <a:pt x="0" y="4644"/>
                  </a:moveTo>
                  <a:lnTo>
                    <a:pt x="775" y="4201"/>
                  </a:lnTo>
                  <a:lnTo>
                    <a:pt x="776" y="4231"/>
                  </a:lnTo>
                  <a:lnTo>
                    <a:pt x="777" y="4261"/>
                  </a:lnTo>
                  <a:lnTo>
                    <a:pt x="780" y="4291"/>
                  </a:lnTo>
                  <a:lnTo>
                    <a:pt x="783" y="4321"/>
                  </a:lnTo>
                  <a:lnTo>
                    <a:pt x="787" y="4352"/>
                  </a:lnTo>
                  <a:lnTo>
                    <a:pt x="792" y="4382"/>
                  </a:lnTo>
                  <a:lnTo>
                    <a:pt x="798" y="4411"/>
                  </a:lnTo>
                  <a:lnTo>
                    <a:pt x="804" y="4441"/>
                  </a:lnTo>
                  <a:lnTo>
                    <a:pt x="813" y="4474"/>
                  </a:lnTo>
                  <a:lnTo>
                    <a:pt x="821" y="4506"/>
                  </a:lnTo>
                  <a:lnTo>
                    <a:pt x="832" y="4538"/>
                  </a:lnTo>
                  <a:lnTo>
                    <a:pt x="843" y="4570"/>
                  </a:lnTo>
                  <a:lnTo>
                    <a:pt x="854" y="4601"/>
                  </a:lnTo>
                  <a:lnTo>
                    <a:pt x="867" y="4631"/>
                  </a:lnTo>
                  <a:lnTo>
                    <a:pt x="881" y="4662"/>
                  </a:lnTo>
                  <a:lnTo>
                    <a:pt x="896" y="4692"/>
                  </a:lnTo>
                  <a:lnTo>
                    <a:pt x="912" y="4722"/>
                  </a:lnTo>
                  <a:lnTo>
                    <a:pt x="928" y="4752"/>
                  </a:lnTo>
                  <a:lnTo>
                    <a:pt x="944" y="4780"/>
                  </a:lnTo>
                  <a:lnTo>
                    <a:pt x="963" y="4809"/>
                  </a:lnTo>
                  <a:lnTo>
                    <a:pt x="981" y="4838"/>
                  </a:lnTo>
                  <a:lnTo>
                    <a:pt x="1001" y="4865"/>
                  </a:lnTo>
                  <a:lnTo>
                    <a:pt x="1021" y="4892"/>
                  </a:lnTo>
                  <a:lnTo>
                    <a:pt x="1042" y="4920"/>
                  </a:lnTo>
                  <a:lnTo>
                    <a:pt x="555" y="5198"/>
                  </a:lnTo>
                  <a:lnTo>
                    <a:pt x="510" y="5169"/>
                  </a:lnTo>
                  <a:lnTo>
                    <a:pt x="468" y="5140"/>
                  </a:lnTo>
                  <a:lnTo>
                    <a:pt x="425" y="5110"/>
                  </a:lnTo>
                  <a:lnTo>
                    <a:pt x="385" y="5078"/>
                  </a:lnTo>
                  <a:lnTo>
                    <a:pt x="346" y="5046"/>
                  </a:lnTo>
                  <a:lnTo>
                    <a:pt x="308" y="5013"/>
                  </a:lnTo>
                  <a:lnTo>
                    <a:pt x="272" y="4980"/>
                  </a:lnTo>
                  <a:lnTo>
                    <a:pt x="235" y="4945"/>
                  </a:lnTo>
                  <a:lnTo>
                    <a:pt x="201" y="4910"/>
                  </a:lnTo>
                  <a:lnTo>
                    <a:pt x="169" y="4875"/>
                  </a:lnTo>
                  <a:lnTo>
                    <a:pt x="137" y="4838"/>
                  </a:lnTo>
                  <a:lnTo>
                    <a:pt x="107" y="4800"/>
                  </a:lnTo>
                  <a:lnTo>
                    <a:pt x="77" y="4762"/>
                  </a:lnTo>
                  <a:lnTo>
                    <a:pt x="51" y="4724"/>
                  </a:lnTo>
                  <a:lnTo>
                    <a:pt x="24" y="4685"/>
                  </a:lnTo>
                  <a:lnTo>
                    <a:pt x="0" y="4644"/>
                  </a:lnTo>
                  <a:close/>
                  <a:moveTo>
                    <a:pt x="4593" y="2016"/>
                  </a:moveTo>
                  <a:lnTo>
                    <a:pt x="8082" y="18"/>
                  </a:lnTo>
                  <a:lnTo>
                    <a:pt x="8173" y="12"/>
                  </a:lnTo>
                  <a:lnTo>
                    <a:pt x="8265" y="7"/>
                  </a:lnTo>
                  <a:lnTo>
                    <a:pt x="8355" y="3"/>
                  </a:lnTo>
                  <a:lnTo>
                    <a:pt x="8445" y="1"/>
                  </a:lnTo>
                  <a:lnTo>
                    <a:pt x="8535" y="0"/>
                  </a:lnTo>
                  <a:lnTo>
                    <a:pt x="8626" y="1"/>
                  </a:lnTo>
                  <a:lnTo>
                    <a:pt x="8715" y="3"/>
                  </a:lnTo>
                  <a:lnTo>
                    <a:pt x="8804" y="6"/>
                  </a:lnTo>
                  <a:lnTo>
                    <a:pt x="8893" y="11"/>
                  </a:lnTo>
                  <a:lnTo>
                    <a:pt x="8981" y="17"/>
                  </a:lnTo>
                  <a:lnTo>
                    <a:pt x="9068" y="23"/>
                  </a:lnTo>
                  <a:lnTo>
                    <a:pt x="9156" y="32"/>
                  </a:lnTo>
                  <a:lnTo>
                    <a:pt x="9242" y="41"/>
                  </a:lnTo>
                  <a:lnTo>
                    <a:pt x="9329" y="53"/>
                  </a:lnTo>
                  <a:lnTo>
                    <a:pt x="9415" y="65"/>
                  </a:lnTo>
                  <a:lnTo>
                    <a:pt x="9500" y="79"/>
                  </a:lnTo>
                  <a:lnTo>
                    <a:pt x="8653" y="562"/>
                  </a:lnTo>
                  <a:lnTo>
                    <a:pt x="8597" y="563"/>
                  </a:lnTo>
                  <a:lnTo>
                    <a:pt x="8541" y="564"/>
                  </a:lnTo>
                  <a:lnTo>
                    <a:pt x="8484" y="566"/>
                  </a:lnTo>
                  <a:lnTo>
                    <a:pt x="8428" y="568"/>
                  </a:lnTo>
                  <a:lnTo>
                    <a:pt x="8372" y="571"/>
                  </a:lnTo>
                  <a:lnTo>
                    <a:pt x="8314" y="574"/>
                  </a:lnTo>
                  <a:lnTo>
                    <a:pt x="8257" y="578"/>
                  </a:lnTo>
                  <a:lnTo>
                    <a:pt x="8201" y="583"/>
                  </a:lnTo>
                  <a:lnTo>
                    <a:pt x="8144" y="588"/>
                  </a:lnTo>
                  <a:lnTo>
                    <a:pt x="8086" y="593"/>
                  </a:lnTo>
                  <a:lnTo>
                    <a:pt x="8029" y="600"/>
                  </a:lnTo>
                  <a:lnTo>
                    <a:pt x="7972" y="607"/>
                  </a:lnTo>
                  <a:lnTo>
                    <a:pt x="7914" y="614"/>
                  </a:lnTo>
                  <a:lnTo>
                    <a:pt x="7857" y="623"/>
                  </a:lnTo>
                  <a:lnTo>
                    <a:pt x="7800" y="631"/>
                  </a:lnTo>
                  <a:lnTo>
                    <a:pt x="7742" y="641"/>
                  </a:lnTo>
                  <a:lnTo>
                    <a:pt x="7633" y="661"/>
                  </a:lnTo>
                  <a:lnTo>
                    <a:pt x="7524" y="682"/>
                  </a:lnTo>
                  <a:lnTo>
                    <a:pt x="7418" y="707"/>
                  </a:lnTo>
                  <a:lnTo>
                    <a:pt x="7311" y="732"/>
                  </a:lnTo>
                  <a:lnTo>
                    <a:pt x="7207" y="760"/>
                  </a:lnTo>
                  <a:lnTo>
                    <a:pt x="7104" y="790"/>
                  </a:lnTo>
                  <a:lnTo>
                    <a:pt x="7002" y="822"/>
                  </a:lnTo>
                  <a:lnTo>
                    <a:pt x="6904" y="856"/>
                  </a:lnTo>
                  <a:lnTo>
                    <a:pt x="6805" y="891"/>
                  </a:lnTo>
                  <a:lnTo>
                    <a:pt x="6708" y="928"/>
                  </a:lnTo>
                  <a:lnTo>
                    <a:pt x="6614" y="966"/>
                  </a:lnTo>
                  <a:lnTo>
                    <a:pt x="6521" y="1007"/>
                  </a:lnTo>
                  <a:lnTo>
                    <a:pt x="6429" y="1049"/>
                  </a:lnTo>
                  <a:lnTo>
                    <a:pt x="6339" y="1093"/>
                  </a:lnTo>
                  <a:lnTo>
                    <a:pt x="6251" y="1138"/>
                  </a:lnTo>
                  <a:lnTo>
                    <a:pt x="6165" y="1184"/>
                  </a:lnTo>
                  <a:lnTo>
                    <a:pt x="6081" y="1233"/>
                  </a:lnTo>
                  <a:lnTo>
                    <a:pt x="5998" y="1282"/>
                  </a:lnTo>
                  <a:lnTo>
                    <a:pt x="5918" y="1333"/>
                  </a:lnTo>
                  <a:lnTo>
                    <a:pt x="5839" y="1386"/>
                  </a:lnTo>
                  <a:lnTo>
                    <a:pt x="5763" y="1441"/>
                  </a:lnTo>
                  <a:lnTo>
                    <a:pt x="5688" y="1496"/>
                  </a:lnTo>
                  <a:lnTo>
                    <a:pt x="5616" y="1552"/>
                  </a:lnTo>
                  <a:lnTo>
                    <a:pt x="5545" y="1610"/>
                  </a:lnTo>
                  <a:lnTo>
                    <a:pt x="5477" y="1668"/>
                  </a:lnTo>
                  <a:lnTo>
                    <a:pt x="5411" y="1729"/>
                  </a:lnTo>
                  <a:lnTo>
                    <a:pt x="5347" y="1790"/>
                  </a:lnTo>
                  <a:lnTo>
                    <a:pt x="5285" y="1852"/>
                  </a:lnTo>
                  <a:lnTo>
                    <a:pt x="5226" y="1916"/>
                  </a:lnTo>
                  <a:lnTo>
                    <a:pt x="5168" y="1980"/>
                  </a:lnTo>
                  <a:lnTo>
                    <a:pt x="5114" y="2046"/>
                  </a:lnTo>
                  <a:lnTo>
                    <a:pt x="5061" y="2111"/>
                  </a:lnTo>
                  <a:lnTo>
                    <a:pt x="5005" y="2097"/>
                  </a:lnTo>
                  <a:lnTo>
                    <a:pt x="4948" y="2082"/>
                  </a:lnTo>
                  <a:lnTo>
                    <a:pt x="4891" y="2068"/>
                  </a:lnTo>
                  <a:lnTo>
                    <a:pt x="4833" y="2056"/>
                  </a:lnTo>
                  <a:lnTo>
                    <a:pt x="4773" y="2045"/>
                  </a:lnTo>
                  <a:lnTo>
                    <a:pt x="4714" y="2034"/>
                  </a:lnTo>
                  <a:lnTo>
                    <a:pt x="4653" y="2024"/>
                  </a:lnTo>
                  <a:lnTo>
                    <a:pt x="4593" y="2016"/>
                  </a:lnTo>
                  <a:close/>
                </a:path>
              </a:pathLst>
            </a:custGeom>
            <a:solidFill>
              <a:srgbClr val="8E9EA5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1" name="Freeform 10"/>
            <p:cNvSpPr>
              <a:spLocks noEditPoints="1"/>
            </p:cNvSpPr>
            <p:nvPr/>
          </p:nvSpPr>
          <p:spPr bwMode="auto">
            <a:xfrm>
              <a:off x="1406" y="1409"/>
              <a:ext cx="1340" cy="632"/>
            </a:xfrm>
            <a:custGeom>
              <a:avLst/>
              <a:gdLst>
                <a:gd name="T0" fmla="*/ 0 w 10720"/>
                <a:gd name="T1" fmla="*/ 0 h 6327"/>
                <a:gd name="T2" fmla="*/ 0 w 10720"/>
                <a:gd name="T3" fmla="*/ 0 h 6327"/>
                <a:gd name="T4" fmla="*/ 0 w 10720"/>
                <a:gd name="T5" fmla="*/ 0 h 6327"/>
                <a:gd name="T6" fmla="*/ 0 w 10720"/>
                <a:gd name="T7" fmla="*/ 0 h 6327"/>
                <a:gd name="T8" fmla="*/ 0 w 10720"/>
                <a:gd name="T9" fmla="*/ 0 h 6327"/>
                <a:gd name="T10" fmla="*/ 0 w 10720"/>
                <a:gd name="T11" fmla="*/ 0 h 6327"/>
                <a:gd name="T12" fmla="*/ 0 w 10720"/>
                <a:gd name="T13" fmla="*/ 0 h 6327"/>
                <a:gd name="T14" fmla="*/ 0 w 10720"/>
                <a:gd name="T15" fmla="*/ 0 h 6327"/>
                <a:gd name="T16" fmla="*/ 0 w 10720"/>
                <a:gd name="T17" fmla="*/ 0 h 6327"/>
                <a:gd name="T18" fmla="*/ 0 w 10720"/>
                <a:gd name="T19" fmla="*/ 0 h 6327"/>
                <a:gd name="T20" fmla="*/ 0 w 10720"/>
                <a:gd name="T21" fmla="*/ 0 h 6327"/>
                <a:gd name="T22" fmla="*/ 0 w 10720"/>
                <a:gd name="T23" fmla="*/ 0 h 6327"/>
                <a:gd name="T24" fmla="*/ 0 w 10720"/>
                <a:gd name="T25" fmla="*/ 0 h 6327"/>
                <a:gd name="T26" fmla="*/ 0 w 10720"/>
                <a:gd name="T27" fmla="*/ 0 h 6327"/>
                <a:gd name="T28" fmla="*/ 0 w 10720"/>
                <a:gd name="T29" fmla="*/ 0 h 6327"/>
                <a:gd name="T30" fmla="*/ 0 w 10720"/>
                <a:gd name="T31" fmla="*/ 0 h 6327"/>
                <a:gd name="T32" fmla="*/ 0 w 10720"/>
                <a:gd name="T33" fmla="*/ 0 h 6327"/>
                <a:gd name="T34" fmla="*/ 0 w 10720"/>
                <a:gd name="T35" fmla="*/ 0 h 6327"/>
                <a:gd name="T36" fmla="*/ 0 w 10720"/>
                <a:gd name="T37" fmla="*/ 0 h 6327"/>
                <a:gd name="T38" fmla="*/ 0 w 10720"/>
                <a:gd name="T39" fmla="*/ 0 h 6327"/>
                <a:gd name="T40" fmla="*/ 0 w 10720"/>
                <a:gd name="T41" fmla="*/ 0 h 6327"/>
                <a:gd name="T42" fmla="*/ 0 w 10720"/>
                <a:gd name="T43" fmla="*/ 0 h 6327"/>
                <a:gd name="T44" fmla="*/ 0 w 10720"/>
                <a:gd name="T45" fmla="*/ 0 h 6327"/>
                <a:gd name="T46" fmla="*/ 0 w 10720"/>
                <a:gd name="T47" fmla="*/ 0 h 6327"/>
                <a:gd name="T48" fmla="*/ 0 w 10720"/>
                <a:gd name="T49" fmla="*/ 0 h 6327"/>
                <a:gd name="T50" fmla="*/ 0 w 10720"/>
                <a:gd name="T51" fmla="*/ 0 h 6327"/>
                <a:gd name="T52" fmla="*/ 0 w 10720"/>
                <a:gd name="T53" fmla="*/ 0 h 6327"/>
                <a:gd name="T54" fmla="*/ 0 w 10720"/>
                <a:gd name="T55" fmla="*/ 0 h 6327"/>
                <a:gd name="T56" fmla="*/ 0 w 10720"/>
                <a:gd name="T57" fmla="*/ 0 h 6327"/>
                <a:gd name="T58" fmla="*/ 0 w 10720"/>
                <a:gd name="T59" fmla="*/ 0 h 6327"/>
                <a:gd name="T60" fmla="*/ 0 w 10720"/>
                <a:gd name="T61" fmla="*/ 0 h 6327"/>
                <a:gd name="T62" fmla="*/ 0 w 10720"/>
                <a:gd name="T63" fmla="*/ 0 h 6327"/>
                <a:gd name="T64" fmla="*/ 0 w 10720"/>
                <a:gd name="T65" fmla="*/ 0 h 6327"/>
                <a:gd name="T66" fmla="*/ 0 w 10720"/>
                <a:gd name="T67" fmla="*/ 0 h 6327"/>
                <a:gd name="T68" fmla="*/ 0 w 10720"/>
                <a:gd name="T69" fmla="*/ 0 h 6327"/>
                <a:gd name="T70" fmla="*/ 0 w 10720"/>
                <a:gd name="T71" fmla="*/ 0 h 6327"/>
                <a:gd name="T72" fmla="*/ 0 w 10720"/>
                <a:gd name="T73" fmla="*/ 0 h 6327"/>
                <a:gd name="T74" fmla="*/ 0 w 10720"/>
                <a:gd name="T75" fmla="*/ 0 h 6327"/>
                <a:gd name="T76" fmla="*/ 0 w 10720"/>
                <a:gd name="T77" fmla="*/ 0 h 6327"/>
                <a:gd name="T78" fmla="*/ 0 w 10720"/>
                <a:gd name="T79" fmla="*/ 0 h 6327"/>
                <a:gd name="T80" fmla="*/ 0 w 10720"/>
                <a:gd name="T81" fmla="*/ 0 h 6327"/>
                <a:gd name="T82" fmla="*/ 0 w 10720"/>
                <a:gd name="T83" fmla="*/ 0 h 6327"/>
                <a:gd name="T84" fmla="*/ 0 w 10720"/>
                <a:gd name="T85" fmla="*/ 0 h 6327"/>
                <a:gd name="T86" fmla="*/ 0 w 10720"/>
                <a:gd name="T87" fmla="*/ 0 h 6327"/>
                <a:gd name="T88" fmla="*/ 0 w 10720"/>
                <a:gd name="T89" fmla="*/ 0 h 6327"/>
                <a:gd name="T90" fmla="*/ 0 w 10720"/>
                <a:gd name="T91" fmla="*/ 0 h 6327"/>
                <a:gd name="T92" fmla="*/ 0 w 10720"/>
                <a:gd name="T93" fmla="*/ 0 h 63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720"/>
                <a:gd name="T142" fmla="*/ 0 h 6327"/>
                <a:gd name="T143" fmla="*/ 10720 w 10720"/>
                <a:gd name="T144" fmla="*/ 6327 h 63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720" h="6327">
                  <a:moveTo>
                    <a:pt x="904" y="4937"/>
                  </a:moveTo>
                  <a:lnTo>
                    <a:pt x="1520" y="4584"/>
                  </a:lnTo>
                  <a:lnTo>
                    <a:pt x="1538" y="4628"/>
                  </a:lnTo>
                  <a:lnTo>
                    <a:pt x="1558" y="4670"/>
                  </a:lnTo>
                  <a:lnTo>
                    <a:pt x="1580" y="4713"/>
                  </a:lnTo>
                  <a:lnTo>
                    <a:pt x="1602" y="4753"/>
                  </a:lnTo>
                  <a:lnTo>
                    <a:pt x="1626" y="4794"/>
                  </a:lnTo>
                  <a:lnTo>
                    <a:pt x="1653" y="4833"/>
                  </a:lnTo>
                  <a:lnTo>
                    <a:pt x="1680" y="4872"/>
                  </a:lnTo>
                  <a:lnTo>
                    <a:pt x="1710" y="4909"/>
                  </a:lnTo>
                  <a:lnTo>
                    <a:pt x="1741" y="4947"/>
                  </a:lnTo>
                  <a:lnTo>
                    <a:pt x="1773" y="4983"/>
                  </a:lnTo>
                  <a:lnTo>
                    <a:pt x="1807" y="5019"/>
                  </a:lnTo>
                  <a:lnTo>
                    <a:pt x="1843" y="5053"/>
                  </a:lnTo>
                  <a:lnTo>
                    <a:pt x="1879" y="5087"/>
                  </a:lnTo>
                  <a:lnTo>
                    <a:pt x="1917" y="5120"/>
                  </a:lnTo>
                  <a:lnTo>
                    <a:pt x="1956" y="5152"/>
                  </a:lnTo>
                  <a:lnTo>
                    <a:pt x="1998" y="5183"/>
                  </a:lnTo>
                  <a:lnTo>
                    <a:pt x="0" y="6327"/>
                  </a:lnTo>
                  <a:lnTo>
                    <a:pt x="21" y="6280"/>
                  </a:lnTo>
                  <a:lnTo>
                    <a:pt x="44" y="6233"/>
                  </a:lnTo>
                  <a:lnTo>
                    <a:pt x="68" y="6187"/>
                  </a:lnTo>
                  <a:lnTo>
                    <a:pt x="94" y="6142"/>
                  </a:lnTo>
                  <a:lnTo>
                    <a:pt x="122" y="6097"/>
                  </a:lnTo>
                  <a:lnTo>
                    <a:pt x="152" y="6052"/>
                  </a:lnTo>
                  <a:lnTo>
                    <a:pt x="184" y="6009"/>
                  </a:lnTo>
                  <a:lnTo>
                    <a:pt x="217" y="5965"/>
                  </a:lnTo>
                  <a:lnTo>
                    <a:pt x="251" y="5922"/>
                  </a:lnTo>
                  <a:lnTo>
                    <a:pt x="288" y="5879"/>
                  </a:lnTo>
                  <a:lnTo>
                    <a:pt x="326" y="5838"/>
                  </a:lnTo>
                  <a:lnTo>
                    <a:pt x="365" y="5796"/>
                  </a:lnTo>
                  <a:lnTo>
                    <a:pt x="407" y="5756"/>
                  </a:lnTo>
                  <a:lnTo>
                    <a:pt x="450" y="5716"/>
                  </a:lnTo>
                  <a:lnTo>
                    <a:pt x="495" y="5677"/>
                  </a:lnTo>
                  <a:lnTo>
                    <a:pt x="541" y="5640"/>
                  </a:lnTo>
                  <a:lnTo>
                    <a:pt x="583" y="5607"/>
                  </a:lnTo>
                  <a:lnTo>
                    <a:pt x="626" y="5575"/>
                  </a:lnTo>
                  <a:lnTo>
                    <a:pt x="669" y="5545"/>
                  </a:lnTo>
                  <a:lnTo>
                    <a:pt x="713" y="5515"/>
                  </a:lnTo>
                  <a:lnTo>
                    <a:pt x="758" y="5487"/>
                  </a:lnTo>
                  <a:lnTo>
                    <a:pt x="804" y="5459"/>
                  </a:lnTo>
                  <a:lnTo>
                    <a:pt x="850" y="5433"/>
                  </a:lnTo>
                  <a:lnTo>
                    <a:pt x="897" y="5407"/>
                  </a:lnTo>
                  <a:lnTo>
                    <a:pt x="945" y="5382"/>
                  </a:lnTo>
                  <a:lnTo>
                    <a:pt x="994" y="5358"/>
                  </a:lnTo>
                  <a:lnTo>
                    <a:pt x="1042" y="5335"/>
                  </a:lnTo>
                  <a:lnTo>
                    <a:pt x="1092" y="5313"/>
                  </a:lnTo>
                  <a:lnTo>
                    <a:pt x="1142" y="5292"/>
                  </a:lnTo>
                  <a:lnTo>
                    <a:pt x="1193" y="5272"/>
                  </a:lnTo>
                  <a:lnTo>
                    <a:pt x="1244" y="5253"/>
                  </a:lnTo>
                  <a:lnTo>
                    <a:pt x="1296" y="5235"/>
                  </a:lnTo>
                  <a:lnTo>
                    <a:pt x="1241" y="5202"/>
                  </a:lnTo>
                  <a:lnTo>
                    <a:pt x="1188" y="5167"/>
                  </a:lnTo>
                  <a:lnTo>
                    <a:pt x="1136" y="5132"/>
                  </a:lnTo>
                  <a:lnTo>
                    <a:pt x="1086" y="5095"/>
                  </a:lnTo>
                  <a:lnTo>
                    <a:pt x="1038" y="5057"/>
                  </a:lnTo>
                  <a:lnTo>
                    <a:pt x="991" y="5018"/>
                  </a:lnTo>
                  <a:lnTo>
                    <a:pt x="947" y="4979"/>
                  </a:lnTo>
                  <a:lnTo>
                    <a:pt x="904" y="4937"/>
                  </a:lnTo>
                  <a:close/>
                  <a:moveTo>
                    <a:pt x="8429" y="630"/>
                  </a:moveTo>
                  <a:lnTo>
                    <a:pt x="9529" y="0"/>
                  </a:lnTo>
                  <a:lnTo>
                    <a:pt x="9607" y="6"/>
                  </a:lnTo>
                  <a:lnTo>
                    <a:pt x="9684" y="11"/>
                  </a:lnTo>
                  <a:lnTo>
                    <a:pt x="9761" y="17"/>
                  </a:lnTo>
                  <a:lnTo>
                    <a:pt x="9837" y="25"/>
                  </a:lnTo>
                  <a:lnTo>
                    <a:pt x="9913" y="33"/>
                  </a:lnTo>
                  <a:lnTo>
                    <a:pt x="9989" y="43"/>
                  </a:lnTo>
                  <a:lnTo>
                    <a:pt x="10064" y="54"/>
                  </a:lnTo>
                  <a:lnTo>
                    <a:pt x="10139" y="65"/>
                  </a:lnTo>
                  <a:lnTo>
                    <a:pt x="10214" y="78"/>
                  </a:lnTo>
                  <a:lnTo>
                    <a:pt x="10287" y="91"/>
                  </a:lnTo>
                  <a:lnTo>
                    <a:pt x="10360" y="106"/>
                  </a:lnTo>
                  <a:lnTo>
                    <a:pt x="10433" y="121"/>
                  </a:lnTo>
                  <a:lnTo>
                    <a:pt x="10506" y="136"/>
                  </a:lnTo>
                  <a:lnTo>
                    <a:pt x="10578" y="153"/>
                  </a:lnTo>
                  <a:lnTo>
                    <a:pt x="10649" y="172"/>
                  </a:lnTo>
                  <a:lnTo>
                    <a:pt x="10720" y="191"/>
                  </a:lnTo>
                  <a:lnTo>
                    <a:pt x="10010" y="597"/>
                  </a:lnTo>
                  <a:lnTo>
                    <a:pt x="9914" y="586"/>
                  </a:lnTo>
                  <a:lnTo>
                    <a:pt x="9819" y="577"/>
                  </a:lnTo>
                  <a:lnTo>
                    <a:pt x="9722" y="569"/>
                  </a:lnTo>
                  <a:lnTo>
                    <a:pt x="9626" y="563"/>
                  </a:lnTo>
                  <a:lnTo>
                    <a:pt x="9528" y="559"/>
                  </a:lnTo>
                  <a:lnTo>
                    <a:pt x="9430" y="555"/>
                  </a:lnTo>
                  <a:lnTo>
                    <a:pt x="9332" y="554"/>
                  </a:lnTo>
                  <a:lnTo>
                    <a:pt x="9233" y="555"/>
                  </a:lnTo>
                  <a:lnTo>
                    <a:pt x="9133" y="559"/>
                  </a:lnTo>
                  <a:lnTo>
                    <a:pt x="9033" y="563"/>
                  </a:lnTo>
                  <a:lnTo>
                    <a:pt x="8934" y="569"/>
                  </a:lnTo>
                  <a:lnTo>
                    <a:pt x="8833" y="578"/>
                  </a:lnTo>
                  <a:lnTo>
                    <a:pt x="8732" y="588"/>
                  </a:lnTo>
                  <a:lnTo>
                    <a:pt x="8631" y="600"/>
                  </a:lnTo>
                  <a:lnTo>
                    <a:pt x="8530" y="614"/>
                  </a:lnTo>
                  <a:lnTo>
                    <a:pt x="8429" y="630"/>
                  </a:lnTo>
                  <a:close/>
                </a:path>
              </a:pathLst>
            </a:custGeom>
            <a:solidFill>
              <a:srgbClr val="8E9DA1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2" name="Freeform 11"/>
            <p:cNvSpPr>
              <a:spLocks noEditPoints="1"/>
            </p:cNvSpPr>
            <p:nvPr/>
          </p:nvSpPr>
          <p:spPr bwMode="auto">
            <a:xfrm>
              <a:off x="1391" y="1416"/>
              <a:ext cx="1416" cy="676"/>
            </a:xfrm>
            <a:custGeom>
              <a:avLst/>
              <a:gdLst>
                <a:gd name="T0" fmla="*/ 0 w 11325"/>
                <a:gd name="T1" fmla="*/ 0 h 6761"/>
                <a:gd name="T2" fmla="*/ 0 w 11325"/>
                <a:gd name="T3" fmla="*/ 0 h 6761"/>
                <a:gd name="T4" fmla="*/ 0 w 11325"/>
                <a:gd name="T5" fmla="*/ 0 h 6761"/>
                <a:gd name="T6" fmla="*/ 0 w 11325"/>
                <a:gd name="T7" fmla="*/ 0 h 6761"/>
                <a:gd name="T8" fmla="*/ 0 w 11325"/>
                <a:gd name="T9" fmla="*/ 0 h 6761"/>
                <a:gd name="T10" fmla="*/ 0 w 11325"/>
                <a:gd name="T11" fmla="*/ 0 h 6761"/>
                <a:gd name="T12" fmla="*/ 0 w 11325"/>
                <a:gd name="T13" fmla="*/ 0 h 6761"/>
                <a:gd name="T14" fmla="*/ 0 w 11325"/>
                <a:gd name="T15" fmla="*/ 0 h 6761"/>
                <a:gd name="T16" fmla="*/ 0 w 11325"/>
                <a:gd name="T17" fmla="*/ 0 h 6761"/>
                <a:gd name="T18" fmla="*/ 0 w 11325"/>
                <a:gd name="T19" fmla="*/ 0 h 6761"/>
                <a:gd name="T20" fmla="*/ 0 w 11325"/>
                <a:gd name="T21" fmla="*/ 0 h 6761"/>
                <a:gd name="T22" fmla="*/ 0 w 11325"/>
                <a:gd name="T23" fmla="*/ 0 h 6761"/>
                <a:gd name="T24" fmla="*/ 0 w 11325"/>
                <a:gd name="T25" fmla="*/ 0 h 6761"/>
                <a:gd name="T26" fmla="*/ 0 w 11325"/>
                <a:gd name="T27" fmla="*/ 0 h 6761"/>
                <a:gd name="T28" fmla="*/ 0 w 11325"/>
                <a:gd name="T29" fmla="*/ 0 h 6761"/>
                <a:gd name="T30" fmla="*/ 0 w 11325"/>
                <a:gd name="T31" fmla="*/ 0 h 6761"/>
                <a:gd name="T32" fmla="*/ 0 w 11325"/>
                <a:gd name="T33" fmla="*/ 0 h 6761"/>
                <a:gd name="T34" fmla="*/ 0 w 11325"/>
                <a:gd name="T35" fmla="*/ 0 h 6761"/>
                <a:gd name="T36" fmla="*/ 0 w 11325"/>
                <a:gd name="T37" fmla="*/ 0 h 6761"/>
                <a:gd name="T38" fmla="*/ 0 w 11325"/>
                <a:gd name="T39" fmla="*/ 0 h 6761"/>
                <a:gd name="T40" fmla="*/ 0 w 11325"/>
                <a:gd name="T41" fmla="*/ 0 h 6761"/>
                <a:gd name="T42" fmla="*/ 0 w 11325"/>
                <a:gd name="T43" fmla="*/ 0 h 6761"/>
                <a:gd name="T44" fmla="*/ 0 w 11325"/>
                <a:gd name="T45" fmla="*/ 0 h 6761"/>
                <a:gd name="T46" fmla="*/ 0 w 11325"/>
                <a:gd name="T47" fmla="*/ 0 h 6761"/>
                <a:gd name="T48" fmla="*/ 0 w 11325"/>
                <a:gd name="T49" fmla="*/ 0 h 6761"/>
                <a:gd name="T50" fmla="*/ 0 w 11325"/>
                <a:gd name="T51" fmla="*/ 0 h 6761"/>
                <a:gd name="T52" fmla="*/ 0 w 11325"/>
                <a:gd name="T53" fmla="*/ 0 h 6761"/>
                <a:gd name="T54" fmla="*/ 0 w 11325"/>
                <a:gd name="T55" fmla="*/ 0 h 6761"/>
                <a:gd name="T56" fmla="*/ 0 w 11325"/>
                <a:gd name="T57" fmla="*/ 0 h 6761"/>
                <a:gd name="T58" fmla="*/ 0 w 11325"/>
                <a:gd name="T59" fmla="*/ 0 h 6761"/>
                <a:gd name="T60" fmla="*/ 0 w 11325"/>
                <a:gd name="T61" fmla="*/ 0 h 6761"/>
                <a:gd name="T62" fmla="*/ 0 w 11325"/>
                <a:gd name="T63" fmla="*/ 0 h 6761"/>
                <a:gd name="T64" fmla="*/ 0 w 11325"/>
                <a:gd name="T65" fmla="*/ 0 h 6761"/>
                <a:gd name="T66" fmla="*/ 0 w 11325"/>
                <a:gd name="T67" fmla="*/ 0 h 6761"/>
                <a:gd name="T68" fmla="*/ 0 w 11325"/>
                <a:gd name="T69" fmla="*/ 0 h 6761"/>
                <a:gd name="T70" fmla="*/ 0 w 11325"/>
                <a:gd name="T71" fmla="*/ 0 h 6761"/>
                <a:gd name="T72" fmla="*/ 0 w 11325"/>
                <a:gd name="T73" fmla="*/ 0 h 6761"/>
                <a:gd name="T74" fmla="*/ 0 w 11325"/>
                <a:gd name="T75" fmla="*/ 0 h 6761"/>
                <a:gd name="T76" fmla="*/ 0 w 11325"/>
                <a:gd name="T77" fmla="*/ 0 h 6761"/>
                <a:gd name="T78" fmla="*/ 0 w 11325"/>
                <a:gd name="T79" fmla="*/ 0 h 6761"/>
                <a:gd name="T80" fmla="*/ 0 w 11325"/>
                <a:gd name="T81" fmla="*/ 0 h 6761"/>
                <a:gd name="T82" fmla="*/ 0 w 11325"/>
                <a:gd name="T83" fmla="*/ 0 h 6761"/>
                <a:gd name="T84" fmla="*/ 0 w 11325"/>
                <a:gd name="T85" fmla="*/ 0 h 6761"/>
                <a:gd name="T86" fmla="*/ 0 w 11325"/>
                <a:gd name="T87" fmla="*/ 0 h 6761"/>
                <a:gd name="T88" fmla="*/ 0 w 11325"/>
                <a:gd name="T89" fmla="*/ 0 h 6761"/>
                <a:gd name="T90" fmla="*/ 0 w 11325"/>
                <a:gd name="T91" fmla="*/ 0 h 6761"/>
                <a:gd name="T92" fmla="*/ 0 w 11325"/>
                <a:gd name="T93" fmla="*/ 0 h 67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325"/>
                <a:gd name="T142" fmla="*/ 0 h 6761"/>
                <a:gd name="T143" fmla="*/ 11325 w 11325"/>
                <a:gd name="T144" fmla="*/ 6761 h 67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325" h="6761">
                  <a:moveTo>
                    <a:pt x="1345" y="5119"/>
                  </a:moveTo>
                  <a:lnTo>
                    <a:pt x="1832" y="4841"/>
                  </a:lnTo>
                  <a:lnTo>
                    <a:pt x="1856" y="4868"/>
                  </a:lnTo>
                  <a:lnTo>
                    <a:pt x="1879" y="4895"/>
                  </a:lnTo>
                  <a:lnTo>
                    <a:pt x="1903" y="4921"/>
                  </a:lnTo>
                  <a:lnTo>
                    <a:pt x="1929" y="4948"/>
                  </a:lnTo>
                  <a:lnTo>
                    <a:pt x="1954" y="4973"/>
                  </a:lnTo>
                  <a:lnTo>
                    <a:pt x="1982" y="4999"/>
                  </a:lnTo>
                  <a:lnTo>
                    <a:pt x="2009" y="5024"/>
                  </a:lnTo>
                  <a:lnTo>
                    <a:pt x="2038" y="5049"/>
                  </a:lnTo>
                  <a:lnTo>
                    <a:pt x="2067" y="5072"/>
                  </a:lnTo>
                  <a:lnTo>
                    <a:pt x="2098" y="5096"/>
                  </a:lnTo>
                  <a:lnTo>
                    <a:pt x="2127" y="5119"/>
                  </a:lnTo>
                  <a:lnTo>
                    <a:pt x="2159" y="5141"/>
                  </a:lnTo>
                  <a:lnTo>
                    <a:pt x="2191" y="5164"/>
                  </a:lnTo>
                  <a:lnTo>
                    <a:pt x="2224" y="5185"/>
                  </a:lnTo>
                  <a:lnTo>
                    <a:pt x="2258" y="5206"/>
                  </a:lnTo>
                  <a:lnTo>
                    <a:pt x="2292" y="5227"/>
                  </a:lnTo>
                  <a:lnTo>
                    <a:pt x="2245" y="5242"/>
                  </a:lnTo>
                  <a:lnTo>
                    <a:pt x="2199" y="5261"/>
                  </a:lnTo>
                  <a:lnTo>
                    <a:pt x="2153" y="5279"/>
                  </a:lnTo>
                  <a:lnTo>
                    <a:pt x="2108" y="5298"/>
                  </a:lnTo>
                  <a:lnTo>
                    <a:pt x="2062" y="5317"/>
                  </a:lnTo>
                  <a:lnTo>
                    <a:pt x="2019" y="5338"/>
                  </a:lnTo>
                  <a:lnTo>
                    <a:pt x="1974" y="5359"/>
                  </a:lnTo>
                  <a:lnTo>
                    <a:pt x="1932" y="5382"/>
                  </a:lnTo>
                  <a:lnTo>
                    <a:pt x="1889" y="5405"/>
                  </a:lnTo>
                  <a:lnTo>
                    <a:pt x="1847" y="5430"/>
                  </a:lnTo>
                  <a:lnTo>
                    <a:pt x="1806" y="5455"/>
                  </a:lnTo>
                  <a:lnTo>
                    <a:pt x="1765" y="5481"/>
                  </a:lnTo>
                  <a:lnTo>
                    <a:pt x="1725" y="5507"/>
                  </a:lnTo>
                  <a:lnTo>
                    <a:pt x="1686" y="5535"/>
                  </a:lnTo>
                  <a:lnTo>
                    <a:pt x="1647" y="5564"/>
                  </a:lnTo>
                  <a:lnTo>
                    <a:pt x="1609" y="5592"/>
                  </a:lnTo>
                  <a:lnTo>
                    <a:pt x="1575" y="5620"/>
                  </a:lnTo>
                  <a:lnTo>
                    <a:pt x="1542" y="5649"/>
                  </a:lnTo>
                  <a:lnTo>
                    <a:pt x="1511" y="5677"/>
                  </a:lnTo>
                  <a:lnTo>
                    <a:pt x="1480" y="5706"/>
                  </a:lnTo>
                  <a:lnTo>
                    <a:pt x="1450" y="5736"/>
                  </a:lnTo>
                  <a:lnTo>
                    <a:pt x="1420" y="5766"/>
                  </a:lnTo>
                  <a:lnTo>
                    <a:pt x="1393" y="5795"/>
                  </a:lnTo>
                  <a:lnTo>
                    <a:pt x="1365" y="5826"/>
                  </a:lnTo>
                  <a:lnTo>
                    <a:pt x="1340" y="5857"/>
                  </a:lnTo>
                  <a:lnTo>
                    <a:pt x="1314" y="5888"/>
                  </a:lnTo>
                  <a:lnTo>
                    <a:pt x="1291" y="5920"/>
                  </a:lnTo>
                  <a:lnTo>
                    <a:pt x="1267" y="5952"/>
                  </a:lnTo>
                  <a:lnTo>
                    <a:pt x="1245" y="5985"/>
                  </a:lnTo>
                  <a:lnTo>
                    <a:pt x="1224" y="6017"/>
                  </a:lnTo>
                  <a:lnTo>
                    <a:pt x="1204" y="6049"/>
                  </a:lnTo>
                  <a:lnTo>
                    <a:pt x="1185" y="6082"/>
                  </a:lnTo>
                  <a:lnTo>
                    <a:pt x="0" y="6761"/>
                  </a:lnTo>
                  <a:lnTo>
                    <a:pt x="3" y="6720"/>
                  </a:lnTo>
                  <a:lnTo>
                    <a:pt x="6" y="6680"/>
                  </a:lnTo>
                  <a:lnTo>
                    <a:pt x="12" y="6639"/>
                  </a:lnTo>
                  <a:lnTo>
                    <a:pt x="18" y="6598"/>
                  </a:lnTo>
                  <a:lnTo>
                    <a:pt x="25" y="6558"/>
                  </a:lnTo>
                  <a:lnTo>
                    <a:pt x="34" y="6518"/>
                  </a:lnTo>
                  <a:lnTo>
                    <a:pt x="45" y="6478"/>
                  </a:lnTo>
                  <a:lnTo>
                    <a:pt x="55" y="6438"/>
                  </a:lnTo>
                  <a:lnTo>
                    <a:pt x="67" y="6398"/>
                  </a:lnTo>
                  <a:lnTo>
                    <a:pt x="81" y="6359"/>
                  </a:lnTo>
                  <a:lnTo>
                    <a:pt x="94" y="6320"/>
                  </a:lnTo>
                  <a:lnTo>
                    <a:pt x="110" y="6280"/>
                  </a:lnTo>
                  <a:lnTo>
                    <a:pt x="127" y="6242"/>
                  </a:lnTo>
                  <a:lnTo>
                    <a:pt x="144" y="6203"/>
                  </a:lnTo>
                  <a:lnTo>
                    <a:pt x="163" y="6164"/>
                  </a:lnTo>
                  <a:lnTo>
                    <a:pt x="184" y="6126"/>
                  </a:lnTo>
                  <a:lnTo>
                    <a:pt x="205" y="6089"/>
                  </a:lnTo>
                  <a:lnTo>
                    <a:pt x="227" y="6052"/>
                  </a:lnTo>
                  <a:lnTo>
                    <a:pt x="251" y="6014"/>
                  </a:lnTo>
                  <a:lnTo>
                    <a:pt x="276" y="5977"/>
                  </a:lnTo>
                  <a:lnTo>
                    <a:pt x="301" y="5941"/>
                  </a:lnTo>
                  <a:lnTo>
                    <a:pt x="328" y="5905"/>
                  </a:lnTo>
                  <a:lnTo>
                    <a:pt x="357" y="5870"/>
                  </a:lnTo>
                  <a:lnTo>
                    <a:pt x="386" y="5834"/>
                  </a:lnTo>
                  <a:lnTo>
                    <a:pt x="416" y="5800"/>
                  </a:lnTo>
                  <a:lnTo>
                    <a:pt x="448" y="5765"/>
                  </a:lnTo>
                  <a:lnTo>
                    <a:pt x="481" y="5730"/>
                  </a:lnTo>
                  <a:lnTo>
                    <a:pt x="515" y="5698"/>
                  </a:lnTo>
                  <a:lnTo>
                    <a:pt x="550" y="5665"/>
                  </a:lnTo>
                  <a:lnTo>
                    <a:pt x="586" y="5632"/>
                  </a:lnTo>
                  <a:lnTo>
                    <a:pt x="624" y="5600"/>
                  </a:lnTo>
                  <a:lnTo>
                    <a:pt x="662" y="5569"/>
                  </a:lnTo>
                  <a:lnTo>
                    <a:pt x="704" y="5536"/>
                  </a:lnTo>
                  <a:lnTo>
                    <a:pt x="747" y="5504"/>
                  </a:lnTo>
                  <a:lnTo>
                    <a:pt x="790" y="5474"/>
                  </a:lnTo>
                  <a:lnTo>
                    <a:pt x="834" y="5444"/>
                  </a:lnTo>
                  <a:lnTo>
                    <a:pt x="879" y="5416"/>
                  </a:lnTo>
                  <a:lnTo>
                    <a:pt x="925" y="5388"/>
                  </a:lnTo>
                  <a:lnTo>
                    <a:pt x="971" y="5362"/>
                  </a:lnTo>
                  <a:lnTo>
                    <a:pt x="1018" y="5336"/>
                  </a:lnTo>
                  <a:lnTo>
                    <a:pt x="1066" y="5311"/>
                  </a:lnTo>
                  <a:lnTo>
                    <a:pt x="1115" y="5287"/>
                  </a:lnTo>
                  <a:lnTo>
                    <a:pt x="1163" y="5264"/>
                  </a:lnTo>
                  <a:lnTo>
                    <a:pt x="1213" y="5242"/>
                  </a:lnTo>
                  <a:lnTo>
                    <a:pt x="1263" y="5221"/>
                  </a:lnTo>
                  <a:lnTo>
                    <a:pt x="1314" y="5201"/>
                  </a:lnTo>
                  <a:lnTo>
                    <a:pt x="1365" y="5182"/>
                  </a:lnTo>
                  <a:lnTo>
                    <a:pt x="1417" y="5164"/>
                  </a:lnTo>
                  <a:lnTo>
                    <a:pt x="1408" y="5158"/>
                  </a:lnTo>
                  <a:lnTo>
                    <a:pt x="1398" y="5153"/>
                  </a:lnTo>
                  <a:lnTo>
                    <a:pt x="1390" y="5147"/>
                  </a:lnTo>
                  <a:lnTo>
                    <a:pt x="1380" y="5141"/>
                  </a:lnTo>
                  <a:lnTo>
                    <a:pt x="1371" y="5136"/>
                  </a:lnTo>
                  <a:lnTo>
                    <a:pt x="1362" y="5131"/>
                  </a:lnTo>
                  <a:lnTo>
                    <a:pt x="1353" y="5126"/>
                  </a:lnTo>
                  <a:lnTo>
                    <a:pt x="1345" y="5119"/>
                  </a:lnTo>
                  <a:close/>
                  <a:moveTo>
                    <a:pt x="9443" y="483"/>
                  </a:moveTo>
                  <a:lnTo>
                    <a:pt x="10290" y="0"/>
                  </a:lnTo>
                  <a:lnTo>
                    <a:pt x="10358" y="11"/>
                  </a:lnTo>
                  <a:lnTo>
                    <a:pt x="10426" y="23"/>
                  </a:lnTo>
                  <a:lnTo>
                    <a:pt x="10493" y="37"/>
                  </a:lnTo>
                  <a:lnTo>
                    <a:pt x="10560" y="51"/>
                  </a:lnTo>
                  <a:lnTo>
                    <a:pt x="10627" y="65"/>
                  </a:lnTo>
                  <a:lnTo>
                    <a:pt x="10692" y="81"/>
                  </a:lnTo>
                  <a:lnTo>
                    <a:pt x="10758" y="97"/>
                  </a:lnTo>
                  <a:lnTo>
                    <a:pt x="10823" y="114"/>
                  </a:lnTo>
                  <a:lnTo>
                    <a:pt x="10888" y="132"/>
                  </a:lnTo>
                  <a:lnTo>
                    <a:pt x="10951" y="152"/>
                  </a:lnTo>
                  <a:lnTo>
                    <a:pt x="11015" y="171"/>
                  </a:lnTo>
                  <a:lnTo>
                    <a:pt x="11079" y="191"/>
                  </a:lnTo>
                  <a:lnTo>
                    <a:pt x="11140" y="211"/>
                  </a:lnTo>
                  <a:lnTo>
                    <a:pt x="11203" y="233"/>
                  </a:lnTo>
                  <a:lnTo>
                    <a:pt x="11265" y="256"/>
                  </a:lnTo>
                  <a:lnTo>
                    <a:pt x="11325" y="278"/>
                  </a:lnTo>
                  <a:lnTo>
                    <a:pt x="10705" y="633"/>
                  </a:lnTo>
                  <a:lnTo>
                    <a:pt x="10630" y="615"/>
                  </a:lnTo>
                  <a:lnTo>
                    <a:pt x="10554" y="598"/>
                  </a:lnTo>
                  <a:lnTo>
                    <a:pt x="10478" y="583"/>
                  </a:lnTo>
                  <a:lnTo>
                    <a:pt x="10402" y="568"/>
                  </a:lnTo>
                  <a:lnTo>
                    <a:pt x="10324" y="555"/>
                  </a:lnTo>
                  <a:lnTo>
                    <a:pt x="10247" y="543"/>
                  </a:lnTo>
                  <a:lnTo>
                    <a:pt x="10168" y="531"/>
                  </a:lnTo>
                  <a:lnTo>
                    <a:pt x="10090" y="522"/>
                  </a:lnTo>
                  <a:lnTo>
                    <a:pt x="10010" y="512"/>
                  </a:lnTo>
                  <a:lnTo>
                    <a:pt x="9930" y="505"/>
                  </a:lnTo>
                  <a:lnTo>
                    <a:pt x="9851" y="498"/>
                  </a:lnTo>
                  <a:lnTo>
                    <a:pt x="9770" y="493"/>
                  </a:lnTo>
                  <a:lnTo>
                    <a:pt x="9688" y="489"/>
                  </a:lnTo>
                  <a:lnTo>
                    <a:pt x="9608" y="485"/>
                  </a:lnTo>
                  <a:lnTo>
                    <a:pt x="9526" y="484"/>
                  </a:lnTo>
                  <a:lnTo>
                    <a:pt x="9443" y="483"/>
                  </a:lnTo>
                  <a:close/>
                </a:path>
              </a:pathLst>
            </a:custGeom>
            <a:solidFill>
              <a:srgbClr val="8D9CA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3" name="Freeform 12"/>
            <p:cNvSpPr>
              <a:spLocks noEditPoints="1"/>
            </p:cNvSpPr>
            <p:nvPr/>
          </p:nvSpPr>
          <p:spPr bwMode="auto">
            <a:xfrm>
              <a:off x="1391" y="1428"/>
              <a:ext cx="1469" cy="705"/>
            </a:xfrm>
            <a:custGeom>
              <a:avLst/>
              <a:gdLst>
                <a:gd name="T0" fmla="*/ 0 w 11756"/>
                <a:gd name="T1" fmla="*/ 0 h 7057"/>
                <a:gd name="T2" fmla="*/ 0 w 11756"/>
                <a:gd name="T3" fmla="*/ 0 h 7057"/>
                <a:gd name="T4" fmla="*/ 0 w 11756"/>
                <a:gd name="T5" fmla="*/ 0 h 7057"/>
                <a:gd name="T6" fmla="*/ 0 w 11756"/>
                <a:gd name="T7" fmla="*/ 0 h 7057"/>
                <a:gd name="T8" fmla="*/ 0 w 11756"/>
                <a:gd name="T9" fmla="*/ 0 h 7057"/>
                <a:gd name="T10" fmla="*/ 0 w 11756"/>
                <a:gd name="T11" fmla="*/ 0 h 7057"/>
                <a:gd name="T12" fmla="*/ 0 w 11756"/>
                <a:gd name="T13" fmla="*/ 0 h 7057"/>
                <a:gd name="T14" fmla="*/ 0 w 11756"/>
                <a:gd name="T15" fmla="*/ 0 h 7057"/>
                <a:gd name="T16" fmla="*/ 0 w 11756"/>
                <a:gd name="T17" fmla="*/ 0 h 7057"/>
                <a:gd name="T18" fmla="*/ 0 w 11756"/>
                <a:gd name="T19" fmla="*/ 0 h 7057"/>
                <a:gd name="T20" fmla="*/ 0 w 11756"/>
                <a:gd name="T21" fmla="*/ 0 h 7057"/>
                <a:gd name="T22" fmla="*/ 0 w 11756"/>
                <a:gd name="T23" fmla="*/ 0 h 7057"/>
                <a:gd name="T24" fmla="*/ 0 w 11756"/>
                <a:gd name="T25" fmla="*/ 0 h 7057"/>
                <a:gd name="T26" fmla="*/ 0 w 11756"/>
                <a:gd name="T27" fmla="*/ 0 h 7057"/>
                <a:gd name="T28" fmla="*/ 0 w 11756"/>
                <a:gd name="T29" fmla="*/ 0 h 7057"/>
                <a:gd name="T30" fmla="*/ 0 w 11756"/>
                <a:gd name="T31" fmla="*/ 0 h 7057"/>
                <a:gd name="T32" fmla="*/ 0 w 11756"/>
                <a:gd name="T33" fmla="*/ 0 h 7057"/>
                <a:gd name="T34" fmla="*/ 0 w 11756"/>
                <a:gd name="T35" fmla="*/ 0 h 7057"/>
                <a:gd name="T36" fmla="*/ 0 w 11756"/>
                <a:gd name="T37" fmla="*/ 0 h 7057"/>
                <a:gd name="T38" fmla="*/ 0 w 11756"/>
                <a:gd name="T39" fmla="*/ 0 h 7057"/>
                <a:gd name="T40" fmla="*/ 0 w 11756"/>
                <a:gd name="T41" fmla="*/ 0 h 7057"/>
                <a:gd name="T42" fmla="*/ 0 w 11756"/>
                <a:gd name="T43" fmla="*/ 0 h 7057"/>
                <a:gd name="T44" fmla="*/ 0 w 11756"/>
                <a:gd name="T45" fmla="*/ 0 h 7057"/>
                <a:gd name="T46" fmla="*/ 0 w 11756"/>
                <a:gd name="T47" fmla="*/ 0 h 7057"/>
                <a:gd name="T48" fmla="*/ 0 w 11756"/>
                <a:gd name="T49" fmla="*/ 0 h 7057"/>
                <a:gd name="T50" fmla="*/ 0 w 11756"/>
                <a:gd name="T51" fmla="*/ 0 h 7057"/>
                <a:gd name="T52" fmla="*/ 0 w 11756"/>
                <a:gd name="T53" fmla="*/ 0 h 7057"/>
                <a:gd name="T54" fmla="*/ 0 w 11756"/>
                <a:gd name="T55" fmla="*/ 0 h 7057"/>
                <a:gd name="T56" fmla="*/ 0 w 11756"/>
                <a:gd name="T57" fmla="*/ 0 h 7057"/>
                <a:gd name="T58" fmla="*/ 0 w 11756"/>
                <a:gd name="T59" fmla="*/ 0 h 7057"/>
                <a:gd name="T60" fmla="*/ 0 w 11756"/>
                <a:gd name="T61" fmla="*/ 0 h 7057"/>
                <a:gd name="T62" fmla="*/ 0 w 11756"/>
                <a:gd name="T63" fmla="*/ 0 h 7057"/>
                <a:gd name="T64" fmla="*/ 0 w 11756"/>
                <a:gd name="T65" fmla="*/ 0 h 7057"/>
                <a:gd name="T66" fmla="*/ 0 w 11756"/>
                <a:gd name="T67" fmla="*/ 0 h 7057"/>
                <a:gd name="T68" fmla="*/ 0 w 11756"/>
                <a:gd name="T69" fmla="*/ 0 h 7057"/>
                <a:gd name="T70" fmla="*/ 0 w 11756"/>
                <a:gd name="T71" fmla="*/ 0 h 7057"/>
                <a:gd name="T72" fmla="*/ 0 w 11756"/>
                <a:gd name="T73" fmla="*/ 0 h 7057"/>
                <a:gd name="T74" fmla="*/ 0 w 11756"/>
                <a:gd name="T75" fmla="*/ 0 h 7057"/>
                <a:gd name="T76" fmla="*/ 0 w 11756"/>
                <a:gd name="T77" fmla="*/ 0 h 7057"/>
                <a:gd name="T78" fmla="*/ 0 w 11756"/>
                <a:gd name="T79" fmla="*/ 0 h 7057"/>
                <a:gd name="T80" fmla="*/ 0 w 11756"/>
                <a:gd name="T81" fmla="*/ 0 h 7057"/>
                <a:gd name="T82" fmla="*/ 0 w 11756"/>
                <a:gd name="T83" fmla="*/ 0 h 7057"/>
                <a:gd name="T84" fmla="*/ 0 w 11756"/>
                <a:gd name="T85" fmla="*/ 0 h 7057"/>
                <a:gd name="T86" fmla="*/ 0 w 11756"/>
                <a:gd name="T87" fmla="*/ 0 h 7057"/>
                <a:gd name="T88" fmla="*/ 0 w 11756"/>
                <a:gd name="T89" fmla="*/ 0 h 7057"/>
                <a:gd name="T90" fmla="*/ 0 w 11756"/>
                <a:gd name="T91" fmla="*/ 0 h 7057"/>
                <a:gd name="T92" fmla="*/ 0 w 11756"/>
                <a:gd name="T93" fmla="*/ 0 h 7057"/>
                <a:gd name="T94" fmla="*/ 0 w 11756"/>
                <a:gd name="T95" fmla="*/ 0 h 7057"/>
                <a:gd name="T96" fmla="*/ 0 w 11756"/>
                <a:gd name="T97" fmla="*/ 0 h 7057"/>
                <a:gd name="T98" fmla="*/ 0 w 11756"/>
                <a:gd name="T99" fmla="*/ 0 h 7057"/>
                <a:gd name="T100" fmla="*/ 0 w 11756"/>
                <a:gd name="T101" fmla="*/ 0 h 7057"/>
                <a:gd name="T102" fmla="*/ 0 w 11756"/>
                <a:gd name="T103" fmla="*/ 0 h 7057"/>
                <a:gd name="T104" fmla="*/ 0 w 11756"/>
                <a:gd name="T105" fmla="*/ 0 h 7057"/>
                <a:gd name="T106" fmla="*/ 0 w 11756"/>
                <a:gd name="T107" fmla="*/ 0 h 7057"/>
                <a:gd name="T108" fmla="*/ 0 w 11756"/>
                <a:gd name="T109" fmla="*/ 0 h 7057"/>
                <a:gd name="T110" fmla="*/ 0 w 11756"/>
                <a:gd name="T111" fmla="*/ 0 h 7057"/>
                <a:gd name="T112" fmla="*/ 0 w 11756"/>
                <a:gd name="T113" fmla="*/ 0 h 7057"/>
                <a:gd name="T114" fmla="*/ 0 w 11756"/>
                <a:gd name="T115" fmla="*/ 0 h 7057"/>
                <a:gd name="T116" fmla="*/ 0 w 11756"/>
                <a:gd name="T117" fmla="*/ 0 h 7057"/>
                <a:gd name="T118" fmla="*/ 0 w 11756"/>
                <a:gd name="T119" fmla="*/ 0 h 7057"/>
                <a:gd name="T120" fmla="*/ 0 w 11756"/>
                <a:gd name="T121" fmla="*/ 0 h 7057"/>
                <a:gd name="T122" fmla="*/ 0 w 11756"/>
                <a:gd name="T123" fmla="*/ 0 h 7057"/>
                <a:gd name="T124" fmla="*/ 0 w 11756"/>
                <a:gd name="T125" fmla="*/ 0 h 705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56"/>
                <a:gd name="T190" fmla="*/ 0 h 7057"/>
                <a:gd name="T191" fmla="*/ 11756 w 11756"/>
                <a:gd name="T192" fmla="*/ 7057 h 705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56" h="7057">
                  <a:moveTo>
                    <a:pt x="123" y="6136"/>
                  </a:moveTo>
                  <a:lnTo>
                    <a:pt x="2121" y="4992"/>
                  </a:lnTo>
                  <a:lnTo>
                    <a:pt x="2141" y="5008"/>
                  </a:lnTo>
                  <a:lnTo>
                    <a:pt x="2162" y="5023"/>
                  </a:lnTo>
                  <a:lnTo>
                    <a:pt x="2183" y="5036"/>
                  </a:lnTo>
                  <a:lnTo>
                    <a:pt x="2205" y="5051"/>
                  </a:lnTo>
                  <a:lnTo>
                    <a:pt x="2227" y="5065"/>
                  </a:lnTo>
                  <a:lnTo>
                    <a:pt x="2249" y="5079"/>
                  </a:lnTo>
                  <a:lnTo>
                    <a:pt x="2271" y="5093"/>
                  </a:lnTo>
                  <a:lnTo>
                    <a:pt x="2294" y="5107"/>
                  </a:lnTo>
                  <a:lnTo>
                    <a:pt x="2247" y="5122"/>
                  </a:lnTo>
                  <a:lnTo>
                    <a:pt x="2201" y="5141"/>
                  </a:lnTo>
                  <a:lnTo>
                    <a:pt x="2155" y="5159"/>
                  </a:lnTo>
                  <a:lnTo>
                    <a:pt x="2110" y="5178"/>
                  </a:lnTo>
                  <a:lnTo>
                    <a:pt x="2064" y="5197"/>
                  </a:lnTo>
                  <a:lnTo>
                    <a:pt x="2021" y="5218"/>
                  </a:lnTo>
                  <a:lnTo>
                    <a:pt x="1976" y="5239"/>
                  </a:lnTo>
                  <a:lnTo>
                    <a:pt x="1934" y="5262"/>
                  </a:lnTo>
                  <a:lnTo>
                    <a:pt x="1891" y="5285"/>
                  </a:lnTo>
                  <a:lnTo>
                    <a:pt x="1849" y="5310"/>
                  </a:lnTo>
                  <a:lnTo>
                    <a:pt x="1808" y="5335"/>
                  </a:lnTo>
                  <a:lnTo>
                    <a:pt x="1767" y="5361"/>
                  </a:lnTo>
                  <a:lnTo>
                    <a:pt x="1727" y="5387"/>
                  </a:lnTo>
                  <a:lnTo>
                    <a:pt x="1688" y="5415"/>
                  </a:lnTo>
                  <a:lnTo>
                    <a:pt x="1649" y="5444"/>
                  </a:lnTo>
                  <a:lnTo>
                    <a:pt x="1611" y="5472"/>
                  </a:lnTo>
                  <a:lnTo>
                    <a:pt x="1578" y="5500"/>
                  </a:lnTo>
                  <a:lnTo>
                    <a:pt x="1546" y="5528"/>
                  </a:lnTo>
                  <a:lnTo>
                    <a:pt x="1515" y="5555"/>
                  </a:lnTo>
                  <a:lnTo>
                    <a:pt x="1484" y="5584"/>
                  </a:lnTo>
                  <a:lnTo>
                    <a:pt x="1454" y="5613"/>
                  </a:lnTo>
                  <a:lnTo>
                    <a:pt x="1425" y="5641"/>
                  </a:lnTo>
                  <a:lnTo>
                    <a:pt x="1398" y="5671"/>
                  </a:lnTo>
                  <a:lnTo>
                    <a:pt x="1371" y="5701"/>
                  </a:lnTo>
                  <a:lnTo>
                    <a:pt x="1346" y="5732"/>
                  </a:lnTo>
                  <a:lnTo>
                    <a:pt x="1321" y="5761"/>
                  </a:lnTo>
                  <a:lnTo>
                    <a:pt x="1297" y="5793"/>
                  </a:lnTo>
                  <a:lnTo>
                    <a:pt x="1275" y="5824"/>
                  </a:lnTo>
                  <a:lnTo>
                    <a:pt x="1252" y="5856"/>
                  </a:lnTo>
                  <a:lnTo>
                    <a:pt x="1232" y="5887"/>
                  </a:lnTo>
                  <a:lnTo>
                    <a:pt x="1212" y="5920"/>
                  </a:lnTo>
                  <a:lnTo>
                    <a:pt x="1193" y="5952"/>
                  </a:lnTo>
                  <a:lnTo>
                    <a:pt x="1175" y="5985"/>
                  </a:lnTo>
                  <a:lnTo>
                    <a:pt x="1158" y="6018"/>
                  </a:lnTo>
                  <a:lnTo>
                    <a:pt x="1141" y="6051"/>
                  </a:lnTo>
                  <a:lnTo>
                    <a:pt x="1126" y="6084"/>
                  </a:lnTo>
                  <a:lnTo>
                    <a:pt x="1111" y="6118"/>
                  </a:lnTo>
                  <a:lnTo>
                    <a:pt x="1099" y="6151"/>
                  </a:lnTo>
                  <a:lnTo>
                    <a:pt x="1086" y="6185"/>
                  </a:lnTo>
                  <a:lnTo>
                    <a:pt x="1074" y="6219"/>
                  </a:lnTo>
                  <a:lnTo>
                    <a:pt x="1064" y="6253"/>
                  </a:lnTo>
                  <a:lnTo>
                    <a:pt x="1054" y="6288"/>
                  </a:lnTo>
                  <a:lnTo>
                    <a:pt x="1045" y="6322"/>
                  </a:lnTo>
                  <a:lnTo>
                    <a:pt x="1038" y="6357"/>
                  </a:lnTo>
                  <a:lnTo>
                    <a:pt x="1032" y="6391"/>
                  </a:lnTo>
                  <a:lnTo>
                    <a:pt x="1025" y="6426"/>
                  </a:lnTo>
                  <a:lnTo>
                    <a:pt x="1020" y="6461"/>
                  </a:lnTo>
                  <a:lnTo>
                    <a:pt x="1017" y="6496"/>
                  </a:lnTo>
                  <a:lnTo>
                    <a:pt x="37" y="7057"/>
                  </a:lnTo>
                  <a:lnTo>
                    <a:pt x="31" y="7028"/>
                  </a:lnTo>
                  <a:lnTo>
                    <a:pt x="25" y="6999"/>
                  </a:lnTo>
                  <a:lnTo>
                    <a:pt x="20" y="6969"/>
                  </a:lnTo>
                  <a:lnTo>
                    <a:pt x="15" y="6941"/>
                  </a:lnTo>
                  <a:lnTo>
                    <a:pt x="12" y="6912"/>
                  </a:lnTo>
                  <a:lnTo>
                    <a:pt x="8" y="6882"/>
                  </a:lnTo>
                  <a:lnTo>
                    <a:pt x="5" y="6853"/>
                  </a:lnTo>
                  <a:lnTo>
                    <a:pt x="3" y="6824"/>
                  </a:lnTo>
                  <a:lnTo>
                    <a:pt x="1" y="6795"/>
                  </a:lnTo>
                  <a:lnTo>
                    <a:pt x="0" y="6766"/>
                  </a:lnTo>
                  <a:lnTo>
                    <a:pt x="0" y="6736"/>
                  </a:lnTo>
                  <a:lnTo>
                    <a:pt x="0" y="6708"/>
                  </a:lnTo>
                  <a:lnTo>
                    <a:pt x="0" y="6678"/>
                  </a:lnTo>
                  <a:lnTo>
                    <a:pt x="1" y="6649"/>
                  </a:lnTo>
                  <a:lnTo>
                    <a:pt x="3" y="6621"/>
                  </a:lnTo>
                  <a:lnTo>
                    <a:pt x="5" y="6591"/>
                  </a:lnTo>
                  <a:lnTo>
                    <a:pt x="8" y="6562"/>
                  </a:lnTo>
                  <a:lnTo>
                    <a:pt x="12" y="6533"/>
                  </a:lnTo>
                  <a:lnTo>
                    <a:pt x="16" y="6505"/>
                  </a:lnTo>
                  <a:lnTo>
                    <a:pt x="21" y="6476"/>
                  </a:lnTo>
                  <a:lnTo>
                    <a:pt x="26" y="6447"/>
                  </a:lnTo>
                  <a:lnTo>
                    <a:pt x="32" y="6419"/>
                  </a:lnTo>
                  <a:lnTo>
                    <a:pt x="38" y="6390"/>
                  </a:lnTo>
                  <a:lnTo>
                    <a:pt x="46" y="6361"/>
                  </a:lnTo>
                  <a:lnTo>
                    <a:pt x="53" y="6332"/>
                  </a:lnTo>
                  <a:lnTo>
                    <a:pt x="61" y="6304"/>
                  </a:lnTo>
                  <a:lnTo>
                    <a:pt x="70" y="6276"/>
                  </a:lnTo>
                  <a:lnTo>
                    <a:pt x="79" y="6247"/>
                  </a:lnTo>
                  <a:lnTo>
                    <a:pt x="89" y="6220"/>
                  </a:lnTo>
                  <a:lnTo>
                    <a:pt x="100" y="6191"/>
                  </a:lnTo>
                  <a:lnTo>
                    <a:pt x="111" y="6163"/>
                  </a:lnTo>
                  <a:lnTo>
                    <a:pt x="123" y="6136"/>
                  </a:lnTo>
                  <a:close/>
                  <a:moveTo>
                    <a:pt x="10133" y="406"/>
                  </a:moveTo>
                  <a:lnTo>
                    <a:pt x="10843" y="0"/>
                  </a:lnTo>
                  <a:lnTo>
                    <a:pt x="10904" y="17"/>
                  </a:lnTo>
                  <a:lnTo>
                    <a:pt x="10964" y="34"/>
                  </a:lnTo>
                  <a:lnTo>
                    <a:pt x="11025" y="53"/>
                  </a:lnTo>
                  <a:lnTo>
                    <a:pt x="11083" y="72"/>
                  </a:lnTo>
                  <a:lnTo>
                    <a:pt x="11142" y="91"/>
                  </a:lnTo>
                  <a:lnTo>
                    <a:pt x="11201" y="111"/>
                  </a:lnTo>
                  <a:lnTo>
                    <a:pt x="11259" y="133"/>
                  </a:lnTo>
                  <a:lnTo>
                    <a:pt x="11317" y="154"/>
                  </a:lnTo>
                  <a:lnTo>
                    <a:pt x="11373" y="176"/>
                  </a:lnTo>
                  <a:lnTo>
                    <a:pt x="11429" y="200"/>
                  </a:lnTo>
                  <a:lnTo>
                    <a:pt x="11485" y="223"/>
                  </a:lnTo>
                  <a:lnTo>
                    <a:pt x="11541" y="246"/>
                  </a:lnTo>
                  <a:lnTo>
                    <a:pt x="11596" y="271"/>
                  </a:lnTo>
                  <a:lnTo>
                    <a:pt x="11650" y="296"/>
                  </a:lnTo>
                  <a:lnTo>
                    <a:pt x="11703" y="323"/>
                  </a:lnTo>
                  <a:lnTo>
                    <a:pt x="11756" y="348"/>
                  </a:lnTo>
                  <a:lnTo>
                    <a:pt x="11203" y="665"/>
                  </a:lnTo>
                  <a:lnTo>
                    <a:pt x="11140" y="643"/>
                  </a:lnTo>
                  <a:lnTo>
                    <a:pt x="11077" y="621"/>
                  </a:lnTo>
                  <a:lnTo>
                    <a:pt x="11013" y="600"/>
                  </a:lnTo>
                  <a:lnTo>
                    <a:pt x="10948" y="580"/>
                  </a:lnTo>
                  <a:lnTo>
                    <a:pt x="10883" y="561"/>
                  </a:lnTo>
                  <a:lnTo>
                    <a:pt x="10818" y="542"/>
                  </a:lnTo>
                  <a:lnTo>
                    <a:pt x="10751" y="525"/>
                  </a:lnTo>
                  <a:lnTo>
                    <a:pt x="10684" y="508"/>
                  </a:lnTo>
                  <a:lnTo>
                    <a:pt x="10617" y="492"/>
                  </a:lnTo>
                  <a:lnTo>
                    <a:pt x="10549" y="477"/>
                  </a:lnTo>
                  <a:lnTo>
                    <a:pt x="10481" y="463"/>
                  </a:lnTo>
                  <a:lnTo>
                    <a:pt x="10412" y="449"/>
                  </a:lnTo>
                  <a:lnTo>
                    <a:pt x="10343" y="438"/>
                  </a:lnTo>
                  <a:lnTo>
                    <a:pt x="10273" y="426"/>
                  </a:lnTo>
                  <a:lnTo>
                    <a:pt x="10203" y="415"/>
                  </a:lnTo>
                  <a:lnTo>
                    <a:pt x="10133" y="406"/>
                  </a:lnTo>
                  <a:close/>
                </a:path>
              </a:pathLst>
            </a:custGeom>
            <a:solidFill>
              <a:srgbClr val="8C9A9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4" name="Freeform 13"/>
            <p:cNvSpPr>
              <a:spLocks noEditPoints="1"/>
            </p:cNvSpPr>
            <p:nvPr/>
          </p:nvSpPr>
          <p:spPr bwMode="auto">
            <a:xfrm>
              <a:off x="1391" y="1444"/>
              <a:ext cx="1517" cy="726"/>
            </a:xfrm>
            <a:custGeom>
              <a:avLst/>
              <a:gdLst>
                <a:gd name="T0" fmla="*/ 0 w 12136"/>
                <a:gd name="T1" fmla="*/ 0 h 7260"/>
                <a:gd name="T2" fmla="*/ 0 w 12136"/>
                <a:gd name="T3" fmla="*/ 0 h 7260"/>
                <a:gd name="T4" fmla="*/ 0 w 12136"/>
                <a:gd name="T5" fmla="*/ 0 h 7260"/>
                <a:gd name="T6" fmla="*/ 0 w 12136"/>
                <a:gd name="T7" fmla="*/ 0 h 7260"/>
                <a:gd name="T8" fmla="*/ 0 w 12136"/>
                <a:gd name="T9" fmla="*/ 0 h 7260"/>
                <a:gd name="T10" fmla="*/ 0 w 12136"/>
                <a:gd name="T11" fmla="*/ 0 h 7260"/>
                <a:gd name="T12" fmla="*/ 0 w 12136"/>
                <a:gd name="T13" fmla="*/ 0 h 7260"/>
                <a:gd name="T14" fmla="*/ 0 w 12136"/>
                <a:gd name="T15" fmla="*/ 0 h 7260"/>
                <a:gd name="T16" fmla="*/ 0 w 12136"/>
                <a:gd name="T17" fmla="*/ 0 h 7260"/>
                <a:gd name="T18" fmla="*/ 0 w 12136"/>
                <a:gd name="T19" fmla="*/ 0 h 7260"/>
                <a:gd name="T20" fmla="*/ 0 w 12136"/>
                <a:gd name="T21" fmla="*/ 0 h 7260"/>
                <a:gd name="T22" fmla="*/ 0 w 12136"/>
                <a:gd name="T23" fmla="*/ 0 h 7260"/>
                <a:gd name="T24" fmla="*/ 0 w 12136"/>
                <a:gd name="T25" fmla="*/ 0 h 7260"/>
                <a:gd name="T26" fmla="*/ 0 w 12136"/>
                <a:gd name="T27" fmla="*/ 0 h 7260"/>
                <a:gd name="T28" fmla="*/ 0 w 12136"/>
                <a:gd name="T29" fmla="*/ 0 h 7260"/>
                <a:gd name="T30" fmla="*/ 0 w 12136"/>
                <a:gd name="T31" fmla="*/ 0 h 7260"/>
                <a:gd name="T32" fmla="*/ 0 w 12136"/>
                <a:gd name="T33" fmla="*/ 0 h 7260"/>
                <a:gd name="T34" fmla="*/ 0 w 12136"/>
                <a:gd name="T35" fmla="*/ 0 h 7260"/>
                <a:gd name="T36" fmla="*/ 0 w 12136"/>
                <a:gd name="T37" fmla="*/ 0 h 7260"/>
                <a:gd name="T38" fmla="*/ 0 w 12136"/>
                <a:gd name="T39" fmla="*/ 0 h 7260"/>
                <a:gd name="T40" fmla="*/ 0 w 12136"/>
                <a:gd name="T41" fmla="*/ 0 h 7260"/>
                <a:gd name="T42" fmla="*/ 0 w 12136"/>
                <a:gd name="T43" fmla="*/ 0 h 7260"/>
                <a:gd name="T44" fmla="*/ 0 w 12136"/>
                <a:gd name="T45" fmla="*/ 0 h 7260"/>
                <a:gd name="T46" fmla="*/ 0 w 12136"/>
                <a:gd name="T47" fmla="*/ 0 h 7260"/>
                <a:gd name="T48" fmla="*/ 0 w 12136"/>
                <a:gd name="T49" fmla="*/ 0 h 7260"/>
                <a:gd name="T50" fmla="*/ 0 w 12136"/>
                <a:gd name="T51" fmla="*/ 0 h 7260"/>
                <a:gd name="T52" fmla="*/ 0 w 12136"/>
                <a:gd name="T53" fmla="*/ 0 h 7260"/>
                <a:gd name="T54" fmla="*/ 0 w 12136"/>
                <a:gd name="T55" fmla="*/ 0 h 7260"/>
                <a:gd name="T56" fmla="*/ 0 w 12136"/>
                <a:gd name="T57" fmla="*/ 0 h 7260"/>
                <a:gd name="T58" fmla="*/ 0 w 12136"/>
                <a:gd name="T59" fmla="*/ 0 h 7260"/>
                <a:gd name="T60" fmla="*/ 0 w 12136"/>
                <a:gd name="T61" fmla="*/ 0 h 7260"/>
                <a:gd name="T62" fmla="*/ 0 w 12136"/>
                <a:gd name="T63" fmla="*/ 0 h 7260"/>
                <a:gd name="T64" fmla="*/ 0 w 12136"/>
                <a:gd name="T65" fmla="*/ 0 h 7260"/>
                <a:gd name="T66" fmla="*/ 0 w 12136"/>
                <a:gd name="T67" fmla="*/ 0 h 7260"/>
                <a:gd name="T68" fmla="*/ 0 w 12136"/>
                <a:gd name="T69" fmla="*/ 0 h 7260"/>
                <a:gd name="T70" fmla="*/ 0 w 12136"/>
                <a:gd name="T71" fmla="*/ 0 h 7260"/>
                <a:gd name="T72" fmla="*/ 0 w 12136"/>
                <a:gd name="T73" fmla="*/ 0 h 7260"/>
                <a:gd name="T74" fmla="*/ 0 w 12136"/>
                <a:gd name="T75" fmla="*/ 0 h 7260"/>
                <a:gd name="T76" fmla="*/ 0 w 12136"/>
                <a:gd name="T77" fmla="*/ 0 h 7260"/>
                <a:gd name="T78" fmla="*/ 0 w 12136"/>
                <a:gd name="T79" fmla="*/ 0 h 7260"/>
                <a:gd name="T80" fmla="*/ 0 w 12136"/>
                <a:gd name="T81" fmla="*/ 0 h 7260"/>
                <a:gd name="T82" fmla="*/ 0 w 12136"/>
                <a:gd name="T83" fmla="*/ 0 h 7260"/>
                <a:gd name="T84" fmla="*/ 0 w 12136"/>
                <a:gd name="T85" fmla="*/ 0 h 72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136"/>
                <a:gd name="T130" fmla="*/ 0 h 7260"/>
                <a:gd name="T131" fmla="*/ 12136 w 12136"/>
                <a:gd name="T132" fmla="*/ 7260 h 72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136" h="7260">
                  <a:moveTo>
                    <a:pt x="2" y="6483"/>
                  </a:moveTo>
                  <a:lnTo>
                    <a:pt x="1187" y="5804"/>
                  </a:lnTo>
                  <a:lnTo>
                    <a:pt x="1172" y="5833"/>
                  </a:lnTo>
                  <a:lnTo>
                    <a:pt x="1157" y="5861"/>
                  </a:lnTo>
                  <a:lnTo>
                    <a:pt x="1143" y="5889"/>
                  </a:lnTo>
                  <a:lnTo>
                    <a:pt x="1129" y="5918"/>
                  </a:lnTo>
                  <a:lnTo>
                    <a:pt x="1117" y="5948"/>
                  </a:lnTo>
                  <a:lnTo>
                    <a:pt x="1105" y="5977"/>
                  </a:lnTo>
                  <a:lnTo>
                    <a:pt x="1093" y="6005"/>
                  </a:lnTo>
                  <a:lnTo>
                    <a:pt x="1084" y="6035"/>
                  </a:lnTo>
                  <a:lnTo>
                    <a:pt x="1073" y="6065"/>
                  </a:lnTo>
                  <a:lnTo>
                    <a:pt x="1065" y="6094"/>
                  </a:lnTo>
                  <a:lnTo>
                    <a:pt x="1056" y="6123"/>
                  </a:lnTo>
                  <a:lnTo>
                    <a:pt x="1049" y="6153"/>
                  </a:lnTo>
                  <a:lnTo>
                    <a:pt x="1041" y="6184"/>
                  </a:lnTo>
                  <a:lnTo>
                    <a:pt x="1035" y="6214"/>
                  </a:lnTo>
                  <a:lnTo>
                    <a:pt x="1030" y="6244"/>
                  </a:lnTo>
                  <a:lnTo>
                    <a:pt x="1024" y="6273"/>
                  </a:lnTo>
                  <a:lnTo>
                    <a:pt x="1020" y="6304"/>
                  </a:lnTo>
                  <a:lnTo>
                    <a:pt x="1017" y="6334"/>
                  </a:lnTo>
                  <a:lnTo>
                    <a:pt x="1014" y="6365"/>
                  </a:lnTo>
                  <a:lnTo>
                    <a:pt x="1011" y="6395"/>
                  </a:lnTo>
                  <a:lnTo>
                    <a:pt x="1010" y="6425"/>
                  </a:lnTo>
                  <a:lnTo>
                    <a:pt x="1010" y="6455"/>
                  </a:lnTo>
                  <a:lnTo>
                    <a:pt x="1010" y="6486"/>
                  </a:lnTo>
                  <a:lnTo>
                    <a:pt x="1010" y="6517"/>
                  </a:lnTo>
                  <a:lnTo>
                    <a:pt x="1013" y="6547"/>
                  </a:lnTo>
                  <a:lnTo>
                    <a:pt x="1015" y="6577"/>
                  </a:lnTo>
                  <a:lnTo>
                    <a:pt x="1017" y="6608"/>
                  </a:lnTo>
                  <a:lnTo>
                    <a:pt x="1020" y="6638"/>
                  </a:lnTo>
                  <a:lnTo>
                    <a:pt x="1024" y="6669"/>
                  </a:lnTo>
                  <a:lnTo>
                    <a:pt x="1030" y="6699"/>
                  </a:lnTo>
                  <a:lnTo>
                    <a:pt x="1035" y="6729"/>
                  </a:lnTo>
                  <a:lnTo>
                    <a:pt x="1041" y="6759"/>
                  </a:lnTo>
                  <a:lnTo>
                    <a:pt x="167" y="7260"/>
                  </a:lnTo>
                  <a:lnTo>
                    <a:pt x="144" y="7213"/>
                  </a:lnTo>
                  <a:lnTo>
                    <a:pt x="123" y="7165"/>
                  </a:lnTo>
                  <a:lnTo>
                    <a:pt x="104" y="7118"/>
                  </a:lnTo>
                  <a:lnTo>
                    <a:pt x="86" y="7070"/>
                  </a:lnTo>
                  <a:lnTo>
                    <a:pt x="70" y="7022"/>
                  </a:lnTo>
                  <a:lnTo>
                    <a:pt x="56" y="6973"/>
                  </a:lnTo>
                  <a:lnTo>
                    <a:pt x="43" y="6924"/>
                  </a:lnTo>
                  <a:lnTo>
                    <a:pt x="32" y="6875"/>
                  </a:lnTo>
                  <a:lnTo>
                    <a:pt x="22" y="6826"/>
                  </a:lnTo>
                  <a:lnTo>
                    <a:pt x="15" y="6777"/>
                  </a:lnTo>
                  <a:lnTo>
                    <a:pt x="8" y="6728"/>
                  </a:lnTo>
                  <a:lnTo>
                    <a:pt x="4" y="6679"/>
                  </a:lnTo>
                  <a:lnTo>
                    <a:pt x="1" y="6631"/>
                  </a:lnTo>
                  <a:lnTo>
                    <a:pt x="0" y="6581"/>
                  </a:lnTo>
                  <a:lnTo>
                    <a:pt x="0" y="6532"/>
                  </a:lnTo>
                  <a:lnTo>
                    <a:pt x="2" y="6483"/>
                  </a:lnTo>
                  <a:close/>
                  <a:moveTo>
                    <a:pt x="10707" y="355"/>
                  </a:moveTo>
                  <a:lnTo>
                    <a:pt x="11327" y="0"/>
                  </a:lnTo>
                  <a:lnTo>
                    <a:pt x="11381" y="21"/>
                  </a:lnTo>
                  <a:lnTo>
                    <a:pt x="11435" y="44"/>
                  </a:lnTo>
                  <a:lnTo>
                    <a:pt x="11490" y="66"/>
                  </a:lnTo>
                  <a:lnTo>
                    <a:pt x="11543" y="89"/>
                  </a:lnTo>
                  <a:lnTo>
                    <a:pt x="11595" y="113"/>
                  </a:lnTo>
                  <a:lnTo>
                    <a:pt x="11647" y="137"/>
                  </a:lnTo>
                  <a:lnTo>
                    <a:pt x="11699" y="162"/>
                  </a:lnTo>
                  <a:lnTo>
                    <a:pt x="11750" y="187"/>
                  </a:lnTo>
                  <a:lnTo>
                    <a:pt x="11800" y="213"/>
                  </a:lnTo>
                  <a:lnTo>
                    <a:pt x="11849" y="239"/>
                  </a:lnTo>
                  <a:lnTo>
                    <a:pt x="11898" y="267"/>
                  </a:lnTo>
                  <a:lnTo>
                    <a:pt x="11947" y="294"/>
                  </a:lnTo>
                  <a:lnTo>
                    <a:pt x="11995" y="322"/>
                  </a:lnTo>
                  <a:lnTo>
                    <a:pt x="12043" y="351"/>
                  </a:lnTo>
                  <a:lnTo>
                    <a:pt x="12089" y="380"/>
                  </a:lnTo>
                  <a:lnTo>
                    <a:pt x="12136" y="409"/>
                  </a:lnTo>
                  <a:lnTo>
                    <a:pt x="11636" y="695"/>
                  </a:lnTo>
                  <a:lnTo>
                    <a:pt x="11582" y="669"/>
                  </a:lnTo>
                  <a:lnTo>
                    <a:pt x="11528" y="643"/>
                  </a:lnTo>
                  <a:lnTo>
                    <a:pt x="11473" y="618"/>
                  </a:lnTo>
                  <a:lnTo>
                    <a:pt x="11417" y="593"/>
                  </a:lnTo>
                  <a:lnTo>
                    <a:pt x="11361" y="570"/>
                  </a:lnTo>
                  <a:lnTo>
                    <a:pt x="11305" y="547"/>
                  </a:lnTo>
                  <a:lnTo>
                    <a:pt x="11248" y="524"/>
                  </a:lnTo>
                  <a:lnTo>
                    <a:pt x="11189" y="503"/>
                  </a:lnTo>
                  <a:lnTo>
                    <a:pt x="11131" y="482"/>
                  </a:lnTo>
                  <a:lnTo>
                    <a:pt x="11072" y="462"/>
                  </a:lnTo>
                  <a:lnTo>
                    <a:pt x="11012" y="442"/>
                  </a:lnTo>
                  <a:lnTo>
                    <a:pt x="10952" y="423"/>
                  </a:lnTo>
                  <a:lnTo>
                    <a:pt x="10892" y="405"/>
                  </a:lnTo>
                  <a:lnTo>
                    <a:pt x="10830" y="388"/>
                  </a:lnTo>
                  <a:lnTo>
                    <a:pt x="10769" y="371"/>
                  </a:lnTo>
                  <a:lnTo>
                    <a:pt x="10707" y="355"/>
                  </a:lnTo>
                  <a:close/>
                </a:path>
              </a:pathLst>
            </a:custGeom>
            <a:solidFill>
              <a:srgbClr val="8B999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5" name="Freeform 14"/>
            <p:cNvSpPr>
              <a:spLocks noEditPoints="1"/>
            </p:cNvSpPr>
            <p:nvPr/>
          </p:nvSpPr>
          <p:spPr bwMode="auto">
            <a:xfrm>
              <a:off x="1395" y="1463"/>
              <a:ext cx="1555" cy="739"/>
            </a:xfrm>
            <a:custGeom>
              <a:avLst/>
              <a:gdLst>
                <a:gd name="T0" fmla="*/ 0 w 12433"/>
                <a:gd name="T1" fmla="*/ 0 h 7390"/>
                <a:gd name="T2" fmla="*/ 0 w 12433"/>
                <a:gd name="T3" fmla="*/ 0 h 7390"/>
                <a:gd name="T4" fmla="*/ 0 w 12433"/>
                <a:gd name="T5" fmla="*/ 0 h 7390"/>
                <a:gd name="T6" fmla="*/ 0 w 12433"/>
                <a:gd name="T7" fmla="*/ 0 h 7390"/>
                <a:gd name="T8" fmla="*/ 0 w 12433"/>
                <a:gd name="T9" fmla="*/ 0 h 7390"/>
                <a:gd name="T10" fmla="*/ 0 w 12433"/>
                <a:gd name="T11" fmla="*/ 0 h 7390"/>
                <a:gd name="T12" fmla="*/ 0 w 12433"/>
                <a:gd name="T13" fmla="*/ 0 h 7390"/>
                <a:gd name="T14" fmla="*/ 0 w 12433"/>
                <a:gd name="T15" fmla="*/ 0 h 7390"/>
                <a:gd name="T16" fmla="*/ 0 w 12433"/>
                <a:gd name="T17" fmla="*/ 0 h 7390"/>
                <a:gd name="T18" fmla="*/ 0 w 12433"/>
                <a:gd name="T19" fmla="*/ 0 h 7390"/>
                <a:gd name="T20" fmla="*/ 0 w 12433"/>
                <a:gd name="T21" fmla="*/ 0 h 7390"/>
                <a:gd name="T22" fmla="*/ 0 w 12433"/>
                <a:gd name="T23" fmla="*/ 0 h 7390"/>
                <a:gd name="T24" fmla="*/ 0 w 12433"/>
                <a:gd name="T25" fmla="*/ 0 h 7390"/>
                <a:gd name="T26" fmla="*/ 0 w 12433"/>
                <a:gd name="T27" fmla="*/ 0 h 7390"/>
                <a:gd name="T28" fmla="*/ 0 w 12433"/>
                <a:gd name="T29" fmla="*/ 0 h 7390"/>
                <a:gd name="T30" fmla="*/ 0 w 12433"/>
                <a:gd name="T31" fmla="*/ 0 h 7390"/>
                <a:gd name="T32" fmla="*/ 0 w 12433"/>
                <a:gd name="T33" fmla="*/ 0 h 7390"/>
                <a:gd name="T34" fmla="*/ 0 w 12433"/>
                <a:gd name="T35" fmla="*/ 0 h 7390"/>
                <a:gd name="T36" fmla="*/ 0 w 12433"/>
                <a:gd name="T37" fmla="*/ 0 h 7390"/>
                <a:gd name="T38" fmla="*/ 0 w 12433"/>
                <a:gd name="T39" fmla="*/ 0 h 7390"/>
                <a:gd name="T40" fmla="*/ 0 w 12433"/>
                <a:gd name="T41" fmla="*/ 0 h 7390"/>
                <a:gd name="T42" fmla="*/ 0 w 12433"/>
                <a:gd name="T43" fmla="*/ 0 h 7390"/>
                <a:gd name="T44" fmla="*/ 0 w 12433"/>
                <a:gd name="T45" fmla="*/ 0 h 7390"/>
                <a:gd name="T46" fmla="*/ 0 w 12433"/>
                <a:gd name="T47" fmla="*/ 0 h 7390"/>
                <a:gd name="T48" fmla="*/ 0 w 12433"/>
                <a:gd name="T49" fmla="*/ 0 h 7390"/>
                <a:gd name="T50" fmla="*/ 0 w 12433"/>
                <a:gd name="T51" fmla="*/ 0 h 7390"/>
                <a:gd name="T52" fmla="*/ 0 w 12433"/>
                <a:gd name="T53" fmla="*/ 0 h 7390"/>
                <a:gd name="T54" fmla="*/ 0 w 12433"/>
                <a:gd name="T55" fmla="*/ 0 h 7390"/>
                <a:gd name="T56" fmla="*/ 0 w 12433"/>
                <a:gd name="T57" fmla="*/ 0 h 7390"/>
                <a:gd name="T58" fmla="*/ 0 w 12433"/>
                <a:gd name="T59" fmla="*/ 0 h 7390"/>
                <a:gd name="T60" fmla="*/ 0 w 12433"/>
                <a:gd name="T61" fmla="*/ 0 h 7390"/>
                <a:gd name="T62" fmla="*/ 0 w 12433"/>
                <a:gd name="T63" fmla="*/ 0 h 7390"/>
                <a:gd name="T64" fmla="*/ 0 w 12433"/>
                <a:gd name="T65" fmla="*/ 0 h 7390"/>
                <a:gd name="T66" fmla="*/ 0 w 12433"/>
                <a:gd name="T67" fmla="*/ 0 h 7390"/>
                <a:gd name="T68" fmla="*/ 0 w 12433"/>
                <a:gd name="T69" fmla="*/ 0 h 73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33"/>
                <a:gd name="T106" fmla="*/ 0 h 7390"/>
                <a:gd name="T107" fmla="*/ 12433 w 12433"/>
                <a:gd name="T108" fmla="*/ 7390 h 739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33" h="7390">
                  <a:moveTo>
                    <a:pt x="0" y="6709"/>
                  </a:moveTo>
                  <a:lnTo>
                    <a:pt x="980" y="6148"/>
                  </a:lnTo>
                  <a:lnTo>
                    <a:pt x="976" y="6197"/>
                  </a:lnTo>
                  <a:lnTo>
                    <a:pt x="973" y="6247"/>
                  </a:lnTo>
                  <a:lnTo>
                    <a:pt x="973" y="6296"/>
                  </a:lnTo>
                  <a:lnTo>
                    <a:pt x="974" y="6346"/>
                  </a:lnTo>
                  <a:lnTo>
                    <a:pt x="978" y="6395"/>
                  </a:lnTo>
                  <a:lnTo>
                    <a:pt x="983" y="6445"/>
                  </a:lnTo>
                  <a:lnTo>
                    <a:pt x="990" y="6494"/>
                  </a:lnTo>
                  <a:lnTo>
                    <a:pt x="999" y="6544"/>
                  </a:lnTo>
                  <a:lnTo>
                    <a:pt x="1010" y="6593"/>
                  </a:lnTo>
                  <a:lnTo>
                    <a:pt x="1022" y="6642"/>
                  </a:lnTo>
                  <a:lnTo>
                    <a:pt x="1037" y="6690"/>
                  </a:lnTo>
                  <a:lnTo>
                    <a:pt x="1053" y="6738"/>
                  </a:lnTo>
                  <a:lnTo>
                    <a:pt x="1071" y="6787"/>
                  </a:lnTo>
                  <a:lnTo>
                    <a:pt x="1090" y="6835"/>
                  </a:lnTo>
                  <a:lnTo>
                    <a:pt x="1112" y="6883"/>
                  </a:lnTo>
                  <a:lnTo>
                    <a:pt x="1136" y="6931"/>
                  </a:lnTo>
                  <a:lnTo>
                    <a:pt x="332" y="7390"/>
                  </a:lnTo>
                  <a:lnTo>
                    <a:pt x="301" y="7350"/>
                  </a:lnTo>
                  <a:lnTo>
                    <a:pt x="272" y="7309"/>
                  </a:lnTo>
                  <a:lnTo>
                    <a:pt x="244" y="7268"/>
                  </a:lnTo>
                  <a:lnTo>
                    <a:pt x="218" y="7226"/>
                  </a:lnTo>
                  <a:lnTo>
                    <a:pt x="192" y="7185"/>
                  </a:lnTo>
                  <a:lnTo>
                    <a:pt x="168" y="7143"/>
                  </a:lnTo>
                  <a:lnTo>
                    <a:pt x="144" y="7101"/>
                  </a:lnTo>
                  <a:lnTo>
                    <a:pt x="123" y="7058"/>
                  </a:lnTo>
                  <a:lnTo>
                    <a:pt x="103" y="7015"/>
                  </a:lnTo>
                  <a:lnTo>
                    <a:pt x="85" y="6972"/>
                  </a:lnTo>
                  <a:lnTo>
                    <a:pt x="67" y="6929"/>
                  </a:lnTo>
                  <a:lnTo>
                    <a:pt x="51" y="6885"/>
                  </a:lnTo>
                  <a:lnTo>
                    <a:pt x="36" y="6841"/>
                  </a:lnTo>
                  <a:lnTo>
                    <a:pt x="22" y="6797"/>
                  </a:lnTo>
                  <a:lnTo>
                    <a:pt x="11" y="6753"/>
                  </a:lnTo>
                  <a:lnTo>
                    <a:pt x="0" y="6709"/>
                  </a:lnTo>
                  <a:close/>
                  <a:moveTo>
                    <a:pt x="11166" y="317"/>
                  </a:moveTo>
                  <a:lnTo>
                    <a:pt x="11719" y="0"/>
                  </a:lnTo>
                  <a:lnTo>
                    <a:pt x="11768" y="26"/>
                  </a:lnTo>
                  <a:lnTo>
                    <a:pt x="11817" y="51"/>
                  </a:lnTo>
                  <a:lnTo>
                    <a:pt x="11864" y="78"/>
                  </a:lnTo>
                  <a:lnTo>
                    <a:pt x="11911" y="105"/>
                  </a:lnTo>
                  <a:lnTo>
                    <a:pt x="11958" y="132"/>
                  </a:lnTo>
                  <a:lnTo>
                    <a:pt x="12005" y="160"/>
                  </a:lnTo>
                  <a:lnTo>
                    <a:pt x="12050" y="188"/>
                  </a:lnTo>
                  <a:lnTo>
                    <a:pt x="12095" y="216"/>
                  </a:lnTo>
                  <a:lnTo>
                    <a:pt x="12139" y="246"/>
                  </a:lnTo>
                  <a:lnTo>
                    <a:pt x="12183" y="276"/>
                  </a:lnTo>
                  <a:lnTo>
                    <a:pt x="12226" y="306"/>
                  </a:lnTo>
                  <a:lnTo>
                    <a:pt x="12269" y="336"/>
                  </a:lnTo>
                  <a:lnTo>
                    <a:pt x="12311" y="367"/>
                  </a:lnTo>
                  <a:lnTo>
                    <a:pt x="12353" y="399"/>
                  </a:lnTo>
                  <a:lnTo>
                    <a:pt x="12393" y="431"/>
                  </a:lnTo>
                  <a:lnTo>
                    <a:pt x="12433" y="464"/>
                  </a:lnTo>
                  <a:lnTo>
                    <a:pt x="11977" y="725"/>
                  </a:lnTo>
                  <a:lnTo>
                    <a:pt x="11931" y="695"/>
                  </a:lnTo>
                  <a:lnTo>
                    <a:pt x="11885" y="665"/>
                  </a:lnTo>
                  <a:lnTo>
                    <a:pt x="11837" y="636"/>
                  </a:lnTo>
                  <a:lnTo>
                    <a:pt x="11789" y="609"/>
                  </a:lnTo>
                  <a:lnTo>
                    <a:pt x="11740" y="581"/>
                  </a:lnTo>
                  <a:lnTo>
                    <a:pt x="11691" y="554"/>
                  </a:lnTo>
                  <a:lnTo>
                    <a:pt x="11642" y="528"/>
                  </a:lnTo>
                  <a:lnTo>
                    <a:pt x="11591" y="502"/>
                  </a:lnTo>
                  <a:lnTo>
                    <a:pt x="11540" y="477"/>
                  </a:lnTo>
                  <a:lnTo>
                    <a:pt x="11488" y="452"/>
                  </a:lnTo>
                  <a:lnTo>
                    <a:pt x="11436" y="428"/>
                  </a:lnTo>
                  <a:lnTo>
                    <a:pt x="11382" y="404"/>
                  </a:lnTo>
                  <a:lnTo>
                    <a:pt x="11329" y="382"/>
                  </a:lnTo>
                  <a:lnTo>
                    <a:pt x="11275" y="360"/>
                  </a:lnTo>
                  <a:lnTo>
                    <a:pt x="11221" y="339"/>
                  </a:lnTo>
                  <a:lnTo>
                    <a:pt x="11166" y="317"/>
                  </a:lnTo>
                  <a:close/>
                </a:path>
              </a:pathLst>
            </a:custGeom>
            <a:solidFill>
              <a:srgbClr val="8B999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6" name="Freeform 15"/>
            <p:cNvSpPr>
              <a:spLocks noEditPoints="1"/>
            </p:cNvSpPr>
            <p:nvPr/>
          </p:nvSpPr>
          <p:spPr bwMode="auto">
            <a:xfrm>
              <a:off x="1412" y="1484"/>
              <a:ext cx="1574" cy="746"/>
            </a:xfrm>
            <a:custGeom>
              <a:avLst/>
              <a:gdLst>
                <a:gd name="T0" fmla="*/ 0 w 12593"/>
                <a:gd name="T1" fmla="*/ 0 h 7454"/>
                <a:gd name="T2" fmla="*/ 0 w 12593"/>
                <a:gd name="T3" fmla="*/ 0 h 7454"/>
                <a:gd name="T4" fmla="*/ 0 w 12593"/>
                <a:gd name="T5" fmla="*/ 0 h 7454"/>
                <a:gd name="T6" fmla="*/ 0 w 12593"/>
                <a:gd name="T7" fmla="*/ 0 h 7454"/>
                <a:gd name="T8" fmla="*/ 0 w 12593"/>
                <a:gd name="T9" fmla="*/ 0 h 7454"/>
                <a:gd name="T10" fmla="*/ 0 w 12593"/>
                <a:gd name="T11" fmla="*/ 0 h 7454"/>
                <a:gd name="T12" fmla="*/ 0 w 12593"/>
                <a:gd name="T13" fmla="*/ 0 h 7454"/>
                <a:gd name="T14" fmla="*/ 0 w 12593"/>
                <a:gd name="T15" fmla="*/ 0 h 7454"/>
                <a:gd name="T16" fmla="*/ 0 w 12593"/>
                <a:gd name="T17" fmla="*/ 0 h 7454"/>
                <a:gd name="T18" fmla="*/ 0 w 12593"/>
                <a:gd name="T19" fmla="*/ 0 h 7454"/>
                <a:gd name="T20" fmla="*/ 0 w 12593"/>
                <a:gd name="T21" fmla="*/ 0 h 7454"/>
                <a:gd name="T22" fmla="*/ 0 w 12593"/>
                <a:gd name="T23" fmla="*/ 0 h 7454"/>
                <a:gd name="T24" fmla="*/ 0 w 12593"/>
                <a:gd name="T25" fmla="*/ 0 h 7454"/>
                <a:gd name="T26" fmla="*/ 0 w 12593"/>
                <a:gd name="T27" fmla="*/ 0 h 7454"/>
                <a:gd name="T28" fmla="*/ 0 w 12593"/>
                <a:gd name="T29" fmla="*/ 0 h 7454"/>
                <a:gd name="T30" fmla="*/ 0 w 12593"/>
                <a:gd name="T31" fmla="*/ 0 h 7454"/>
                <a:gd name="T32" fmla="*/ 0 w 12593"/>
                <a:gd name="T33" fmla="*/ 0 h 7454"/>
                <a:gd name="T34" fmla="*/ 0 w 12593"/>
                <a:gd name="T35" fmla="*/ 0 h 7454"/>
                <a:gd name="T36" fmla="*/ 0 w 12593"/>
                <a:gd name="T37" fmla="*/ 0 h 7454"/>
                <a:gd name="T38" fmla="*/ 0 w 12593"/>
                <a:gd name="T39" fmla="*/ 0 h 7454"/>
                <a:gd name="T40" fmla="*/ 0 w 12593"/>
                <a:gd name="T41" fmla="*/ 0 h 7454"/>
                <a:gd name="T42" fmla="*/ 0 w 12593"/>
                <a:gd name="T43" fmla="*/ 0 h 7454"/>
                <a:gd name="T44" fmla="*/ 0 w 12593"/>
                <a:gd name="T45" fmla="*/ 0 h 7454"/>
                <a:gd name="T46" fmla="*/ 0 w 12593"/>
                <a:gd name="T47" fmla="*/ 0 h 7454"/>
                <a:gd name="T48" fmla="*/ 0 w 12593"/>
                <a:gd name="T49" fmla="*/ 0 h 7454"/>
                <a:gd name="T50" fmla="*/ 0 w 12593"/>
                <a:gd name="T51" fmla="*/ 0 h 7454"/>
                <a:gd name="T52" fmla="*/ 0 w 12593"/>
                <a:gd name="T53" fmla="*/ 0 h 7454"/>
                <a:gd name="T54" fmla="*/ 0 w 12593"/>
                <a:gd name="T55" fmla="*/ 0 h 7454"/>
                <a:gd name="T56" fmla="*/ 0 w 12593"/>
                <a:gd name="T57" fmla="*/ 0 h 7454"/>
                <a:gd name="T58" fmla="*/ 0 w 12593"/>
                <a:gd name="T59" fmla="*/ 0 h 7454"/>
                <a:gd name="T60" fmla="*/ 0 w 12593"/>
                <a:gd name="T61" fmla="*/ 0 h 7454"/>
                <a:gd name="T62" fmla="*/ 0 w 12593"/>
                <a:gd name="T63" fmla="*/ 0 h 7454"/>
                <a:gd name="T64" fmla="*/ 0 w 12593"/>
                <a:gd name="T65" fmla="*/ 0 h 7454"/>
                <a:gd name="T66" fmla="*/ 0 w 12593"/>
                <a:gd name="T67" fmla="*/ 0 h 7454"/>
                <a:gd name="T68" fmla="*/ 0 w 12593"/>
                <a:gd name="T69" fmla="*/ 0 h 74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93"/>
                <a:gd name="T106" fmla="*/ 0 h 7454"/>
                <a:gd name="T107" fmla="*/ 12593 w 12593"/>
                <a:gd name="T108" fmla="*/ 7454 h 74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93" h="7454">
                  <a:moveTo>
                    <a:pt x="0" y="6851"/>
                  </a:moveTo>
                  <a:lnTo>
                    <a:pt x="874" y="6350"/>
                  </a:lnTo>
                  <a:lnTo>
                    <a:pt x="885" y="6395"/>
                  </a:lnTo>
                  <a:lnTo>
                    <a:pt x="897" y="6438"/>
                  </a:lnTo>
                  <a:lnTo>
                    <a:pt x="910" y="6482"/>
                  </a:lnTo>
                  <a:lnTo>
                    <a:pt x="925" y="6526"/>
                  </a:lnTo>
                  <a:lnTo>
                    <a:pt x="941" y="6569"/>
                  </a:lnTo>
                  <a:lnTo>
                    <a:pt x="959" y="6613"/>
                  </a:lnTo>
                  <a:lnTo>
                    <a:pt x="978" y="6655"/>
                  </a:lnTo>
                  <a:lnTo>
                    <a:pt x="999" y="6698"/>
                  </a:lnTo>
                  <a:lnTo>
                    <a:pt x="1021" y="6740"/>
                  </a:lnTo>
                  <a:lnTo>
                    <a:pt x="1045" y="6782"/>
                  </a:lnTo>
                  <a:lnTo>
                    <a:pt x="1070" y="6824"/>
                  </a:lnTo>
                  <a:lnTo>
                    <a:pt x="1096" y="6865"/>
                  </a:lnTo>
                  <a:lnTo>
                    <a:pt x="1125" y="6906"/>
                  </a:lnTo>
                  <a:lnTo>
                    <a:pt x="1153" y="6947"/>
                  </a:lnTo>
                  <a:lnTo>
                    <a:pt x="1185" y="6987"/>
                  </a:lnTo>
                  <a:lnTo>
                    <a:pt x="1217" y="7026"/>
                  </a:lnTo>
                  <a:lnTo>
                    <a:pt x="470" y="7454"/>
                  </a:lnTo>
                  <a:lnTo>
                    <a:pt x="432" y="7419"/>
                  </a:lnTo>
                  <a:lnTo>
                    <a:pt x="394" y="7384"/>
                  </a:lnTo>
                  <a:lnTo>
                    <a:pt x="359" y="7349"/>
                  </a:lnTo>
                  <a:lnTo>
                    <a:pt x="324" y="7312"/>
                  </a:lnTo>
                  <a:lnTo>
                    <a:pt x="290" y="7276"/>
                  </a:lnTo>
                  <a:lnTo>
                    <a:pt x="259" y="7239"/>
                  </a:lnTo>
                  <a:lnTo>
                    <a:pt x="227" y="7202"/>
                  </a:lnTo>
                  <a:lnTo>
                    <a:pt x="197" y="7165"/>
                  </a:lnTo>
                  <a:lnTo>
                    <a:pt x="168" y="7126"/>
                  </a:lnTo>
                  <a:lnTo>
                    <a:pt x="141" y="7088"/>
                  </a:lnTo>
                  <a:lnTo>
                    <a:pt x="114" y="7050"/>
                  </a:lnTo>
                  <a:lnTo>
                    <a:pt x="89" y="7011"/>
                  </a:lnTo>
                  <a:lnTo>
                    <a:pt x="64" y="6971"/>
                  </a:lnTo>
                  <a:lnTo>
                    <a:pt x="42" y="6932"/>
                  </a:lnTo>
                  <a:lnTo>
                    <a:pt x="20" y="6891"/>
                  </a:lnTo>
                  <a:lnTo>
                    <a:pt x="0" y="6851"/>
                  </a:lnTo>
                  <a:close/>
                  <a:moveTo>
                    <a:pt x="11469" y="286"/>
                  </a:moveTo>
                  <a:lnTo>
                    <a:pt x="11969" y="0"/>
                  </a:lnTo>
                  <a:lnTo>
                    <a:pt x="12013" y="29"/>
                  </a:lnTo>
                  <a:lnTo>
                    <a:pt x="12056" y="58"/>
                  </a:lnTo>
                  <a:lnTo>
                    <a:pt x="12099" y="88"/>
                  </a:lnTo>
                  <a:lnTo>
                    <a:pt x="12140" y="119"/>
                  </a:lnTo>
                  <a:lnTo>
                    <a:pt x="12181" y="148"/>
                  </a:lnTo>
                  <a:lnTo>
                    <a:pt x="12222" y="180"/>
                  </a:lnTo>
                  <a:lnTo>
                    <a:pt x="12262" y="211"/>
                  </a:lnTo>
                  <a:lnTo>
                    <a:pt x="12301" y="243"/>
                  </a:lnTo>
                  <a:lnTo>
                    <a:pt x="12341" y="276"/>
                  </a:lnTo>
                  <a:lnTo>
                    <a:pt x="12379" y="309"/>
                  </a:lnTo>
                  <a:lnTo>
                    <a:pt x="12416" y="342"/>
                  </a:lnTo>
                  <a:lnTo>
                    <a:pt x="12453" y="376"/>
                  </a:lnTo>
                  <a:lnTo>
                    <a:pt x="12489" y="410"/>
                  </a:lnTo>
                  <a:lnTo>
                    <a:pt x="12524" y="444"/>
                  </a:lnTo>
                  <a:lnTo>
                    <a:pt x="12559" y="479"/>
                  </a:lnTo>
                  <a:lnTo>
                    <a:pt x="12593" y="514"/>
                  </a:lnTo>
                  <a:lnTo>
                    <a:pt x="12176" y="753"/>
                  </a:lnTo>
                  <a:lnTo>
                    <a:pt x="12137" y="720"/>
                  </a:lnTo>
                  <a:lnTo>
                    <a:pt x="12097" y="687"/>
                  </a:lnTo>
                  <a:lnTo>
                    <a:pt x="12056" y="655"/>
                  </a:lnTo>
                  <a:lnTo>
                    <a:pt x="12016" y="625"/>
                  </a:lnTo>
                  <a:lnTo>
                    <a:pt x="11973" y="593"/>
                  </a:lnTo>
                  <a:lnTo>
                    <a:pt x="11931" y="563"/>
                  </a:lnTo>
                  <a:lnTo>
                    <a:pt x="11887" y="532"/>
                  </a:lnTo>
                  <a:lnTo>
                    <a:pt x="11844" y="503"/>
                  </a:lnTo>
                  <a:lnTo>
                    <a:pt x="11799" y="474"/>
                  </a:lnTo>
                  <a:lnTo>
                    <a:pt x="11754" y="446"/>
                  </a:lnTo>
                  <a:lnTo>
                    <a:pt x="11708" y="417"/>
                  </a:lnTo>
                  <a:lnTo>
                    <a:pt x="11661" y="391"/>
                  </a:lnTo>
                  <a:lnTo>
                    <a:pt x="11613" y="364"/>
                  </a:lnTo>
                  <a:lnTo>
                    <a:pt x="11566" y="338"/>
                  </a:lnTo>
                  <a:lnTo>
                    <a:pt x="11518" y="312"/>
                  </a:lnTo>
                  <a:lnTo>
                    <a:pt x="11469" y="286"/>
                  </a:lnTo>
                  <a:close/>
                </a:path>
              </a:pathLst>
            </a:custGeom>
            <a:solidFill>
              <a:srgbClr val="8C9898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7" name="Freeform 16"/>
            <p:cNvSpPr>
              <a:spLocks noEditPoints="1"/>
            </p:cNvSpPr>
            <p:nvPr/>
          </p:nvSpPr>
          <p:spPr bwMode="auto">
            <a:xfrm>
              <a:off x="1437" y="1509"/>
              <a:ext cx="1580" cy="745"/>
            </a:xfrm>
            <a:custGeom>
              <a:avLst/>
              <a:gdLst>
                <a:gd name="T0" fmla="*/ 0 w 12637"/>
                <a:gd name="T1" fmla="*/ 0 h 7455"/>
                <a:gd name="T2" fmla="*/ 0 w 12637"/>
                <a:gd name="T3" fmla="*/ 0 h 7455"/>
                <a:gd name="T4" fmla="*/ 0 w 12637"/>
                <a:gd name="T5" fmla="*/ 0 h 7455"/>
                <a:gd name="T6" fmla="*/ 0 w 12637"/>
                <a:gd name="T7" fmla="*/ 0 h 7455"/>
                <a:gd name="T8" fmla="*/ 0 w 12637"/>
                <a:gd name="T9" fmla="*/ 0 h 7455"/>
                <a:gd name="T10" fmla="*/ 0 w 12637"/>
                <a:gd name="T11" fmla="*/ 0 h 7455"/>
                <a:gd name="T12" fmla="*/ 0 w 12637"/>
                <a:gd name="T13" fmla="*/ 0 h 7455"/>
                <a:gd name="T14" fmla="*/ 0 w 12637"/>
                <a:gd name="T15" fmla="*/ 0 h 7455"/>
                <a:gd name="T16" fmla="*/ 0 w 12637"/>
                <a:gd name="T17" fmla="*/ 0 h 7455"/>
                <a:gd name="T18" fmla="*/ 0 w 12637"/>
                <a:gd name="T19" fmla="*/ 0 h 7455"/>
                <a:gd name="T20" fmla="*/ 0 w 12637"/>
                <a:gd name="T21" fmla="*/ 0 h 7455"/>
                <a:gd name="T22" fmla="*/ 0 w 12637"/>
                <a:gd name="T23" fmla="*/ 0 h 7455"/>
                <a:gd name="T24" fmla="*/ 0 w 12637"/>
                <a:gd name="T25" fmla="*/ 0 h 7455"/>
                <a:gd name="T26" fmla="*/ 0 w 12637"/>
                <a:gd name="T27" fmla="*/ 0 h 7455"/>
                <a:gd name="T28" fmla="*/ 0 w 12637"/>
                <a:gd name="T29" fmla="*/ 0 h 7455"/>
                <a:gd name="T30" fmla="*/ 0 w 12637"/>
                <a:gd name="T31" fmla="*/ 0 h 7455"/>
                <a:gd name="T32" fmla="*/ 0 w 12637"/>
                <a:gd name="T33" fmla="*/ 0 h 7455"/>
                <a:gd name="T34" fmla="*/ 0 w 12637"/>
                <a:gd name="T35" fmla="*/ 0 h 7455"/>
                <a:gd name="T36" fmla="*/ 0 w 12637"/>
                <a:gd name="T37" fmla="*/ 0 h 7455"/>
                <a:gd name="T38" fmla="*/ 0 w 12637"/>
                <a:gd name="T39" fmla="*/ 0 h 7455"/>
                <a:gd name="T40" fmla="*/ 0 w 12637"/>
                <a:gd name="T41" fmla="*/ 0 h 7455"/>
                <a:gd name="T42" fmla="*/ 0 w 12637"/>
                <a:gd name="T43" fmla="*/ 0 h 7455"/>
                <a:gd name="T44" fmla="*/ 0 w 12637"/>
                <a:gd name="T45" fmla="*/ 0 h 7455"/>
                <a:gd name="T46" fmla="*/ 0 w 12637"/>
                <a:gd name="T47" fmla="*/ 0 h 7455"/>
                <a:gd name="T48" fmla="*/ 0 w 12637"/>
                <a:gd name="T49" fmla="*/ 0 h 7455"/>
                <a:gd name="T50" fmla="*/ 0 w 12637"/>
                <a:gd name="T51" fmla="*/ 0 h 7455"/>
                <a:gd name="T52" fmla="*/ 0 w 12637"/>
                <a:gd name="T53" fmla="*/ 0 h 7455"/>
                <a:gd name="T54" fmla="*/ 0 w 12637"/>
                <a:gd name="T55" fmla="*/ 0 h 7455"/>
                <a:gd name="T56" fmla="*/ 0 w 12637"/>
                <a:gd name="T57" fmla="*/ 0 h 7455"/>
                <a:gd name="T58" fmla="*/ 0 w 12637"/>
                <a:gd name="T59" fmla="*/ 0 h 7455"/>
                <a:gd name="T60" fmla="*/ 0 w 12637"/>
                <a:gd name="T61" fmla="*/ 0 h 7455"/>
                <a:gd name="T62" fmla="*/ 0 w 12637"/>
                <a:gd name="T63" fmla="*/ 0 h 7455"/>
                <a:gd name="T64" fmla="*/ 0 w 12637"/>
                <a:gd name="T65" fmla="*/ 0 h 7455"/>
                <a:gd name="T66" fmla="*/ 0 w 12637"/>
                <a:gd name="T67" fmla="*/ 0 h 7455"/>
                <a:gd name="T68" fmla="*/ 0 w 12637"/>
                <a:gd name="T69" fmla="*/ 0 h 7455"/>
                <a:gd name="T70" fmla="*/ 0 w 12637"/>
                <a:gd name="T71" fmla="*/ 0 h 7455"/>
                <a:gd name="T72" fmla="*/ 0 w 12637"/>
                <a:gd name="T73" fmla="*/ 0 h 7455"/>
                <a:gd name="T74" fmla="*/ 0 w 12637"/>
                <a:gd name="T75" fmla="*/ 0 h 7455"/>
                <a:gd name="T76" fmla="*/ 0 w 12637"/>
                <a:gd name="T77" fmla="*/ 0 h 745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637"/>
                <a:gd name="T118" fmla="*/ 0 h 7455"/>
                <a:gd name="T119" fmla="*/ 12637 w 12637"/>
                <a:gd name="T120" fmla="*/ 7455 h 745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637" h="7455">
                  <a:moveTo>
                    <a:pt x="0" y="6926"/>
                  </a:moveTo>
                  <a:lnTo>
                    <a:pt x="804" y="6467"/>
                  </a:lnTo>
                  <a:lnTo>
                    <a:pt x="825" y="6506"/>
                  </a:lnTo>
                  <a:lnTo>
                    <a:pt x="847" y="6545"/>
                  </a:lnTo>
                  <a:lnTo>
                    <a:pt x="872" y="6585"/>
                  </a:lnTo>
                  <a:lnTo>
                    <a:pt x="896" y="6623"/>
                  </a:lnTo>
                  <a:lnTo>
                    <a:pt x="923" y="6661"/>
                  </a:lnTo>
                  <a:lnTo>
                    <a:pt x="950" y="6700"/>
                  </a:lnTo>
                  <a:lnTo>
                    <a:pt x="980" y="6737"/>
                  </a:lnTo>
                  <a:lnTo>
                    <a:pt x="1010" y="6774"/>
                  </a:lnTo>
                  <a:lnTo>
                    <a:pt x="1042" y="6811"/>
                  </a:lnTo>
                  <a:lnTo>
                    <a:pt x="1075" y="6847"/>
                  </a:lnTo>
                  <a:lnTo>
                    <a:pt x="1108" y="6884"/>
                  </a:lnTo>
                  <a:lnTo>
                    <a:pt x="1144" y="6919"/>
                  </a:lnTo>
                  <a:lnTo>
                    <a:pt x="1181" y="6954"/>
                  </a:lnTo>
                  <a:lnTo>
                    <a:pt x="1218" y="6988"/>
                  </a:lnTo>
                  <a:lnTo>
                    <a:pt x="1257" y="7022"/>
                  </a:lnTo>
                  <a:lnTo>
                    <a:pt x="1298" y="7055"/>
                  </a:lnTo>
                  <a:lnTo>
                    <a:pt x="599" y="7455"/>
                  </a:lnTo>
                  <a:lnTo>
                    <a:pt x="582" y="7444"/>
                  </a:lnTo>
                  <a:lnTo>
                    <a:pt x="564" y="7432"/>
                  </a:lnTo>
                  <a:lnTo>
                    <a:pt x="547" y="7422"/>
                  </a:lnTo>
                  <a:lnTo>
                    <a:pt x="529" y="7410"/>
                  </a:lnTo>
                  <a:lnTo>
                    <a:pt x="512" y="7398"/>
                  </a:lnTo>
                  <a:lnTo>
                    <a:pt x="495" y="7386"/>
                  </a:lnTo>
                  <a:lnTo>
                    <a:pt x="478" y="7374"/>
                  </a:lnTo>
                  <a:lnTo>
                    <a:pt x="461" y="7362"/>
                  </a:lnTo>
                  <a:lnTo>
                    <a:pt x="426" y="7336"/>
                  </a:lnTo>
                  <a:lnTo>
                    <a:pt x="393" y="7312"/>
                  </a:lnTo>
                  <a:lnTo>
                    <a:pt x="360" y="7287"/>
                  </a:lnTo>
                  <a:lnTo>
                    <a:pt x="328" y="7260"/>
                  </a:lnTo>
                  <a:lnTo>
                    <a:pt x="297" y="7233"/>
                  </a:lnTo>
                  <a:lnTo>
                    <a:pt x="267" y="7208"/>
                  </a:lnTo>
                  <a:lnTo>
                    <a:pt x="237" y="7180"/>
                  </a:lnTo>
                  <a:lnTo>
                    <a:pt x="207" y="7154"/>
                  </a:lnTo>
                  <a:lnTo>
                    <a:pt x="180" y="7126"/>
                  </a:lnTo>
                  <a:lnTo>
                    <a:pt x="151" y="7098"/>
                  </a:lnTo>
                  <a:lnTo>
                    <a:pt x="124" y="7070"/>
                  </a:lnTo>
                  <a:lnTo>
                    <a:pt x="98" y="7042"/>
                  </a:lnTo>
                  <a:lnTo>
                    <a:pt x="72" y="7013"/>
                  </a:lnTo>
                  <a:lnTo>
                    <a:pt x="48" y="6985"/>
                  </a:lnTo>
                  <a:lnTo>
                    <a:pt x="24" y="6956"/>
                  </a:lnTo>
                  <a:lnTo>
                    <a:pt x="0" y="6926"/>
                  </a:lnTo>
                  <a:close/>
                  <a:moveTo>
                    <a:pt x="11645" y="261"/>
                  </a:moveTo>
                  <a:lnTo>
                    <a:pt x="12101" y="0"/>
                  </a:lnTo>
                  <a:lnTo>
                    <a:pt x="12140" y="32"/>
                  </a:lnTo>
                  <a:lnTo>
                    <a:pt x="12178" y="65"/>
                  </a:lnTo>
                  <a:lnTo>
                    <a:pt x="12215" y="98"/>
                  </a:lnTo>
                  <a:lnTo>
                    <a:pt x="12251" y="131"/>
                  </a:lnTo>
                  <a:lnTo>
                    <a:pt x="12287" y="165"/>
                  </a:lnTo>
                  <a:lnTo>
                    <a:pt x="12323" y="199"/>
                  </a:lnTo>
                  <a:lnTo>
                    <a:pt x="12357" y="234"/>
                  </a:lnTo>
                  <a:lnTo>
                    <a:pt x="12391" y="269"/>
                  </a:lnTo>
                  <a:lnTo>
                    <a:pt x="12425" y="305"/>
                  </a:lnTo>
                  <a:lnTo>
                    <a:pt x="12457" y="340"/>
                  </a:lnTo>
                  <a:lnTo>
                    <a:pt x="12489" y="377"/>
                  </a:lnTo>
                  <a:lnTo>
                    <a:pt x="12521" y="414"/>
                  </a:lnTo>
                  <a:lnTo>
                    <a:pt x="12550" y="451"/>
                  </a:lnTo>
                  <a:lnTo>
                    <a:pt x="12580" y="488"/>
                  </a:lnTo>
                  <a:lnTo>
                    <a:pt x="12609" y="526"/>
                  </a:lnTo>
                  <a:lnTo>
                    <a:pt x="12637" y="565"/>
                  </a:lnTo>
                  <a:lnTo>
                    <a:pt x="12254" y="784"/>
                  </a:lnTo>
                  <a:lnTo>
                    <a:pt x="12221" y="747"/>
                  </a:lnTo>
                  <a:lnTo>
                    <a:pt x="12188" y="712"/>
                  </a:lnTo>
                  <a:lnTo>
                    <a:pt x="12154" y="676"/>
                  </a:lnTo>
                  <a:lnTo>
                    <a:pt x="12119" y="642"/>
                  </a:lnTo>
                  <a:lnTo>
                    <a:pt x="12083" y="607"/>
                  </a:lnTo>
                  <a:lnTo>
                    <a:pt x="12047" y="573"/>
                  </a:lnTo>
                  <a:lnTo>
                    <a:pt x="12010" y="540"/>
                  </a:lnTo>
                  <a:lnTo>
                    <a:pt x="11973" y="507"/>
                  </a:lnTo>
                  <a:lnTo>
                    <a:pt x="11934" y="474"/>
                  </a:lnTo>
                  <a:lnTo>
                    <a:pt x="11894" y="442"/>
                  </a:lnTo>
                  <a:lnTo>
                    <a:pt x="11855" y="412"/>
                  </a:lnTo>
                  <a:lnTo>
                    <a:pt x="11815" y="380"/>
                  </a:lnTo>
                  <a:lnTo>
                    <a:pt x="11773" y="350"/>
                  </a:lnTo>
                  <a:lnTo>
                    <a:pt x="11731" y="319"/>
                  </a:lnTo>
                  <a:lnTo>
                    <a:pt x="11688" y="290"/>
                  </a:lnTo>
                  <a:lnTo>
                    <a:pt x="11645" y="261"/>
                  </a:lnTo>
                  <a:close/>
                </a:path>
              </a:pathLst>
            </a:custGeom>
            <a:solidFill>
              <a:srgbClr val="8B969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8" name="Freeform 17"/>
            <p:cNvSpPr>
              <a:spLocks noEditPoints="1"/>
            </p:cNvSpPr>
            <p:nvPr/>
          </p:nvSpPr>
          <p:spPr bwMode="auto">
            <a:xfrm>
              <a:off x="1470" y="1536"/>
              <a:ext cx="1571" cy="739"/>
            </a:xfrm>
            <a:custGeom>
              <a:avLst/>
              <a:gdLst>
                <a:gd name="T0" fmla="*/ 0 w 12568"/>
                <a:gd name="T1" fmla="*/ 0 h 7393"/>
                <a:gd name="T2" fmla="*/ 0 w 12568"/>
                <a:gd name="T3" fmla="*/ 0 h 7393"/>
                <a:gd name="T4" fmla="*/ 0 w 12568"/>
                <a:gd name="T5" fmla="*/ 0 h 7393"/>
                <a:gd name="T6" fmla="*/ 0 w 12568"/>
                <a:gd name="T7" fmla="*/ 0 h 7393"/>
                <a:gd name="T8" fmla="*/ 0 w 12568"/>
                <a:gd name="T9" fmla="*/ 0 h 7393"/>
                <a:gd name="T10" fmla="*/ 0 w 12568"/>
                <a:gd name="T11" fmla="*/ 0 h 7393"/>
                <a:gd name="T12" fmla="*/ 0 w 12568"/>
                <a:gd name="T13" fmla="*/ 0 h 7393"/>
                <a:gd name="T14" fmla="*/ 0 w 12568"/>
                <a:gd name="T15" fmla="*/ 0 h 7393"/>
                <a:gd name="T16" fmla="*/ 0 w 12568"/>
                <a:gd name="T17" fmla="*/ 0 h 7393"/>
                <a:gd name="T18" fmla="*/ 0 w 12568"/>
                <a:gd name="T19" fmla="*/ 0 h 7393"/>
                <a:gd name="T20" fmla="*/ 0 w 12568"/>
                <a:gd name="T21" fmla="*/ 0 h 7393"/>
                <a:gd name="T22" fmla="*/ 0 w 12568"/>
                <a:gd name="T23" fmla="*/ 0 h 7393"/>
                <a:gd name="T24" fmla="*/ 0 w 12568"/>
                <a:gd name="T25" fmla="*/ 0 h 7393"/>
                <a:gd name="T26" fmla="*/ 0 w 12568"/>
                <a:gd name="T27" fmla="*/ 0 h 7393"/>
                <a:gd name="T28" fmla="*/ 0 w 12568"/>
                <a:gd name="T29" fmla="*/ 0 h 7393"/>
                <a:gd name="T30" fmla="*/ 0 w 12568"/>
                <a:gd name="T31" fmla="*/ 0 h 7393"/>
                <a:gd name="T32" fmla="*/ 0 w 12568"/>
                <a:gd name="T33" fmla="*/ 0 h 7393"/>
                <a:gd name="T34" fmla="*/ 0 w 12568"/>
                <a:gd name="T35" fmla="*/ 0 h 7393"/>
                <a:gd name="T36" fmla="*/ 0 w 12568"/>
                <a:gd name="T37" fmla="*/ 0 h 7393"/>
                <a:gd name="T38" fmla="*/ 0 w 12568"/>
                <a:gd name="T39" fmla="*/ 0 h 7393"/>
                <a:gd name="T40" fmla="*/ 0 w 12568"/>
                <a:gd name="T41" fmla="*/ 0 h 7393"/>
                <a:gd name="T42" fmla="*/ 0 w 12568"/>
                <a:gd name="T43" fmla="*/ 0 h 7393"/>
                <a:gd name="T44" fmla="*/ 0 w 12568"/>
                <a:gd name="T45" fmla="*/ 0 h 7393"/>
                <a:gd name="T46" fmla="*/ 0 w 12568"/>
                <a:gd name="T47" fmla="*/ 0 h 7393"/>
                <a:gd name="T48" fmla="*/ 0 w 12568"/>
                <a:gd name="T49" fmla="*/ 0 h 7393"/>
                <a:gd name="T50" fmla="*/ 0 w 12568"/>
                <a:gd name="T51" fmla="*/ 0 h 7393"/>
                <a:gd name="T52" fmla="*/ 0 w 12568"/>
                <a:gd name="T53" fmla="*/ 0 h 7393"/>
                <a:gd name="T54" fmla="*/ 0 w 12568"/>
                <a:gd name="T55" fmla="*/ 0 h 7393"/>
                <a:gd name="T56" fmla="*/ 0 w 12568"/>
                <a:gd name="T57" fmla="*/ 0 h 7393"/>
                <a:gd name="T58" fmla="*/ 0 w 12568"/>
                <a:gd name="T59" fmla="*/ 0 h 7393"/>
                <a:gd name="T60" fmla="*/ 0 w 12568"/>
                <a:gd name="T61" fmla="*/ 0 h 7393"/>
                <a:gd name="T62" fmla="*/ 0 w 12568"/>
                <a:gd name="T63" fmla="*/ 0 h 7393"/>
                <a:gd name="T64" fmla="*/ 0 w 12568"/>
                <a:gd name="T65" fmla="*/ 0 h 7393"/>
                <a:gd name="T66" fmla="*/ 0 w 12568"/>
                <a:gd name="T67" fmla="*/ 0 h 7393"/>
                <a:gd name="T68" fmla="*/ 0 w 12568"/>
                <a:gd name="T69" fmla="*/ 0 h 7393"/>
                <a:gd name="T70" fmla="*/ 0 w 12568"/>
                <a:gd name="T71" fmla="*/ 0 h 7393"/>
                <a:gd name="T72" fmla="*/ 0 w 12568"/>
                <a:gd name="T73" fmla="*/ 0 h 7393"/>
                <a:gd name="T74" fmla="*/ 0 w 12568"/>
                <a:gd name="T75" fmla="*/ 0 h 73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568"/>
                <a:gd name="T115" fmla="*/ 0 h 7393"/>
                <a:gd name="T116" fmla="*/ 12568 w 12568"/>
                <a:gd name="T117" fmla="*/ 7393 h 73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568" h="7393">
                  <a:moveTo>
                    <a:pt x="0" y="6940"/>
                  </a:moveTo>
                  <a:lnTo>
                    <a:pt x="747" y="6512"/>
                  </a:lnTo>
                  <a:lnTo>
                    <a:pt x="787" y="6558"/>
                  </a:lnTo>
                  <a:lnTo>
                    <a:pt x="829" y="6603"/>
                  </a:lnTo>
                  <a:lnTo>
                    <a:pt x="873" y="6648"/>
                  </a:lnTo>
                  <a:lnTo>
                    <a:pt x="919" y="6691"/>
                  </a:lnTo>
                  <a:lnTo>
                    <a:pt x="968" y="6735"/>
                  </a:lnTo>
                  <a:lnTo>
                    <a:pt x="1018" y="6776"/>
                  </a:lnTo>
                  <a:lnTo>
                    <a:pt x="1070" y="6818"/>
                  </a:lnTo>
                  <a:lnTo>
                    <a:pt x="1124" y="6857"/>
                  </a:lnTo>
                  <a:lnTo>
                    <a:pt x="1155" y="6879"/>
                  </a:lnTo>
                  <a:lnTo>
                    <a:pt x="1187" y="6901"/>
                  </a:lnTo>
                  <a:lnTo>
                    <a:pt x="1218" y="6922"/>
                  </a:lnTo>
                  <a:lnTo>
                    <a:pt x="1251" y="6942"/>
                  </a:lnTo>
                  <a:lnTo>
                    <a:pt x="1283" y="6962"/>
                  </a:lnTo>
                  <a:lnTo>
                    <a:pt x="1316" y="6982"/>
                  </a:lnTo>
                  <a:lnTo>
                    <a:pt x="1350" y="7002"/>
                  </a:lnTo>
                  <a:lnTo>
                    <a:pt x="1383" y="7020"/>
                  </a:lnTo>
                  <a:lnTo>
                    <a:pt x="731" y="7393"/>
                  </a:lnTo>
                  <a:lnTo>
                    <a:pt x="660" y="7362"/>
                  </a:lnTo>
                  <a:lnTo>
                    <a:pt x="590" y="7329"/>
                  </a:lnTo>
                  <a:lnTo>
                    <a:pt x="555" y="7312"/>
                  </a:lnTo>
                  <a:lnTo>
                    <a:pt x="520" y="7294"/>
                  </a:lnTo>
                  <a:lnTo>
                    <a:pt x="486" y="7276"/>
                  </a:lnTo>
                  <a:lnTo>
                    <a:pt x="452" y="7258"/>
                  </a:lnTo>
                  <a:lnTo>
                    <a:pt x="419" y="7239"/>
                  </a:lnTo>
                  <a:lnTo>
                    <a:pt x="385" y="7220"/>
                  </a:lnTo>
                  <a:lnTo>
                    <a:pt x="352" y="7199"/>
                  </a:lnTo>
                  <a:lnTo>
                    <a:pt x="320" y="7179"/>
                  </a:lnTo>
                  <a:lnTo>
                    <a:pt x="287" y="7158"/>
                  </a:lnTo>
                  <a:lnTo>
                    <a:pt x="256" y="7137"/>
                  </a:lnTo>
                  <a:lnTo>
                    <a:pt x="224" y="7115"/>
                  </a:lnTo>
                  <a:lnTo>
                    <a:pt x="193" y="7093"/>
                  </a:lnTo>
                  <a:lnTo>
                    <a:pt x="167" y="7074"/>
                  </a:lnTo>
                  <a:lnTo>
                    <a:pt x="142" y="7056"/>
                  </a:lnTo>
                  <a:lnTo>
                    <a:pt x="118" y="7037"/>
                  </a:lnTo>
                  <a:lnTo>
                    <a:pt x="93" y="7018"/>
                  </a:lnTo>
                  <a:lnTo>
                    <a:pt x="70" y="6998"/>
                  </a:lnTo>
                  <a:lnTo>
                    <a:pt x="46" y="6979"/>
                  </a:lnTo>
                  <a:lnTo>
                    <a:pt x="23" y="6959"/>
                  </a:lnTo>
                  <a:lnTo>
                    <a:pt x="0" y="6940"/>
                  </a:lnTo>
                  <a:close/>
                  <a:moveTo>
                    <a:pt x="11706" y="239"/>
                  </a:moveTo>
                  <a:lnTo>
                    <a:pt x="12123" y="0"/>
                  </a:lnTo>
                  <a:lnTo>
                    <a:pt x="12157" y="36"/>
                  </a:lnTo>
                  <a:lnTo>
                    <a:pt x="12189" y="72"/>
                  </a:lnTo>
                  <a:lnTo>
                    <a:pt x="12222" y="108"/>
                  </a:lnTo>
                  <a:lnTo>
                    <a:pt x="12253" y="146"/>
                  </a:lnTo>
                  <a:lnTo>
                    <a:pt x="12283" y="183"/>
                  </a:lnTo>
                  <a:lnTo>
                    <a:pt x="12313" y="220"/>
                  </a:lnTo>
                  <a:lnTo>
                    <a:pt x="12342" y="258"/>
                  </a:lnTo>
                  <a:lnTo>
                    <a:pt x="12370" y="297"/>
                  </a:lnTo>
                  <a:lnTo>
                    <a:pt x="12397" y="336"/>
                  </a:lnTo>
                  <a:lnTo>
                    <a:pt x="12425" y="375"/>
                  </a:lnTo>
                  <a:lnTo>
                    <a:pt x="12450" y="415"/>
                  </a:lnTo>
                  <a:lnTo>
                    <a:pt x="12476" y="454"/>
                  </a:lnTo>
                  <a:lnTo>
                    <a:pt x="12500" y="494"/>
                  </a:lnTo>
                  <a:lnTo>
                    <a:pt x="12523" y="536"/>
                  </a:lnTo>
                  <a:lnTo>
                    <a:pt x="12547" y="576"/>
                  </a:lnTo>
                  <a:lnTo>
                    <a:pt x="12568" y="618"/>
                  </a:lnTo>
                  <a:lnTo>
                    <a:pt x="12217" y="819"/>
                  </a:lnTo>
                  <a:lnTo>
                    <a:pt x="12190" y="779"/>
                  </a:lnTo>
                  <a:lnTo>
                    <a:pt x="12164" y="741"/>
                  </a:lnTo>
                  <a:lnTo>
                    <a:pt x="12136" y="702"/>
                  </a:lnTo>
                  <a:lnTo>
                    <a:pt x="12108" y="664"/>
                  </a:lnTo>
                  <a:lnTo>
                    <a:pt x="12079" y="626"/>
                  </a:lnTo>
                  <a:lnTo>
                    <a:pt x="12049" y="589"/>
                  </a:lnTo>
                  <a:lnTo>
                    <a:pt x="12018" y="552"/>
                  </a:lnTo>
                  <a:lnTo>
                    <a:pt x="11986" y="516"/>
                  </a:lnTo>
                  <a:lnTo>
                    <a:pt x="11953" y="480"/>
                  </a:lnTo>
                  <a:lnTo>
                    <a:pt x="11920" y="443"/>
                  </a:lnTo>
                  <a:lnTo>
                    <a:pt x="11886" y="408"/>
                  </a:lnTo>
                  <a:lnTo>
                    <a:pt x="11852" y="373"/>
                  </a:lnTo>
                  <a:lnTo>
                    <a:pt x="11816" y="339"/>
                  </a:lnTo>
                  <a:lnTo>
                    <a:pt x="11780" y="305"/>
                  </a:lnTo>
                  <a:lnTo>
                    <a:pt x="11743" y="272"/>
                  </a:lnTo>
                  <a:lnTo>
                    <a:pt x="11706" y="239"/>
                  </a:lnTo>
                  <a:close/>
                </a:path>
              </a:pathLst>
            </a:custGeom>
            <a:solidFill>
              <a:srgbClr val="8A9594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9" name="Freeform 18"/>
            <p:cNvSpPr>
              <a:spLocks noEditPoints="1"/>
            </p:cNvSpPr>
            <p:nvPr/>
          </p:nvSpPr>
          <p:spPr bwMode="auto">
            <a:xfrm>
              <a:off x="1512" y="1565"/>
              <a:ext cx="1548" cy="726"/>
            </a:xfrm>
            <a:custGeom>
              <a:avLst/>
              <a:gdLst>
                <a:gd name="T0" fmla="*/ 0 w 12386"/>
                <a:gd name="T1" fmla="*/ 0 h 7256"/>
                <a:gd name="T2" fmla="*/ 0 w 12386"/>
                <a:gd name="T3" fmla="*/ 0 h 7256"/>
                <a:gd name="T4" fmla="*/ 0 w 12386"/>
                <a:gd name="T5" fmla="*/ 0 h 7256"/>
                <a:gd name="T6" fmla="*/ 0 w 12386"/>
                <a:gd name="T7" fmla="*/ 0 h 7256"/>
                <a:gd name="T8" fmla="*/ 0 w 12386"/>
                <a:gd name="T9" fmla="*/ 0 h 7256"/>
                <a:gd name="T10" fmla="*/ 0 w 12386"/>
                <a:gd name="T11" fmla="*/ 0 h 7256"/>
                <a:gd name="T12" fmla="*/ 0 w 12386"/>
                <a:gd name="T13" fmla="*/ 0 h 7256"/>
                <a:gd name="T14" fmla="*/ 0 w 12386"/>
                <a:gd name="T15" fmla="*/ 0 h 7256"/>
                <a:gd name="T16" fmla="*/ 0 w 12386"/>
                <a:gd name="T17" fmla="*/ 0 h 7256"/>
                <a:gd name="T18" fmla="*/ 0 w 12386"/>
                <a:gd name="T19" fmla="*/ 0 h 7256"/>
                <a:gd name="T20" fmla="*/ 0 w 12386"/>
                <a:gd name="T21" fmla="*/ 0 h 7256"/>
                <a:gd name="T22" fmla="*/ 0 w 12386"/>
                <a:gd name="T23" fmla="*/ 0 h 7256"/>
                <a:gd name="T24" fmla="*/ 0 w 12386"/>
                <a:gd name="T25" fmla="*/ 0 h 7256"/>
                <a:gd name="T26" fmla="*/ 0 w 12386"/>
                <a:gd name="T27" fmla="*/ 0 h 7256"/>
                <a:gd name="T28" fmla="*/ 0 w 12386"/>
                <a:gd name="T29" fmla="*/ 0 h 7256"/>
                <a:gd name="T30" fmla="*/ 0 w 12386"/>
                <a:gd name="T31" fmla="*/ 0 h 7256"/>
                <a:gd name="T32" fmla="*/ 0 w 12386"/>
                <a:gd name="T33" fmla="*/ 0 h 7256"/>
                <a:gd name="T34" fmla="*/ 0 w 12386"/>
                <a:gd name="T35" fmla="*/ 0 h 7256"/>
                <a:gd name="T36" fmla="*/ 0 w 12386"/>
                <a:gd name="T37" fmla="*/ 0 h 7256"/>
                <a:gd name="T38" fmla="*/ 0 w 12386"/>
                <a:gd name="T39" fmla="*/ 0 h 7256"/>
                <a:gd name="T40" fmla="*/ 0 w 12386"/>
                <a:gd name="T41" fmla="*/ 0 h 7256"/>
                <a:gd name="T42" fmla="*/ 0 w 12386"/>
                <a:gd name="T43" fmla="*/ 0 h 7256"/>
                <a:gd name="T44" fmla="*/ 0 w 12386"/>
                <a:gd name="T45" fmla="*/ 0 h 7256"/>
                <a:gd name="T46" fmla="*/ 0 w 12386"/>
                <a:gd name="T47" fmla="*/ 0 h 7256"/>
                <a:gd name="T48" fmla="*/ 0 w 12386"/>
                <a:gd name="T49" fmla="*/ 0 h 7256"/>
                <a:gd name="T50" fmla="*/ 0 w 12386"/>
                <a:gd name="T51" fmla="*/ 0 h 7256"/>
                <a:gd name="T52" fmla="*/ 0 w 12386"/>
                <a:gd name="T53" fmla="*/ 0 h 7256"/>
                <a:gd name="T54" fmla="*/ 0 w 12386"/>
                <a:gd name="T55" fmla="*/ 0 h 7256"/>
                <a:gd name="T56" fmla="*/ 0 w 12386"/>
                <a:gd name="T57" fmla="*/ 0 h 7256"/>
                <a:gd name="T58" fmla="*/ 0 w 12386"/>
                <a:gd name="T59" fmla="*/ 0 h 7256"/>
                <a:gd name="T60" fmla="*/ 0 w 12386"/>
                <a:gd name="T61" fmla="*/ 0 h 7256"/>
                <a:gd name="T62" fmla="*/ 0 w 12386"/>
                <a:gd name="T63" fmla="*/ 0 h 7256"/>
                <a:gd name="T64" fmla="*/ 0 w 12386"/>
                <a:gd name="T65" fmla="*/ 0 h 7256"/>
                <a:gd name="T66" fmla="*/ 0 w 12386"/>
                <a:gd name="T67" fmla="*/ 0 h 7256"/>
                <a:gd name="T68" fmla="*/ 0 w 12386"/>
                <a:gd name="T69" fmla="*/ 0 h 7256"/>
                <a:gd name="T70" fmla="*/ 0 w 12386"/>
                <a:gd name="T71" fmla="*/ 0 h 7256"/>
                <a:gd name="T72" fmla="*/ 0 w 12386"/>
                <a:gd name="T73" fmla="*/ 0 h 7256"/>
                <a:gd name="T74" fmla="*/ 0 w 12386"/>
                <a:gd name="T75" fmla="*/ 0 h 7256"/>
                <a:gd name="T76" fmla="*/ 0 w 12386"/>
                <a:gd name="T77" fmla="*/ 0 h 72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386"/>
                <a:gd name="T118" fmla="*/ 0 h 7256"/>
                <a:gd name="T119" fmla="*/ 12386 w 12386"/>
                <a:gd name="T120" fmla="*/ 7256 h 72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386" h="7256">
                  <a:moveTo>
                    <a:pt x="0" y="6890"/>
                  </a:moveTo>
                  <a:lnTo>
                    <a:pt x="699" y="6490"/>
                  </a:lnTo>
                  <a:lnTo>
                    <a:pt x="710" y="6499"/>
                  </a:lnTo>
                  <a:lnTo>
                    <a:pt x="722" y="6508"/>
                  </a:lnTo>
                  <a:lnTo>
                    <a:pt x="733" y="6517"/>
                  </a:lnTo>
                  <a:lnTo>
                    <a:pt x="745" y="6526"/>
                  </a:lnTo>
                  <a:lnTo>
                    <a:pt x="757" y="6535"/>
                  </a:lnTo>
                  <a:lnTo>
                    <a:pt x="768" y="6544"/>
                  </a:lnTo>
                  <a:lnTo>
                    <a:pt x="781" y="6552"/>
                  </a:lnTo>
                  <a:lnTo>
                    <a:pt x="793" y="6561"/>
                  </a:lnTo>
                  <a:lnTo>
                    <a:pt x="832" y="6590"/>
                  </a:lnTo>
                  <a:lnTo>
                    <a:pt x="873" y="6616"/>
                  </a:lnTo>
                  <a:lnTo>
                    <a:pt x="913" y="6643"/>
                  </a:lnTo>
                  <a:lnTo>
                    <a:pt x="954" y="6668"/>
                  </a:lnTo>
                  <a:lnTo>
                    <a:pt x="997" y="6693"/>
                  </a:lnTo>
                  <a:lnTo>
                    <a:pt x="1039" y="6716"/>
                  </a:lnTo>
                  <a:lnTo>
                    <a:pt x="1082" y="6740"/>
                  </a:lnTo>
                  <a:lnTo>
                    <a:pt x="1125" y="6762"/>
                  </a:lnTo>
                  <a:lnTo>
                    <a:pt x="1169" y="6783"/>
                  </a:lnTo>
                  <a:lnTo>
                    <a:pt x="1213" y="6803"/>
                  </a:lnTo>
                  <a:lnTo>
                    <a:pt x="1258" y="6824"/>
                  </a:lnTo>
                  <a:lnTo>
                    <a:pt x="1302" y="6843"/>
                  </a:lnTo>
                  <a:lnTo>
                    <a:pt x="1348" y="6861"/>
                  </a:lnTo>
                  <a:lnTo>
                    <a:pt x="1394" y="6879"/>
                  </a:lnTo>
                  <a:lnTo>
                    <a:pt x="1440" y="6895"/>
                  </a:lnTo>
                  <a:lnTo>
                    <a:pt x="1486" y="6911"/>
                  </a:lnTo>
                  <a:lnTo>
                    <a:pt x="883" y="7256"/>
                  </a:lnTo>
                  <a:lnTo>
                    <a:pt x="824" y="7241"/>
                  </a:lnTo>
                  <a:lnTo>
                    <a:pt x="766" y="7225"/>
                  </a:lnTo>
                  <a:lnTo>
                    <a:pt x="708" y="7208"/>
                  </a:lnTo>
                  <a:lnTo>
                    <a:pt x="651" y="7190"/>
                  </a:lnTo>
                  <a:lnTo>
                    <a:pt x="593" y="7171"/>
                  </a:lnTo>
                  <a:lnTo>
                    <a:pt x="536" y="7151"/>
                  </a:lnTo>
                  <a:lnTo>
                    <a:pt x="481" y="7130"/>
                  </a:lnTo>
                  <a:lnTo>
                    <a:pt x="425" y="7107"/>
                  </a:lnTo>
                  <a:lnTo>
                    <a:pt x="369" y="7084"/>
                  </a:lnTo>
                  <a:lnTo>
                    <a:pt x="315" y="7060"/>
                  </a:lnTo>
                  <a:lnTo>
                    <a:pt x="261" y="7034"/>
                  </a:lnTo>
                  <a:lnTo>
                    <a:pt x="207" y="7008"/>
                  </a:lnTo>
                  <a:lnTo>
                    <a:pt x="155" y="6980"/>
                  </a:lnTo>
                  <a:lnTo>
                    <a:pt x="103" y="6951"/>
                  </a:lnTo>
                  <a:lnTo>
                    <a:pt x="51" y="6921"/>
                  </a:lnTo>
                  <a:lnTo>
                    <a:pt x="0" y="6890"/>
                  </a:lnTo>
                  <a:close/>
                  <a:moveTo>
                    <a:pt x="11655" y="219"/>
                  </a:moveTo>
                  <a:lnTo>
                    <a:pt x="12038" y="0"/>
                  </a:lnTo>
                  <a:lnTo>
                    <a:pt x="12066" y="39"/>
                  </a:lnTo>
                  <a:lnTo>
                    <a:pt x="12094" y="78"/>
                  </a:lnTo>
                  <a:lnTo>
                    <a:pt x="12120" y="119"/>
                  </a:lnTo>
                  <a:lnTo>
                    <a:pt x="12146" y="159"/>
                  </a:lnTo>
                  <a:lnTo>
                    <a:pt x="12170" y="200"/>
                  </a:lnTo>
                  <a:lnTo>
                    <a:pt x="12193" y="241"/>
                  </a:lnTo>
                  <a:lnTo>
                    <a:pt x="12217" y="282"/>
                  </a:lnTo>
                  <a:lnTo>
                    <a:pt x="12239" y="325"/>
                  </a:lnTo>
                  <a:lnTo>
                    <a:pt x="12260" y="368"/>
                  </a:lnTo>
                  <a:lnTo>
                    <a:pt x="12280" y="410"/>
                  </a:lnTo>
                  <a:lnTo>
                    <a:pt x="12301" y="453"/>
                  </a:lnTo>
                  <a:lnTo>
                    <a:pt x="12319" y="496"/>
                  </a:lnTo>
                  <a:lnTo>
                    <a:pt x="12337" y="540"/>
                  </a:lnTo>
                  <a:lnTo>
                    <a:pt x="12354" y="583"/>
                  </a:lnTo>
                  <a:lnTo>
                    <a:pt x="12370" y="628"/>
                  </a:lnTo>
                  <a:lnTo>
                    <a:pt x="12386" y="673"/>
                  </a:lnTo>
                  <a:lnTo>
                    <a:pt x="12063" y="858"/>
                  </a:lnTo>
                  <a:lnTo>
                    <a:pt x="12044" y="815"/>
                  </a:lnTo>
                  <a:lnTo>
                    <a:pt x="12024" y="773"/>
                  </a:lnTo>
                  <a:lnTo>
                    <a:pt x="12003" y="730"/>
                  </a:lnTo>
                  <a:lnTo>
                    <a:pt x="11982" y="689"/>
                  </a:lnTo>
                  <a:lnTo>
                    <a:pt x="11959" y="647"/>
                  </a:lnTo>
                  <a:lnTo>
                    <a:pt x="11935" y="606"/>
                  </a:lnTo>
                  <a:lnTo>
                    <a:pt x="11912" y="565"/>
                  </a:lnTo>
                  <a:lnTo>
                    <a:pt x="11887" y="525"/>
                  </a:lnTo>
                  <a:lnTo>
                    <a:pt x="11860" y="486"/>
                  </a:lnTo>
                  <a:lnTo>
                    <a:pt x="11834" y="446"/>
                  </a:lnTo>
                  <a:lnTo>
                    <a:pt x="11806" y="407"/>
                  </a:lnTo>
                  <a:lnTo>
                    <a:pt x="11777" y="369"/>
                  </a:lnTo>
                  <a:lnTo>
                    <a:pt x="11748" y="330"/>
                  </a:lnTo>
                  <a:lnTo>
                    <a:pt x="11718" y="293"/>
                  </a:lnTo>
                  <a:lnTo>
                    <a:pt x="11687" y="256"/>
                  </a:lnTo>
                  <a:lnTo>
                    <a:pt x="11655" y="219"/>
                  </a:lnTo>
                  <a:close/>
                </a:path>
              </a:pathLst>
            </a:custGeom>
            <a:solidFill>
              <a:srgbClr val="899392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0" name="Freeform 19"/>
            <p:cNvSpPr>
              <a:spLocks noEditPoints="1"/>
            </p:cNvSpPr>
            <p:nvPr/>
          </p:nvSpPr>
          <p:spPr bwMode="auto">
            <a:xfrm>
              <a:off x="1562" y="1598"/>
              <a:ext cx="1532" cy="725"/>
            </a:xfrm>
            <a:custGeom>
              <a:avLst/>
              <a:gdLst>
                <a:gd name="T0" fmla="*/ 0 w 12258"/>
                <a:gd name="T1" fmla="*/ 0 h 7251"/>
                <a:gd name="T2" fmla="*/ 0 w 12258"/>
                <a:gd name="T3" fmla="*/ 0 h 7251"/>
                <a:gd name="T4" fmla="*/ 0 w 12258"/>
                <a:gd name="T5" fmla="*/ 0 h 7251"/>
                <a:gd name="T6" fmla="*/ 0 w 12258"/>
                <a:gd name="T7" fmla="*/ 0 h 7251"/>
                <a:gd name="T8" fmla="*/ 0 w 12258"/>
                <a:gd name="T9" fmla="*/ 0 h 7251"/>
                <a:gd name="T10" fmla="*/ 0 w 12258"/>
                <a:gd name="T11" fmla="*/ 0 h 7251"/>
                <a:gd name="T12" fmla="*/ 0 w 12258"/>
                <a:gd name="T13" fmla="*/ 0 h 7251"/>
                <a:gd name="T14" fmla="*/ 0 w 12258"/>
                <a:gd name="T15" fmla="*/ 0 h 7251"/>
                <a:gd name="T16" fmla="*/ 0 w 12258"/>
                <a:gd name="T17" fmla="*/ 0 h 7251"/>
                <a:gd name="T18" fmla="*/ 0 w 12258"/>
                <a:gd name="T19" fmla="*/ 0 h 7251"/>
                <a:gd name="T20" fmla="*/ 0 w 12258"/>
                <a:gd name="T21" fmla="*/ 0 h 7251"/>
                <a:gd name="T22" fmla="*/ 0 w 12258"/>
                <a:gd name="T23" fmla="*/ 0 h 7251"/>
                <a:gd name="T24" fmla="*/ 0 w 12258"/>
                <a:gd name="T25" fmla="*/ 0 h 7251"/>
                <a:gd name="T26" fmla="*/ 0 w 12258"/>
                <a:gd name="T27" fmla="*/ 0 h 7251"/>
                <a:gd name="T28" fmla="*/ 0 w 12258"/>
                <a:gd name="T29" fmla="*/ 0 h 7251"/>
                <a:gd name="T30" fmla="*/ 0 w 12258"/>
                <a:gd name="T31" fmla="*/ 0 h 7251"/>
                <a:gd name="T32" fmla="*/ 0 w 12258"/>
                <a:gd name="T33" fmla="*/ 0 h 7251"/>
                <a:gd name="T34" fmla="*/ 0 w 12258"/>
                <a:gd name="T35" fmla="*/ 0 h 7251"/>
                <a:gd name="T36" fmla="*/ 0 w 12258"/>
                <a:gd name="T37" fmla="*/ 0 h 7251"/>
                <a:gd name="T38" fmla="*/ 0 w 12258"/>
                <a:gd name="T39" fmla="*/ 0 h 7251"/>
                <a:gd name="T40" fmla="*/ 0 w 12258"/>
                <a:gd name="T41" fmla="*/ 0 h 7251"/>
                <a:gd name="T42" fmla="*/ 0 w 12258"/>
                <a:gd name="T43" fmla="*/ 0 h 7251"/>
                <a:gd name="T44" fmla="*/ 0 w 12258"/>
                <a:gd name="T45" fmla="*/ 0 h 7251"/>
                <a:gd name="T46" fmla="*/ 0 w 12258"/>
                <a:gd name="T47" fmla="*/ 0 h 7251"/>
                <a:gd name="T48" fmla="*/ 0 w 12258"/>
                <a:gd name="T49" fmla="*/ 0 h 7251"/>
                <a:gd name="T50" fmla="*/ 0 w 12258"/>
                <a:gd name="T51" fmla="*/ 0 h 7251"/>
                <a:gd name="T52" fmla="*/ 0 w 12258"/>
                <a:gd name="T53" fmla="*/ 0 h 7251"/>
                <a:gd name="T54" fmla="*/ 0 w 12258"/>
                <a:gd name="T55" fmla="*/ 0 h 7251"/>
                <a:gd name="T56" fmla="*/ 0 w 12258"/>
                <a:gd name="T57" fmla="*/ 0 h 7251"/>
                <a:gd name="T58" fmla="*/ 0 w 12258"/>
                <a:gd name="T59" fmla="*/ 0 h 7251"/>
                <a:gd name="T60" fmla="*/ 0 w 12258"/>
                <a:gd name="T61" fmla="*/ 0 h 7251"/>
                <a:gd name="T62" fmla="*/ 0 w 12258"/>
                <a:gd name="T63" fmla="*/ 0 h 7251"/>
                <a:gd name="T64" fmla="*/ 0 w 12258"/>
                <a:gd name="T65" fmla="*/ 0 h 7251"/>
                <a:gd name="T66" fmla="*/ 0 w 12258"/>
                <a:gd name="T67" fmla="*/ 0 h 7251"/>
                <a:gd name="T68" fmla="*/ 0 w 12258"/>
                <a:gd name="T69" fmla="*/ 0 h 7251"/>
                <a:gd name="T70" fmla="*/ 0 w 12258"/>
                <a:gd name="T71" fmla="*/ 0 h 7251"/>
                <a:gd name="T72" fmla="*/ 0 w 12258"/>
                <a:gd name="T73" fmla="*/ 0 h 7251"/>
                <a:gd name="T74" fmla="*/ 0 w 12258"/>
                <a:gd name="T75" fmla="*/ 0 h 7251"/>
                <a:gd name="T76" fmla="*/ 0 w 12258"/>
                <a:gd name="T77" fmla="*/ 0 h 7251"/>
                <a:gd name="T78" fmla="*/ 0 w 12258"/>
                <a:gd name="T79" fmla="*/ 0 h 7251"/>
                <a:gd name="T80" fmla="*/ 0 w 12258"/>
                <a:gd name="T81" fmla="*/ 0 h 7251"/>
                <a:gd name="T82" fmla="*/ 0 w 12258"/>
                <a:gd name="T83" fmla="*/ 0 h 7251"/>
                <a:gd name="T84" fmla="*/ 0 w 12258"/>
                <a:gd name="T85" fmla="*/ 0 h 7251"/>
                <a:gd name="T86" fmla="*/ 0 w 12258"/>
                <a:gd name="T87" fmla="*/ 0 h 7251"/>
                <a:gd name="T88" fmla="*/ 0 w 12258"/>
                <a:gd name="T89" fmla="*/ 0 h 7251"/>
                <a:gd name="T90" fmla="*/ 0 w 12258"/>
                <a:gd name="T91" fmla="*/ 0 h 7251"/>
                <a:gd name="T92" fmla="*/ 0 w 12258"/>
                <a:gd name="T93" fmla="*/ 0 h 7251"/>
                <a:gd name="T94" fmla="*/ 0 w 12258"/>
                <a:gd name="T95" fmla="*/ 0 h 7251"/>
                <a:gd name="T96" fmla="*/ 0 w 12258"/>
                <a:gd name="T97" fmla="*/ 0 h 7251"/>
                <a:gd name="T98" fmla="*/ 0 w 12258"/>
                <a:gd name="T99" fmla="*/ 0 h 7251"/>
                <a:gd name="T100" fmla="*/ 0 w 12258"/>
                <a:gd name="T101" fmla="*/ 0 h 725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258"/>
                <a:gd name="T154" fmla="*/ 0 h 7251"/>
                <a:gd name="T155" fmla="*/ 12258 w 12258"/>
                <a:gd name="T156" fmla="*/ 7251 h 725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258" h="7251">
                  <a:moveTo>
                    <a:pt x="0" y="6775"/>
                  </a:moveTo>
                  <a:lnTo>
                    <a:pt x="652" y="6402"/>
                  </a:lnTo>
                  <a:lnTo>
                    <a:pt x="698" y="6426"/>
                  </a:lnTo>
                  <a:lnTo>
                    <a:pt x="744" y="6449"/>
                  </a:lnTo>
                  <a:lnTo>
                    <a:pt x="790" y="6472"/>
                  </a:lnTo>
                  <a:lnTo>
                    <a:pt x="838" y="6493"/>
                  </a:lnTo>
                  <a:lnTo>
                    <a:pt x="884" y="6513"/>
                  </a:lnTo>
                  <a:lnTo>
                    <a:pt x="932" y="6533"/>
                  </a:lnTo>
                  <a:lnTo>
                    <a:pt x="981" y="6552"/>
                  </a:lnTo>
                  <a:lnTo>
                    <a:pt x="1030" y="6570"/>
                  </a:lnTo>
                  <a:lnTo>
                    <a:pt x="1079" y="6587"/>
                  </a:lnTo>
                  <a:lnTo>
                    <a:pt x="1129" y="6603"/>
                  </a:lnTo>
                  <a:lnTo>
                    <a:pt x="1178" y="6619"/>
                  </a:lnTo>
                  <a:lnTo>
                    <a:pt x="1228" y="6632"/>
                  </a:lnTo>
                  <a:lnTo>
                    <a:pt x="1278" y="6646"/>
                  </a:lnTo>
                  <a:lnTo>
                    <a:pt x="1329" y="6659"/>
                  </a:lnTo>
                  <a:lnTo>
                    <a:pt x="1380" y="6671"/>
                  </a:lnTo>
                  <a:lnTo>
                    <a:pt x="1431" y="6681"/>
                  </a:lnTo>
                  <a:lnTo>
                    <a:pt x="1434" y="6697"/>
                  </a:lnTo>
                  <a:lnTo>
                    <a:pt x="1437" y="6713"/>
                  </a:lnTo>
                  <a:lnTo>
                    <a:pt x="1442" y="6729"/>
                  </a:lnTo>
                  <a:lnTo>
                    <a:pt x="1445" y="6746"/>
                  </a:lnTo>
                  <a:lnTo>
                    <a:pt x="1449" y="6762"/>
                  </a:lnTo>
                  <a:lnTo>
                    <a:pt x="1453" y="6778"/>
                  </a:lnTo>
                  <a:lnTo>
                    <a:pt x="1458" y="6794"/>
                  </a:lnTo>
                  <a:lnTo>
                    <a:pt x="1462" y="6810"/>
                  </a:lnTo>
                  <a:lnTo>
                    <a:pt x="691" y="7251"/>
                  </a:lnTo>
                  <a:lnTo>
                    <a:pt x="678" y="7215"/>
                  </a:lnTo>
                  <a:lnTo>
                    <a:pt x="666" y="7179"/>
                  </a:lnTo>
                  <a:lnTo>
                    <a:pt x="654" y="7144"/>
                  </a:lnTo>
                  <a:lnTo>
                    <a:pt x="643" y="7108"/>
                  </a:lnTo>
                  <a:lnTo>
                    <a:pt x="634" y="7071"/>
                  </a:lnTo>
                  <a:lnTo>
                    <a:pt x="624" y="7035"/>
                  </a:lnTo>
                  <a:lnTo>
                    <a:pt x="617" y="6999"/>
                  </a:lnTo>
                  <a:lnTo>
                    <a:pt x="609" y="6963"/>
                  </a:lnTo>
                  <a:lnTo>
                    <a:pt x="531" y="6946"/>
                  </a:lnTo>
                  <a:lnTo>
                    <a:pt x="453" y="6927"/>
                  </a:lnTo>
                  <a:lnTo>
                    <a:pt x="376" y="6907"/>
                  </a:lnTo>
                  <a:lnTo>
                    <a:pt x="299" y="6884"/>
                  </a:lnTo>
                  <a:lnTo>
                    <a:pt x="223" y="6860"/>
                  </a:lnTo>
                  <a:lnTo>
                    <a:pt x="148" y="6833"/>
                  </a:lnTo>
                  <a:lnTo>
                    <a:pt x="73" y="6806"/>
                  </a:lnTo>
                  <a:lnTo>
                    <a:pt x="0" y="6775"/>
                  </a:lnTo>
                  <a:close/>
                  <a:moveTo>
                    <a:pt x="11486" y="201"/>
                  </a:moveTo>
                  <a:lnTo>
                    <a:pt x="11837" y="0"/>
                  </a:lnTo>
                  <a:lnTo>
                    <a:pt x="11866" y="56"/>
                  </a:lnTo>
                  <a:lnTo>
                    <a:pt x="11892" y="114"/>
                  </a:lnTo>
                  <a:lnTo>
                    <a:pt x="11918" y="171"/>
                  </a:lnTo>
                  <a:lnTo>
                    <a:pt x="11942" y="229"/>
                  </a:lnTo>
                  <a:lnTo>
                    <a:pt x="11964" y="288"/>
                  </a:lnTo>
                  <a:lnTo>
                    <a:pt x="11984" y="347"/>
                  </a:lnTo>
                  <a:lnTo>
                    <a:pt x="12004" y="408"/>
                  </a:lnTo>
                  <a:lnTo>
                    <a:pt x="12021" y="469"/>
                  </a:lnTo>
                  <a:lnTo>
                    <a:pt x="12024" y="477"/>
                  </a:lnTo>
                  <a:lnTo>
                    <a:pt x="12026" y="487"/>
                  </a:lnTo>
                  <a:lnTo>
                    <a:pt x="12028" y="495"/>
                  </a:lnTo>
                  <a:lnTo>
                    <a:pt x="12030" y="505"/>
                  </a:lnTo>
                  <a:lnTo>
                    <a:pt x="12032" y="513"/>
                  </a:lnTo>
                  <a:lnTo>
                    <a:pt x="12034" y="523"/>
                  </a:lnTo>
                  <a:lnTo>
                    <a:pt x="12036" y="531"/>
                  </a:lnTo>
                  <a:lnTo>
                    <a:pt x="12039" y="540"/>
                  </a:lnTo>
                  <a:lnTo>
                    <a:pt x="12067" y="551"/>
                  </a:lnTo>
                  <a:lnTo>
                    <a:pt x="12095" y="562"/>
                  </a:lnTo>
                  <a:lnTo>
                    <a:pt x="12122" y="573"/>
                  </a:lnTo>
                  <a:lnTo>
                    <a:pt x="12150" y="584"/>
                  </a:lnTo>
                  <a:lnTo>
                    <a:pt x="12177" y="595"/>
                  </a:lnTo>
                  <a:lnTo>
                    <a:pt x="12204" y="607"/>
                  </a:lnTo>
                  <a:lnTo>
                    <a:pt x="12231" y="619"/>
                  </a:lnTo>
                  <a:lnTo>
                    <a:pt x="12258" y="630"/>
                  </a:lnTo>
                  <a:lnTo>
                    <a:pt x="11813" y="885"/>
                  </a:lnTo>
                  <a:lnTo>
                    <a:pt x="11807" y="884"/>
                  </a:lnTo>
                  <a:lnTo>
                    <a:pt x="11802" y="882"/>
                  </a:lnTo>
                  <a:lnTo>
                    <a:pt x="11798" y="880"/>
                  </a:lnTo>
                  <a:lnTo>
                    <a:pt x="11792" y="878"/>
                  </a:lnTo>
                  <a:lnTo>
                    <a:pt x="11787" y="876"/>
                  </a:lnTo>
                  <a:lnTo>
                    <a:pt x="11782" y="874"/>
                  </a:lnTo>
                  <a:lnTo>
                    <a:pt x="11777" y="873"/>
                  </a:lnTo>
                  <a:lnTo>
                    <a:pt x="11772" y="871"/>
                  </a:lnTo>
                  <a:lnTo>
                    <a:pt x="11770" y="862"/>
                  </a:lnTo>
                  <a:lnTo>
                    <a:pt x="11768" y="855"/>
                  </a:lnTo>
                  <a:lnTo>
                    <a:pt x="11766" y="846"/>
                  </a:lnTo>
                  <a:lnTo>
                    <a:pt x="11764" y="838"/>
                  </a:lnTo>
                  <a:lnTo>
                    <a:pt x="11763" y="830"/>
                  </a:lnTo>
                  <a:lnTo>
                    <a:pt x="11761" y="822"/>
                  </a:lnTo>
                  <a:lnTo>
                    <a:pt x="11758" y="813"/>
                  </a:lnTo>
                  <a:lnTo>
                    <a:pt x="11755" y="806"/>
                  </a:lnTo>
                  <a:lnTo>
                    <a:pt x="11745" y="765"/>
                  </a:lnTo>
                  <a:lnTo>
                    <a:pt x="11733" y="726"/>
                  </a:lnTo>
                  <a:lnTo>
                    <a:pt x="11719" y="687"/>
                  </a:lnTo>
                  <a:lnTo>
                    <a:pt x="11706" y="647"/>
                  </a:lnTo>
                  <a:lnTo>
                    <a:pt x="11692" y="609"/>
                  </a:lnTo>
                  <a:lnTo>
                    <a:pt x="11677" y="570"/>
                  </a:lnTo>
                  <a:lnTo>
                    <a:pt x="11661" y="531"/>
                  </a:lnTo>
                  <a:lnTo>
                    <a:pt x="11644" y="494"/>
                  </a:lnTo>
                  <a:lnTo>
                    <a:pt x="11627" y="456"/>
                  </a:lnTo>
                  <a:lnTo>
                    <a:pt x="11609" y="419"/>
                  </a:lnTo>
                  <a:lnTo>
                    <a:pt x="11590" y="381"/>
                  </a:lnTo>
                  <a:lnTo>
                    <a:pt x="11571" y="345"/>
                  </a:lnTo>
                  <a:lnTo>
                    <a:pt x="11550" y="308"/>
                  </a:lnTo>
                  <a:lnTo>
                    <a:pt x="11529" y="272"/>
                  </a:lnTo>
                  <a:lnTo>
                    <a:pt x="11508" y="237"/>
                  </a:lnTo>
                  <a:lnTo>
                    <a:pt x="11486" y="201"/>
                  </a:lnTo>
                  <a:close/>
                </a:path>
              </a:pathLst>
            </a:custGeom>
            <a:solidFill>
              <a:srgbClr val="899392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1" name="Freeform 20"/>
            <p:cNvSpPr>
              <a:spLocks noEditPoints="1"/>
            </p:cNvSpPr>
            <p:nvPr/>
          </p:nvSpPr>
          <p:spPr bwMode="auto">
            <a:xfrm>
              <a:off x="1622" y="1633"/>
              <a:ext cx="1522" cy="723"/>
            </a:xfrm>
            <a:custGeom>
              <a:avLst/>
              <a:gdLst>
                <a:gd name="T0" fmla="*/ 0 w 12174"/>
                <a:gd name="T1" fmla="*/ 0 h 7236"/>
                <a:gd name="T2" fmla="*/ 0 w 12174"/>
                <a:gd name="T3" fmla="*/ 0 h 7236"/>
                <a:gd name="T4" fmla="*/ 0 w 12174"/>
                <a:gd name="T5" fmla="*/ 0 h 7236"/>
                <a:gd name="T6" fmla="*/ 0 w 12174"/>
                <a:gd name="T7" fmla="*/ 0 h 7236"/>
                <a:gd name="T8" fmla="*/ 0 w 12174"/>
                <a:gd name="T9" fmla="*/ 0 h 7236"/>
                <a:gd name="T10" fmla="*/ 0 w 12174"/>
                <a:gd name="T11" fmla="*/ 0 h 7236"/>
                <a:gd name="T12" fmla="*/ 0 w 12174"/>
                <a:gd name="T13" fmla="*/ 0 h 7236"/>
                <a:gd name="T14" fmla="*/ 0 w 12174"/>
                <a:gd name="T15" fmla="*/ 0 h 7236"/>
                <a:gd name="T16" fmla="*/ 0 w 12174"/>
                <a:gd name="T17" fmla="*/ 0 h 7236"/>
                <a:gd name="T18" fmla="*/ 0 w 12174"/>
                <a:gd name="T19" fmla="*/ 0 h 7236"/>
                <a:gd name="T20" fmla="*/ 0 w 12174"/>
                <a:gd name="T21" fmla="*/ 0 h 7236"/>
                <a:gd name="T22" fmla="*/ 0 w 12174"/>
                <a:gd name="T23" fmla="*/ 0 h 7236"/>
                <a:gd name="T24" fmla="*/ 0 w 12174"/>
                <a:gd name="T25" fmla="*/ 0 h 7236"/>
                <a:gd name="T26" fmla="*/ 0 w 12174"/>
                <a:gd name="T27" fmla="*/ 0 h 7236"/>
                <a:gd name="T28" fmla="*/ 0 w 12174"/>
                <a:gd name="T29" fmla="*/ 0 h 7236"/>
                <a:gd name="T30" fmla="*/ 0 w 12174"/>
                <a:gd name="T31" fmla="*/ 0 h 7236"/>
                <a:gd name="T32" fmla="*/ 0 w 12174"/>
                <a:gd name="T33" fmla="*/ 0 h 7236"/>
                <a:gd name="T34" fmla="*/ 0 w 12174"/>
                <a:gd name="T35" fmla="*/ 0 h 7236"/>
                <a:gd name="T36" fmla="*/ 0 w 12174"/>
                <a:gd name="T37" fmla="*/ 0 h 7236"/>
                <a:gd name="T38" fmla="*/ 0 w 12174"/>
                <a:gd name="T39" fmla="*/ 0 h 7236"/>
                <a:gd name="T40" fmla="*/ 0 w 12174"/>
                <a:gd name="T41" fmla="*/ 0 h 7236"/>
                <a:gd name="T42" fmla="*/ 0 w 12174"/>
                <a:gd name="T43" fmla="*/ 0 h 7236"/>
                <a:gd name="T44" fmla="*/ 0 w 12174"/>
                <a:gd name="T45" fmla="*/ 0 h 7236"/>
                <a:gd name="T46" fmla="*/ 0 w 12174"/>
                <a:gd name="T47" fmla="*/ 0 h 7236"/>
                <a:gd name="T48" fmla="*/ 0 w 12174"/>
                <a:gd name="T49" fmla="*/ 0 h 7236"/>
                <a:gd name="T50" fmla="*/ 0 w 12174"/>
                <a:gd name="T51" fmla="*/ 0 h 7236"/>
                <a:gd name="T52" fmla="*/ 0 w 12174"/>
                <a:gd name="T53" fmla="*/ 0 h 7236"/>
                <a:gd name="T54" fmla="*/ 0 w 12174"/>
                <a:gd name="T55" fmla="*/ 0 h 7236"/>
                <a:gd name="T56" fmla="*/ 0 w 12174"/>
                <a:gd name="T57" fmla="*/ 0 h 7236"/>
                <a:gd name="T58" fmla="*/ 0 w 12174"/>
                <a:gd name="T59" fmla="*/ 0 h 7236"/>
                <a:gd name="T60" fmla="*/ 0 w 12174"/>
                <a:gd name="T61" fmla="*/ 0 h 7236"/>
                <a:gd name="T62" fmla="*/ 0 w 12174"/>
                <a:gd name="T63" fmla="*/ 0 h 7236"/>
                <a:gd name="T64" fmla="*/ 0 w 12174"/>
                <a:gd name="T65" fmla="*/ 0 h 7236"/>
                <a:gd name="T66" fmla="*/ 0 w 12174"/>
                <a:gd name="T67" fmla="*/ 0 h 7236"/>
                <a:gd name="T68" fmla="*/ 0 w 12174"/>
                <a:gd name="T69" fmla="*/ 0 h 7236"/>
                <a:gd name="T70" fmla="*/ 0 w 12174"/>
                <a:gd name="T71" fmla="*/ 0 h 7236"/>
                <a:gd name="T72" fmla="*/ 0 w 12174"/>
                <a:gd name="T73" fmla="*/ 0 h 7236"/>
                <a:gd name="T74" fmla="*/ 0 w 12174"/>
                <a:gd name="T75" fmla="*/ 0 h 7236"/>
                <a:gd name="T76" fmla="*/ 0 w 12174"/>
                <a:gd name="T77" fmla="*/ 0 h 7236"/>
                <a:gd name="T78" fmla="*/ 0 w 12174"/>
                <a:gd name="T79" fmla="*/ 0 h 7236"/>
                <a:gd name="T80" fmla="*/ 0 w 12174"/>
                <a:gd name="T81" fmla="*/ 0 h 7236"/>
                <a:gd name="T82" fmla="*/ 0 w 12174"/>
                <a:gd name="T83" fmla="*/ 0 h 7236"/>
                <a:gd name="T84" fmla="*/ 0 w 12174"/>
                <a:gd name="T85" fmla="*/ 0 h 7236"/>
                <a:gd name="T86" fmla="*/ 0 w 12174"/>
                <a:gd name="T87" fmla="*/ 0 h 7236"/>
                <a:gd name="T88" fmla="*/ 0 w 12174"/>
                <a:gd name="T89" fmla="*/ 0 h 7236"/>
                <a:gd name="T90" fmla="*/ 0 w 12174"/>
                <a:gd name="T91" fmla="*/ 0 h 7236"/>
                <a:gd name="T92" fmla="*/ 0 w 12174"/>
                <a:gd name="T93" fmla="*/ 0 h 7236"/>
                <a:gd name="T94" fmla="*/ 0 w 12174"/>
                <a:gd name="T95" fmla="*/ 0 h 7236"/>
                <a:gd name="T96" fmla="*/ 0 w 12174"/>
                <a:gd name="T97" fmla="*/ 0 h 7236"/>
                <a:gd name="T98" fmla="*/ 0 w 12174"/>
                <a:gd name="T99" fmla="*/ 0 h 7236"/>
                <a:gd name="T100" fmla="*/ 0 w 12174"/>
                <a:gd name="T101" fmla="*/ 0 h 7236"/>
                <a:gd name="T102" fmla="*/ 0 w 12174"/>
                <a:gd name="T103" fmla="*/ 0 h 7236"/>
                <a:gd name="T104" fmla="*/ 0 w 12174"/>
                <a:gd name="T105" fmla="*/ 0 h 7236"/>
                <a:gd name="T106" fmla="*/ 0 w 12174"/>
                <a:gd name="T107" fmla="*/ 0 h 7236"/>
                <a:gd name="T108" fmla="*/ 0 w 12174"/>
                <a:gd name="T109" fmla="*/ 0 h 7236"/>
                <a:gd name="T110" fmla="*/ 0 w 12174"/>
                <a:gd name="T111" fmla="*/ 0 h 7236"/>
                <a:gd name="T112" fmla="*/ 0 w 12174"/>
                <a:gd name="T113" fmla="*/ 0 h 7236"/>
                <a:gd name="T114" fmla="*/ 0 w 12174"/>
                <a:gd name="T115" fmla="*/ 0 h 7236"/>
                <a:gd name="T116" fmla="*/ 0 w 12174"/>
                <a:gd name="T117" fmla="*/ 0 h 72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2174"/>
                <a:gd name="T178" fmla="*/ 0 h 7236"/>
                <a:gd name="T179" fmla="*/ 12174 w 12174"/>
                <a:gd name="T180" fmla="*/ 7236 h 72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2174" h="7236">
                  <a:moveTo>
                    <a:pt x="0" y="6583"/>
                  </a:moveTo>
                  <a:lnTo>
                    <a:pt x="603" y="6238"/>
                  </a:lnTo>
                  <a:lnTo>
                    <a:pt x="646" y="6252"/>
                  </a:lnTo>
                  <a:lnTo>
                    <a:pt x="688" y="6265"/>
                  </a:lnTo>
                  <a:lnTo>
                    <a:pt x="732" y="6277"/>
                  </a:lnTo>
                  <a:lnTo>
                    <a:pt x="774" y="6289"/>
                  </a:lnTo>
                  <a:lnTo>
                    <a:pt x="817" y="6301"/>
                  </a:lnTo>
                  <a:lnTo>
                    <a:pt x="861" y="6311"/>
                  </a:lnTo>
                  <a:lnTo>
                    <a:pt x="905" y="6321"/>
                  </a:lnTo>
                  <a:lnTo>
                    <a:pt x="948" y="6330"/>
                  </a:lnTo>
                  <a:lnTo>
                    <a:pt x="953" y="6358"/>
                  </a:lnTo>
                  <a:lnTo>
                    <a:pt x="960" y="6386"/>
                  </a:lnTo>
                  <a:lnTo>
                    <a:pt x="966" y="6413"/>
                  </a:lnTo>
                  <a:lnTo>
                    <a:pt x="974" y="6441"/>
                  </a:lnTo>
                  <a:lnTo>
                    <a:pt x="981" y="6468"/>
                  </a:lnTo>
                  <a:lnTo>
                    <a:pt x="989" y="6497"/>
                  </a:lnTo>
                  <a:lnTo>
                    <a:pt x="999" y="6525"/>
                  </a:lnTo>
                  <a:lnTo>
                    <a:pt x="1009" y="6552"/>
                  </a:lnTo>
                  <a:lnTo>
                    <a:pt x="1018" y="6580"/>
                  </a:lnTo>
                  <a:lnTo>
                    <a:pt x="1029" y="6608"/>
                  </a:lnTo>
                  <a:lnTo>
                    <a:pt x="1040" y="6634"/>
                  </a:lnTo>
                  <a:lnTo>
                    <a:pt x="1052" y="6662"/>
                  </a:lnTo>
                  <a:lnTo>
                    <a:pt x="1065" y="6690"/>
                  </a:lnTo>
                  <a:lnTo>
                    <a:pt x="1079" y="6717"/>
                  </a:lnTo>
                  <a:lnTo>
                    <a:pt x="1092" y="6744"/>
                  </a:lnTo>
                  <a:lnTo>
                    <a:pt x="1106" y="6772"/>
                  </a:lnTo>
                  <a:lnTo>
                    <a:pt x="1109" y="6776"/>
                  </a:lnTo>
                  <a:lnTo>
                    <a:pt x="1112" y="6781"/>
                  </a:lnTo>
                  <a:lnTo>
                    <a:pt x="1115" y="6786"/>
                  </a:lnTo>
                  <a:lnTo>
                    <a:pt x="1117" y="6791"/>
                  </a:lnTo>
                  <a:lnTo>
                    <a:pt x="1120" y="6796"/>
                  </a:lnTo>
                  <a:lnTo>
                    <a:pt x="1122" y="6800"/>
                  </a:lnTo>
                  <a:lnTo>
                    <a:pt x="1125" y="6804"/>
                  </a:lnTo>
                  <a:lnTo>
                    <a:pt x="1127" y="6810"/>
                  </a:lnTo>
                  <a:lnTo>
                    <a:pt x="383" y="7236"/>
                  </a:lnTo>
                  <a:lnTo>
                    <a:pt x="372" y="7219"/>
                  </a:lnTo>
                  <a:lnTo>
                    <a:pt x="361" y="7203"/>
                  </a:lnTo>
                  <a:lnTo>
                    <a:pt x="350" y="7186"/>
                  </a:lnTo>
                  <a:lnTo>
                    <a:pt x="341" y="7169"/>
                  </a:lnTo>
                  <a:lnTo>
                    <a:pt x="330" y="7152"/>
                  </a:lnTo>
                  <a:lnTo>
                    <a:pt x="321" y="7135"/>
                  </a:lnTo>
                  <a:lnTo>
                    <a:pt x="310" y="7117"/>
                  </a:lnTo>
                  <a:lnTo>
                    <a:pt x="301" y="7100"/>
                  </a:lnTo>
                  <a:lnTo>
                    <a:pt x="285" y="7070"/>
                  </a:lnTo>
                  <a:lnTo>
                    <a:pt x="270" y="7039"/>
                  </a:lnTo>
                  <a:lnTo>
                    <a:pt x="255" y="7010"/>
                  </a:lnTo>
                  <a:lnTo>
                    <a:pt x="241" y="6979"/>
                  </a:lnTo>
                  <a:lnTo>
                    <a:pt x="228" y="6949"/>
                  </a:lnTo>
                  <a:lnTo>
                    <a:pt x="216" y="6918"/>
                  </a:lnTo>
                  <a:lnTo>
                    <a:pt x="204" y="6888"/>
                  </a:lnTo>
                  <a:lnTo>
                    <a:pt x="192" y="6858"/>
                  </a:lnTo>
                  <a:lnTo>
                    <a:pt x="182" y="6827"/>
                  </a:lnTo>
                  <a:lnTo>
                    <a:pt x="172" y="6796"/>
                  </a:lnTo>
                  <a:lnTo>
                    <a:pt x="163" y="6765"/>
                  </a:lnTo>
                  <a:lnTo>
                    <a:pt x="154" y="6734"/>
                  </a:lnTo>
                  <a:lnTo>
                    <a:pt x="147" y="6705"/>
                  </a:lnTo>
                  <a:lnTo>
                    <a:pt x="139" y="6674"/>
                  </a:lnTo>
                  <a:lnTo>
                    <a:pt x="133" y="6643"/>
                  </a:lnTo>
                  <a:lnTo>
                    <a:pt x="126" y="6612"/>
                  </a:lnTo>
                  <a:lnTo>
                    <a:pt x="111" y="6609"/>
                  </a:lnTo>
                  <a:lnTo>
                    <a:pt x="95" y="6606"/>
                  </a:lnTo>
                  <a:lnTo>
                    <a:pt x="79" y="6601"/>
                  </a:lnTo>
                  <a:lnTo>
                    <a:pt x="63" y="6598"/>
                  </a:lnTo>
                  <a:lnTo>
                    <a:pt x="47" y="6595"/>
                  </a:lnTo>
                  <a:lnTo>
                    <a:pt x="31" y="6591"/>
                  </a:lnTo>
                  <a:lnTo>
                    <a:pt x="16" y="6588"/>
                  </a:lnTo>
                  <a:lnTo>
                    <a:pt x="0" y="6583"/>
                  </a:lnTo>
                  <a:close/>
                  <a:moveTo>
                    <a:pt x="11180" y="185"/>
                  </a:moveTo>
                  <a:lnTo>
                    <a:pt x="11503" y="0"/>
                  </a:lnTo>
                  <a:lnTo>
                    <a:pt x="11507" y="15"/>
                  </a:lnTo>
                  <a:lnTo>
                    <a:pt x="11512" y="29"/>
                  </a:lnTo>
                  <a:lnTo>
                    <a:pt x="11516" y="43"/>
                  </a:lnTo>
                  <a:lnTo>
                    <a:pt x="11521" y="58"/>
                  </a:lnTo>
                  <a:lnTo>
                    <a:pt x="11526" y="73"/>
                  </a:lnTo>
                  <a:lnTo>
                    <a:pt x="11530" y="88"/>
                  </a:lnTo>
                  <a:lnTo>
                    <a:pt x="11534" y="103"/>
                  </a:lnTo>
                  <a:lnTo>
                    <a:pt x="11538" y="118"/>
                  </a:lnTo>
                  <a:lnTo>
                    <a:pt x="11541" y="126"/>
                  </a:lnTo>
                  <a:lnTo>
                    <a:pt x="11543" y="136"/>
                  </a:lnTo>
                  <a:lnTo>
                    <a:pt x="11545" y="144"/>
                  </a:lnTo>
                  <a:lnTo>
                    <a:pt x="11547" y="154"/>
                  </a:lnTo>
                  <a:lnTo>
                    <a:pt x="11549" y="162"/>
                  </a:lnTo>
                  <a:lnTo>
                    <a:pt x="11551" y="172"/>
                  </a:lnTo>
                  <a:lnTo>
                    <a:pt x="11553" y="180"/>
                  </a:lnTo>
                  <a:lnTo>
                    <a:pt x="11556" y="189"/>
                  </a:lnTo>
                  <a:lnTo>
                    <a:pt x="11638" y="221"/>
                  </a:lnTo>
                  <a:lnTo>
                    <a:pt x="11719" y="255"/>
                  </a:lnTo>
                  <a:lnTo>
                    <a:pt x="11799" y="290"/>
                  </a:lnTo>
                  <a:lnTo>
                    <a:pt x="11876" y="326"/>
                  </a:lnTo>
                  <a:lnTo>
                    <a:pt x="11953" y="364"/>
                  </a:lnTo>
                  <a:lnTo>
                    <a:pt x="12028" y="404"/>
                  </a:lnTo>
                  <a:lnTo>
                    <a:pt x="12102" y="445"/>
                  </a:lnTo>
                  <a:lnTo>
                    <a:pt x="12174" y="487"/>
                  </a:lnTo>
                  <a:lnTo>
                    <a:pt x="11748" y="731"/>
                  </a:lnTo>
                  <a:lnTo>
                    <a:pt x="11694" y="701"/>
                  </a:lnTo>
                  <a:lnTo>
                    <a:pt x="11638" y="673"/>
                  </a:lnTo>
                  <a:lnTo>
                    <a:pt x="11582" y="645"/>
                  </a:lnTo>
                  <a:lnTo>
                    <a:pt x="11525" y="618"/>
                  </a:lnTo>
                  <a:lnTo>
                    <a:pt x="11468" y="592"/>
                  </a:lnTo>
                  <a:lnTo>
                    <a:pt x="11409" y="567"/>
                  </a:lnTo>
                  <a:lnTo>
                    <a:pt x="11350" y="543"/>
                  </a:lnTo>
                  <a:lnTo>
                    <a:pt x="11289" y="520"/>
                  </a:lnTo>
                  <a:lnTo>
                    <a:pt x="11287" y="511"/>
                  </a:lnTo>
                  <a:lnTo>
                    <a:pt x="11285" y="504"/>
                  </a:lnTo>
                  <a:lnTo>
                    <a:pt x="11283" y="495"/>
                  </a:lnTo>
                  <a:lnTo>
                    <a:pt x="11281" y="487"/>
                  </a:lnTo>
                  <a:lnTo>
                    <a:pt x="11280" y="479"/>
                  </a:lnTo>
                  <a:lnTo>
                    <a:pt x="11278" y="471"/>
                  </a:lnTo>
                  <a:lnTo>
                    <a:pt x="11275" y="462"/>
                  </a:lnTo>
                  <a:lnTo>
                    <a:pt x="11272" y="455"/>
                  </a:lnTo>
                  <a:lnTo>
                    <a:pt x="11263" y="420"/>
                  </a:lnTo>
                  <a:lnTo>
                    <a:pt x="11253" y="386"/>
                  </a:lnTo>
                  <a:lnTo>
                    <a:pt x="11242" y="352"/>
                  </a:lnTo>
                  <a:lnTo>
                    <a:pt x="11231" y="318"/>
                  </a:lnTo>
                  <a:lnTo>
                    <a:pt x="11218" y="285"/>
                  </a:lnTo>
                  <a:lnTo>
                    <a:pt x="11206" y="251"/>
                  </a:lnTo>
                  <a:lnTo>
                    <a:pt x="11193" y="218"/>
                  </a:lnTo>
                  <a:lnTo>
                    <a:pt x="11180" y="185"/>
                  </a:lnTo>
                  <a:close/>
                </a:path>
              </a:pathLst>
            </a:custGeom>
            <a:solidFill>
              <a:srgbClr val="8A928F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2" name="Freeform 21"/>
            <p:cNvSpPr>
              <a:spLocks noEditPoints="1"/>
            </p:cNvSpPr>
            <p:nvPr/>
          </p:nvSpPr>
          <p:spPr bwMode="auto">
            <a:xfrm>
              <a:off x="1648" y="1661"/>
              <a:ext cx="1539" cy="725"/>
            </a:xfrm>
            <a:custGeom>
              <a:avLst/>
              <a:gdLst>
                <a:gd name="T0" fmla="*/ 0 w 12314"/>
                <a:gd name="T1" fmla="*/ 0 h 7253"/>
                <a:gd name="T2" fmla="*/ 0 w 12314"/>
                <a:gd name="T3" fmla="*/ 0 h 7253"/>
                <a:gd name="T4" fmla="*/ 0 w 12314"/>
                <a:gd name="T5" fmla="*/ 0 h 7253"/>
                <a:gd name="T6" fmla="*/ 0 w 12314"/>
                <a:gd name="T7" fmla="*/ 0 h 7253"/>
                <a:gd name="T8" fmla="*/ 0 w 12314"/>
                <a:gd name="T9" fmla="*/ 0 h 7253"/>
                <a:gd name="T10" fmla="*/ 0 w 12314"/>
                <a:gd name="T11" fmla="*/ 0 h 7253"/>
                <a:gd name="T12" fmla="*/ 0 w 12314"/>
                <a:gd name="T13" fmla="*/ 0 h 7253"/>
                <a:gd name="T14" fmla="*/ 0 w 12314"/>
                <a:gd name="T15" fmla="*/ 0 h 7253"/>
                <a:gd name="T16" fmla="*/ 0 w 12314"/>
                <a:gd name="T17" fmla="*/ 0 h 7253"/>
                <a:gd name="T18" fmla="*/ 0 w 12314"/>
                <a:gd name="T19" fmla="*/ 0 h 7253"/>
                <a:gd name="T20" fmla="*/ 0 w 12314"/>
                <a:gd name="T21" fmla="*/ 0 h 7253"/>
                <a:gd name="T22" fmla="*/ 0 w 12314"/>
                <a:gd name="T23" fmla="*/ 0 h 7253"/>
                <a:gd name="T24" fmla="*/ 0 w 12314"/>
                <a:gd name="T25" fmla="*/ 0 h 7253"/>
                <a:gd name="T26" fmla="*/ 0 w 12314"/>
                <a:gd name="T27" fmla="*/ 0 h 7253"/>
                <a:gd name="T28" fmla="*/ 0 w 12314"/>
                <a:gd name="T29" fmla="*/ 0 h 7253"/>
                <a:gd name="T30" fmla="*/ 0 w 12314"/>
                <a:gd name="T31" fmla="*/ 0 h 7253"/>
                <a:gd name="T32" fmla="*/ 0 w 12314"/>
                <a:gd name="T33" fmla="*/ 0 h 7253"/>
                <a:gd name="T34" fmla="*/ 0 w 12314"/>
                <a:gd name="T35" fmla="*/ 0 h 7253"/>
                <a:gd name="T36" fmla="*/ 0 w 12314"/>
                <a:gd name="T37" fmla="*/ 0 h 7253"/>
                <a:gd name="T38" fmla="*/ 0 w 12314"/>
                <a:gd name="T39" fmla="*/ 0 h 7253"/>
                <a:gd name="T40" fmla="*/ 0 w 12314"/>
                <a:gd name="T41" fmla="*/ 0 h 7253"/>
                <a:gd name="T42" fmla="*/ 0 w 12314"/>
                <a:gd name="T43" fmla="*/ 0 h 7253"/>
                <a:gd name="T44" fmla="*/ 0 w 12314"/>
                <a:gd name="T45" fmla="*/ 0 h 7253"/>
                <a:gd name="T46" fmla="*/ 0 w 12314"/>
                <a:gd name="T47" fmla="*/ 0 h 7253"/>
                <a:gd name="T48" fmla="*/ 0 w 12314"/>
                <a:gd name="T49" fmla="*/ 0 h 7253"/>
                <a:gd name="T50" fmla="*/ 0 w 12314"/>
                <a:gd name="T51" fmla="*/ 0 h 7253"/>
                <a:gd name="T52" fmla="*/ 0 w 12314"/>
                <a:gd name="T53" fmla="*/ 0 h 7253"/>
                <a:gd name="T54" fmla="*/ 0 w 12314"/>
                <a:gd name="T55" fmla="*/ 0 h 7253"/>
                <a:gd name="T56" fmla="*/ 0 w 12314"/>
                <a:gd name="T57" fmla="*/ 0 h 7253"/>
                <a:gd name="T58" fmla="*/ 0 w 12314"/>
                <a:gd name="T59" fmla="*/ 0 h 7253"/>
                <a:gd name="T60" fmla="*/ 0 w 12314"/>
                <a:gd name="T61" fmla="*/ 0 h 7253"/>
                <a:gd name="T62" fmla="*/ 0 w 12314"/>
                <a:gd name="T63" fmla="*/ 0 h 7253"/>
                <a:gd name="T64" fmla="*/ 0 w 12314"/>
                <a:gd name="T65" fmla="*/ 0 h 7253"/>
                <a:gd name="T66" fmla="*/ 0 w 12314"/>
                <a:gd name="T67" fmla="*/ 0 h 7253"/>
                <a:gd name="T68" fmla="*/ 0 w 12314"/>
                <a:gd name="T69" fmla="*/ 0 h 7253"/>
                <a:gd name="T70" fmla="*/ 0 w 12314"/>
                <a:gd name="T71" fmla="*/ 0 h 7253"/>
                <a:gd name="T72" fmla="*/ 0 w 12314"/>
                <a:gd name="T73" fmla="*/ 0 h 7253"/>
                <a:gd name="T74" fmla="*/ 0 w 12314"/>
                <a:gd name="T75" fmla="*/ 0 h 7253"/>
                <a:gd name="T76" fmla="*/ 0 w 12314"/>
                <a:gd name="T77" fmla="*/ 0 h 72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314"/>
                <a:gd name="T118" fmla="*/ 0 h 7253"/>
                <a:gd name="T119" fmla="*/ 12314 w 12314"/>
                <a:gd name="T120" fmla="*/ 7253 h 725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314" h="7253">
                  <a:moveTo>
                    <a:pt x="0" y="6621"/>
                  </a:moveTo>
                  <a:lnTo>
                    <a:pt x="771" y="6180"/>
                  </a:lnTo>
                  <a:lnTo>
                    <a:pt x="783" y="6219"/>
                  </a:lnTo>
                  <a:lnTo>
                    <a:pt x="795" y="6259"/>
                  </a:lnTo>
                  <a:lnTo>
                    <a:pt x="809" y="6298"/>
                  </a:lnTo>
                  <a:lnTo>
                    <a:pt x="825" y="6337"/>
                  </a:lnTo>
                  <a:lnTo>
                    <a:pt x="841" y="6377"/>
                  </a:lnTo>
                  <a:lnTo>
                    <a:pt x="859" y="6415"/>
                  </a:lnTo>
                  <a:lnTo>
                    <a:pt x="878" y="6454"/>
                  </a:lnTo>
                  <a:lnTo>
                    <a:pt x="898" y="6493"/>
                  </a:lnTo>
                  <a:lnTo>
                    <a:pt x="925" y="6539"/>
                  </a:lnTo>
                  <a:lnTo>
                    <a:pt x="952" y="6585"/>
                  </a:lnTo>
                  <a:lnTo>
                    <a:pt x="982" y="6630"/>
                  </a:lnTo>
                  <a:lnTo>
                    <a:pt x="1013" y="6673"/>
                  </a:lnTo>
                  <a:lnTo>
                    <a:pt x="1045" y="6716"/>
                  </a:lnTo>
                  <a:lnTo>
                    <a:pt x="1078" y="6757"/>
                  </a:lnTo>
                  <a:lnTo>
                    <a:pt x="1112" y="6798"/>
                  </a:lnTo>
                  <a:lnTo>
                    <a:pt x="1148" y="6836"/>
                  </a:lnTo>
                  <a:lnTo>
                    <a:pt x="419" y="7253"/>
                  </a:lnTo>
                  <a:lnTo>
                    <a:pt x="396" y="7229"/>
                  </a:lnTo>
                  <a:lnTo>
                    <a:pt x="373" y="7205"/>
                  </a:lnTo>
                  <a:lnTo>
                    <a:pt x="349" y="7180"/>
                  </a:lnTo>
                  <a:lnTo>
                    <a:pt x="327" y="7155"/>
                  </a:lnTo>
                  <a:lnTo>
                    <a:pt x="305" y="7129"/>
                  </a:lnTo>
                  <a:lnTo>
                    <a:pt x="283" y="7104"/>
                  </a:lnTo>
                  <a:lnTo>
                    <a:pt x="261" y="7077"/>
                  </a:lnTo>
                  <a:lnTo>
                    <a:pt x="241" y="7050"/>
                  </a:lnTo>
                  <a:lnTo>
                    <a:pt x="221" y="7023"/>
                  </a:lnTo>
                  <a:lnTo>
                    <a:pt x="201" y="6995"/>
                  </a:lnTo>
                  <a:lnTo>
                    <a:pt x="182" y="6967"/>
                  </a:lnTo>
                  <a:lnTo>
                    <a:pt x="163" y="6939"/>
                  </a:lnTo>
                  <a:lnTo>
                    <a:pt x="145" y="6909"/>
                  </a:lnTo>
                  <a:lnTo>
                    <a:pt x="127" y="6881"/>
                  </a:lnTo>
                  <a:lnTo>
                    <a:pt x="110" y="6851"/>
                  </a:lnTo>
                  <a:lnTo>
                    <a:pt x="93" y="6821"/>
                  </a:lnTo>
                  <a:lnTo>
                    <a:pt x="80" y="6797"/>
                  </a:lnTo>
                  <a:lnTo>
                    <a:pt x="67" y="6771"/>
                  </a:lnTo>
                  <a:lnTo>
                    <a:pt x="54" y="6747"/>
                  </a:lnTo>
                  <a:lnTo>
                    <a:pt x="43" y="6721"/>
                  </a:lnTo>
                  <a:lnTo>
                    <a:pt x="32" y="6697"/>
                  </a:lnTo>
                  <a:lnTo>
                    <a:pt x="20" y="6671"/>
                  </a:lnTo>
                  <a:lnTo>
                    <a:pt x="11" y="6647"/>
                  </a:lnTo>
                  <a:lnTo>
                    <a:pt x="0" y="6621"/>
                  </a:lnTo>
                  <a:close/>
                  <a:moveTo>
                    <a:pt x="11122" y="255"/>
                  </a:moveTo>
                  <a:lnTo>
                    <a:pt x="11567" y="0"/>
                  </a:lnTo>
                  <a:lnTo>
                    <a:pt x="11618" y="24"/>
                  </a:lnTo>
                  <a:lnTo>
                    <a:pt x="11669" y="48"/>
                  </a:lnTo>
                  <a:lnTo>
                    <a:pt x="11719" y="73"/>
                  </a:lnTo>
                  <a:lnTo>
                    <a:pt x="11769" y="98"/>
                  </a:lnTo>
                  <a:lnTo>
                    <a:pt x="11818" y="124"/>
                  </a:lnTo>
                  <a:lnTo>
                    <a:pt x="11867" y="150"/>
                  </a:lnTo>
                  <a:lnTo>
                    <a:pt x="11914" y="178"/>
                  </a:lnTo>
                  <a:lnTo>
                    <a:pt x="11961" y="206"/>
                  </a:lnTo>
                  <a:lnTo>
                    <a:pt x="12008" y="233"/>
                  </a:lnTo>
                  <a:lnTo>
                    <a:pt x="12054" y="262"/>
                  </a:lnTo>
                  <a:lnTo>
                    <a:pt x="12098" y="292"/>
                  </a:lnTo>
                  <a:lnTo>
                    <a:pt x="12143" y="321"/>
                  </a:lnTo>
                  <a:lnTo>
                    <a:pt x="12186" y="351"/>
                  </a:lnTo>
                  <a:lnTo>
                    <a:pt x="12230" y="382"/>
                  </a:lnTo>
                  <a:lnTo>
                    <a:pt x="12272" y="414"/>
                  </a:lnTo>
                  <a:lnTo>
                    <a:pt x="12314" y="445"/>
                  </a:lnTo>
                  <a:lnTo>
                    <a:pt x="11900" y="682"/>
                  </a:lnTo>
                  <a:lnTo>
                    <a:pt x="11856" y="651"/>
                  </a:lnTo>
                  <a:lnTo>
                    <a:pt x="11813" y="620"/>
                  </a:lnTo>
                  <a:lnTo>
                    <a:pt x="11768" y="590"/>
                  </a:lnTo>
                  <a:lnTo>
                    <a:pt x="11722" y="561"/>
                  </a:lnTo>
                  <a:lnTo>
                    <a:pt x="11676" y="532"/>
                  </a:lnTo>
                  <a:lnTo>
                    <a:pt x="11629" y="503"/>
                  </a:lnTo>
                  <a:lnTo>
                    <a:pt x="11581" y="476"/>
                  </a:lnTo>
                  <a:lnTo>
                    <a:pt x="11533" y="448"/>
                  </a:lnTo>
                  <a:lnTo>
                    <a:pt x="11485" y="421"/>
                  </a:lnTo>
                  <a:lnTo>
                    <a:pt x="11435" y="396"/>
                  </a:lnTo>
                  <a:lnTo>
                    <a:pt x="11384" y="371"/>
                  </a:lnTo>
                  <a:lnTo>
                    <a:pt x="11333" y="347"/>
                  </a:lnTo>
                  <a:lnTo>
                    <a:pt x="11281" y="322"/>
                  </a:lnTo>
                  <a:lnTo>
                    <a:pt x="11228" y="300"/>
                  </a:lnTo>
                  <a:lnTo>
                    <a:pt x="11175" y="278"/>
                  </a:lnTo>
                  <a:lnTo>
                    <a:pt x="11122" y="255"/>
                  </a:lnTo>
                  <a:close/>
                </a:path>
              </a:pathLst>
            </a:custGeom>
            <a:solidFill>
              <a:srgbClr val="88918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3" name="Freeform 22"/>
            <p:cNvSpPr>
              <a:spLocks noEditPoints="1"/>
            </p:cNvSpPr>
            <p:nvPr/>
          </p:nvSpPr>
          <p:spPr bwMode="auto">
            <a:xfrm>
              <a:off x="1670" y="1681"/>
              <a:ext cx="1555" cy="730"/>
            </a:xfrm>
            <a:custGeom>
              <a:avLst/>
              <a:gdLst>
                <a:gd name="T0" fmla="*/ 0 w 12439"/>
                <a:gd name="T1" fmla="*/ 0 h 7299"/>
                <a:gd name="T2" fmla="*/ 0 w 12439"/>
                <a:gd name="T3" fmla="*/ 0 h 7299"/>
                <a:gd name="T4" fmla="*/ 0 w 12439"/>
                <a:gd name="T5" fmla="*/ 0 h 7299"/>
                <a:gd name="T6" fmla="*/ 0 w 12439"/>
                <a:gd name="T7" fmla="*/ 0 h 7299"/>
                <a:gd name="T8" fmla="*/ 0 w 12439"/>
                <a:gd name="T9" fmla="*/ 0 h 7299"/>
                <a:gd name="T10" fmla="*/ 0 w 12439"/>
                <a:gd name="T11" fmla="*/ 0 h 7299"/>
                <a:gd name="T12" fmla="*/ 0 w 12439"/>
                <a:gd name="T13" fmla="*/ 0 h 7299"/>
                <a:gd name="T14" fmla="*/ 0 w 12439"/>
                <a:gd name="T15" fmla="*/ 0 h 7299"/>
                <a:gd name="T16" fmla="*/ 0 w 12439"/>
                <a:gd name="T17" fmla="*/ 0 h 7299"/>
                <a:gd name="T18" fmla="*/ 0 w 12439"/>
                <a:gd name="T19" fmla="*/ 0 h 7299"/>
                <a:gd name="T20" fmla="*/ 0 w 12439"/>
                <a:gd name="T21" fmla="*/ 0 h 7299"/>
                <a:gd name="T22" fmla="*/ 0 w 12439"/>
                <a:gd name="T23" fmla="*/ 0 h 7299"/>
                <a:gd name="T24" fmla="*/ 0 w 12439"/>
                <a:gd name="T25" fmla="*/ 0 h 7299"/>
                <a:gd name="T26" fmla="*/ 0 w 12439"/>
                <a:gd name="T27" fmla="*/ 0 h 7299"/>
                <a:gd name="T28" fmla="*/ 0 w 12439"/>
                <a:gd name="T29" fmla="*/ 0 h 7299"/>
                <a:gd name="T30" fmla="*/ 0 w 12439"/>
                <a:gd name="T31" fmla="*/ 0 h 7299"/>
                <a:gd name="T32" fmla="*/ 0 w 12439"/>
                <a:gd name="T33" fmla="*/ 0 h 7299"/>
                <a:gd name="T34" fmla="*/ 0 w 12439"/>
                <a:gd name="T35" fmla="*/ 0 h 7299"/>
                <a:gd name="T36" fmla="*/ 0 w 12439"/>
                <a:gd name="T37" fmla="*/ 0 h 7299"/>
                <a:gd name="T38" fmla="*/ 0 w 12439"/>
                <a:gd name="T39" fmla="*/ 0 h 7299"/>
                <a:gd name="T40" fmla="*/ 0 w 12439"/>
                <a:gd name="T41" fmla="*/ 0 h 7299"/>
                <a:gd name="T42" fmla="*/ 0 w 12439"/>
                <a:gd name="T43" fmla="*/ 0 h 7299"/>
                <a:gd name="T44" fmla="*/ 0 w 12439"/>
                <a:gd name="T45" fmla="*/ 0 h 7299"/>
                <a:gd name="T46" fmla="*/ 0 w 12439"/>
                <a:gd name="T47" fmla="*/ 0 h 7299"/>
                <a:gd name="T48" fmla="*/ 0 w 12439"/>
                <a:gd name="T49" fmla="*/ 0 h 7299"/>
                <a:gd name="T50" fmla="*/ 0 w 12439"/>
                <a:gd name="T51" fmla="*/ 0 h 7299"/>
                <a:gd name="T52" fmla="*/ 0 w 12439"/>
                <a:gd name="T53" fmla="*/ 0 h 7299"/>
                <a:gd name="T54" fmla="*/ 0 w 12439"/>
                <a:gd name="T55" fmla="*/ 0 h 7299"/>
                <a:gd name="T56" fmla="*/ 0 w 12439"/>
                <a:gd name="T57" fmla="*/ 0 h 7299"/>
                <a:gd name="T58" fmla="*/ 0 w 12439"/>
                <a:gd name="T59" fmla="*/ 0 h 7299"/>
                <a:gd name="T60" fmla="*/ 0 w 12439"/>
                <a:gd name="T61" fmla="*/ 0 h 7299"/>
                <a:gd name="T62" fmla="*/ 0 w 12439"/>
                <a:gd name="T63" fmla="*/ 0 h 7299"/>
                <a:gd name="T64" fmla="*/ 0 w 12439"/>
                <a:gd name="T65" fmla="*/ 0 h 7299"/>
                <a:gd name="T66" fmla="*/ 0 w 12439"/>
                <a:gd name="T67" fmla="*/ 0 h 7299"/>
                <a:gd name="T68" fmla="*/ 0 w 12439"/>
                <a:gd name="T69" fmla="*/ 0 h 72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39"/>
                <a:gd name="T106" fmla="*/ 0 h 7299"/>
                <a:gd name="T107" fmla="*/ 12439 w 12439"/>
                <a:gd name="T108" fmla="*/ 7299 h 72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39" h="7299">
                  <a:moveTo>
                    <a:pt x="0" y="6749"/>
                  </a:moveTo>
                  <a:lnTo>
                    <a:pt x="744" y="6323"/>
                  </a:lnTo>
                  <a:lnTo>
                    <a:pt x="771" y="6365"/>
                  </a:lnTo>
                  <a:lnTo>
                    <a:pt x="798" y="6407"/>
                  </a:lnTo>
                  <a:lnTo>
                    <a:pt x="825" y="6448"/>
                  </a:lnTo>
                  <a:lnTo>
                    <a:pt x="855" y="6488"/>
                  </a:lnTo>
                  <a:lnTo>
                    <a:pt x="885" y="6527"/>
                  </a:lnTo>
                  <a:lnTo>
                    <a:pt x="915" y="6564"/>
                  </a:lnTo>
                  <a:lnTo>
                    <a:pt x="948" y="6601"/>
                  </a:lnTo>
                  <a:lnTo>
                    <a:pt x="981" y="6638"/>
                  </a:lnTo>
                  <a:lnTo>
                    <a:pt x="1016" y="6673"/>
                  </a:lnTo>
                  <a:lnTo>
                    <a:pt x="1051" y="6707"/>
                  </a:lnTo>
                  <a:lnTo>
                    <a:pt x="1087" y="6740"/>
                  </a:lnTo>
                  <a:lnTo>
                    <a:pt x="1124" y="6771"/>
                  </a:lnTo>
                  <a:lnTo>
                    <a:pt x="1163" y="6802"/>
                  </a:lnTo>
                  <a:lnTo>
                    <a:pt x="1201" y="6832"/>
                  </a:lnTo>
                  <a:lnTo>
                    <a:pt x="1240" y="6860"/>
                  </a:lnTo>
                  <a:lnTo>
                    <a:pt x="1281" y="6887"/>
                  </a:lnTo>
                  <a:lnTo>
                    <a:pt x="563" y="7299"/>
                  </a:lnTo>
                  <a:lnTo>
                    <a:pt x="522" y="7271"/>
                  </a:lnTo>
                  <a:lnTo>
                    <a:pt x="481" y="7244"/>
                  </a:lnTo>
                  <a:lnTo>
                    <a:pt x="442" y="7215"/>
                  </a:lnTo>
                  <a:lnTo>
                    <a:pt x="403" y="7184"/>
                  </a:lnTo>
                  <a:lnTo>
                    <a:pt x="364" y="7153"/>
                  </a:lnTo>
                  <a:lnTo>
                    <a:pt x="326" y="7121"/>
                  </a:lnTo>
                  <a:lnTo>
                    <a:pt x="290" y="7088"/>
                  </a:lnTo>
                  <a:lnTo>
                    <a:pt x="254" y="7054"/>
                  </a:lnTo>
                  <a:lnTo>
                    <a:pt x="219" y="7019"/>
                  </a:lnTo>
                  <a:lnTo>
                    <a:pt x="185" y="6983"/>
                  </a:lnTo>
                  <a:lnTo>
                    <a:pt x="151" y="6947"/>
                  </a:lnTo>
                  <a:lnTo>
                    <a:pt x="119" y="6909"/>
                  </a:lnTo>
                  <a:lnTo>
                    <a:pt x="87" y="6870"/>
                  </a:lnTo>
                  <a:lnTo>
                    <a:pt x="58" y="6831"/>
                  </a:lnTo>
                  <a:lnTo>
                    <a:pt x="28" y="6791"/>
                  </a:lnTo>
                  <a:lnTo>
                    <a:pt x="0" y="6749"/>
                  </a:lnTo>
                  <a:close/>
                  <a:moveTo>
                    <a:pt x="11365" y="244"/>
                  </a:moveTo>
                  <a:lnTo>
                    <a:pt x="11791" y="0"/>
                  </a:lnTo>
                  <a:lnTo>
                    <a:pt x="11837" y="28"/>
                  </a:lnTo>
                  <a:lnTo>
                    <a:pt x="11882" y="56"/>
                  </a:lnTo>
                  <a:lnTo>
                    <a:pt x="11926" y="85"/>
                  </a:lnTo>
                  <a:lnTo>
                    <a:pt x="11970" y="114"/>
                  </a:lnTo>
                  <a:lnTo>
                    <a:pt x="12012" y="144"/>
                  </a:lnTo>
                  <a:lnTo>
                    <a:pt x="12055" y="175"/>
                  </a:lnTo>
                  <a:lnTo>
                    <a:pt x="12097" y="206"/>
                  </a:lnTo>
                  <a:lnTo>
                    <a:pt x="12138" y="237"/>
                  </a:lnTo>
                  <a:lnTo>
                    <a:pt x="12178" y="269"/>
                  </a:lnTo>
                  <a:lnTo>
                    <a:pt x="12217" y="301"/>
                  </a:lnTo>
                  <a:lnTo>
                    <a:pt x="12256" y="332"/>
                  </a:lnTo>
                  <a:lnTo>
                    <a:pt x="12294" y="365"/>
                  </a:lnTo>
                  <a:lnTo>
                    <a:pt x="12332" y="399"/>
                  </a:lnTo>
                  <a:lnTo>
                    <a:pt x="12368" y="432"/>
                  </a:lnTo>
                  <a:lnTo>
                    <a:pt x="12404" y="466"/>
                  </a:lnTo>
                  <a:lnTo>
                    <a:pt x="12439" y="501"/>
                  </a:lnTo>
                  <a:lnTo>
                    <a:pt x="12030" y="735"/>
                  </a:lnTo>
                  <a:lnTo>
                    <a:pt x="11995" y="700"/>
                  </a:lnTo>
                  <a:lnTo>
                    <a:pt x="11958" y="667"/>
                  </a:lnTo>
                  <a:lnTo>
                    <a:pt x="11921" y="633"/>
                  </a:lnTo>
                  <a:lnTo>
                    <a:pt x="11883" y="600"/>
                  </a:lnTo>
                  <a:lnTo>
                    <a:pt x="11845" y="568"/>
                  </a:lnTo>
                  <a:lnTo>
                    <a:pt x="11804" y="536"/>
                  </a:lnTo>
                  <a:lnTo>
                    <a:pt x="11764" y="505"/>
                  </a:lnTo>
                  <a:lnTo>
                    <a:pt x="11722" y="473"/>
                  </a:lnTo>
                  <a:lnTo>
                    <a:pt x="11680" y="443"/>
                  </a:lnTo>
                  <a:lnTo>
                    <a:pt x="11638" y="412"/>
                  </a:lnTo>
                  <a:lnTo>
                    <a:pt x="11594" y="383"/>
                  </a:lnTo>
                  <a:lnTo>
                    <a:pt x="11549" y="354"/>
                  </a:lnTo>
                  <a:lnTo>
                    <a:pt x="11505" y="326"/>
                  </a:lnTo>
                  <a:lnTo>
                    <a:pt x="11458" y="298"/>
                  </a:lnTo>
                  <a:lnTo>
                    <a:pt x="11413" y="271"/>
                  </a:lnTo>
                  <a:lnTo>
                    <a:pt x="11365" y="244"/>
                  </a:lnTo>
                  <a:close/>
                </a:path>
              </a:pathLst>
            </a:custGeom>
            <a:solidFill>
              <a:srgbClr val="888F8A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4" name="Freeform 23"/>
            <p:cNvSpPr>
              <a:spLocks noEditPoints="1"/>
            </p:cNvSpPr>
            <p:nvPr/>
          </p:nvSpPr>
          <p:spPr bwMode="auto">
            <a:xfrm>
              <a:off x="1701" y="1705"/>
              <a:ext cx="1556" cy="726"/>
            </a:xfrm>
            <a:custGeom>
              <a:avLst/>
              <a:gdLst>
                <a:gd name="T0" fmla="*/ 0 w 12449"/>
                <a:gd name="T1" fmla="*/ 0 h 7263"/>
                <a:gd name="T2" fmla="*/ 0 w 12449"/>
                <a:gd name="T3" fmla="*/ 0 h 7263"/>
                <a:gd name="T4" fmla="*/ 0 w 12449"/>
                <a:gd name="T5" fmla="*/ 0 h 7263"/>
                <a:gd name="T6" fmla="*/ 0 w 12449"/>
                <a:gd name="T7" fmla="*/ 0 h 7263"/>
                <a:gd name="T8" fmla="*/ 0 w 12449"/>
                <a:gd name="T9" fmla="*/ 0 h 7263"/>
                <a:gd name="T10" fmla="*/ 0 w 12449"/>
                <a:gd name="T11" fmla="*/ 0 h 7263"/>
                <a:gd name="T12" fmla="*/ 0 w 12449"/>
                <a:gd name="T13" fmla="*/ 0 h 7263"/>
                <a:gd name="T14" fmla="*/ 0 w 12449"/>
                <a:gd name="T15" fmla="*/ 0 h 7263"/>
                <a:gd name="T16" fmla="*/ 0 w 12449"/>
                <a:gd name="T17" fmla="*/ 0 h 7263"/>
                <a:gd name="T18" fmla="*/ 0 w 12449"/>
                <a:gd name="T19" fmla="*/ 0 h 7263"/>
                <a:gd name="T20" fmla="*/ 0 w 12449"/>
                <a:gd name="T21" fmla="*/ 0 h 7263"/>
                <a:gd name="T22" fmla="*/ 0 w 12449"/>
                <a:gd name="T23" fmla="*/ 0 h 7263"/>
                <a:gd name="T24" fmla="*/ 0 w 12449"/>
                <a:gd name="T25" fmla="*/ 0 h 7263"/>
                <a:gd name="T26" fmla="*/ 0 w 12449"/>
                <a:gd name="T27" fmla="*/ 0 h 7263"/>
                <a:gd name="T28" fmla="*/ 0 w 12449"/>
                <a:gd name="T29" fmla="*/ 0 h 7263"/>
                <a:gd name="T30" fmla="*/ 0 w 12449"/>
                <a:gd name="T31" fmla="*/ 0 h 7263"/>
                <a:gd name="T32" fmla="*/ 0 w 12449"/>
                <a:gd name="T33" fmla="*/ 0 h 7263"/>
                <a:gd name="T34" fmla="*/ 0 w 12449"/>
                <a:gd name="T35" fmla="*/ 0 h 7263"/>
                <a:gd name="T36" fmla="*/ 0 w 12449"/>
                <a:gd name="T37" fmla="*/ 0 h 7263"/>
                <a:gd name="T38" fmla="*/ 0 w 12449"/>
                <a:gd name="T39" fmla="*/ 0 h 7263"/>
                <a:gd name="T40" fmla="*/ 0 w 12449"/>
                <a:gd name="T41" fmla="*/ 0 h 7263"/>
                <a:gd name="T42" fmla="*/ 0 w 12449"/>
                <a:gd name="T43" fmla="*/ 0 h 7263"/>
                <a:gd name="T44" fmla="*/ 0 w 12449"/>
                <a:gd name="T45" fmla="*/ 0 h 7263"/>
                <a:gd name="T46" fmla="*/ 0 w 12449"/>
                <a:gd name="T47" fmla="*/ 0 h 7263"/>
                <a:gd name="T48" fmla="*/ 0 w 12449"/>
                <a:gd name="T49" fmla="*/ 0 h 7263"/>
                <a:gd name="T50" fmla="*/ 0 w 12449"/>
                <a:gd name="T51" fmla="*/ 0 h 7263"/>
                <a:gd name="T52" fmla="*/ 0 w 12449"/>
                <a:gd name="T53" fmla="*/ 0 h 7263"/>
                <a:gd name="T54" fmla="*/ 0 w 12449"/>
                <a:gd name="T55" fmla="*/ 0 h 7263"/>
                <a:gd name="T56" fmla="*/ 0 w 12449"/>
                <a:gd name="T57" fmla="*/ 0 h 7263"/>
                <a:gd name="T58" fmla="*/ 0 w 12449"/>
                <a:gd name="T59" fmla="*/ 0 h 7263"/>
                <a:gd name="T60" fmla="*/ 0 w 12449"/>
                <a:gd name="T61" fmla="*/ 0 h 7263"/>
                <a:gd name="T62" fmla="*/ 0 w 12449"/>
                <a:gd name="T63" fmla="*/ 0 h 7263"/>
                <a:gd name="T64" fmla="*/ 0 w 12449"/>
                <a:gd name="T65" fmla="*/ 0 h 7263"/>
                <a:gd name="T66" fmla="*/ 0 w 12449"/>
                <a:gd name="T67" fmla="*/ 0 h 7263"/>
                <a:gd name="T68" fmla="*/ 0 w 12449"/>
                <a:gd name="T69" fmla="*/ 0 h 726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49"/>
                <a:gd name="T106" fmla="*/ 0 h 7263"/>
                <a:gd name="T107" fmla="*/ 12449 w 12449"/>
                <a:gd name="T108" fmla="*/ 7263 h 726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49" h="7263">
                  <a:moveTo>
                    <a:pt x="0" y="6808"/>
                  </a:moveTo>
                  <a:lnTo>
                    <a:pt x="729" y="6391"/>
                  </a:lnTo>
                  <a:lnTo>
                    <a:pt x="767" y="6430"/>
                  </a:lnTo>
                  <a:lnTo>
                    <a:pt x="805" y="6468"/>
                  </a:lnTo>
                  <a:lnTo>
                    <a:pt x="845" y="6504"/>
                  </a:lnTo>
                  <a:lnTo>
                    <a:pt x="886" y="6539"/>
                  </a:lnTo>
                  <a:lnTo>
                    <a:pt x="928" y="6573"/>
                  </a:lnTo>
                  <a:lnTo>
                    <a:pt x="971" y="6605"/>
                  </a:lnTo>
                  <a:lnTo>
                    <a:pt x="1015" y="6636"/>
                  </a:lnTo>
                  <a:lnTo>
                    <a:pt x="1060" y="6665"/>
                  </a:lnTo>
                  <a:lnTo>
                    <a:pt x="1106" y="6694"/>
                  </a:lnTo>
                  <a:lnTo>
                    <a:pt x="1152" y="6721"/>
                  </a:lnTo>
                  <a:lnTo>
                    <a:pt x="1199" y="6747"/>
                  </a:lnTo>
                  <a:lnTo>
                    <a:pt x="1247" y="6771"/>
                  </a:lnTo>
                  <a:lnTo>
                    <a:pt x="1296" y="6794"/>
                  </a:lnTo>
                  <a:lnTo>
                    <a:pt x="1344" y="6815"/>
                  </a:lnTo>
                  <a:lnTo>
                    <a:pt x="1394" y="6835"/>
                  </a:lnTo>
                  <a:lnTo>
                    <a:pt x="1444" y="6853"/>
                  </a:lnTo>
                  <a:lnTo>
                    <a:pt x="730" y="7263"/>
                  </a:lnTo>
                  <a:lnTo>
                    <a:pt x="679" y="7244"/>
                  </a:lnTo>
                  <a:lnTo>
                    <a:pt x="629" y="7223"/>
                  </a:lnTo>
                  <a:lnTo>
                    <a:pt x="579" y="7202"/>
                  </a:lnTo>
                  <a:lnTo>
                    <a:pt x="530" y="7180"/>
                  </a:lnTo>
                  <a:lnTo>
                    <a:pt x="482" y="7155"/>
                  </a:lnTo>
                  <a:lnTo>
                    <a:pt x="435" y="7130"/>
                  </a:lnTo>
                  <a:lnTo>
                    <a:pt x="387" y="7103"/>
                  </a:lnTo>
                  <a:lnTo>
                    <a:pt x="341" y="7076"/>
                  </a:lnTo>
                  <a:lnTo>
                    <a:pt x="296" y="7046"/>
                  </a:lnTo>
                  <a:lnTo>
                    <a:pt x="251" y="7016"/>
                  </a:lnTo>
                  <a:lnTo>
                    <a:pt x="206" y="6984"/>
                  </a:lnTo>
                  <a:lnTo>
                    <a:pt x="164" y="6951"/>
                  </a:lnTo>
                  <a:lnTo>
                    <a:pt x="121" y="6917"/>
                  </a:lnTo>
                  <a:lnTo>
                    <a:pt x="80" y="6882"/>
                  </a:lnTo>
                  <a:lnTo>
                    <a:pt x="40" y="6846"/>
                  </a:lnTo>
                  <a:lnTo>
                    <a:pt x="0" y="6808"/>
                  </a:lnTo>
                  <a:close/>
                  <a:moveTo>
                    <a:pt x="11481" y="237"/>
                  </a:moveTo>
                  <a:lnTo>
                    <a:pt x="11895" y="0"/>
                  </a:lnTo>
                  <a:lnTo>
                    <a:pt x="11935" y="32"/>
                  </a:lnTo>
                  <a:lnTo>
                    <a:pt x="11974" y="65"/>
                  </a:lnTo>
                  <a:lnTo>
                    <a:pt x="12013" y="98"/>
                  </a:lnTo>
                  <a:lnTo>
                    <a:pt x="12052" y="131"/>
                  </a:lnTo>
                  <a:lnTo>
                    <a:pt x="12089" y="163"/>
                  </a:lnTo>
                  <a:lnTo>
                    <a:pt x="12126" y="197"/>
                  </a:lnTo>
                  <a:lnTo>
                    <a:pt x="12161" y="232"/>
                  </a:lnTo>
                  <a:lnTo>
                    <a:pt x="12197" y="267"/>
                  </a:lnTo>
                  <a:lnTo>
                    <a:pt x="12231" y="302"/>
                  </a:lnTo>
                  <a:lnTo>
                    <a:pt x="12264" y="337"/>
                  </a:lnTo>
                  <a:lnTo>
                    <a:pt x="12297" y="372"/>
                  </a:lnTo>
                  <a:lnTo>
                    <a:pt x="12329" y="408"/>
                  </a:lnTo>
                  <a:lnTo>
                    <a:pt x="12361" y="444"/>
                  </a:lnTo>
                  <a:lnTo>
                    <a:pt x="12390" y="481"/>
                  </a:lnTo>
                  <a:lnTo>
                    <a:pt x="12420" y="518"/>
                  </a:lnTo>
                  <a:lnTo>
                    <a:pt x="12449" y="555"/>
                  </a:lnTo>
                  <a:lnTo>
                    <a:pt x="12041" y="788"/>
                  </a:lnTo>
                  <a:lnTo>
                    <a:pt x="12013" y="750"/>
                  </a:lnTo>
                  <a:lnTo>
                    <a:pt x="11984" y="714"/>
                  </a:lnTo>
                  <a:lnTo>
                    <a:pt x="11953" y="677"/>
                  </a:lnTo>
                  <a:lnTo>
                    <a:pt x="11922" y="641"/>
                  </a:lnTo>
                  <a:lnTo>
                    <a:pt x="11890" y="606"/>
                  </a:lnTo>
                  <a:lnTo>
                    <a:pt x="11857" y="570"/>
                  </a:lnTo>
                  <a:lnTo>
                    <a:pt x="11823" y="535"/>
                  </a:lnTo>
                  <a:lnTo>
                    <a:pt x="11788" y="499"/>
                  </a:lnTo>
                  <a:lnTo>
                    <a:pt x="11753" y="465"/>
                  </a:lnTo>
                  <a:lnTo>
                    <a:pt x="11716" y="431"/>
                  </a:lnTo>
                  <a:lnTo>
                    <a:pt x="11679" y="398"/>
                  </a:lnTo>
                  <a:lnTo>
                    <a:pt x="11641" y="365"/>
                  </a:lnTo>
                  <a:lnTo>
                    <a:pt x="11602" y="333"/>
                  </a:lnTo>
                  <a:lnTo>
                    <a:pt x="11562" y="301"/>
                  </a:lnTo>
                  <a:lnTo>
                    <a:pt x="11522" y="269"/>
                  </a:lnTo>
                  <a:lnTo>
                    <a:pt x="11481" y="237"/>
                  </a:lnTo>
                  <a:close/>
                </a:path>
              </a:pathLst>
            </a:custGeom>
            <a:solidFill>
              <a:srgbClr val="858D8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5" name="Freeform 24"/>
            <p:cNvSpPr>
              <a:spLocks noEditPoints="1"/>
            </p:cNvSpPr>
            <p:nvPr/>
          </p:nvSpPr>
          <p:spPr bwMode="auto">
            <a:xfrm>
              <a:off x="1740" y="1732"/>
              <a:ext cx="1542" cy="711"/>
            </a:xfrm>
            <a:custGeom>
              <a:avLst/>
              <a:gdLst>
                <a:gd name="T0" fmla="*/ 0 w 12333"/>
                <a:gd name="T1" fmla="*/ 0 h 7112"/>
                <a:gd name="T2" fmla="*/ 0 w 12333"/>
                <a:gd name="T3" fmla="*/ 0 h 7112"/>
                <a:gd name="T4" fmla="*/ 0 w 12333"/>
                <a:gd name="T5" fmla="*/ 0 h 7112"/>
                <a:gd name="T6" fmla="*/ 0 w 12333"/>
                <a:gd name="T7" fmla="*/ 0 h 7112"/>
                <a:gd name="T8" fmla="*/ 0 w 12333"/>
                <a:gd name="T9" fmla="*/ 0 h 7112"/>
                <a:gd name="T10" fmla="*/ 0 w 12333"/>
                <a:gd name="T11" fmla="*/ 0 h 7112"/>
                <a:gd name="T12" fmla="*/ 0 w 12333"/>
                <a:gd name="T13" fmla="*/ 0 h 7112"/>
                <a:gd name="T14" fmla="*/ 0 w 12333"/>
                <a:gd name="T15" fmla="*/ 0 h 7112"/>
                <a:gd name="T16" fmla="*/ 0 w 12333"/>
                <a:gd name="T17" fmla="*/ 0 h 7112"/>
                <a:gd name="T18" fmla="*/ 0 w 12333"/>
                <a:gd name="T19" fmla="*/ 0 h 7112"/>
                <a:gd name="T20" fmla="*/ 0 w 12333"/>
                <a:gd name="T21" fmla="*/ 0 h 7112"/>
                <a:gd name="T22" fmla="*/ 0 w 12333"/>
                <a:gd name="T23" fmla="*/ 0 h 7112"/>
                <a:gd name="T24" fmla="*/ 0 w 12333"/>
                <a:gd name="T25" fmla="*/ 0 h 7112"/>
                <a:gd name="T26" fmla="*/ 0 w 12333"/>
                <a:gd name="T27" fmla="*/ 0 h 7112"/>
                <a:gd name="T28" fmla="*/ 0 w 12333"/>
                <a:gd name="T29" fmla="*/ 0 h 7112"/>
                <a:gd name="T30" fmla="*/ 0 w 12333"/>
                <a:gd name="T31" fmla="*/ 0 h 7112"/>
                <a:gd name="T32" fmla="*/ 0 w 12333"/>
                <a:gd name="T33" fmla="*/ 0 h 7112"/>
                <a:gd name="T34" fmla="*/ 0 w 12333"/>
                <a:gd name="T35" fmla="*/ 0 h 7112"/>
                <a:gd name="T36" fmla="*/ 0 w 12333"/>
                <a:gd name="T37" fmla="*/ 0 h 7112"/>
                <a:gd name="T38" fmla="*/ 0 w 12333"/>
                <a:gd name="T39" fmla="*/ 0 h 7112"/>
                <a:gd name="T40" fmla="*/ 0 w 12333"/>
                <a:gd name="T41" fmla="*/ 0 h 7112"/>
                <a:gd name="T42" fmla="*/ 0 w 12333"/>
                <a:gd name="T43" fmla="*/ 0 h 7112"/>
                <a:gd name="T44" fmla="*/ 0 w 12333"/>
                <a:gd name="T45" fmla="*/ 0 h 7112"/>
                <a:gd name="T46" fmla="*/ 0 w 12333"/>
                <a:gd name="T47" fmla="*/ 0 h 7112"/>
                <a:gd name="T48" fmla="*/ 0 w 12333"/>
                <a:gd name="T49" fmla="*/ 0 h 7112"/>
                <a:gd name="T50" fmla="*/ 0 w 12333"/>
                <a:gd name="T51" fmla="*/ 0 h 7112"/>
                <a:gd name="T52" fmla="*/ 0 w 12333"/>
                <a:gd name="T53" fmla="*/ 0 h 7112"/>
                <a:gd name="T54" fmla="*/ 0 w 12333"/>
                <a:gd name="T55" fmla="*/ 0 h 7112"/>
                <a:gd name="T56" fmla="*/ 0 w 12333"/>
                <a:gd name="T57" fmla="*/ 0 h 7112"/>
                <a:gd name="T58" fmla="*/ 0 w 12333"/>
                <a:gd name="T59" fmla="*/ 0 h 7112"/>
                <a:gd name="T60" fmla="*/ 0 w 12333"/>
                <a:gd name="T61" fmla="*/ 0 h 7112"/>
                <a:gd name="T62" fmla="*/ 0 w 12333"/>
                <a:gd name="T63" fmla="*/ 0 h 7112"/>
                <a:gd name="T64" fmla="*/ 0 w 12333"/>
                <a:gd name="T65" fmla="*/ 0 h 7112"/>
                <a:gd name="T66" fmla="*/ 0 w 12333"/>
                <a:gd name="T67" fmla="*/ 0 h 7112"/>
                <a:gd name="T68" fmla="*/ 0 w 12333"/>
                <a:gd name="T69" fmla="*/ 0 h 7112"/>
                <a:gd name="T70" fmla="*/ 0 w 12333"/>
                <a:gd name="T71" fmla="*/ 0 h 7112"/>
                <a:gd name="T72" fmla="*/ 0 w 12333"/>
                <a:gd name="T73" fmla="*/ 0 h 7112"/>
                <a:gd name="T74" fmla="*/ 0 w 12333"/>
                <a:gd name="T75" fmla="*/ 0 h 7112"/>
                <a:gd name="T76" fmla="*/ 0 w 12333"/>
                <a:gd name="T77" fmla="*/ 0 h 7112"/>
                <a:gd name="T78" fmla="*/ 0 w 12333"/>
                <a:gd name="T79" fmla="*/ 0 h 7112"/>
                <a:gd name="T80" fmla="*/ 0 w 12333"/>
                <a:gd name="T81" fmla="*/ 0 h 7112"/>
                <a:gd name="T82" fmla="*/ 0 w 12333"/>
                <a:gd name="T83" fmla="*/ 0 h 7112"/>
                <a:gd name="T84" fmla="*/ 0 w 12333"/>
                <a:gd name="T85" fmla="*/ 0 h 7112"/>
                <a:gd name="T86" fmla="*/ 0 w 12333"/>
                <a:gd name="T87" fmla="*/ 0 h 7112"/>
                <a:gd name="T88" fmla="*/ 0 w 12333"/>
                <a:gd name="T89" fmla="*/ 0 h 7112"/>
                <a:gd name="T90" fmla="*/ 0 w 12333"/>
                <a:gd name="T91" fmla="*/ 0 h 711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333"/>
                <a:gd name="T139" fmla="*/ 0 h 7112"/>
                <a:gd name="T140" fmla="*/ 12333 w 12333"/>
                <a:gd name="T141" fmla="*/ 7112 h 711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333" h="7112">
                  <a:moveTo>
                    <a:pt x="0" y="6798"/>
                  </a:moveTo>
                  <a:lnTo>
                    <a:pt x="718" y="6386"/>
                  </a:lnTo>
                  <a:lnTo>
                    <a:pt x="745" y="6404"/>
                  </a:lnTo>
                  <a:lnTo>
                    <a:pt x="774" y="6423"/>
                  </a:lnTo>
                  <a:lnTo>
                    <a:pt x="802" y="6440"/>
                  </a:lnTo>
                  <a:lnTo>
                    <a:pt x="831" y="6456"/>
                  </a:lnTo>
                  <a:lnTo>
                    <a:pt x="860" y="6471"/>
                  </a:lnTo>
                  <a:lnTo>
                    <a:pt x="888" y="6487"/>
                  </a:lnTo>
                  <a:lnTo>
                    <a:pt x="918" y="6502"/>
                  </a:lnTo>
                  <a:lnTo>
                    <a:pt x="948" y="6517"/>
                  </a:lnTo>
                  <a:lnTo>
                    <a:pt x="979" y="6531"/>
                  </a:lnTo>
                  <a:lnTo>
                    <a:pt x="1008" y="6544"/>
                  </a:lnTo>
                  <a:lnTo>
                    <a:pt x="1039" y="6557"/>
                  </a:lnTo>
                  <a:lnTo>
                    <a:pt x="1070" y="6568"/>
                  </a:lnTo>
                  <a:lnTo>
                    <a:pt x="1101" y="6580"/>
                  </a:lnTo>
                  <a:lnTo>
                    <a:pt x="1131" y="6592"/>
                  </a:lnTo>
                  <a:lnTo>
                    <a:pt x="1162" y="6602"/>
                  </a:lnTo>
                  <a:lnTo>
                    <a:pt x="1194" y="6612"/>
                  </a:lnTo>
                  <a:lnTo>
                    <a:pt x="1226" y="6621"/>
                  </a:lnTo>
                  <a:lnTo>
                    <a:pt x="1258" y="6630"/>
                  </a:lnTo>
                  <a:lnTo>
                    <a:pt x="1290" y="6638"/>
                  </a:lnTo>
                  <a:lnTo>
                    <a:pt x="1321" y="6646"/>
                  </a:lnTo>
                  <a:lnTo>
                    <a:pt x="1353" y="6652"/>
                  </a:lnTo>
                  <a:lnTo>
                    <a:pt x="1385" y="6660"/>
                  </a:lnTo>
                  <a:lnTo>
                    <a:pt x="1418" y="6665"/>
                  </a:lnTo>
                  <a:lnTo>
                    <a:pt x="1450" y="6670"/>
                  </a:lnTo>
                  <a:lnTo>
                    <a:pt x="1483" y="6675"/>
                  </a:lnTo>
                  <a:lnTo>
                    <a:pt x="1516" y="6679"/>
                  </a:lnTo>
                  <a:lnTo>
                    <a:pt x="1548" y="6682"/>
                  </a:lnTo>
                  <a:lnTo>
                    <a:pt x="1581" y="6685"/>
                  </a:lnTo>
                  <a:lnTo>
                    <a:pt x="1613" y="6687"/>
                  </a:lnTo>
                  <a:lnTo>
                    <a:pt x="1646" y="6688"/>
                  </a:lnTo>
                  <a:lnTo>
                    <a:pt x="1679" y="6689"/>
                  </a:lnTo>
                  <a:lnTo>
                    <a:pt x="1711" y="6689"/>
                  </a:lnTo>
                  <a:lnTo>
                    <a:pt x="974" y="7112"/>
                  </a:lnTo>
                  <a:lnTo>
                    <a:pt x="943" y="7109"/>
                  </a:lnTo>
                  <a:lnTo>
                    <a:pt x="911" y="7107"/>
                  </a:lnTo>
                  <a:lnTo>
                    <a:pt x="879" y="7104"/>
                  </a:lnTo>
                  <a:lnTo>
                    <a:pt x="847" y="7101"/>
                  </a:lnTo>
                  <a:lnTo>
                    <a:pt x="814" y="7097"/>
                  </a:lnTo>
                  <a:lnTo>
                    <a:pt x="782" y="7092"/>
                  </a:lnTo>
                  <a:lnTo>
                    <a:pt x="750" y="7087"/>
                  </a:lnTo>
                  <a:lnTo>
                    <a:pt x="719" y="7082"/>
                  </a:lnTo>
                  <a:lnTo>
                    <a:pt x="656" y="7069"/>
                  </a:lnTo>
                  <a:lnTo>
                    <a:pt x="593" y="7054"/>
                  </a:lnTo>
                  <a:lnTo>
                    <a:pt x="531" y="7037"/>
                  </a:lnTo>
                  <a:lnTo>
                    <a:pt x="468" y="7018"/>
                  </a:lnTo>
                  <a:lnTo>
                    <a:pt x="408" y="6998"/>
                  </a:lnTo>
                  <a:lnTo>
                    <a:pt x="347" y="6974"/>
                  </a:lnTo>
                  <a:lnTo>
                    <a:pt x="287" y="6950"/>
                  </a:lnTo>
                  <a:lnTo>
                    <a:pt x="227" y="6923"/>
                  </a:lnTo>
                  <a:lnTo>
                    <a:pt x="169" y="6895"/>
                  </a:lnTo>
                  <a:lnTo>
                    <a:pt x="111" y="6864"/>
                  </a:lnTo>
                  <a:lnTo>
                    <a:pt x="84" y="6848"/>
                  </a:lnTo>
                  <a:lnTo>
                    <a:pt x="55" y="6832"/>
                  </a:lnTo>
                  <a:lnTo>
                    <a:pt x="28" y="6815"/>
                  </a:lnTo>
                  <a:lnTo>
                    <a:pt x="0" y="6798"/>
                  </a:lnTo>
                  <a:close/>
                  <a:moveTo>
                    <a:pt x="11467" y="234"/>
                  </a:moveTo>
                  <a:lnTo>
                    <a:pt x="11876" y="0"/>
                  </a:lnTo>
                  <a:lnTo>
                    <a:pt x="11911" y="36"/>
                  </a:lnTo>
                  <a:lnTo>
                    <a:pt x="11945" y="73"/>
                  </a:lnTo>
                  <a:lnTo>
                    <a:pt x="11979" y="109"/>
                  </a:lnTo>
                  <a:lnTo>
                    <a:pt x="12012" y="146"/>
                  </a:lnTo>
                  <a:lnTo>
                    <a:pt x="12044" y="183"/>
                  </a:lnTo>
                  <a:lnTo>
                    <a:pt x="12074" y="221"/>
                  </a:lnTo>
                  <a:lnTo>
                    <a:pt x="12104" y="259"/>
                  </a:lnTo>
                  <a:lnTo>
                    <a:pt x="12134" y="296"/>
                  </a:lnTo>
                  <a:lnTo>
                    <a:pt x="12162" y="334"/>
                  </a:lnTo>
                  <a:lnTo>
                    <a:pt x="12189" y="374"/>
                  </a:lnTo>
                  <a:lnTo>
                    <a:pt x="12216" y="412"/>
                  </a:lnTo>
                  <a:lnTo>
                    <a:pt x="12241" y="451"/>
                  </a:lnTo>
                  <a:lnTo>
                    <a:pt x="12266" y="491"/>
                  </a:lnTo>
                  <a:lnTo>
                    <a:pt x="12289" y="530"/>
                  </a:lnTo>
                  <a:lnTo>
                    <a:pt x="12312" y="570"/>
                  </a:lnTo>
                  <a:lnTo>
                    <a:pt x="12333" y="610"/>
                  </a:lnTo>
                  <a:lnTo>
                    <a:pt x="11923" y="845"/>
                  </a:lnTo>
                  <a:lnTo>
                    <a:pt x="11901" y="805"/>
                  </a:lnTo>
                  <a:lnTo>
                    <a:pt x="11880" y="765"/>
                  </a:lnTo>
                  <a:lnTo>
                    <a:pt x="11857" y="726"/>
                  </a:lnTo>
                  <a:lnTo>
                    <a:pt x="11834" y="686"/>
                  </a:lnTo>
                  <a:lnTo>
                    <a:pt x="11808" y="647"/>
                  </a:lnTo>
                  <a:lnTo>
                    <a:pt x="11783" y="608"/>
                  </a:lnTo>
                  <a:lnTo>
                    <a:pt x="11755" y="568"/>
                  </a:lnTo>
                  <a:lnTo>
                    <a:pt x="11727" y="530"/>
                  </a:lnTo>
                  <a:lnTo>
                    <a:pt x="11698" y="492"/>
                  </a:lnTo>
                  <a:lnTo>
                    <a:pt x="11668" y="454"/>
                  </a:lnTo>
                  <a:lnTo>
                    <a:pt x="11637" y="416"/>
                  </a:lnTo>
                  <a:lnTo>
                    <a:pt x="11605" y="379"/>
                  </a:lnTo>
                  <a:lnTo>
                    <a:pt x="11572" y="342"/>
                  </a:lnTo>
                  <a:lnTo>
                    <a:pt x="11538" y="306"/>
                  </a:lnTo>
                  <a:lnTo>
                    <a:pt x="11503" y="269"/>
                  </a:lnTo>
                  <a:lnTo>
                    <a:pt x="11467" y="234"/>
                  </a:lnTo>
                  <a:close/>
                </a:path>
              </a:pathLst>
            </a:custGeom>
            <a:solidFill>
              <a:srgbClr val="858C85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6" name="Freeform 25"/>
            <p:cNvSpPr>
              <a:spLocks noEditPoints="1"/>
            </p:cNvSpPr>
            <p:nvPr/>
          </p:nvSpPr>
          <p:spPr bwMode="auto">
            <a:xfrm>
              <a:off x="1792" y="1761"/>
              <a:ext cx="1508" cy="696"/>
            </a:xfrm>
            <a:custGeom>
              <a:avLst/>
              <a:gdLst>
                <a:gd name="T0" fmla="*/ 0 w 12068"/>
                <a:gd name="T1" fmla="*/ 0 h 6967"/>
                <a:gd name="T2" fmla="*/ 0 w 12068"/>
                <a:gd name="T3" fmla="*/ 0 h 6967"/>
                <a:gd name="T4" fmla="*/ 0 w 12068"/>
                <a:gd name="T5" fmla="*/ 0 h 6967"/>
                <a:gd name="T6" fmla="*/ 0 w 12068"/>
                <a:gd name="T7" fmla="*/ 0 h 6967"/>
                <a:gd name="T8" fmla="*/ 0 w 12068"/>
                <a:gd name="T9" fmla="*/ 0 h 6967"/>
                <a:gd name="T10" fmla="*/ 0 w 12068"/>
                <a:gd name="T11" fmla="*/ 0 h 6967"/>
                <a:gd name="T12" fmla="*/ 0 w 12068"/>
                <a:gd name="T13" fmla="*/ 0 h 6967"/>
                <a:gd name="T14" fmla="*/ 0 w 12068"/>
                <a:gd name="T15" fmla="*/ 0 h 6967"/>
                <a:gd name="T16" fmla="*/ 0 w 12068"/>
                <a:gd name="T17" fmla="*/ 0 h 6967"/>
                <a:gd name="T18" fmla="*/ 0 w 12068"/>
                <a:gd name="T19" fmla="*/ 0 h 6967"/>
                <a:gd name="T20" fmla="*/ 0 w 12068"/>
                <a:gd name="T21" fmla="*/ 0 h 6967"/>
                <a:gd name="T22" fmla="*/ 0 w 12068"/>
                <a:gd name="T23" fmla="*/ 0 h 6967"/>
                <a:gd name="T24" fmla="*/ 0 w 12068"/>
                <a:gd name="T25" fmla="*/ 0 h 6967"/>
                <a:gd name="T26" fmla="*/ 0 w 12068"/>
                <a:gd name="T27" fmla="*/ 0 h 6967"/>
                <a:gd name="T28" fmla="*/ 0 w 12068"/>
                <a:gd name="T29" fmla="*/ 0 h 6967"/>
                <a:gd name="T30" fmla="*/ 0 w 12068"/>
                <a:gd name="T31" fmla="*/ 0 h 6967"/>
                <a:gd name="T32" fmla="*/ 0 w 12068"/>
                <a:gd name="T33" fmla="*/ 0 h 6967"/>
                <a:gd name="T34" fmla="*/ 0 w 12068"/>
                <a:gd name="T35" fmla="*/ 0 h 6967"/>
                <a:gd name="T36" fmla="*/ 0 w 12068"/>
                <a:gd name="T37" fmla="*/ 0 h 6967"/>
                <a:gd name="T38" fmla="*/ 0 w 12068"/>
                <a:gd name="T39" fmla="*/ 0 h 6967"/>
                <a:gd name="T40" fmla="*/ 0 w 12068"/>
                <a:gd name="T41" fmla="*/ 0 h 6967"/>
                <a:gd name="T42" fmla="*/ 0 w 12068"/>
                <a:gd name="T43" fmla="*/ 0 h 6967"/>
                <a:gd name="T44" fmla="*/ 0 w 12068"/>
                <a:gd name="T45" fmla="*/ 0 h 6967"/>
                <a:gd name="T46" fmla="*/ 0 w 12068"/>
                <a:gd name="T47" fmla="*/ 0 h 6967"/>
                <a:gd name="T48" fmla="*/ 0 w 12068"/>
                <a:gd name="T49" fmla="*/ 0 h 6967"/>
                <a:gd name="T50" fmla="*/ 0 w 12068"/>
                <a:gd name="T51" fmla="*/ 0 h 6967"/>
                <a:gd name="T52" fmla="*/ 0 w 12068"/>
                <a:gd name="T53" fmla="*/ 0 h 6967"/>
                <a:gd name="T54" fmla="*/ 0 w 12068"/>
                <a:gd name="T55" fmla="*/ 0 h 6967"/>
                <a:gd name="T56" fmla="*/ 0 w 12068"/>
                <a:gd name="T57" fmla="*/ 0 h 6967"/>
                <a:gd name="T58" fmla="*/ 0 w 12068"/>
                <a:gd name="T59" fmla="*/ 0 h 6967"/>
                <a:gd name="T60" fmla="*/ 0 w 12068"/>
                <a:gd name="T61" fmla="*/ 0 h 6967"/>
                <a:gd name="T62" fmla="*/ 0 w 12068"/>
                <a:gd name="T63" fmla="*/ 0 h 6967"/>
                <a:gd name="T64" fmla="*/ 0 w 12068"/>
                <a:gd name="T65" fmla="*/ 0 h 6967"/>
                <a:gd name="T66" fmla="*/ 0 w 12068"/>
                <a:gd name="T67" fmla="*/ 0 h 6967"/>
                <a:gd name="T68" fmla="*/ 0 w 12068"/>
                <a:gd name="T69" fmla="*/ 0 h 6967"/>
                <a:gd name="T70" fmla="*/ 0 w 12068"/>
                <a:gd name="T71" fmla="*/ 0 h 6967"/>
                <a:gd name="T72" fmla="*/ 0 w 12068"/>
                <a:gd name="T73" fmla="*/ 0 h 6967"/>
                <a:gd name="T74" fmla="*/ 0 w 12068"/>
                <a:gd name="T75" fmla="*/ 0 h 6967"/>
                <a:gd name="T76" fmla="*/ 0 w 12068"/>
                <a:gd name="T77" fmla="*/ 0 h 6967"/>
                <a:gd name="T78" fmla="*/ 0 w 12068"/>
                <a:gd name="T79" fmla="*/ 0 h 6967"/>
                <a:gd name="T80" fmla="*/ 0 w 12068"/>
                <a:gd name="T81" fmla="*/ 0 h 6967"/>
                <a:gd name="T82" fmla="*/ 0 w 12068"/>
                <a:gd name="T83" fmla="*/ 0 h 6967"/>
                <a:gd name="T84" fmla="*/ 0 w 12068"/>
                <a:gd name="T85" fmla="*/ 0 h 6967"/>
                <a:gd name="T86" fmla="*/ 0 w 12068"/>
                <a:gd name="T87" fmla="*/ 0 h 696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068"/>
                <a:gd name="T133" fmla="*/ 0 h 6967"/>
                <a:gd name="T134" fmla="*/ 12068 w 12068"/>
                <a:gd name="T135" fmla="*/ 6967 h 696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068" h="6967">
                  <a:moveTo>
                    <a:pt x="0" y="6708"/>
                  </a:moveTo>
                  <a:lnTo>
                    <a:pt x="714" y="6298"/>
                  </a:lnTo>
                  <a:lnTo>
                    <a:pt x="767" y="6315"/>
                  </a:lnTo>
                  <a:lnTo>
                    <a:pt x="820" y="6331"/>
                  </a:lnTo>
                  <a:lnTo>
                    <a:pt x="873" y="6346"/>
                  </a:lnTo>
                  <a:lnTo>
                    <a:pt x="927" y="6359"/>
                  </a:lnTo>
                  <a:lnTo>
                    <a:pt x="982" y="6370"/>
                  </a:lnTo>
                  <a:lnTo>
                    <a:pt x="1036" y="6378"/>
                  </a:lnTo>
                  <a:lnTo>
                    <a:pt x="1091" y="6387"/>
                  </a:lnTo>
                  <a:lnTo>
                    <a:pt x="1146" y="6392"/>
                  </a:lnTo>
                  <a:lnTo>
                    <a:pt x="1200" y="6396"/>
                  </a:lnTo>
                  <a:lnTo>
                    <a:pt x="1255" y="6398"/>
                  </a:lnTo>
                  <a:lnTo>
                    <a:pt x="1311" y="6398"/>
                  </a:lnTo>
                  <a:lnTo>
                    <a:pt x="1366" y="6397"/>
                  </a:lnTo>
                  <a:lnTo>
                    <a:pt x="1421" y="6394"/>
                  </a:lnTo>
                  <a:lnTo>
                    <a:pt x="1475" y="6389"/>
                  </a:lnTo>
                  <a:lnTo>
                    <a:pt x="1530" y="6382"/>
                  </a:lnTo>
                  <a:lnTo>
                    <a:pt x="1585" y="6374"/>
                  </a:lnTo>
                  <a:lnTo>
                    <a:pt x="1598" y="6402"/>
                  </a:lnTo>
                  <a:lnTo>
                    <a:pt x="1613" y="6430"/>
                  </a:lnTo>
                  <a:lnTo>
                    <a:pt x="1629" y="6458"/>
                  </a:lnTo>
                  <a:lnTo>
                    <a:pt x="1645" y="6487"/>
                  </a:lnTo>
                  <a:lnTo>
                    <a:pt x="1662" y="6514"/>
                  </a:lnTo>
                  <a:lnTo>
                    <a:pt x="1680" y="6542"/>
                  </a:lnTo>
                  <a:lnTo>
                    <a:pt x="1698" y="6569"/>
                  </a:lnTo>
                  <a:lnTo>
                    <a:pt x="1717" y="6596"/>
                  </a:lnTo>
                  <a:lnTo>
                    <a:pt x="1069" y="6967"/>
                  </a:lnTo>
                  <a:lnTo>
                    <a:pt x="1056" y="6946"/>
                  </a:lnTo>
                  <a:lnTo>
                    <a:pt x="1043" y="6925"/>
                  </a:lnTo>
                  <a:lnTo>
                    <a:pt x="1030" y="6903"/>
                  </a:lnTo>
                  <a:lnTo>
                    <a:pt x="1018" y="6882"/>
                  </a:lnTo>
                  <a:lnTo>
                    <a:pt x="1006" y="6860"/>
                  </a:lnTo>
                  <a:lnTo>
                    <a:pt x="994" y="6839"/>
                  </a:lnTo>
                  <a:lnTo>
                    <a:pt x="984" y="6816"/>
                  </a:lnTo>
                  <a:lnTo>
                    <a:pt x="972" y="6795"/>
                  </a:lnTo>
                  <a:lnTo>
                    <a:pt x="942" y="6800"/>
                  </a:lnTo>
                  <a:lnTo>
                    <a:pt x="912" y="6805"/>
                  </a:lnTo>
                  <a:lnTo>
                    <a:pt x="881" y="6809"/>
                  </a:lnTo>
                  <a:lnTo>
                    <a:pt x="851" y="6812"/>
                  </a:lnTo>
                  <a:lnTo>
                    <a:pt x="789" y="6817"/>
                  </a:lnTo>
                  <a:lnTo>
                    <a:pt x="728" y="6822"/>
                  </a:lnTo>
                  <a:lnTo>
                    <a:pt x="666" y="6823"/>
                  </a:lnTo>
                  <a:lnTo>
                    <a:pt x="605" y="6822"/>
                  </a:lnTo>
                  <a:lnTo>
                    <a:pt x="543" y="6819"/>
                  </a:lnTo>
                  <a:lnTo>
                    <a:pt x="482" y="6814"/>
                  </a:lnTo>
                  <a:lnTo>
                    <a:pt x="420" y="6808"/>
                  </a:lnTo>
                  <a:lnTo>
                    <a:pt x="359" y="6799"/>
                  </a:lnTo>
                  <a:lnTo>
                    <a:pt x="298" y="6789"/>
                  </a:lnTo>
                  <a:lnTo>
                    <a:pt x="238" y="6776"/>
                  </a:lnTo>
                  <a:lnTo>
                    <a:pt x="177" y="6762"/>
                  </a:lnTo>
                  <a:lnTo>
                    <a:pt x="118" y="6746"/>
                  </a:lnTo>
                  <a:lnTo>
                    <a:pt x="58" y="6728"/>
                  </a:lnTo>
                  <a:lnTo>
                    <a:pt x="0" y="6708"/>
                  </a:lnTo>
                  <a:close/>
                  <a:moveTo>
                    <a:pt x="11311" y="233"/>
                  </a:moveTo>
                  <a:lnTo>
                    <a:pt x="11719" y="0"/>
                  </a:lnTo>
                  <a:lnTo>
                    <a:pt x="11748" y="40"/>
                  </a:lnTo>
                  <a:lnTo>
                    <a:pt x="11777" y="81"/>
                  </a:lnTo>
                  <a:lnTo>
                    <a:pt x="11805" y="122"/>
                  </a:lnTo>
                  <a:lnTo>
                    <a:pt x="11831" y="163"/>
                  </a:lnTo>
                  <a:lnTo>
                    <a:pt x="11858" y="204"/>
                  </a:lnTo>
                  <a:lnTo>
                    <a:pt x="11882" y="246"/>
                  </a:lnTo>
                  <a:lnTo>
                    <a:pt x="11906" y="288"/>
                  </a:lnTo>
                  <a:lnTo>
                    <a:pt x="11928" y="329"/>
                  </a:lnTo>
                  <a:lnTo>
                    <a:pt x="11950" y="372"/>
                  </a:lnTo>
                  <a:lnTo>
                    <a:pt x="11970" y="414"/>
                  </a:lnTo>
                  <a:lnTo>
                    <a:pt x="11989" y="457"/>
                  </a:lnTo>
                  <a:lnTo>
                    <a:pt x="12007" y="499"/>
                  </a:lnTo>
                  <a:lnTo>
                    <a:pt x="12024" y="542"/>
                  </a:lnTo>
                  <a:lnTo>
                    <a:pt x="12040" y="586"/>
                  </a:lnTo>
                  <a:lnTo>
                    <a:pt x="12055" y="628"/>
                  </a:lnTo>
                  <a:lnTo>
                    <a:pt x="12068" y="672"/>
                  </a:lnTo>
                  <a:lnTo>
                    <a:pt x="11644" y="914"/>
                  </a:lnTo>
                  <a:lnTo>
                    <a:pt x="11634" y="871"/>
                  </a:lnTo>
                  <a:lnTo>
                    <a:pt x="11621" y="827"/>
                  </a:lnTo>
                  <a:lnTo>
                    <a:pt x="11607" y="783"/>
                  </a:lnTo>
                  <a:lnTo>
                    <a:pt x="11592" y="740"/>
                  </a:lnTo>
                  <a:lnTo>
                    <a:pt x="11575" y="696"/>
                  </a:lnTo>
                  <a:lnTo>
                    <a:pt x="11557" y="654"/>
                  </a:lnTo>
                  <a:lnTo>
                    <a:pt x="11538" y="610"/>
                  </a:lnTo>
                  <a:lnTo>
                    <a:pt x="11518" y="568"/>
                  </a:lnTo>
                  <a:lnTo>
                    <a:pt x="11497" y="525"/>
                  </a:lnTo>
                  <a:lnTo>
                    <a:pt x="11473" y="482"/>
                  </a:lnTo>
                  <a:lnTo>
                    <a:pt x="11450" y="440"/>
                  </a:lnTo>
                  <a:lnTo>
                    <a:pt x="11425" y="398"/>
                  </a:lnTo>
                  <a:lnTo>
                    <a:pt x="11398" y="356"/>
                  </a:lnTo>
                  <a:lnTo>
                    <a:pt x="11371" y="314"/>
                  </a:lnTo>
                  <a:lnTo>
                    <a:pt x="11342" y="274"/>
                  </a:lnTo>
                  <a:lnTo>
                    <a:pt x="11311" y="233"/>
                  </a:lnTo>
                  <a:close/>
                </a:path>
              </a:pathLst>
            </a:custGeom>
            <a:solidFill>
              <a:srgbClr val="858C85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7" name="Freeform 26"/>
            <p:cNvSpPr>
              <a:spLocks noEditPoints="1"/>
            </p:cNvSpPr>
            <p:nvPr/>
          </p:nvSpPr>
          <p:spPr bwMode="auto">
            <a:xfrm>
              <a:off x="1862" y="1792"/>
              <a:ext cx="1447" cy="695"/>
            </a:xfrm>
            <a:custGeom>
              <a:avLst/>
              <a:gdLst>
                <a:gd name="T0" fmla="*/ 0 w 11573"/>
                <a:gd name="T1" fmla="*/ 0 h 6946"/>
                <a:gd name="T2" fmla="*/ 0 w 11573"/>
                <a:gd name="T3" fmla="*/ 0 h 6946"/>
                <a:gd name="T4" fmla="*/ 0 w 11573"/>
                <a:gd name="T5" fmla="*/ 0 h 6946"/>
                <a:gd name="T6" fmla="*/ 0 w 11573"/>
                <a:gd name="T7" fmla="*/ 0 h 6946"/>
                <a:gd name="T8" fmla="*/ 0 w 11573"/>
                <a:gd name="T9" fmla="*/ 0 h 6946"/>
                <a:gd name="T10" fmla="*/ 0 w 11573"/>
                <a:gd name="T11" fmla="*/ 0 h 6946"/>
                <a:gd name="T12" fmla="*/ 0 w 11573"/>
                <a:gd name="T13" fmla="*/ 0 h 6946"/>
                <a:gd name="T14" fmla="*/ 0 w 11573"/>
                <a:gd name="T15" fmla="*/ 0 h 6946"/>
                <a:gd name="T16" fmla="*/ 0 w 11573"/>
                <a:gd name="T17" fmla="*/ 0 h 6946"/>
                <a:gd name="T18" fmla="*/ 0 w 11573"/>
                <a:gd name="T19" fmla="*/ 0 h 6946"/>
                <a:gd name="T20" fmla="*/ 0 w 11573"/>
                <a:gd name="T21" fmla="*/ 0 h 6946"/>
                <a:gd name="T22" fmla="*/ 0 w 11573"/>
                <a:gd name="T23" fmla="*/ 0 h 6946"/>
                <a:gd name="T24" fmla="*/ 0 w 11573"/>
                <a:gd name="T25" fmla="*/ 0 h 6946"/>
                <a:gd name="T26" fmla="*/ 0 w 11573"/>
                <a:gd name="T27" fmla="*/ 0 h 6946"/>
                <a:gd name="T28" fmla="*/ 0 w 11573"/>
                <a:gd name="T29" fmla="*/ 0 h 6946"/>
                <a:gd name="T30" fmla="*/ 0 w 11573"/>
                <a:gd name="T31" fmla="*/ 0 h 6946"/>
                <a:gd name="T32" fmla="*/ 0 w 11573"/>
                <a:gd name="T33" fmla="*/ 0 h 6946"/>
                <a:gd name="T34" fmla="*/ 0 w 11573"/>
                <a:gd name="T35" fmla="*/ 0 h 6946"/>
                <a:gd name="T36" fmla="*/ 0 w 11573"/>
                <a:gd name="T37" fmla="*/ 0 h 6946"/>
                <a:gd name="T38" fmla="*/ 0 w 11573"/>
                <a:gd name="T39" fmla="*/ 0 h 6946"/>
                <a:gd name="T40" fmla="*/ 0 w 11573"/>
                <a:gd name="T41" fmla="*/ 0 h 6946"/>
                <a:gd name="T42" fmla="*/ 0 w 11573"/>
                <a:gd name="T43" fmla="*/ 0 h 6946"/>
                <a:gd name="T44" fmla="*/ 0 w 11573"/>
                <a:gd name="T45" fmla="*/ 0 h 6946"/>
                <a:gd name="T46" fmla="*/ 0 w 11573"/>
                <a:gd name="T47" fmla="*/ 0 h 6946"/>
                <a:gd name="T48" fmla="*/ 0 w 11573"/>
                <a:gd name="T49" fmla="*/ 0 h 6946"/>
                <a:gd name="T50" fmla="*/ 0 w 11573"/>
                <a:gd name="T51" fmla="*/ 0 h 6946"/>
                <a:gd name="T52" fmla="*/ 0 w 11573"/>
                <a:gd name="T53" fmla="*/ 0 h 6946"/>
                <a:gd name="T54" fmla="*/ 0 w 11573"/>
                <a:gd name="T55" fmla="*/ 0 h 6946"/>
                <a:gd name="T56" fmla="*/ 0 w 11573"/>
                <a:gd name="T57" fmla="*/ 0 h 6946"/>
                <a:gd name="T58" fmla="*/ 0 w 11573"/>
                <a:gd name="T59" fmla="*/ 0 h 6946"/>
                <a:gd name="T60" fmla="*/ 0 w 11573"/>
                <a:gd name="T61" fmla="*/ 0 h 6946"/>
                <a:gd name="T62" fmla="*/ 0 w 11573"/>
                <a:gd name="T63" fmla="*/ 0 h 6946"/>
                <a:gd name="T64" fmla="*/ 0 w 11573"/>
                <a:gd name="T65" fmla="*/ 0 h 6946"/>
                <a:gd name="T66" fmla="*/ 0 w 11573"/>
                <a:gd name="T67" fmla="*/ 0 h 6946"/>
                <a:gd name="T68" fmla="*/ 0 w 11573"/>
                <a:gd name="T69" fmla="*/ 0 h 6946"/>
                <a:gd name="T70" fmla="*/ 0 w 11573"/>
                <a:gd name="T71" fmla="*/ 0 h 6946"/>
                <a:gd name="T72" fmla="*/ 0 w 11573"/>
                <a:gd name="T73" fmla="*/ 0 h 6946"/>
                <a:gd name="T74" fmla="*/ 0 w 11573"/>
                <a:gd name="T75" fmla="*/ 0 h 6946"/>
                <a:gd name="T76" fmla="*/ 0 w 11573"/>
                <a:gd name="T77" fmla="*/ 0 h 6946"/>
                <a:gd name="T78" fmla="*/ 0 w 11573"/>
                <a:gd name="T79" fmla="*/ 0 h 6946"/>
                <a:gd name="T80" fmla="*/ 0 w 11573"/>
                <a:gd name="T81" fmla="*/ 0 h 6946"/>
                <a:gd name="T82" fmla="*/ 0 w 11573"/>
                <a:gd name="T83" fmla="*/ 0 h 6946"/>
                <a:gd name="T84" fmla="*/ 0 w 11573"/>
                <a:gd name="T85" fmla="*/ 0 h 69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573"/>
                <a:gd name="T130" fmla="*/ 0 h 6946"/>
                <a:gd name="T131" fmla="*/ 11573 w 11573"/>
                <a:gd name="T132" fmla="*/ 6946 h 69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573" h="6946">
                  <a:moveTo>
                    <a:pt x="0" y="6502"/>
                  </a:moveTo>
                  <a:lnTo>
                    <a:pt x="737" y="6079"/>
                  </a:lnTo>
                  <a:lnTo>
                    <a:pt x="773" y="6079"/>
                  </a:lnTo>
                  <a:lnTo>
                    <a:pt x="809" y="6078"/>
                  </a:lnTo>
                  <a:lnTo>
                    <a:pt x="844" y="6076"/>
                  </a:lnTo>
                  <a:lnTo>
                    <a:pt x="880" y="6073"/>
                  </a:lnTo>
                  <a:lnTo>
                    <a:pt x="915" y="6070"/>
                  </a:lnTo>
                  <a:lnTo>
                    <a:pt x="951" y="6066"/>
                  </a:lnTo>
                  <a:lnTo>
                    <a:pt x="987" y="6060"/>
                  </a:lnTo>
                  <a:lnTo>
                    <a:pt x="1022" y="6055"/>
                  </a:lnTo>
                  <a:lnTo>
                    <a:pt x="1039" y="6089"/>
                  </a:lnTo>
                  <a:lnTo>
                    <a:pt x="1057" y="6123"/>
                  </a:lnTo>
                  <a:lnTo>
                    <a:pt x="1076" y="6156"/>
                  </a:lnTo>
                  <a:lnTo>
                    <a:pt x="1096" y="6189"/>
                  </a:lnTo>
                  <a:lnTo>
                    <a:pt x="1117" y="6222"/>
                  </a:lnTo>
                  <a:lnTo>
                    <a:pt x="1138" y="6255"/>
                  </a:lnTo>
                  <a:lnTo>
                    <a:pt x="1162" y="6288"/>
                  </a:lnTo>
                  <a:lnTo>
                    <a:pt x="1186" y="6320"/>
                  </a:lnTo>
                  <a:lnTo>
                    <a:pt x="1212" y="6352"/>
                  </a:lnTo>
                  <a:lnTo>
                    <a:pt x="1237" y="6382"/>
                  </a:lnTo>
                  <a:lnTo>
                    <a:pt x="1265" y="6414"/>
                  </a:lnTo>
                  <a:lnTo>
                    <a:pt x="1292" y="6445"/>
                  </a:lnTo>
                  <a:lnTo>
                    <a:pt x="1321" y="6475"/>
                  </a:lnTo>
                  <a:lnTo>
                    <a:pt x="1352" y="6506"/>
                  </a:lnTo>
                  <a:lnTo>
                    <a:pt x="1382" y="6536"/>
                  </a:lnTo>
                  <a:lnTo>
                    <a:pt x="1413" y="6564"/>
                  </a:lnTo>
                  <a:lnTo>
                    <a:pt x="747" y="6946"/>
                  </a:lnTo>
                  <a:lnTo>
                    <a:pt x="720" y="6918"/>
                  </a:lnTo>
                  <a:lnTo>
                    <a:pt x="694" y="6891"/>
                  </a:lnTo>
                  <a:lnTo>
                    <a:pt x="669" y="6863"/>
                  </a:lnTo>
                  <a:lnTo>
                    <a:pt x="645" y="6834"/>
                  </a:lnTo>
                  <a:lnTo>
                    <a:pt x="620" y="6806"/>
                  </a:lnTo>
                  <a:lnTo>
                    <a:pt x="598" y="6777"/>
                  </a:lnTo>
                  <a:lnTo>
                    <a:pt x="576" y="6748"/>
                  </a:lnTo>
                  <a:lnTo>
                    <a:pt x="553" y="6718"/>
                  </a:lnTo>
                  <a:lnTo>
                    <a:pt x="533" y="6689"/>
                  </a:lnTo>
                  <a:lnTo>
                    <a:pt x="513" y="6659"/>
                  </a:lnTo>
                  <a:lnTo>
                    <a:pt x="494" y="6629"/>
                  </a:lnTo>
                  <a:lnTo>
                    <a:pt x="476" y="6598"/>
                  </a:lnTo>
                  <a:lnTo>
                    <a:pt x="458" y="6569"/>
                  </a:lnTo>
                  <a:lnTo>
                    <a:pt x="441" y="6538"/>
                  </a:lnTo>
                  <a:lnTo>
                    <a:pt x="425" y="6507"/>
                  </a:lnTo>
                  <a:lnTo>
                    <a:pt x="409" y="6476"/>
                  </a:lnTo>
                  <a:lnTo>
                    <a:pt x="359" y="6485"/>
                  </a:lnTo>
                  <a:lnTo>
                    <a:pt x="308" y="6491"/>
                  </a:lnTo>
                  <a:lnTo>
                    <a:pt x="257" y="6496"/>
                  </a:lnTo>
                  <a:lnTo>
                    <a:pt x="206" y="6500"/>
                  </a:lnTo>
                  <a:lnTo>
                    <a:pt x="154" y="6503"/>
                  </a:lnTo>
                  <a:lnTo>
                    <a:pt x="103" y="6504"/>
                  </a:lnTo>
                  <a:lnTo>
                    <a:pt x="52" y="6504"/>
                  </a:lnTo>
                  <a:lnTo>
                    <a:pt x="0" y="6502"/>
                  </a:lnTo>
                  <a:close/>
                  <a:moveTo>
                    <a:pt x="10949" y="235"/>
                  </a:moveTo>
                  <a:lnTo>
                    <a:pt x="11359" y="0"/>
                  </a:lnTo>
                  <a:lnTo>
                    <a:pt x="11383" y="45"/>
                  </a:lnTo>
                  <a:lnTo>
                    <a:pt x="11405" y="92"/>
                  </a:lnTo>
                  <a:lnTo>
                    <a:pt x="11426" y="139"/>
                  </a:lnTo>
                  <a:lnTo>
                    <a:pt x="11447" y="185"/>
                  </a:lnTo>
                  <a:lnTo>
                    <a:pt x="11465" y="232"/>
                  </a:lnTo>
                  <a:lnTo>
                    <a:pt x="11482" y="278"/>
                  </a:lnTo>
                  <a:lnTo>
                    <a:pt x="11497" y="326"/>
                  </a:lnTo>
                  <a:lnTo>
                    <a:pt x="11511" y="373"/>
                  </a:lnTo>
                  <a:lnTo>
                    <a:pt x="11524" y="420"/>
                  </a:lnTo>
                  <a:lnTo>
                    <a:pt x="11536" y="468"/>
                  </a:lnTo>
                  <a:lnTo>
                    <a:pt x="11545" y="514"/>
                  </a:lnTo>
                  <a:lnTo>
                    <a:pt x="11554" y="561"/>
                  </a:lnTo>
                  <a:lnTo>
                    <a:pt x="11560" y="609"/>
                  </a:lnTo>
                  <a:lnTo>
                    <a:pt x="11566" y="656"/>
                  </a:lnTo>
                  <a:lnTo>
                    <a:pt x="11570" y="703"/>
                  </a:lnTo>
                  <a:lnTo>
                    <a:pt x="11573" y="749"/>
                  </a:lnTo>
                  <a:lnTo>
                    <a:pt x="11119" y="1010"/>
                  </a:lnTo>
                  <a:lnTo>
                    <a:pt x="11121" y="961"/>
                  </a:lnTo>
                  <a:lnTo>
                    <a:pt x="11122" y="913"/>
                  </a:lnTo>
                  <a:lnTo>
                    <a:pt x="11121" y="864"/>
                  </a:lnTo>
                  <a:lnTo>
                    <a:pt x="11117" y="816"/>
                  </a:lnTo>
                  <a:lnTo>
                    <a:pt x="11113" y="767"/>
                  </a:lnTo>
                  <a:lnTo>
                    <a:pt x="11106" y="718"/>
                  </a:lnTo>
                  <a:lnTo>
                    <a:pt x="11098" y="670"/>
                  </a:lnTo>
                  <a:lnTo>
                    <a:pt x="11088" y="622"/>
                  </a:lnTo>
                  <a:lnTo>
                    <a:pt x="11076" y="573"/>
                  </a:lnTo>
                  <a:lnTo>
                    <a:pt x="11063" y="524"/>
                  </a:lnTo>
                  <a:lnTo>
                    <a:pt x="11047" y="476"/>
                  </a:lnTo>
                  <a:lnTo>
                    <a:pt x="11031" y="427"/>
                  </a:lnTo>
                  <a:lnTo>
                    <a:pt x="11013" y="379"/>
                  </a:lnTo>
                  <a:lnTo>
                    <a:pt x="10993" y="330"/>
                  </a:lnTo>
                  <a:lnTo>
                    <a:pt x="10972" y="283"/>
                  </a:lnTo>
                  <a:lnTo>
                    <a:pt x="10949" y="235"/>
                  </a:lnTo>
                  <a:close/>
                </a:path>
              </a:pathLst>
            </a:custGeom>
            <a:solidFill>
              <a:srgbClr val="838A83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8" name="Freeform 27"/>
            <p:cNvSpPr>
              <a:spLocks noEditPoints="1"/>
            </p:cNvSpPr>
            <p:nvPr/>
          </p:nvSpPr>
          <p:spPr bwMode="auto">
            <a:xfrm>
              <a:off x="1925" y="1828"/>
              <a:ext cx="1384" cy="685"/>
            </a:xfrm>
            <a:custGeom>
              <a:avLst/>
              <a:gdLst>
                <a:gd name="T0" fmla="*/ 0 w 11068"/>
                <a:gd name="T1" fmla="*/ 0 h 6856"/>
                <a:gd name="T2" fmla="*/ 0 w 11068"/>
                <a:gd name="T3" fmla="*/ 0 h 6856"/>
                <a:gd name="T4" fmla="*/ 0 w 11068"/>
                <a:gd name="T5" fmla="*/ 0 h 6856"/>
                <a:gd name="T6" fmla="*/ 0 w 11068"/>
                <a:gd name="T7" fmla="*/ 0 h 6856"/>
                <a:gd name="T8" fmla="*/ 0 w 11068"/>
                <a:gd name="T9" fmla="*/ 0 h 6856"/>
                <a:gd name="T10" fmla="*/ 0 w 11068"/>
                <a:gd name="T11" fmla="*/ 0 h 6856"/>
                <a:gd name="T12" fmla="*/ 0 w 11068"/>
                <a:gd name="T13" fmla="*/ 0 h 6856"/>
                <a:gd name="T14" fmla="*/ 0 w 11068"/>
                <a:gd name="T15" fmla="*/ 0 h 6856"/>
                <a:gd name="T16" fmla="*/ 0 w 11068"/>
                <a:gd name="T17" fmla="*/ 0 h 6856"/>
                <a:gd name="T18" fmla="*/ 0 w 11068"/>
                <a:gd name="T19" fmla="*/ 0 h 6856"/>
                <a:gd name="T20" fmla="*/ 0 w 11068"/>
                <a:gd name="T21" fmla="*/ 0 h 6856"/>
                <a:gd name="T22" fmla="*/ 0 w 11068"/>
                <a:gd name="T23" fmla="*/ 0 h 6856"/>
                <a:gd name="T24" fmla="*/ 0 w 11068"/>
                <a:gd name="T25" fmla="*/ 0 h 6856"/>
                <a:gd name="T26" fmla="*/ 0 w 11068"/>
                <a:gd name="T27" fmla="*/ 0 h 6856"/>
                <a:gd name="T28" fmla="*/ 0 w 11068"/>
                <a:gd name="T29" fmla="*/ 0 h 6856"/>
                <a:gd name="T30" fmla="*/ 0 w 11068"/>
                <a:gd name="T31" fmla="*/ 0 h 6856"/>
                <a:gd name="T32" fmla="*/ 0 w 11068"/>
                <a:gd name="T33" fmla="*/ 0 h 6856"/>
                <a:gd name="T34" fmla="*/ 0 w 11068"/>
                <a:gd name="T35" fmla="*/ 0 h 6856"/>
                <a:gd name="T36" fmla="*/ 0 w 11068"/>
                <a:gd name="T37" fmla="*/ 0 h 6856"/>
                <a:gd name="T38" fmla="*/ 0 w 11068"/>
                <a:gd name="T39" fmla="*/ 0 h 6856"/>
                <a:gd name="T40" fmla="*/ 0 w 11068"/>
                <a:gd name="T41" fmla="*/ 0 h 6856"/>
                <a:gd name="T42" fmla="*/ 0 w 11068"/>
                <a:gd name="T43" fmla="*/ 0 h 6856"/>
                <a:gd name="T44" fmla="*/ 0 w 11068"/>
                <a:gd name="T45" fmla="*/ 0 h 6856"/>
                <a:gd name="T46" fmla="*/ 0 w 11068"/>
                <a:gd name="T47" fmla="*/ 0 h 6856"/>
                <a:gd name="T48" fmla="*/ 0 w 11068"/>
                <a:gd name="T49" fmla="*/ 0 h 6856"/>
                <a:gd name="T50" fmla="*/ 0 w 11068"/>
                <a:gd name="T51" fmla="*/ 0 h 6856"/>
                <a:gd name="T52" fmla="*/ 0 w 11068"/>
                <a:gd name="T53" fmla="*/ 0 h 6856"/>
                <a:gd name="T54" fmla="*/ 0 w 11068"/>
                <a:gd name="T55" fmla="*/ 0 h 6856"/>
                <a:gd name="T56" fmla="*/ 0 w 11068"/>
                <a:gd name="T57" fmla="*/ 0 h 6856"/>
                <a:gd name="T58" fmla="*/ 0 w 11068"/>
                <a:gd name="T59" fmla="*/ 0 h 6856"/>
                <a:gd name="T60" fmla="*/ 0 w 11068"/>
                <a:gd name="T61" fmla="*/ 0 h 6856"/>
                <a:gd name="T62" fmla="*/ 0 w 11068"/>
                <a:gd name="T63" fmla="*/ 0 h 6856"/>
                <a:gd name="T64" fmla="*/ 0 w 11068"/>
                <a:gd name="T65" fmla="*/ 0 h 6856"/>
                <a:gd name="T66" fmla="*/ 0 w 11068"/>
                <a:gd name="T67" fmla="*/ 0 h 6856"/>
                <a:gd name="T68" fmla="*/ 0 w 11068"/>
                <a:gd name="T69" fmla="*/ 0 h 6856"/>
                <a:gd name="T70" fmla="*/ 0 w 11068"/>
                <a:gd name="T71" fmla="*/ 0 h 6856"/>
                <a:gd name="T72" fmla="*/ 0 w 11068"/>
                <a:gd name="T73" fmla="*/ 0 h 6856"/>
                <a:gd name="T74" fmla="*/ 0 w 11068"/>
                <a:gd name="T75" fmla="*/ 0 h 6856"/>
                <a:gd name="T76" fmla="*/ 0 w 11068"/>
                <a:gd name="T77" fmla="*/ 0 h 6856"/>
                <a:gd name="T78" fmla="*/ 0 w 11068"/>
                <a:gd name="T79" fmla="*/ 0 h 6856"/>
                <a:gd name="T80" fmla="*/ 0 w 11068"/>
                <a:gd name="T81" fmla="*/ 0 h 6856"/>
                <a:gd name="T82" fmla="*/ 0 w 11068"/>
                <a:gd name="T83" fmla="*/ 0 h 68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68"/>
                <a:gd name="T127" fmla="*/ 0 h 6856"/>
                <a:gd name="T128" fmla="*/ 11068 w 11068"/>
                <a:gd name="T129" fmla="*/ 6856 h 68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68" h="6856">
                  <a:moveTo>
                    <a:pt x="0" y="6295"/>
                  </a:moveTo>
                  <a:lnTo>
                    <a:pt x="648" y="5924"/>
                  </a:lnTo>
                  <a:lnTo>
                    <a:pt x="676" y="5961"/>
                  </a:lnTo>
                  <a:lnTo>
                    <a:pt x="704" y="5998"/>
                  </a:lnTo>
                  <a:lnTo>
                    <a:pt x="734" y="6034"/>
                  </a:lnTo>
                  <a:lnTo>
                    <a:pt x="766" y="6070"/>
                  </a:lnTo>
                  <a:lnTo>
                    <a:pt x="799" y="6105"/>
                  </a:lnTo>
                  <a:lnTo>
                    <a:pt x="833" y="6140"/>
                  </a:lnTo>
                  <a:lnTo>
                    <a:pt x="868" y="6174"/>
                  </a:lnTo>
                  <a:lnTo>
                    <a:pt x="904" y="6208"/>
                  </a:lnTo>
                  <a:lnTo>
                    <a:pt x="941" y="6241"/>
                  </a:lnTo>
                  <a:lnTo>
                    <a:pt x="979" y="6274"/>
                  </a:lnTo>
                  <a:lnTo>
                    <a:pt x="1020" y="6307"/>
                  </a:lnTo>
                  <a:lnTo>
                    <a:pt x="1060" y="6339"/>
                  </a:lnTo>
                  <a:lnTo>
                    <a:pt x="1103" y="6370"/>
                  </a:lnTo>
                  <a:lnTo>
                    <a:pt x="1145" y="6401"/>
                  </a:lnTo>
                  <a:lnTo>
                    <a:pt x="1190" y="6430"/>
                  </a:lnTo>
                  <a:lnTo>
                    <a:pt x="1234" y="6460"/>
                  </a:lnTo>
                  <a:lnTo>
                    <a:pt x="544" y="6856"/>
                  </a:lnTo>
                  <a:lnTo>
                    <a:pt x="502" y="6824"/>
                  </a:lnTo>
                  <a:lnTo>
                    <a:pt x="460" y="6792"/>
                  </a:lnTo>
                  <a:lnTo>
                    <a:pt x="421" y="6759"/>
                  </a:lnTo>
                  <a:lnTo>
                    <a:pt x="382" y="6726"/>
                  </a:lnTo>
                  <a:lnTo>
                    <a:pt x="344" y="6692"/>
                  </a:lnTo>
                  <a:lnTo>
                    <a:pt x="306" y="6658"/>
                  </a:lnTo>
                  <a:lnTo>
                    <a:pt x="270" y="6624"/>
                  </a:lnTo>
                  <a:lnTo>
                    <a:pt x="236" y="6589"/>
                  </a:lnTo>
                  <a:lnTo>
                    <a:pt x="202" y="6554"/>
                  </a:lnTo>
                  <a:lnTo>
                    <a:pt x="170" y="6517"/>
                  </a:lnTo>
                  <a:lnTo>
                    <a:pt x="139" y="6481"/>
                  </a:lnTo>
                  <a:lnTo>
                    <a:pt x="109" y="6445"/>
                  </a:lnTo>
                  <a:lnTo>
                    <a:pt x="79" y="6408"/>
                  </a:lnTo>
                  <a:lnTo>
                    <a:pt x="52" y="6371"/>
                  </a:lnTo>
                  <a:lnTo>
                    <a:pt x="25" y="6334"/>
                  </a:lnTo>
                  <a:lnTo>
                    <a:pt x="0" y="6295"/>
                  </a:lnTo>
                  <a:close/>
                  <a:moveTo>
                    <a:pt x="10575" y="242"/>
                  </a:moveTo>
                  <a:lnTo>
                    <a:pt x="10999" y="0"/>
                  </a:lnTo>
                  <a:lnTo>
                    <a:pt x="11015" y="54"/>
                  </a:lnTo>
                  <a:lnTo>
                    <a:pt x="11029" y="109"/>
                  </a:lnTo>
                  <a:lnTo>
                    <a:pt x="11040" y="165"/>
                  </a:lnTo>
                  <a:lnTo>
                    <a:pt x="11050" y="220"/>
                  </a:lnTo>
                  <a:lnTo>
                    <a:pt x="11057" y="275"/>
                  </a:lnTo>
                  <a:lnTo>
                    <a:pt x="11063" y="329"/>
                  </a:lnTo>
                  <a:lnTo>
                    <a:pt x="11066" y="385"/>
                  </a:lnTo>
                  <a:lnTo>
                    <a:pt x="11068" y="440"/>
                  </a:lnTo>
                  <a:lnTo>
                    <a:pt x="11067" y="494"/>
                  </a:lnTo>
                  <a:lnTo>
                    <a:pt x="11064" y="548"/>
                  </a:lnTo>
                  <a:lnTo>
                    <a:pt x="11062" y="576"/>
                  </a:lnTo>
                  <a:lnTo>
                    <a:pt x="11058" y="603"/>
                  </a:lnTo>
                  <a:lnTo>
                    <a:pt x="11055" y="630"/>
                  </a:lnTo>
                  <a:lnTo>
                    <a:pt x="11052" y="657"/>
                  </a:lnTo>
                  <a:lnTo>
                    <a:pt x="11048" y="684"/>
                  </a:lnTo>
                  <a:lnTo>
                    <a:pt x="11042" y="711"/>
                  </a:lnTo>
                  <a:lnTo>
                    <a:pt x="11037" y="738"/>
                  </a:lnTo>
                  <a:lnTo>
                    <a:pt x="11031" y="764"/>
                  </a:lnTo>
                  <a:lnTo>
                    <a:pt x="11024" y="791"/>
                  </a:lnTo>
                  <a:lnTo>
                    <a:pt x="11017" y="817"/>
                  </a:lnTo>
                  <a:lnTo>
                    <a:pt x="11010" y="844"/>
                  </a:lnTo>
                  <a:lnTo>
                    <a:pt x="11001" y="871"/>
                  </a:lnTo>
                  <a:lnTo>
                    <a:pt x="10448" y="1186"/>
                  </a:lnTo>
                  <a:lnTo>
                    <a:pt x="10464" y="1159"/>
                  </a:lnTo>
                  <a:lnTo>
                    <a:pt x="10479" y="1130"/>
                  </a:lnTo>
                  <a:lnTo>
                    <a:pt x="10494" y="1101"/>
                  </a:lnTo>
                  <a:lnTo>
                    <a:pt x="10507" y="1073"/>
                  </a:lnTo>
                  <a:lnTo>
                    <a:pt x="10520" y="1043"/>
                  </a:lnTo>
                  <a:lnTo>
                    <a:pt x="10533" y="1013"/>
                  </a:lnTo>
                  <a:lnTo>
                    <a:pt x="10545" y="982"/>
                  </a:lnTo>
                  <a:lnTo>
                    <a:pt x="10555" y="951"/>
                  </a:lnTo>
                  <a:lnTo>
                    <a:pt x="10568" y="909"/>
                  </a:lnTo>
                  <a:lnTo>
                    <a:pt x="10580" y="865"/>
                  </a:lnTo>
                  <a:lnTo>
                    <a:pt x="10590" y="822"/>
                  </a:lnTo>
                  <a:lnTo>
                    <a:pt x="10598" y="778"/>
                  </a:lnTo>
                  <a:lnTo>
                    <a:pt x="10605" y="733"/>
                  </a:lnTo>
                  <a:lnTo>
                    <a:pt x="10610" y="690"/>
                  </a:lnTo>
                  <a:lnTo>
                    <a:pt x="10614" y="645"/>
                  </a:lnTo>
                  <a:lnTo>
                    <a:pt x="10616" y="600"/>
                  </a:lnTo>
                  <a:lnTo>
                    <a:pt x="10616" y="556"/>
                  </a:lnTo>
                  <a:lnTo>
                    <a:pt x="10615" y="511"/>
                  </a:lnTo>
                  <a:lnTo>
                    <a:pt x="10611" y="466"/>
                  </a:lnTo>
                  <a:lnTo>
                    <a:pt x="10607" y="422"/>
                  </a:lnTo>
                  <a:lnTo>
                    <a:pt x="10602" y="376"/>
                  </a:lnTo>
                  <a:lnTo>
                    <a:pt x="10594" y="331"/>
                  </a:lnTo>
                  <a:lnTo>
                    <a:pt x="10586" y="287"/>
                  </a:lnTo>
                  <a:lnTo>
                    <a:pt x="10575" y="242"/>
                  </a:lnTo>
                  <a:close/>
                </a:path>
              </a:pathLst>
            </a:custGeom>
            <a:solidFill>
              <a:srgbClr val="84898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9" name="Freeform 28"/>
            <p:cNvSpPr>
              <a:spLocks noEditPoints="1"/>
            </p:cNvSpPr>
            <p:nvPr/>
          </p:nvSpPr>
          <p:spPr bwMode="auto">
            <a:xfrm>
              <a:off x="1955" y="1867"/>
              <a:ext cx="1355" cy="669"/>
            </a:xfrm>
            <a:custGeom>
              <a:avLst/>
              <a:gdLst>
                <a:gd name="T0" fmla="*/ 0 w 10833"/>
                <a:gd name="T1" fmla="*/ 0 h 6688"/>
                <a:gd name="T2" fmla="*/ 0 w 10833"/>
                <a:gd name="T3" fmla="*/ 0 h 6688"/>
                <a:gd name="T4" fmla="*/ 0 w 10833"/>
                <a:gd name="T5" fmla="*/ 0 h 6688"/>
                <a:gd name="T6" fmla="*/ 0 w 10833"/>
                <a:gd name="T7" fmla="*/ 0 h 6688"/>
                <a:gd name="T8" fmla="*/ 0 w 10833"/>
                <a:gd name="T9" fmla="*/ 0 h 6688"/>
                <a:gd name="T10" fmla="*/ 0 w 10833"/>
                <a:gd name="T11" fmla="*/ 0 h 6688"/>
                <a:gd name="T12" fmla="*/ 0 w 10833"/>
                <a:gd name="T13" fmla="*/ 0 h 6688"/>
                <a:gd name="T14" fmla="*/ 0 w 10833"/>
                <a:gd name="T15" fmla="*/ 0 h 6688"/>
                <a:gd name="T16" fmla="*/ 0 w 10833"/>
                <a:gd name="T17" fmla="*/ 0 h 6688"/>
                <a:gd name="T18" fmla="*/ 0 w 10833"/>
                <a:gd name="T19" fmla="*/ 0 h 6688"/>
                <a:gd name="T20" fmla="*/ 0 w 10833"/>
                <a:gd name="T21" fmla="*/ 0 h 6688"/>
                <a:gd name="T22" fmla="*/ 0 w 10833"/>
                <a:gd name="T23" fmla="*/ 0 h 6688"/>
                <a:gd name="T24" fmla="*/ 0 w 10833"/>
                <a:gd name="T25" fmla="*/ 0 h 6688"/>
                <a:gd name="T26" fmla="*/ 0 w 10833"/>
                <a:gd name="T27" fmla="*/ 0 h 6688"/>
                <a:gd name="T28" fmla="*/ 0 w 10833"/>
                <a:gd name="T29" fmla="*/ 0 h 6688"/>
                <a:gd name="T30" fmla="*/ 0 w 10833"/>
                <a:gd name="T31" fmla="*/ 0 h 6688"/>
                <a:gd name="T32" fmla="*/ 0 w 10833"/>
                <a:gd name="T33" fmla="*/ 0 h 6688"/>
                <a:gd name="T34" fmla="*/ 0 w 10833"/>
                <a:gd name="T35" fmla="*/ 0 h 6688"/>
                <a:gd name="T36" fmla="*/ 0 w 10833"/>
                <a:gd name="T37" fmla="*/ 0 h 6688"/>
                <a:gd name="T38" fmla="*/ 0 w 10833"/>
                <a:gd name="T39" fmla="*/ 0 h 6688"/>
                <a:gd name="T40" fmla="*/ 0 w 10833"/>
                <a:gd name="T41" fmla="*/ 0 h 6688"/>
                <a:gd name="T42" fmla="*/ 0 w 10833"/>
                <a:gd name="T43" fmla="*/ 0 h 6688"/>
                <a:gd name="T44" fmla="*/ 0 w 10833"/>
                <a:gd name="T45" fmla="*/ 0 h 6688"/>
                <a:gd name="T46" fmla="*/ 0 w 10833"/>
                <a:gd name="T47" fmla="*/ 0 h 6688"/>
                <a:gd name="T48" fmla="*/ 0 w 10833"/>
                <a:gd name="T49" fmla="*/ 0 h 6688"/>
                <a:gd name="T50" fmla="*/ 0 w 10833"/>
                <a:gd name="T51" fmla="*/ 0 h 6688"/>
                <a:gd name="T52" fmla="*/ 0 w 10833"/>
                <a:gd name="T53" fmla="*/ 0 h 6688"/>
                <a:gd name="T54" fmla="*/ 0 w 10833"/>
                <a:gd name="T55" fmla="*/ 0 h 6688"/>
                <a:gd name="T56" fmla="*/ 0 w 10833"/>
                <a:gd name="T57" fmla="*/ 0 h 6688"/>
                <a:gd name="T58" fmla="*/ 0 w 10833"/>
                <a:gd name="T59" fmla="*/ 0 h 6688"/>
                <a:gd name="T60" fmla="*/ 0 w 10833"/>
                <a:gd name="T61" fmla="*/ 0 h 6688"/>
                <a:gd name="T62" fmla="*/ 0 w 10833"/>
                <a:gd name="T63" fmla="*/ 0 h 6688"/>
                <a:gd name="T64" fmla="*/ 0 w 10833"/>
                <a:gd name="T65" fmla="*/ 0 h 6688"/>
                <a:gd name="T66" fmla="*/ 0 w 10833"/>
                <a:gd name="T67" fmla="*/ 0 h 6688"/>
                <a:gd name="T68" fmla="*/ 0 w 10833"/>
                <a:gd name="T69" fmla="*/ 0 h 6688"/>
                <a:gd name="T70" fmla="*/ 0 w 10833"/>
                <a:gd name="T71" fmla="*/ 0 h 6688"/>
                <a:gd name="T72" fmla="*/ 0 w 10833"/>
                <a:gd name="T73" fmla="*/ 0 h 6688"/>
                <a:gd name="T74" fmla="*/ 0 w 10833"/>
                <a:gd name="T75" fmla="*/ 0 h 6688"/>
                <a:gd name="T76" fmla="*/ 0 w 10833"/>
                <a:gd name="T77" fmla="*/ 0 h 6688"/>
                <a:gd name="T78" fmla="*/ 0 w 10833"/>
                <a:gd name="T79" fmla="*/ 0 h 6688"/>
                <a:gd name="T80" fmla="*/ 0 w 10833"/>
                <a:gd name="T81" fmla="*/ 0 h 6688"/>
                <a:gd name="T82" fmla="*/ 0 w 10833"/>
                <a:gd name="T83" fmla="*/ 0 h 6688"/>
                <a:gd name="T84" fmla="*/ 0 w 10833"/>
                <a:gd name="T85" fmla="*/ 0 h 6688"/>
                <a:gd name="T86" fmla="*/ 0 w 10833"/>
                <a:gd name="T87" fmla="*/ 0 h 6688"/>
                <a:gd name="T88" fmla="*/ 0 w 10833"/>
                <a:gd name="T89" fmla="*/ 0 h 6688"/>
                <a:gd name="T90" fmla="*/ 0 w 10833"/>
                <a:gd name="T91" fmla="*/ 0 h 6688"/>
                <a:gd name="T92" fmla="*/ 0 w 10833"/>
                <a:gd name="T93" fmla="*/ 0 h 6688"/>
                <a:gd name="T94" fmla="*/ 0 w 10833"/>
                <a:gd name="T95" fmla="*/ 0 h 6688"/>
                <a:gd name="T96" fmla="*/ 0 w 10833"/>
                <a:gd name="T97" fmla="*/ 0 h 6688"/>
                <a:gd name="T98" fmla="*/ 0 w 10833"/>
                <a:gd name="T99" fmla="*/ 0 h 6688"/>
                <a:gd name="T100" fmla="*/ 0 w 10833"/>
                <a:gd name="T101" fmla="*/ 0 h 6688"/>
                <a:gd name="T102" fmla="*/ 0 w 10833"/>
                <a:gd name="T103" fmla="*/ 0 h 6688"/>
                <a:gd name="T104" fmla="*/ 0 w 10833"/>
                <a:gd name="T105" fmla="*/ 0 h 6688"/>
                <a:gd name="T106" fmla="*/ 0 w 10833"/>
                <a:gd name="T107" fmla="*/ 0 h 6688"/>
                <a:gd name="T108" fmla="*/ 0 w 10833"/>
                <a:gd name="T109" fmla="*/ 0 h 66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833"/>
                <a:gd name="T166" fmla="*/ 0 h 6688"/>
                <a:gd name="T167" fmla="*/ 10833 w 10833"/>
                <a:gd name="T168" fmla="*/ 6688 h 66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833" h="6688">
                  <a:moveTo>
                    <a:pt x="0" y="6197"/>
                  </a:moveTo>
                  <a:lnTo>
                    <a:pt x="666" y="5815"/>
                  </a:lnTo>
                  <a:lnTo>
                    <a:pt x="703" y="5848"/>
                  </a:lnTo>
                  <a:lnTo>
                    <a:pt x="742" y="5881"/>
                  </a:lnTo>
                  <a:lnTo>
                    <a:pt x="781" y="5913"/>
                  </a:lnTo>
                  <a:lnTo>
                    <a:pt x="821" y="5944"/>
                  </a:lnTo>
                  <a:lnTo>
                    <a:pt x="863" y="5975"/>
                  </a:lnTo>
                  <a:lnTo>
                    <a:pt x="905" y="6006"/>
                  </a:lnTo>
                  <a:lnTo>
                    <a:pt x="949" y="6035"/>
                  </a:lnTo>
                  <a:lnTo>
                    <a:pt x="993" y="6064"/>
                  </a:lnTo>
                  <a:lnTo>
                    <a:pt x="1039" y="6093"/>
                  </a:lnTo>
                  <a:lnTo>
                    <a:pt x="1086" y="6120"/>
                  </a:lnTo>
                  <a:lnTo>
                    <a:pt x="1133" y="6148"/>
                  </a:lnTo>
                  <a:lnTo>
                    <a:pt x="1182" y="6175"/>
                  </a:lnTo>
                  <a:lnTo>
                    <a:pt x="1231" y="6201"/>
                  </a:lnTo>
                  <a:lnTo>
                    <a:pt x="1282" y="6227"/>
                  </a:lnTo>
                  <a:lnTo>
                    <a:pt x="1333" y="6252"/>
                  </a:lnTo>
                  <a:lnTo>
                    <a:pt x="1385" y="6276"/>
                  </a:lnTo>
                  <a:lnTo>
                    <a:pt x="665" y="6688"/>
                  </a:lnTo>
                  <a:lnTo>
                    <a:pt x="617" y="6661"/>
                  </a:lnTo>
                  <a:lnTo>
                    <a:pt x="570" y="6634"/>
                  </a:lnTo>
                  <a:lnTo>
                    <a:pt x="522" y="6605"/>
                  </a:lnTo>
                  <a:lnTo>
                    <a:pt x="476" y="6578"/>
                  </a:lnTo>
                  <a:lnTo>
                    <a:pt x="432" y="6548"/>
                  </a:lnTo>
                  <a:lnTo>
                    <a:pt x="387" y="6519"/>
                  </a:lnTo>
                  <a:lnTo>
                    <a:pt x="344" y="6488"/>
                  </a:lnTo>
                  <a:lnTo>
                    <a:pt x="301" y="6459"/>
                  </a:lnTo>
                  <a:lnTo>
                    <a:pt x="260" y="6428"/>
                  </a:lnTo>
                  <a:lnTo>
                    <a:pt x="219" y="6396"/>
                  </a:lnTo>
                  <a:lnTo>
                    <a:pt x="180" y="6364"/>
                  </a:lnTo>
                  <a:lnTo>
                    <a:pt x="142" y="6331"/>
                  </a:lnTo>
                  <a:lnTo>
                    <a:pt x="105" y="6299"/>
                  </a:lnTo>
                  <a:lnTo>
                    <a:pt x="69" y="6265"/>
                  </a:lnTo>
                  <a:lnTo>
                    <a:pt x="34" y="6232"/>
                  </a:lnTo>
                  <a:lnTo>
                    <a:pt x="0" y="6197"/>
                  </a:lnTo>
                  <a:close/>
                  <a:moveTo>
                    <a:pt x="10372" y="261"/>
                  </a:moveTo>
                  <a:lnTo>
                    <a:pt x="10826" y="0"/>
                  </a:lnTo>
                  <a:lnTo>
                    <a:pt x="10826" y="31"/>
                  </a:lnTo>
                  <a:lnTo>
                    <a:pt x="10826" y="61"/>
                  </a:lnTo>
                  <a:lnTo>
                    <a:pt x="10826" y="92"/>
                  </a:lnTo>
                  <a:lnTo>
                    <a:pt x="10825" y="122"/>
                  </a:lnTo>
                  <a:lnTo>
                    <a:pt x="10823" y="151"/>
                  </a:lnTo>
                  <a:lnTo>
                    <a:pt x="10821" y="181"/>
                  </a:lnTo>
                  <a:lnTo>
                    <a:pt x="10817" y="211"/>
                  </a:lnTo>
                  <a:lnTo>
                    <a:pt x="10813" y="241"/>
                  </a:lnTo>
                  <a:lnTo>
                    <a:pt x="10809" y="270"/>
                  </a:lnTo>
                  <a:lnTo>
                    <a:pt x="10804" y="300"/>
                  </a:lnTo>
                  <a:lnTo>
                    <a:pt x="10798" y="330"/>
                  </a:lnTo>
                  <a:lnTo>
                    <a:pt x="10792" y="360"/>
                  </a:lnTo>
                  <a:lnTo>
                    <a:pt x="10784" y="389"/>
                  </a:lnTo>
                  <a:lnTo>
                    <a:pt x="10777" y="418"/>
                  </a:lnTo>
                  <a:lnTo>
                    <a:pt x="10769" y="447"/>
                  </a:lnTo>
                  <a:lnTo>
                    <a:pt x="10759" y="477"/>
                  </a:lnTo>
                  <a:lnTo>
                    <a:pt x="10745" y="516"/>
                  </a:lnTo>
                  <a:lnTo>
                    <a:pt x="10730" y="554"/>
                  </a:lnTo>
                  <a:lnTo>
                    <a:pt x="10715" y="591"/>
                  </a:lnTo>
                  <a:lnTo>
                    <a:pt x="10698" y="629"/>
                  </a:lnTo>
                  <a:lnTo>
                    <a:pt x="10680" y="666"/>
                  </a:lnTo>
                  <a:lnTo>
                    <a:pt x="10660" y="701"/>
                  </a:lnTo>
                  <a:lnTo>
                    <a:pt x="10640" y="737"/>
                  </a:lnTo>
                  <a:lnTo>
                    <a:pt x="10619" y="771"/>
                  </a:lnTo>
                  <a:lnTo>
                    <a:pt x="10622" y="778"/>
                  </a:lnTo>
                  <a:lnTo>
                    <a:pt x="10624" y="783"/>
                  </a:lnTo>
                  <a:lnTo>
                    <a:pt x="10627" y="789"/>
                  </a:lnTo>
                  <a:lnTo>
                    <a:pt x="10629" y="795"/>
                  </a:lnTo>
                  <a:lnTo>
                    <a:pt x="10632" y="801"/>
                  </a:lnTo>
                  <a:lnTo>
                    <a:pt x="10635" y="806"/>
                  </a:lnTo>
                  <a:lnTo>
                    <a:pt x="10637" y="813"/>
                  </a:lnTo>
                  <a:lnTo>
                    <a:pt x="10639" y="818"/>
                  </a:lnTo>
                  <a:lnTo>
                    <a:pt x="10663" y="824"/>
                  </a:lnTo>
                  <a:lnTo>
                    <a:pt x="10688" y="830"/>
                  </a:lnTo>
                  <a:lnTo>
                    <a:pt x="10712" y="836"/>
                  </a:lnTo>
                  <a:lnTo>
                    <a:pt x="10737" y="841"/>
                  </a:lnTo>
                  <a:lnTo>
                    <a:pt x="10761" y="848"/>
                  </a:lnTo>
                  <a:lnTo>
                    <a:pt x="10786" y="854"/>
                  </a:lnTo>
                  <a:lnTo>
                    <a:pt x="10809" y="862"/>
                  </a:lnTo>
                  <a:lnTo>
                    <a:pt x="10833" y="868"/>
                  </a:lnTo>
                  <a:lnTo>
                    <a:pt x="10617" y="992"/>
                  </a:lnTo>
                  <a:lnTo>
                    <a:pt x="10567" y="973"/>
                  </a:lnTo>
                  <a:lnTo>
                    <a:pt x="10517" y="954"/>
                  </a:lnTo>
                  <a:lnTo>
                    <a:pt x="10467" y="937"/>
                  </a:lnTo>
                  <a:lnTo>
                    <a:pt x="10416" y="920"/>
                  </a:lnTo>
                  <a:lnTo>
                    <a:pt x="10364" y="905"/>
                  </a:lnTo>
                  <a:lnTo>
                    <a:pt x="10312" y="890"/>
                  </a:lnTo>
                  <a:lnTo>
                    <a:pt x="10259" y="878"/>
                  </a:lnTo>
                  <a:lnTo>
                    <a:pt x="10206" y="865"/>
                  </a:lnTo>
                  <a:lnTo>
                    <a:pt x="10204" y="859"/>
                  </a:lnTo>
                  <a:lnTo>
                    <a:pt x="10201" y="854"/>
                  </a:lnTo>
                  <a:lnTo>
                    <a:pt x="10199" y="849"/>
                  </a:lnTo>
                  <a:lnTo>
                    <a:pt x="10196" y="843"/>
                  </a:lnTo>
                  <a:lnTo>
                    <a:pt x="10194" y="838"/>
                  </a:lnTo>
                  <a:lnTo>
                    <a:pt x="10192" y="833"/>
                  </a:lnTo>
                  <a:lnTo>
                    <a:pt x="10190" y="828"/>
                  </a:lnTo>
                  <a:lnTo>
                    <a:pt x="10188" y="822"/>
                  </a:lnTo>
                  <a:lnTo>
                    <a:pt x="10207" y="791"/>
                  </a:lnTo>
                  <a:lnTo>
                    <a:pt x="10225" y="759"/>
                  </a:lnTo>
                  <a:lnTo>
                    <a:pt x="10242" y="727"/>
                  </a:lnTo>
                  <a:lnTo>
                    <a:pt x="10259" y="694"/>
                  </a:lnTo>
                  <a:lnTo>
                    <a:pt x="10274" y="660"/>
                  </a:lnTo>
                  <a:lnTo>
                    <a:pt x="10289" y="626"/>
                  </a:lnTo>
                  <a:lnTo>
                    <a:pt x="10301" y="590"/>
                  </a:lnTo>
                  <a:lnTo>
                    <a:pt x="10314" y="555"/>
                  </a:lnTo>
                  <a:lnTo>
                    <a:pt x="10325" y="519"/>
                  </a:lnTo>
                  <a:lnTo>
                    <a:pt x="10335" y="483"/>
                  </a:lnTo>
                  <a:lnTo>
                    <a:pt x="10344" y="446"/>
                  </a:lnTo>
                  <a:lnTo>
                    <a:pt x="10352" y="410"/>
                  </a:lnTo>
                  <a:lnTo>
                    <a:pt x="10359" y="372"/>
                  </a:lnTo>
                  <a:lnTo>
                    <a:pt x="10364" y="335"/>
                  </a:lnTo>
                  <a:lnTo>
                    <a:pt x="10368" y="298"/>
                  </a:lnTo>
                  <a:lnTo>
                    <a:pt x="10372" y="261"/>
                  </a:lnTo>
                  <a:close/>
                </a:path>
              </a:pathLst>
            </a:custGeom>
            <a:solidFill>
              <a:srgbClr val="82877E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0" name="Freeform 29"/>
            <p:cNvSpPr>
              <a:spLocks noEditPoints="1"/>
            </p:cNvSpPr>
            <p:nvPr/>
          </p:nvSpPr>
          <p:spPr bwMode="auto">
            <a:xfrm>
              <a:off x="1993" y="1915"/>
              <a:ext cx="1373" cy="641"/>
            </a:xfrm>
            <a:custGeom>
              <a:avLst/>
              <a:gdLst>
                <a:gd name="T0" fmla="*/ 0 w 10982"/>
                <a:gd name="T1" fmla="*/ 0 h 6408"/>
                <a:gd name="T2" fmla="*/ 0 w 10982"/>
                <a:gd name="T3" fmla="*/ 0 h 6408"/>
                <a:gd name="T4" fmla="*/ 0 w 10982"/>
                <a:gd name="T5" fmla="*/ 0 h 6408"/>
                <a:gd name="T6" fmla="*/ 0 w 10982"/>
                <a:gd name="T7" fmla="*/ 0 h 6408"/>
                <a:gd name="T8" fmla="*/ 0 w 10982"/>
                <a:gd name="T9" fmla="*/ 0 h 6408"/>
                <a:gd name="T10" fmla="*/ 0 w 10982"/>
                <a:gd name="T11" fmla="*/ 0 h 6408"/>
                <a:gd name="T12" fmla="*/ 0 w 10982"/>
                <a:gd name="T13" fmla="*/ 0 h 6408"/>
                <a:gd name="T14" fmla="*/ 0 w 10982"/>
                <a:gd name="T15" fmla="*/ 0 h 6408"/>
                <a:gd name="T16" fmla="*/ 0 w 10982"/>
                <a:gd name="T17" fmla="*/ 0 h 6408"/>
                <a:gd name="T18" fmla="*/ 0 w 10982"/>
                <a:gd name="T19" fmla="*/ 0 h 6408"/>
                <a:gd name="T20" fmla="*/ 0 w 10982"/>
                <a:gd name="T21" fmla="*/ 0 h 6408"/>
                <a:gd name="T22" fmla="*/ 0 w 10982"/>
                <a:gd name="T23" fmla="*/ 0 h 6408"/>
                <a:gd name="T24" fmla="*/ 0 w 10982"/>
                <a:gd name="T25" fmla="*/ 0 h 6408"/>
                <a:gd name="T26" fmla="*/ 0 w 10982"/>
                <a:gd name="T27" fmla="*/ 0 h 6408"/>
                <a:gd name="T28" fmla="*/ 0 w 10982"/>
                <a:gd name="T29" fmla="*/ 0 h 6408"/>
                <a:gd name="T30" fmla="*/ 0 w 10982"/>
                <a:gd name="T31" fmla="*/ 0 h 6408"/>
                <a:gd name="T32" fmla="*/ 0 w 10982"/>
                <a:gd name="T33" fmla="*/ 0 h 6408"/>
                <a:gd name="T34" fmla="*/ 0 w 10982"/>
                <a:gd name="T35" fmla="*/ 0 h 6408"/>
                <a:gd name="T36" fmla="*/ 0 w 10982"/>
                <a:gd name="T37" fmla="*/ 0 h 6408"/>
                <a:gd name="T38" fmla="*/ 0 w 10982"/>
                <a:gd name="T39" fmla="*/ 0 h 6408"/>
                <a:gd name="T40" fmla="*/ 0 w 10982"/>
                <a:gd name="T41" fmla="*/ 0 h 6408"/>
                <a:gd name="T42" fmla="*/ 0 w 10982"/>
                <a:gd name="T43" fmla="*/ 0 h 6408"/>
                <a:gd name="T44" fmla="*/ 0 w 10982"/>
                <a:gd name="T45" fmla="*/ 0 h 6408"/>
                <a:gd name="T46" fmla="*/ 0 w 10982"/>
                <a:gd name="T47" fmla="*/ 0 h 6408"/>
                <a:gd name="T48" fmla="*/ 0 w 10982"/>
                <a:gd name="T49" fmla="*/ 0 h 6408"/>
                <a:gd name="T50" fmla="*/ 0 w 10982"/>
                <a:gd name="T51" fmla="*/ 0 h 6408"/>
                <a:gd name="T52" fmla="*/ 0 w 10982"/>
                <a:gd name="T53" fmla="*/ 0 h 6408"/>
                <a:gd name="T54" fmla="*/ 0 w 10982"/>
                <a:gd name="T55" fmla="*/ 0 h 6408"/>
                <a:gd name="T56" fmla="*/ 0 w 10982"/>
                <a:gd name="T57" fmla="*/ 0 h 6408"/>
                <a:gd name="T58" fmla="*/ 0 w 10982"/>
                <a:gd name="T59" fmla="*/ 0 h 6408"/>
                <a:gd name="T60" fmla="*/ 0 w 10982"/>
                <a:gd name="T61" fmla="*/ 0 h 6408"/>
                <a:gd name="T62" fmla="*/ 0 w 10982"/>
                <a:gd name="T63" fmla="*/ 0 h 6408"/>
                <a:gd name="T64" fmla="*/ 0 w 10982"/>
                <a:gd name="T65" fmla="*/ 0 h 6408"/>
                <a:gd name="T66" fmla="*/ 0 w 10982"/>
                <a:gd name="T67" fmla="*/ 0 h 6408"/>
                <a:gd name="T68" fmla="*/ 0 w 10982"/>
                <a:gd name="T69" fmla="*/ 0 h 6408"/>
                <a:gd name="T70" fmla="*/ 0 w 10982"/>
                <a:gd name="T71" fmla="*/ 0 h 6408"/>
                <a:gd name="T72" fmla="*/ 0 w 10982"/>
                <a:gd name="T73" fmla="*/ 0 h 6408"/>
                <a:gd name="T74" fmla="*/ 0 w 10982"/>
                <a:gd name="T75" fmla="*/ 0 h 6408"/>
                <a:gd name="T76" fmla="*/ 0 w 10982"/>
                <a:gd name="T77" fmla="*/ 0 h 6408"/>
                <a:gd name="T78" fmla="*/ 0 w 10982"/>
                <a:gd name="T79" fmla="*/ 0 h 6408"/>
                <a:gd name="T80" fmla="*/ 0 w 10982"/>
                <a:gd name="T81" fmla="*/ 0 h 6408"/>
                <a:gd name="T82" fmla="*/ 0 w 10982"/>
                <a:gd name="T83" fmla="*/ 0 h 6408"/>
                <a:gd name="T84" fmla="*/ 0 w 10982"/>
                <a:gd name="T85" fmla="*/ 0 h 6408"/>
                <a:gd name="T86" fmla="*/ 0 w 10982"/>
                <a:gd name="T87" fmla="*/ 0 h 6408"/>
                <a:gd name="T88" fmla="*/ 0 w 10982"/>
                <a:gd name="T89" fmla="*/ 0 h 6408"/>
                <a:gd name="T90" fmla="*/ 0 w 10982"/>
                <a:gd name="T91" fmla="*/ 0 h 6408"/>
                <a:gd name="T92" fmla="*/ 0 w 10982"/>
                <a:gd name="T93" fmla="*/ 0 h 6408"/>
                <a:gd name="T94" fmla="*/ 0 w 10982"/>
                <a:gd name="T95" fmla="*/ 0 h 6408"/>
                <a:gd name="T96" fmla="*/ 0 w 10982"/>
                <a:gd name="T97" fmla="*/ 0 h 6408"/>
                <a:gd name="T98" fmla="*/ 0 w 10982"/>
                <a:gd name="T99" fmla="*/ 0 h 6408"/>
                <a:gd name="T100" fmla="*/ 0 w 10982"/>
                <a:gd name="T101" fmla="*/ 0 h 6408"/>
                <a:gd name="T102" fmla="*/ 0 w 10982"/>
                <a:gd name="T103" fmla="*/ 0 h 6408"/>
                <a:gd name="T104" fmla="*/ 0 w 10982"/>
                <a:gd name="T105" fmla="*/ 0 h 6408"/>
                <a:gd name="T106" fmla="*/ 0 w 10982"/>
                <a:gd name="T107" fmla="*/ 0 h 6408"/>
                <a:gd name="T108" fmla="*/ 0 w 10982"/>
                <a:gd name="T109" fmla="*/ 0 h 6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982"/>
                <a:gd name="T166" fmla="*/ 0 h 6408"/>
                <a:gd name="T167" fmla="*/ 10982 w 10982"/>
                <a:gd name="T168" fmla="*/ 6408 h 64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982" h="6408">
                  <a:moveTo>
                    <a:pt x="0" y="5985"/>
                  </a:moveTo>
                  <a:lnTo>
                    <a:pt x="690" y="5589"/>
                  </a:lnTo>
                  <a:lnTo>
                    <a:pt x="737" y="5618"/>
                  </a:lnTo>
                  <a:lnTo>
                    <a:pt x="784" y="5646"/>
                  </a:lnTo>
                  <a:lnTo>
                    <a:pt x="832" y="5674"/>
                  </a:lnTo>
                  <a:lnTo>
                    <a:pt x="881" y="5702"/>
                  </a:lnTo>
                  <a:lnTo>
                    <a:pt x="931" y="5728"/>
                  </a:lnTo>
                  <a:lnTo>
                    <a:pt x="982" y="5754"/>
                  </a:lnTo>
                  <a:lnTo>
                    <a:pt x="1034" y="5779"/>
                  </a:lnTo>
                  <a:lnTo>
                    <a:pt x="1087" y="5804"/>
                  </a:lnTo>
                  <a:lnTo>
                    <a:pt x="1141" y="5827"/>
                  </a:lnTo>
                  <a:lnTo>
                    <a:pt x="1195" y="5851"/>
                  </a:lnTo>
                  <a:lnTo>
                    <a:pt x="1252" y="5873"/>
                  </a:lnTo>
                  <a:lnTo>
                    <a:pt x="1308" y="5894"/>
                  </a:lnTo>
                  <a:lnTo>
                    <a:pt x="1365" y="5915"/>
                  </a:lnTo>
                  <a:lnTo>
                    <a:pt x="1423" y="5936"/>
                  </a:lnTo>
                  <a:lnTo>
                    <a:pt x="1482" y="5956"/>
                  </a:lnTo>
                  <a:lnTo>
                    <a:pt x="1542" y="5974"/>
                  </a:lnTo>
                  <a:lnTo>
                    <a:pt x="784" y="6408"/>
                  </a:lnTo>
                  <a:lnTo>
                    <a:pt x="728" y="6385"/>
                  </a:lnTo>
                  <a:lnTo>
                    <a:pt x="674" y="6363"/>
                  </a:lnTo>
                  <a:lnTo>
                    <a:pt x="620" y="6340"/>
                  </a:lnTo>
                  <a:lnTo>
                    <a:pt x="568" y="6315"/>
                  </a:lnTo>
                  <a:lnTo>
                    <a:pt x="516" y="6291"/>
                  </a:lnTo>
                  <a:lnTo>
                    <a:pt x="464" y="6266"/>
                  </a:lnTo>
                  <a:lnTo>
                    <a:pt x="414" y="6240"/>
                  </a:lnTo>
                  <a:lnTo>
                    <a:pt x="364" y="6214"/>
                  </a:lnTo>
                  <a:lnTo>
                    <a:pt x="315" y="6188"/>
                  </a:lnTo>
                  <a:lnTo>
                    <a:pt x="268" y="6160"/>
                  </a:lnTo>
                  <a:lnTo>
                    <a:pt x="221" y="6132"/>
                  </a:lnTo>
                  <a:lnTo>
                    <a:pt x="175" y="6104"/>
                  </a:lnTo>
                  <a:lnTo>
                    <a:pt x="130" y="6075"/>
                  </a:lnTo>
                  <a:lnTo>
                    <a:pt x="86" y="6045"/>
                  </a:lnTo>
                  <a:lnTo>
                    <a:pt x="43" y="6015"/>
                  </a:lnTo>
                  <a:lnTo>
                    <a:pt x="0" y="5985"/>
                  </a:lnTo>
                  <a:close/>
                  <a:moveTo>
                    <a:pt x="9904" y="315"/>
                  </a:moveTo>
                  <a:lnTo>
                    <a:pt x="10457" y="0"/>
                  </a:lnTo>
                  <a:lnTo>
                    <a:pt x="10457" y="1"/>
                  </a:lnTo>
                  <a:lnTo>
                    <a:pt x="10456" y="1"/>
                  </a:lnTo>
                  <a:lnTo>
                    <a:pt x="10456" y="2"/>
                  </a:lnTo>
                  <a:lnTo>
                    <a:pt x="10442" y="41"/>
                  </a:lnTo>
                  <a:lnTo>
                    <a:pt x="10427" y="79"/>
                  </a:lnTo>
                  <a:lnTo>
                    <a:pt x="10412" y="116"/>
                  </a:lnTo>
                  <a:lnTo>
                    <a:pt x="10395" y="154"/>
                  </a:lnTo>
                  <a:lnTo>
                    <a:pt x="10377" y="191"/>
                  </a:lnTo>
                  <a:lnTo>
                    <a:pt x="10357" y="226"/>
                  </a:lnTo>
                  <a:lnTo>
                    <a:pt x="10337" y="262"/>
                  </a:lnTo>
                  <a:lnTo>
                    <a:pt x="10316" y="296"/>
                  </a:lnTo>
                  <a:lnTo>
                    <a:pt x="10319" y="303"/>
                  </a:lnTo>
                  <a:lnTo>
                    <a:pt x="10321" y="308"/>
                  </a:lnTo>
                  <a:lnTo>
                    <a:pt x="10324" y="314"/>
                  </a:lnTo>
                  <a:lnTo>
                    <a:pt x="10326" y="320"/>
                  </a:lnTo>
                  <a:lnTo>
                    <a:pt x="10329" y="326"/>
                  </a:lnTo>
                  <a:lnTo>
                    <a:pt x="10332" y="331"/>
                  </a:lnTo>
                  <a:lnTo>
                    <a:pt x="10334" y="338"/>
                  </a:lnTo>
                  <a:lnTo>
                    <a:pt x="10336" y="343"/>
                  </a:lnTo>
                  <a:lnTo>
                    <a:pt x="10380" y="354"/>
                  </a:lnTo>
                  <a:lnTo>
                    <a:pt x="10422" y="364"/>
                  </a:lnTo>
                  <a:lnTo>
                    <a:pt x="10464" y="375"/>
                  </a:lnTo>
                  <a:lnTo>
                    <a:pt x="10507" y="387"/>
                  </a:lnTo>
                  <a:lnTo>
                    <a:pt x="10548" y="398"/>
                  </a:lnTo>
                  <a:lnTo>
                    <a:pt x="10590" y="411"/>
                  </a:lnTo>
                  <a:lnTo>
                    <a:pt x="10630" y="425"/>
                  </a:lnTo>
                  <a:lnTo>
                    <a:pt x="10671" y="439"/>
                  </a:lnTo>
                  <a:lnTo>
                    <a:pt x="10712" y="454"/>
                  </a:lnTo>
                  <a:lnTo>
                    <a:pt x="10751" y="468"/>
                  </a:lnTo>
                  <a:lnTo>
                    <a:pt x="10790" y="484"/>
                  </a:lnTo>
                  <a:lnTo>
                    <a:pt x="10830" y="500"/>
                  </a:lnTo>
                  <a:lnTo>
                    <a:pt x="10869" y="517"/>
                  </a:lnTo>
                  <a:lnTo>
                    <a:pt x="10907" y="534"/>
                  </a:lnTo>
                  <a:lnTo>
                    <a:pt x="10944" y="552"/>
                  </a:lnTo>
                  <a:lnTo>
                    <a:pt x="10982" y="571"/>
                  </a:lnTo>
                  <a:lnTo>
                    <a:pt x="10713" y="725"/>
                  </a:lnTo>
                  <a:lnTo>
                    <a:pt x="10668" y="696"/>
                  </a:lnTo>
                  <a:lnTo>
                    <a:pt x="10623" y="668"/>
                  </a:lnTo>
                  <a:lnTo>
                    <a:pt x="10576" y="642"/>
                  </a:lnTo>
                  <a:lnTo>
                    <a:pt x="10529" y="616"/>
                  </a:lnTo>
                  <a:lnTo>
                    <a:pt x="10481" y="592"/>
                  </a:lnTo>
                  <a:lnTo>
                    <a:pt x="10432" y="568"/>
                  </a:lnTo>
                  <a:lnTo>
                    <a:pt x="10383" y="546"/>
                  </a:lnTo>
                  <a:lnTo>
                    <a:pt x="10332" y="525"/>
                  </a:lnTo>
                  <a:lnTo>
                    <a:pt x="10281" y="504"/>
                  </a:lnTo>
                  <a:lnTo>
                    <a:pt x="10229" y="484"/>
                  </a:lnTo>
                  <a:lnTo>
                    <a:pt x="10176" y="466"/>
                  </a:lnTo>
                  <a:lnTo>
                    <a:pt x="10123" y="448"/>
                  </a:lnTo>
                  <a:lnTo>
                    <a:pt x="10069" y="432"/>
                  </a:lnTo>
                  <a:lnTo>
                    <a:pt x="10013" y="417"/>
                  </a:lnTo>
                  <a:lnTo>
                    <a:pt x="9958" y="403"/>
                  </a:lnTo>
                  <a:lnTo>
                    <a:pt x="9903" y="390"/>
                  </a:lnTo>
                  <a:lnTo>
                    <a:pt x="9901" y="384"/>
                  </a:lnTo>
                  <a:lnTo>
                    <a:pt x="9898" y="379"/>
                  </a:lnTo>
                  <a:lnTo>
                    <a:pt x="9896" y="374"/>
                  </a:lnTo>
                  <a:lnTo>
                    <a:pt x="9893" y="368"/>
                  </a:lnTo>
                  <a:lnTo>
                    <a:pt x="9891" y="363"/>
                  </a:lnTo>
                  <a:lnTo>
                    <a:pt x="9889" y="358"/>
                  </a:lnTo>
                  <a:lnTo>
                    <a:pt x="9887" y="353"/>
                  </a:lnTo>
                  <a:lnTo>
                    <a:pt x="9885" y="347"/>
                  </a:lnTo>
                  <a:lnTo>
                    <a:pt x="9887" y="344"/>
                  </a:lnTo>
                  <a:lnTo>
                    <a:pt x="9889" y="340"/>
                  </a:lnTo>
                  <a:lnTo>
                    <a:pt x="9892" y="336"/>
                  </a:lnTo>
                  <a:lnTo>
                    <a:pt x="9894" y="331"/>
                  </a:lnTo>
                  <a:lnTo>
                    <a:pt x="9897" y="328"/>
                  </a:lnTo>
                  <a:lnTo>
                    <a:pt x="9899" y="324"/>
                  </a:lnTo>
                  <a:lnTo>
                    <a:pt x="9902" y="320"/>
                  </a:lnTo>
                  <a:lnTo>
                    <a:pt x="9904" y="315"/>
                  </a:lnTo>
                  <a:close/>
                </a:path>
              </a:pathLst>
            </a:custGeom>
            <a:solidFill>
              <a:srgbClr val="82867C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1" name="Freeform 30"/>
            <p:cNvSpPr>
              <a:spLocks noEditPoints="1"/>
            </p:cNvSpPr>
            <p:nvPr/>
          </p:nvSpPr>
          <p:spPr bwMode="auto">
            <a:xfrm>
              <a:off x="2039" y="1954"/>
              <a:ext cx="1373" cy="618"/>
            </a:xfrm>
            <a:custGeom>
              <a:avLst/>
              <a:gdLst>
                <a:gd name="T0" fmla="*/ 0 w 10989"/>
                <a:gd name="T1" fmla="*/ 0 h 6173"/>
                <a:gd name="T2" fmla="*/ 0 w 10989"/>
                <a:gd name="T3" fmla="*/ 0 h 6173"/>
                <a:gd name="T4" fmla="*/ 0 w 10989"/>
                <a:gd name="T5" fmla="*/ 0 h 6173"/>
                <a:gd name="T6" fmla="*/ 0 w 10989"/>
                <a:gd name="T7" fmla="*/ 0 h 6173"/>
                <a:gd name="T8" fmla="*/ 0 w 10989"/>
                <a:gd name="T9" fmla="*/ 0 h 6173"/>
                <a:gd name="T10" fmla="*/ 0 w 10989"/>
                <a:gd name="T11" fmla="*/ 0 h 6173"/>
                <a:gd name="T12" fmla="*/ 0 w 10989"/>
                <a:gd name="T13" fmla="*/ 0 h 6173"/>
                <a:gd name="T14" fmla="*/ 0 w 10989"/>
                <a:gd name="T15" fmla="*/ 0 h 6173"/>
                <a:gd name="T16" fmla="*/ 0 w 10989"/>
                <a:gd name="T17" fmla="*/ 0 h 6173"/>
                <a:gd name="T18" fmla="*/ 0 w 10989"/>
                <a:gd name="T19" fmla="*/ 0 h 6173"/>
                <a:gd name="T20" fmla="*/ 0 w 10989"/>
                <a:gd name="T21" fmla="*/ 0 h 6173"/>
                <a:gd name="T22" fmla="*/ 0 w 10989"/>
                <a:gd name="T23" fmla="*/ 0 h 6173"/>
                <a:gd name="T24" fmla="*/ 0 w 10989"/>
                <a:gd name="T25" fmla="*/ 0 h 6173"/>
                <a:gd name="T26" fmla="*/ 0 w 10989"/>
                <a:gd name="T27" fmla="*/ 0 h 6173"/>
                <a:gd name="T28" fmla="*/ 0 w 10989"/>
                <a:gd name="T29" fmla="*/ 0 h 6173"/>
                <a:gd name="T30" fmla="*/ 0 w 10989"/>
                <a:gd name="T31" fmla="*/ 0 h 6173"/>
                <a:gd name="T32" fmla="*/ 0 w 10989"/>
                <a:gd name="T33" fmla="*/ 0 h 6173"/>
                <a:gd name="T34" fmla="*/ 0 w 10989"/>
                <a:gd name="T35" fmla="*/ 0 h 6173"/>
                <a:gd name="T36" fmla="*/ 0 w 10989"/>
                <a:gd name="T37" fmla="*/ 0 h 6173"/>
                <a:gd name="T38" fmla="*/ 0 w 10989"/>
                <a:gd name="T39" fmla="*/ 0 h 6173"/>
                <a:gd name="T40" fmla="*/ 0 w 10989"/>
                <a:gd name="T41" fmla="*/ 0 h 6173"/>
                <a:gd name="T42" fmla="*/ 0 w 10989"/>
                <a:gd name="T43" fmla="*/ 0 h 6173"/>
                <a:gd name="T44" fmla="*/ 0 w 10989"/>
                <a:gd name="T45" fmla="*/ 0 h 6173"/>
                <a:gd name="T46" fmla="*/ 0 w 10989"/>
                <a:gd name="T47" fmla="*/ 0 h 6173"/>
                <a:gd name="T48" fmla="*/ 0 w 10989"/>
                <a:gd name="T49" fmla="*/ 0 h 6173"/>
                <a:gd name="T50" fmla="*/ 0 w 10989"/>
                <a:gd name="T51" fmla="*/ 0 h 6173"/>
                <a:gd name="T52" fmla="*/ 0 w 10989"/>
                <a:gd name="T53" fmla="*/ 0 h 6173"/>
                <a:gd name="T54" fmla="*/ 0 w 10989"/>
                <a:gd name="T55" fmla="*/ 0 h 6173"/>
                <a:gd name="T56" fmla="*/ 0 w 10989"/>
                <a:gd name="T57" fmla="*/ 0 h 6173"/>
                <a:gd name="T58" fmla="*/ 0 w 10989"/>
                <a:gd name="T59" fmla="*/ 0 h 6173"/>
                <a:gd name="T60" fmla="*/ 0 w 10989"/>
                <a:gd name="T61" fmla="*/ 0 h 6173"/>
                <a:gd name="T62" fmla="*/ 0 w 10989"/>
                <a:gd name="T63" fmla="*/ 0 h 6173"/>
                <a:gd name="T64" fmla="*/ 0 w 10989"/>
                <a:gd name="T65" fmla="*/ 0 h 6173"/>
                <a:gd name="T66" fmla="*/ 0 w 10989"/>
                <a:gd name="T67" fmla="*/ 0 h 6173"/>
                <a:gd name="T68" fmla="*/ 0 w 10989"/>
                <a:gd name="T69" fmla="*/ 0 h 61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89"/>
                <a:gd name="T106" fmla="*/ 0 h 6173"/>
                <a:gd name="T107" fmla="*/ 10989 w 10989"/>
                <a:gd name="T108" fmla="*/ 6173 h 617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89" h="6173">
                  <a:moveTo>
                    <a:pt x="0" y="5820"/>
                  </a:moveTo>
                  <a:lnTo>
                    <a:pt x="720" y="5408"/>
                  </a:lnTo>
                  <a:lnTo>
                    <a:pt x="776" y="5433"/>
                  </a:lnTo>
                  <a:lnTo>
                    <a:pt x="832" y="5458"/>
                  </a:lnTo>
                  <a:lnTo>
                    <a:pt x="891" y="5481"/>
                  </a:lnTo>
                  <a:lnTo>
                    <a:pt x="949" y="5503"/>
                  </a:lnTo>
                  <a:lnTo>
                    <a:pt x="1009" y="5525"/>
                  </a:lnTo>
                  <a:lnTo>
                    <a:pt x="1069" y="5546"/>
                  </a:lnTo>
                  <a:lnTo>
                    <a:pt x="1131" y="5566"/>
                  </a:lnTo>
                  <a:lnTo>
                    <a:pt x="1193" y="5585"/>
                  </a:lnTo>
                  <a:lnTo>
                    <a:pt x="1256" y="5604"/>
                  </a:lnTo>
                  <a:lnTo>
                    <a:pt x="1320" y="5621"/>
                  </a:lnTo>
                  <a:lnTo>
                    <a:pt x="1384" y="5638"/>
                  </a:lnTo>
                  <a:lnTo>
                    <a:pt x="1449" y="5654"/>
                  </a:lnTo>
                  <a:lnTo>
                    <a:pt x="1515" y="5669"/>
                  </a:lnTo>
                  <a:lnTo>
                    <a:pt x="1582" y="5683"/>
                  </a:lnTo>
                  <a:lnTo>
                    <a:pt x="1650" y="5697"/>
                  </a:lnTo>
                  <a:lnTo>
                    <a:pt x="1718" y="5709"/>
                  </a:lnTo>
                  <a:lnTo>
                    <a:pt x="907" y="6173"/>
                  </a:lnTo>
                  <a:lnTo>
                    <a:pt x="845" y="6156"/>
                  </a:lnTo>
                  <a:lnTo>
                    <a:pt x="784" y="6138"/>
                  </a:lnTo>
                  <a:lnTo>
                    <a:pt x="723" y="6120"/>
                  </a:lnTo>
                  <a:lnTo>
                    <a:pt x="663" y="6101"/>
                  </a:lnTo>
                  <a:lnTo>
                    <a:pt x="603" y="6081"/>
                  </a:lnTo>
                  <a:lnTo>
                    <a:pt x="545" y="6060"/>
                  </a:lnTo>
                  <a:lnTo>
                    <a:pt x="486" y="6039"/>
                  </a:lnTo>
                  <a:lnTo>
                    <a:pt x="429" y="6018"/>
                  </a:lnTo>
                  <a:lnTo>
                    <a:pt x="373" y="5996"/>
                  </a:lnTo>
                  <a:lnTo>
                    <a:pt x="318" y="5972"/>
                  </a:lnTo>
                  <a:lnTo>
                    <a:pt x="262" y="5948"/>
                  </a:lnTo>
                  <a:lnTo>
                    <a:pt x="208" y="5923"/>
                  </a:lnTo>
                  <a:lnTo>
                    <a:pt x="155" y="5899"/>
                  </a:lnTo>
                  <a:lnTo>
                    <a:pt x="103" y="5873"/>
                  </a:lnTo>
                  <a:lnTo>
                    <a:pt x="51" y="5847"/>
                  </a:lnTo>
                  <a:lnTo>
                    <a:pt x="0" y="5820"/>
                  </a:lnTo>
                  <a:close/>
                  <a:moveTo>
                    <a:pt x="9952" y="124"/>
                  </a:moveTo>
                  <a:lnTo>
                    <a:pt x="10168" y="0"/>
                  </a:lnTo>
                  <a:lnTo>
                    <a:pt x="10225" y="18"/>
                  </a:lnTo>
                  <a:lnTo>
                    <a:pt x="10282" y="36"/>
                  </a:lnTo>
                  <a:lnTo>
                    <a:pt x="10337" y="56"/>
                  </a:lnTo>
                  <a:lnTo>
                    <a:pt x="10392" y="76"/>
                  </a:lnTo>
                  <a:lnTo>
                    <a:pt x="10446" y="98"/>
                  </a:lnTo>
                  <a:lnTo>
                    <a:pt x="10499" y="121"/>
                  </a:lnTo>
                  <a:lnTo>
                    <a:pt x="10553" y="145"/>
                  </a:lnTo>
                  <a:lnTo>
                    <a:pt x="10605" y="170"/>
                  </a:lnTo>
                  <a:lnTo>
                    <a:pt x="10656" y="196"/>
                  </a:lnTo>
                  <a:lnTo>
                    <a:pt x="10706" y="222"/>
                  </a:lnTo>
                  <a:lnTo>
                    <a:pt x="10755" y="250"/>
                  </a:lnTo>
                  <a:lnTo>
                    <a:pt x="10804" y="279"/>
                  </a:lnTo>
                  <a:lnTo>
                    <a:pt x="10852" y="308"/>
                  </a:lnTo>
                  <a:lnTo>
                    <a:pt x="10899" y="338"/>
                  </a:lnTo>
                  <a:lnTo>
                    <a:pt x="10944" y="370"/>
                  </a:lnTo>
                  <a:lnTo>
                    <a:pt x="10989" y="402"/>
                  </a:lnTo>
                  <a:lnTo>
                    <a:pt x="10671" y="584"/>
                  </a:lnTo>
                  <a:lnTo>
                    <a:pt x="10633" y="549"/>
                  </a:lnTo>
                  <a:lnTo>
                    <a:pt x="10595" y="515"/>
                  </a:lnTo>
                  <a:lnTo>
                    <a:pt x="10555" y="481"/>
                  </a:lnTo>
                  <a:lnTo>
                    <a:pt x="10514" y="448"/>
                  </a:lnTo>
                  <a:lnTo>
                    <a:pt x="10473" y="416"/>
                  </a:lnTo>
                  <a:lnTo>
                    <a:pt x="10429" y="385"/>
                  </a:lnTo>
                  <a:lnTo>
                    <a:pt x="10386" y="354"/>
                  </a:lnTo>
                  <a:lnTo>
                    <a:pt x="10341" y="324"/>
                  </a:lnTo>
                  <a:lnTo>
                    <a:pt x="10296" y="297"/>
                  </a:lnTo>
                  <a:lnTo>
                    <a:pt x="10249" y="269"/>
                  </a:lnTo>
                  <a:lnTo>
                    <a:pt x="10201" y="242"/>
                  </a:lnTo>
                  <a:lnTo>
                    <a:pt x="10153" y="217"/>
                  </a:lnTo>
                  <a:lnTo>
                    <a:pt x="10104" y="192"/>
                  </a:lnTo>
                  <a:lnTo>
                    <a:pt x="10054" y="168"/>
                  </a:lnTo>
                  <a:lnTo>
                    <a:pt x="10003" y="146"/>
                  </a:lnTo>
                  <a:lnTo>
                    <a:pt x="9952" y="124"/>
                  </a:lnTo>
                  <a:close/>
                </a:path>
              </a:pathLst>
            </a:custGeom>
            <a:solidFill>
              <a:srgbClr val="82867C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2" name="Freeform 31"/>
            <p:cNvSpPr>
              <a:spLocks noEditPoints="1"/>
            </p:cNvSpPr>
            <p:nvPr/>
          </p:nvSpPr>
          <p:spPr bwMode="auto">
            <a:xfrm>
              <a:off x="2091" y="1972"/>
              <a:ext cx="1359" cy="611"/>
            </a:xfrm>
            <a:custGeom>
              <a:avLst/>
              <a:gdLst>
                <a:gd name="T0" fmla="*/ 0 w 10868"/>
                <a:gd name="T1" fmla="*/ 0 h 6109"/>
                <a:gd name="T2" fmla="*/ 0 w 10868"/>
                <a:gd name="T3" fmla="*/ 0 h 6109"/>
                <a:gd name="T4" fmla="*/ 0 w 10868"/>
                <a:gd name="T5" fmla="*/ 0 h 6109"/>
                <a:gd name="T6" fmla="*/ 0 w 10868"/>
                <a:gd name="T7" fmla="*/ 0 h 6109"/>
                <a:gd name="T8" fmla="*/ 0 w 10868"/>
                <a:gd name="T9" fmla="*/ 0 h 6109"/>
                <a:gd name="T10" fmla="*/ 0 w 10868"/>
                <a:gd name="T11" fmla="*/ 0 h 6109"/>
                <a:gd name="T12" fmla="*/ 0 w 10868"/>
                <a:gd name="T13" fmla="*/ 0 h 6109"/>
                <a:gd name="T14" fmla="*/ 0 w 10868"/>
                <a:gd name="T15" fmla="*/ 0 h 6109"/>
                <a:gd name="T16" fmla="*/ 0 w 10868"/>
                <a:gd name="T17" fmla="*/ 0 h 6109"/>
                <a:gd name="T18" fmla="*/ 0 w 10868"/>
                <a:gd name="T19" fmla="*/ 0 h 6109"/>
                <a:gd name="T20" fmla="*/ 0 w 10868"/>
                <a:gd name="T21" fmla="*/ 0 h 6109"/>
                <a:gd name="T22" fmla="*/ 0 w 10868"/>
                <a:gd name="T23" fmla="*/ 0 h 6109"/>
                <a:gd name="T24" fmla="*/ 0 w 10868"/>
                <a:gd name="T25" fmla="*/ 0 h 6109"/>
                <a:gd name="T26" fmla="*/ 0 w 10868"/>
                <a:gd name="T27" fmla="*/ 0 h 6109"/>
                <a:gd name="T28" fmla="*/ 0 w 10868"/>
                <a:gd name="T29" fmla="*/ 0 h 6109"/>
                <a:gd name="T30" fmla="*/ 0 w 10868"/>
                <a:gd name="T31" fmla="*/ 0 h 6109"/>
                <a:gd name="T32" fmla="*/ 0 w 10868"/>
                <a:gd name="T33" fmla="*/ 0 h 6109"/>
                <a:gd name="T34" fmla="*/ 0 w 10868"/>
                <a:gd name="T35" fmla="*/ 0 h 6109"/>
                <a:gd name="T36" fmla="*/ 0 w 10868"/>
                <a:gd name="T37" fmla="*/ 0 h 6109"/>
                <a:gd name="T38" fmla="*/ 0 w 10868"/>
                <a:gd name="T39" fmla="*/ 0 h 6109"/>
                <a:gd name="T40" fmla="*/ 0 w 10868"/>
                <a:gd name="T41" fmla="*/ 0 h 6109"/>
                <a:gd name="T42" fmla="*/ 0 w 10868"/>
                <a:gd name="T43" fmla="*/ 0 h 6109"/>
                <a:gd name="T44" fmla="*/ 0 w 10868"/>
                <a:gd name="T45" fmla="*/ 0 h 6109"/>
                <a:gd name="T46" fmla="*/ 0 w 10868"/>
                <a:gd name="T47" fmla="*/ 0 h 6109"/>
                <a:gd name="T48" fmla="*/ 0 w 10868"/>
                <a:gd name="T49" fmla="*/ 0 h 6109"/>
                <a:gd name="T50" fmla="*/ 0 w 10868"/>
                <a:gd name="T51" fmla="*/ 0 h 6109"/>
                <a:gd name="T52" fmla="*/ 0 w 10868"/>
                <a:gd name="T53" fmla="*/ 0 h 6109"/>
                <a:gd name="T54" fmla="*/ 0 w 10868"/>
                <a:gd name="T55" fmla="*/ 0 h 6109"/>
                <a:gd name="T56" fmla="*/ 0 w 10868"/>
                <a:gd name="T57" fmla="*/ 0 h 6109"/>
                <a:gd name="T58" fmla="*/ 0 w 10868"/>
                <a:gd name="T59" fmla="*/ 0 h 6109"/>
                <a:gd name="T60" fmla="*/ 0 w 10868"/>
                <a:gd name="T61" fmla="*/ 0 h 6109"/>
                <a:gd name="T62" fmla="*/ 0 w 10868"/>
                <a:gd name="T63" fmla="*/ 0 h 6109"/>
                <a:gd name="T64" fmla="*/ 0 w 10868"/>
                <a:gd name="T65" fmla="*/ 0 h 6109"/>
                <a:gd name="T66" fmla="*/ 0 w 10868"/>
                <a:gd name="T67" fmla="*/ 0 h 6109"/>
                <a:gd name="T68" fmla="*/ 0 w 10868"/>
                <a:gd name="T69" fmla="*/ 0 h 610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68"/>
                <a:gd name="T106" fmla="*/ 0 h 6109"/>
                <a:gd name="T107" fmla="*/ 10868 w 10868"/>
                <a:gd name="T108" fmla="*/ 6109 h 610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68" h="6109">
                  <a:moveTo>
                    <a:pt x="0" y="5837"/>
                  </a:moveTo>
                  <a:lnTo>
                    <a:pt x="758" y="5403"/>
                  </a:lnTo>
                  <a:lnTo>
                    <a:pt x="825" y="5423"/>
                  </a:lnTo>
                  <a:lnTo>
                    <a:pt x="894" y="5442"/>
                  </a:lnTo>
                  <a:lnTo>
                    <a:pt x="963" y="5460"/>
                  </a:lnTo>
                  <a:lnTo>
                    <a:pt x="1035" y="5478"/>
                  </a:lnTo>
                  <a:lnTo>
                    <a:pt x="1106" y="5494"/>
                  </a:lnTo>
                  <a:lnTo>
                    <a:pt x="1178" y="5509"/>
                  </a:lnTo>
                  <a:lnTo>
                    <a:pt x="1251" y="5523"/>
                  </a:lnTo>
                  <a:lnTo>
                    <a:pt x="1325" y="5536"/>
                  </a:lnTo>
                  <a:lnTo>
                    <a:pt x="1400" y="5548"/>
                  </a:lnTo>
                  <a:lnTo>
                    <a:pt x="1475" y="5558"/>
                  </a:lnTo>
                  <a:lnTo>
                    <a:pt x="1552" y="5568"/>
                  </a:lnTo>
                  <a:lnTo>
                    <a:pt x="1628" y="5576"/>
                  </a:lnTo>
                  <a:lnTo>
                    <a:pt x="1705" y="5584"/>
                  </a:lnTo>
                  <a:lnTo>
                    <a:pt x="1784" y="5589"/>
                  </a:lnTo>
                  <a:lnTo>
                    <a:pt x="1863" y="5593"/>
                  </a:lnTo>
                  <a:lnTo>
                    <a:pt x="1941" y="5598"/>
                  </a:lnTo>
                  <a:lnTo>
                    <a:pt x="1047" y="6109"/>
                  </a:lnTo>
                  <a:lnTo>
                    <a:pt x="977" y="6098"/>
                  </a:lnTo>
                  <a:lnTo>
                    <a:pt x="907" y="6087"/>
                  </a:lnTo>
                  <a:lnTo>
                    <a:pt x="838" y="6074"/>
                  </a:lnTo>
                  <a:lnTo>
                    <a:pt x="769" y="6061"/>
                  </a:lnTo>
                  <a:lnTo>
                    <a:pt x="701" y="6046"/>
                  </a:lnTo>
                  <a:lnTo>
                    <a:pt x="634" y="6031"/>
                  </a:lnTo>
                  <a:lnTo>
                    <a:pt x="567" y="6015"/>
                  </a:lnTo>
                  <a:lnTo>
                    <a:pt x="501" y="5999"/>
                  </a:lnTo>
                  <a:lnTo>
                    <a:pt x="436" y="5981"/>
                  </a:lnTo>
                  <a:lnTo>
                    <a:pt x="371" y="5963"/>
                  </a:lnTo>
                  <a:lnTo>
                    <a:pt x="307" y="5944"/>
                  </a:lnTo>
                  <a:lnTo>
                    <a:pt x="244" y="5924"/>
                  </a:lnTo>
                  <a:lnTo>
                    <a:pt x="182" y="5904"/>
                  </a:lnTo>
                  <a:lnTo>
                    <a:pt x="121" y="5881"/>
                  </a:lnTo>
                  <a:lnTo>
                    <a:pt x="60" y="5860"/>
                  </a:lnTo>
                  <a:lnTo>
                    <a:pt x="0" y="5837"/>
                  </a:lnTo>
                  <a:close/>
                  <a:moveTo>
                    <a:pt x="9929" y="154"/>
                  </a:moveTo>
                  <a:lnTo>
                    <a:pt x="10198" y="0"/>
                  </a:lnTo>
                  <a:lnTo>
                    <a:pt x="10246" y="24"/>
                  </a:lnTo>
                  <a:lnTo>
                    <a:pt x="10294" y="49"/>
                  </a:lnTo>
                  <a:lnTo>
                    <a:pt x="10340" y="76"/>
                  </a:lnTo>
                  <a:lnTo>
                    <a:pt x="10386" y="103"/>
                  </a:lnTo>
                  <a:lnTo>
                    <a:pt x="10431" y="130"/>
                  </a:lnTo>
                  <a:lnTo>
                    <a:pt x="10474" y="159"/>
                  </a:lnTo>
                  <a:lnTo>
                    <a:pt x="10518" y="189"/>
                  </a:lnTo>
                  <a:lnTo>
                    <a:pt x="10560" y="220"/>
                  </a:lnTo>
                  <a:lnTo>
                    <a:pt x="10602" y="250"/>
                  </a:lnTo>
                  <a:lnTo>
                    <a:pt x="10643" y="282"/>
                  </a:lnTo>
                  <a:lnTo>
                    <a:pt x="10683" y="314"/>
                  </a:lnTo>
                  <a:lnTo>
                    <a:pt x="10722" y="348"/>
                  </a:lnTo>
                  <a:lnTo>
                    <a:pt x="10760" y="381"/>
                  </a:lnTo>
                  <a:lnTo>
                    <a:pt x="10797" y="416"/>
                  </a:lnTo>
                  <a:lnTo>
                    <a:pt x="10833" y="451"/>
                  </a:lnTo>
                  <a:lnTo>
                    <a:pt x="10868" y="488"/>
                  </a:lnTo>
                  <a:lnTo>
                    <a:pt x="10498" y="699"/>
                  </a:lnTo>
                  <a:lnTo>
                    <a:pt x="10470" y="661"/>
                  </a:lnTo>
                  <a:lnTo>
                    <a:pt x="10442" y="622"/>
                  </a:lnTo>
                  <a:lnTo>
                    <a:pt x="10412" y="583"/>
                  </a:lnTo>
                  <a:lnTo>
                    <a:pt x="10381" y="546"/>
                  </a:lnTo>
                  <a:lnTo>
                    <a:pt x="10349" y="510"/>
                  </a:lnTo>
                  <a:lnTo>
                    <a:pt x="10315" y="474"/>
                  </a:lnTo>
                  <a:lnTo>
                    <a:pt x="10281" y="438"/>
                  </a:lnTo>
                  <a:lnTo>
                    <a:pt x="10246" y="404"/>
                  </a:lnTo>
                  <a:lnTo>
                    <a:pt x="10210" y="370"/>
                  </a:lnTo>
                  <a:lnTo>
                    <a:pt x="10173" y="337"/>
                  </a:lnTo>
                  <a:lnTo>
                    <a:pt x="10135" y="304"/>
                  </a:lnTo>
                  <a:lnTo>
                    <a:pt x="10096" y="272"/>
                  </a:lnTo>
                  <a:lnTo>
                    <a:pt x="10055" y="241"/>
                  </a:lnTo>
                  <a:lnTo>
                    <a:pt x="10014" y="211"/>
                  </a:lnTo>
                  <a:lnTo>
                    <a:pt x="9972" y="181"/>
                  </a:lnTo>
                  <a:lnTo>
                    <a:pt x="9929" y="154"/>
                  </a:lnTo>
                  <a:close/>
                </a:path>
              </a:pathLst>
            </a:custGeom>
            <a:solidFill>
              <a:srgbClr val="80847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3" name="Freeform 32"/>
            <p:cNvSpPr>
              <a:spLocks noEditPoints="1"/>
            </p:cNvSpPr>
            <p:nvPr/>
          </p:nvSpPr>
          <p:spPr bwMode="auto">
            <a:xfrm>
              <a:off x="2152" y="1994"/>
              <a:ext cx="1328" cy="594"/>
            </a:xfrm>
            <a:custGeom>
              <a:avLst/>
              <a:gdLst>
                <a:gd name="T0" fmla="*/ 0 w 10620"/>
                <a:gd name="T1" fmla="*/ 0 h 5938"/>
                <a:gd name="T2" fmla="*/ 0 w 10620"/>
                <a:gd name="T3" fmla="*/ 0 h 5938"/>
                <a:gd name="T4" fmla="*/ 0 w 10620"/>
                <a:gd name="T5" fmla="*/ 0 h 5938"/>
                <a:gd name="T6" fmla="*/ 0 w 10620"/>
                <a:gd name="T7" fmla="*/ 0 h 5938"/>
                <a:gd name="T8" fmla="*/ 0 w 10620"/>
                <a:gd name="T9" fmla="*/ 0 h 5938"/>
                <a:gd name="T10" fmla="*/ 0 w 10620"/>
                <a:gd name="T11" fmla="*/ 0 h 5938"/>
                <a:gd name="T12" fmla="*/ 0 w 10620"/>
                <a:gd name="T13" fmla="*/ 0 h 5938"/>
                <a:gd name="T14" fmla="*/ 0 w 10620"/>
                <a:gd name="T15" fmla="*/ 0 h 5938"/>
                <a:gd name="T16" fmla="*/ 0 w 10620"/>
                <a:gd name="T17" fmla="*/ 0 h 5938"/>
                <a:gd name="T18" fmla="*/ 0 w 10620"/>
                <a:gd name="T19" fmla="*/ 0 h 5938"/>
                <a:gd name="T20" fmla="*/ 0 w 10620"/>
                <a:gd name="T21" fmla="*/ 0 h 5938"/>
                <a:gd name="T22" fmla="*/ 0 w 10620"/>
                <a:gd name="T23" fmla="*/ 0 h 5938"/>
                <a:gd name="T24" fmla="*/ 0 w 10620"/>
                <a:gd name="T25" fmla="*/ 0 h 5938"/>
                <a:gd name="T26" fmla="*/ 0 w 10620"/>
                <a:gd name="T27" fmla="*/ 0 h 5938"/>
                <a:gd name="T28" fmla="*/ 0 w 10620"/>
                <a:gd name="T29" fmla="*/ 0 h 5938"/>
                <a:gd name="T30" fmla="*/ 0 w 10620"/>
                <a:gd name="T31" fmla="*/ 0 h 5938"/>
                <a:gd name="T32" fmla="*/ 0 w 10620"/>
                <a:gd name="T33" fmla="*/ 0 h 5938"/>
                <a:gd name="T34" fmla="*/ 0 w 10620"/>
                <a:gd name="T35" fmla="*/ 0 h 5938"/>
                <a:gd name="T36" fmla="*/ 0 w 10620"/>
                <a:gd name="T37" fmla="*/ 0 h 5938"/>
                <a:gd name="T38" fmla="*/ 0 w 10620"/>
                <a:gd name="T39" fmla="*/ 0 h 5938"/>
                <a:gd name="T40" fmla="*/ 0 w 10620"/>
                <a:gd name="T41" fmla="*/ 0 h 5938"/>
                <a:gd name="T42" fmla="*/ 0 w 10620"/>
                <a:gd name="T43" fmla="*/ 0 h 5938"/>
                <a:gd name="T44" fmla="*/ 0 w 10620"/>
                <a:gd name="T45" fmla="*/ 0 h 5938"/>
                <a:gd name="T46" fmla="*/ 0 w 10620"/>
                <a:gd name="T47" fmla="*/ 0 h 5938"/>
                <a:gd name="T48" fmla="*/ 0 w 10620"/>
                <a:gd name="T49" fmla="*/ 0 h 5938"/>
                <a:gd name="T50" fmla="*/ 0 w 10620"/>
                <a:gd name="T51" fmla="*/ 0 h 5938"/>
                <a:gd name="T52" fmla="*/ 0 w 10620"/>
                <a:gd name="T53" fmla="*/ 0 h 5938"/>
                <a:gd name="T54" fmla="*/ 0 w 10620"/>
                <a:gd name="T55" fmla="*/ 0 h 5938"/>
                <a:gd name="T56" fmla="*/ 0 w 10620"/>
                <a:gd name="T57" fmla="*/ 0 h 5938"/>
                <a:gd name="T58" fmla="*/ 0 w 10620"/>
                <a:gd name="T59" fmla="*/ 0 h 5938"/>
                <a:gd name="T60" fmla="*/ 0 w 10620"/>
                <a:gd name="T61" fmla="*/ 0 h 5938"/>
                <a:gd name="T62" fmla="*/ 0 w 10620"/>
                <a:gd name="T63" fmla="*/ 0 h 5938"/>
                <a:gd name="T64" fmla="*/ 0 w 10620"/>
                <a:gd name="T65" fmla="*/ 0 h 5938"/>
                <a:gd name="T66" fmla="*/ 0 w 10620"/>
                <a:gd name="T67" fmla="*/ 0 h 5938"/>
                <a:gd name="T68" fmla="*/ 0 w 10620"/>
                <a:gd name="T69" fmla="*/ 0 h 5938"/>
                <a:gd name="T70" fmla="*/ 0 w 10620"/>
                <a:gd name="T71" fmla="*/ 0 h 5938"/>
                <a:gd name="T72" fmla="*/ 0 w 10620"/>
                <a:gd name="T73" fmla="*/ 0 h 5938"/>
                <a:gd name="T74" fmla="*/ 0 w 10620"/>
                <a:gd name="T75" fmla="*/ 0 h 5938"/>
                <a:gd name="T76" fmla="*/ 0 w 10620"/>
                <a:gd name="T77" fmla="*/ 0 h 5938"/>
                <a:gd name="T78" fmla="*/ 0 w 10620"/>
                <a:gd name="T79" fmla="*/ 0 h 5938"/>
                <a:gd name="T80" fmla="*/ 0 w 10620"/>
                <a:gd name="T81" fmla="*/ 0 h 5938"/>
                <a:gd name="T82" fmla="*/ 0 w 10620"/>
                <a:gd name="T83" fmla="*/ 0 h 5938"/>
                <a:gd name="T84" fmla="*/ 0 w 10620"/>
                <a:gd name="T85" fmla="*/ 0 h 59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620"/>
                <a:gd name="T130" fmla="*/ 0 h 5938"/>
                <a:gd name="T131" fmla="*/ 10620 w 10620"/>
                <a:gd name="T132" fmla="*/ 5938 h 59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620" h="5938">
                  <a:moveTo>
                    <a:pt x="0" y="5771"/>
                  </a:moveTo>
                  <a:lnTo>
                    <a:pt x="811" y="5307"/>
                  </a:lnTo>
                  <a:lnTo>
                    <a:pt x="890" y="5320"/>
                  </a:lnTo>
                  <a:lnTo>
                    <a:pt x="972" y="5332"/>
                  </a:lnTo>
                  <a:lnTo>
                    <a:pt x="1054" y="5343"/>
                  </a:lnTo>
                  <a:lnTo>
                    <a:pt x="1136" y="5351"/>
                  </a:lnTo>
                  <a:lnTo>
                    <a:pt x="1219" y="5359"/>
                  </a:lnTo>
                  <a:lnTo>
                    <a:pt x="1303" y="5365"/>
                  </a:lnTo>
                  <a:lnTo>
                    <a:pt x="1388" y="5370"/>
                  </a:lnTo>
                  <a:lnTo>
                    <a:pt x="1473" y="5374"/>
                  </a:lnTo>
                  <a:lnTo>
                    <a:pt x="1526" y="5376"/>
                  </a:lnTo>
                  <a:lnTo>
                    <a:pt x="1579" y="5376"/>
                  </a:lnTo>
                  <a:lnTo>
                    <a:pt x="1631" y="5377"/>
                  </a:lnTo>
                  <a:lnTo>
                    <a:pt x="1684" y="5376"/>
                  </a:lnTo>
                  <a:lnTo>
                    <a:pt x="1736" y="5376"/>
                  </a:lnTo>
                  <a:lnTo>
                    <a:pt x="1788" y="5374"/>
                  </a:lnTo>
                  <a:lnTo>
                    <a:pt x="1839" y="5371"/>
                  </a:lnTo>
                  <a:lnTo>
                    <a:pt x="1891" y="5369"/>
                  </a:lnTo>
                  <a:lnTo>
                    <a:pt x="1942" y="5366"/>
                  </a:lnTo>
                  <a:lnTo>
                    <a:pt x="1993" y="5363"/>
                  </a:lnTo>
                  <a:lnTo>
                    <a:pt x="2043" y="5359"/>
                  </a:lnTo>
                  <a:lnTo>
                    <a:pt x="2094" y="5354"/>
                  </a:lnTo>
                  <a:lnTo>
                    <a:pt x="2144" y="5349"/>
                  </a:lnTo>
                  <a:lnTo>
                    <a:pt x="2194" y="5344"/>
                  </a:lnTo>
                  <a:lnTo>
                    <a:pt x="2243" y="5337"/>
                  </a:lnTo>
                  <a:lnTo>
                    <a:pt x="2293" y="5330"/>
                  </a:lnTo>
                  <a:lnTo>
                    <a:pt x="1231" y="5938"/>
                  </a:lnTo>
                  <a:lnTo>
                    <a:pt x="1221" y="5938"/>
                  </a:lnTo>
                  <a:lnTo>
                    <a:pt x="1212" y="5937"/>
                  </a:lnTo>
                  <a:lnTo>
                    <a:pt x="1202" y="5937"/>
                  </a:lnTo>
                  <a:lnTo>
                    <a:pt x="1192" y="5937"/>
                  </a:lnTo>
                  <a:lnTo>
                    <a:pt x="1182" y="5937"/>
                  </a:lnTo>
                  <a:lnTo>
                    <a:pt x="1173" y="5937"/>
                  </a:lnTo>
                  <a:lnTo>
                    <a:pt x="1163" y="5936"/>
                  </a:lnTo>
                  <a:lnTo>
                    <a:pt x="1154" y="5936"/>
                  </a:lnTo>
                  <a:lnTo>
                    <a:pt x="1077" y="5933"/>
                  </a:lnTo>
                  <a:lnTo>
                    <a:pt x="1002" y="5929"/>
                  </a:lnTo>
                  <a:lnTo>
                    <a:pt x="926" y="5924"/>
                  </a:lnTo>
                  <a:lnTo>
                    <a:pt x="851" y="5918"/>
                  </a:lnTo>
                  <a:lnTo>
                    <a:pt x="777" y="5910"/>
                  </a:lnTo>
                  <a:lnTo>
                    <a:pt x="703" y="5903"/>
                  </a:lnTo>
                  <a:lnTo>
                    <a:pt x="630" y="5893"/>
                  </a:lnTo>
                  <a:lnTo>
                    <a:pt x="558" y="5884"/>
                  </a:lnTo>
                  <a:lnTo>
                    <a:pt x="486" y="5873"/>
                  </a:lnTo>
                  <a:lnTo>
                    <a:pt x="415" y="5862"/>
                  </a:lnTo>
                  <a:lnTo>
                    <a:pt x="344" y="5849"/>
                  </a:lnTo>
                  <a:lnTo>
                    <a:pt x="274" y="5835"/>
                  </a:lnTo>
                  <a:lnTo>
                    <a:pt x="205" y="5820"/>
                  </a:lnTo>
                  <a:lnTo>
                    <a:pt x="136" y="5804"/>
                  </a:lnTo>
                  <a:lnTo>
                    <a:pt x="68" y="5788"/>
                  </a:lnTo>
                  <a:lnTo>
                    <a:pt x="0" y="5771"/>
                  </a:lnTo>
                  <a:close/>
                  <a:moveTo>
                    <a:pt x="9764" y="182"/>
                  </a:moveTo>
                  <a:lnTo>
                    <a:pt x="10082" y="0"/>
                  </a:lnTo>
                  <a:lnTo>
                    <a:pt x="10122" y="31"/>
                  </a:lnTo>
                  <a:lnTo>
                    <a:pt x="10163" y="62"/>
                  </a:lnTo>
                  <a:lnTo>
                    <a:pt x="10201" y="93"/>
                  </a:lnTo>
                  <a:lnTo>
                    <a:pt x="10239" y="125"/>
                  </a:lnTo>
                  <a:lnTo>
                    <a:pt x="10276" y="158"/>
                  </a:lnTo>
                  <a:lnTo>
                    <a:pt x="10312" y="192"/>
                  </a:lnTo>
                  <a:lnTo>
                    <a:pt x="10347" y="227"/>
                  </a:lnTo>
                  <a:lnTo>
                    <a:pt x="10381" y="262"/>
                  </a:lnTo>
                  <a:lnTo>
                    <a:pt x="10415" y="298"/>
                  </a:lnTo>
                  <a:lnTo>
                    <a:pt x="10447" y="334"/>
                  </a:lnTo>
                  <a:lnTo>
                    <a:pt x="10479" y="371"/>
                  </a:lnTo>
                  <a:lnTo>
                    <a:pt x="10509" y="408"/>
                  </a:lnTo>
                  <a:lnTo>
                    <a:pt x="10538" y="446"/>
                  </a:lnTo>
                  <a:lnTo>
                    <a:pt x="10566" y="485"/>
                  </a:lnTo>
                  <a:lnTo>
                    <a:pt x="10593" y="524"/>
                  </a:lnTo>
                  <a:lnTo>
                    <a:pt x="10620" y="564"/>
                  </a:lnTo>
                  <a:lnTo>
                    <a:pt x="10189" y="811"/>
                  </a:lnTo>
                  <a:lnTo>
                    <a:pt x="10171" y="768"/>
                  </a:lnTo>
                  <a:lnTo>
                    <a:pt x="10153" y="724"/>
                  </a:lnTo>
                  <a:lnTo>
                    <a:pt x="10133" y="681"/>
                  </a:lnTo>
                  <a:lnTo>
                    <a:pt x="10112" y="640"/>
                  </a:lnTo>
                  <a:lnTo>
                    <a:pt x="10089" y="598"/>
                  </a:lnTo>
                  <a:lnTo>
                    <a:pt x="10065" y="558"/>
                  </a:lnTo>
                  <a:lnTo>
                    <a:pt x="10040" y="518"/>
                  </a:lnTo>
                  <a:lnTo>
                    <a:pt x="10014" y="477"/>
                  </a:lnTo>
                  <a:lnTo>
                    <a:pt x="9986" y="438"/>
                  </a:lnTo>
                  <a:lnTo>
                    <a:pt x="9959" y="400"/>
                  </a:lnTo>
                  <a:lnTo>
                    <a:pt x="9929" y="361"/>
                  </a:lnTo>
                  <a:lnTo>
                    <a:pt x="9898" y="324"/>
                  </a:lnTo>
                  <a:lnTo>
                    <a:pt x="9866" y="288"/>
                  </a:lnTo>
                  <a:lnTo>
                    <a:pt x="9833" y="252"/>
                  </a:lnTo>
                  <a:lnTo>
                    <a:pt x="9799" y="217"/>
                  </a:lnTo>
                  <a:lnTo>
                    <a:pt x="9764" y="182"/>
                  </a:lnTo>
                  <a:close/>
                </a:path>
              </a:pathLst>
            </a:custGeom>
            <a:solidFill>
              <a:srgbClr val="818378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4" name="Freeform 33"/>
            <p:cNvSpPr>
              <a:spLocks noEditPoints="1"/>
            </p:cNvSpPr>
            <p:nvPr/>
          </p:nvSpPr>
          <p:spPr bwMode="auto">
            <a:xfrm>
              <a:off x="2222" y="2021"/>
              <a:ext cx="1279" cy="567"/>
            </a:xfrm>
            <a:custGeom>
              <a:avLst/>
              <a:gdLst>
                <a:gd name="T0" fmla="*/ 0 w 10228"/>
                <a:gd name="T1" fmla="*/ 0 h 5675"/>
                <a:gd name="T2" fmla="*/ 0 w 10228"/>
                <a:gd name="T3" fmla="*/ 0 h 5675"/>
                <a:gd name="T4" fmla="*/ 0 w 10228"/>
                <a:gd name="T5" fmla="*/ 0 h 5675"/>
                <a:gd name="T6" fmla="*/ 0 w 10228"/>
                <a:gd name="T7" fmla="*/ 0 h 5675"/>
                <a:gd name="T8" fmla="*/ 0 w 10228"/>
                <a:gd name="T9" fmla="*/ 0 h 5675"/>
                <a:gd name="T10" fmla="*/ 0 w 10228"/>
                <a:gd name="T11" fmla="*/ 0 h 5675"/>
                <a:gd name="T12" fmla="*/ 0 w 10228"/>
                <a:gd name="T13" fmla="*/ 0 h 5675"/>
                <a:gd name="T14" fmla="*/ 0 w 10228"/>
                <a:gd name="T15" fmla="*/ 0 h 5675"/>
                <a:gd name="T16" fmla="*/ 0 w 10228"/>
                <a:gd name="T17" fmla="*/ 0 h 5675"/>
                <a:gd name="T18" fmla="*/ 0 w 10228"/>
                <a:gd name="T19" fmla="*/ 0 h 5675"/>
                <a:gd name="T20" fmla="*/ 0 w 10228"/>
                <a:gd name="T21" fmla="*/ 0 h 5675"/>
                <a:gd name="T22" fmla="*/ 0 w 10228"/>
                <a:gd name="T23" fmla="*/ 0 h 5675"/>
                <a:gd name="T24" fmla="*/ 0 w 10228"/>
                <a:gd name="T25" fmla="*/ 0 h 5675"/>
                <a:gd name="T26" fmla="*/ 0 w 10228"/>
                <a:gd name="T27" fmla="*/ 0 h 5675"/>
                <a:gd name="T28" fmla="*/ 0 w 10228"/>
                <a:gd name="T29" fmla="*/ 0 h 5675"/>
                <a:gd name="T30" fmla="*/ 0 w 10228"/>
                <a:gd name="T31" fmla="*/ 0 h 5675"/>
                <a:gd name="T32" fmla="*/ 0 w 10228"/>
                <a:gd name="T33" fmla="*/ 0 h 5675"/>
                <a:gd name="T34" fmla="*/ 0 w 10228"/>
                <a:gd name="T35" fmla="*/ 0 h 5675"/>
                <a:gd name="T36" fmla="*/ 0 w 10228"/>
                <a:gd name="T37" fmla="*/ 0 h 5675"/>
                <a:gd name="T38" fmla="*/ 0 w 10228"/>
                <a:gd name="T39" fmla="*/ 0 h 5675"/>
                <a:gd name="T40" fmla="*/ 0 w 10228"/>
                <a:gd name="T41" fmla="*/ 0 h 5675"/>
                <a:gd name="T42" fmla="*/ 0 w 10228"/>
                <a:gd name="T43" fmla="*/ 0 h 5675"/>
                <a:gd name="T44" fmla="*/ 0 w 10228"/>
                <a:gd name="T45" fmla="*/ 0 h 5675"/>
                <a:gd name="T46" fmla="*/ 0 w 10228"/>
                <a:gd name="T47" fmla="*/ 0 h 5675"/>
                <a:gd name="T48" fmla="*/ 0 w 10228"/>
                <a:gd name="T49" fmla="*/ 0 h 5675"/>
                <a:gd name="T50" fmla="*/ 0 w 10228"/>
                <a:gd name="T51" fmla="*/ 0 h 5675"/>
                <a:gd name="T52" fmla="*/ 0 w 10228"/>
                <a:gd name="T53" fmla="*/ 0 h 5675"/>
                <a:gd name="T54" fmla="*/ 0 w 10228"/>
                <a:gd name="T55" fmla="*/ 0 h 5675"/>
                <a:gd name="T56" fmla="*/ 0 w 10228"/>
                <a:gd name="T57" fmla="*/ 0 h 5675"/>
                <a:gd name="T58" fmla="*/ 0 w 10228"/>
                <a:gd name="T59" fmla="*/ 0 h 5675"/>
                <a:gd name="T60" fmla="*/ 0 w 10228"/>
                <a:gd name="T61" fmla="*/ 0 h 5675"/>
                <a:gd name="T62" fmla="*/ 0 w 10228"/>
                <a:gd name="T63" fmla="*/ 0 h 5675"/>
                <a:gd name="T64" fmla="*/ 0 w 10228"/>
                <a:gd name="T65" fmla="*/ 0 h 5675"/>
                <a:gd name="T66" fmla="*/ 0 w 10228"/>
                <a:gd name="T67" fmla="*/ 0 h 5675"/>
                <a:gd name="T68" fmla="*/ 0 w 10228"/>
                <a:gd name="T69" fmla="*/ 0 h 5675"/>
                <a:gd name="T70" fmla="*/ 0 w 10228"/>
                <a:gd name="T71" fmla="*/ 0 h 5675"/>
                <a:gd name="T72" fmla="*/ 0 w 10228"/>
                <a:gd name="T73" fmla="*/ 0 h 5675"/>
                <a:gd name="T74" fmla="*/ 0 w 10228"/>
                <a:gd name="T75" fmla="*/ 0 h 5675"/>
                <a:gd name="T76" fmla="*/ 0 w 10228"/>
                <a:gd name="T77" fmla="*/ 0 h 5675"/>
                <a:gd name="T78" fmla="*/ 0 w 10228"/>
                <a:gd name="T79" fmla="*/ 0 h 5675"/>
                <a:gd name="T80" fmla="*/ 0 w 10228"/>
                <a:gd name="T81" fmla="*/ 0 h 5675"/>
                <a:gd name="T82" fmla="*/ 0 w 10228"/>
                <a:gd name="T83" fmla="*/ 0 h 5675"/>
                <a:gd name="T84" fmla="*/ 0 w 10228"/>
                <a:gd name="T85" fmla="*/ 0 h 5675"/>
                <a:gd name="T86" fmla="*/ 0 w 10228"/>
                <a:gd name="T87" fmla="*/ 0 h 5675"/>
                <a:gd name="T88" fmla="*/ 0 w 10228"/>
                <a:gd name="T89" fmla="*/ 0 h 5675"/>
                <a:gd name="T90" fmla="*/ 0 w 10228"/>
                <a:gd name="T91" fmla="*/ 0 h 5675"/>
                <a:gd name="T92" fmla="*/ 0 w 10228"/>
                <a:gd name="T93" fmla="*/ 0 h 5675"/>
                <a:gd name="T94" fmla="*/ 0 w 10228"/>
                <a:gd name="T95" fmla="*/ 0 h 5675"/>
                <a:gd name="T96" fmla="*/ 0 w 10228"/>
                <a:gd name="T97" fmla="*/ 0 h 5675"/>
                <a:gd name="T98" fmla="*/ 0 w 10228"/>
                <a:gd name="T99" fmla="*/ 0 h 5675"/>
                <a:gd name="T100" fmla="*/ 0 w 10228"/>
                <a:gd name="T101" fmla="*/ 0 h 5675"/>
                <a:gd name="T102" fmla="*/ 0 w 10228"/>
                <a:gd name="T103" fmla="*/ 0 h 5675"/>
                <a:gd name="T104" fmla="*/ 0 w 10228"/>
                <a:gd name="T105" fmla="*/ 0 h 5675"/>
                <a:gd name="T106" fmla="*/ 0 w 10228"/>
                <a:gd name="T107" fmla="*/ 0 h 5675"/>
                <a:gd name="T108" fmla="*/ 0 w 10228"/>
                <a:gd name="T109" fmla="*/ 0 h 5675"/>
                <a:gd name="T110" fmla="*/ 0 w 10228"/>
                <a:gd name="T111" fmla="*/ 0 h 5675"/>
                <a:gd name="T112" fmla="*/ 0 w 10228"/>
                <a:gd name="T113" fmla="*/ 0 h 5675"/>
                <a:gd name="T114" fmla="*/ 0 w 10228"/>
                <a:gd name="T115" fmla="*/ 0 h 5675"/>
                <a:gd name="T116" fmla="*/ 0 w 10228"/>
                <a:gd name="T117" fmla="*/ 0 h 56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228"/>
                <a:gd name="T178" fmla="*/ 0 h 5675"/>
                <a:gd name="T179" fmla="*/ 10228 w 10228"/>
                <a:gd name="T180" fmla="*/ 5675 h 567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228" h="5675">
                  <a:moveTo>
                    <a:pt x="0" y="5621"/>
                  </a:moveTo>
                  <a:lnTo>
                    <a:pt x="894" y="5110"/>
                  </a:lnTo>
                  <a:lnTo>
                    <a:pt x="896" y="5110"/>
                  </a:lnTo>
                  <a:lnTo>
                    <a:pt x="898" y="5110"/>
                  </a:lnTo>
                  <a:lnTo>
                    <a:pt x="900" y="5110"/>
                  </a:lnTo>
                  <a:lnTo>
                    <a:pt x="903" y="5110"/>
                  </a:lnTo>
                  <a:lnTo>
                    <a:pt x="905" y="5110"/>
                  </a:lnTo>
                  <a:lnTo>
                    <a:pt x="907" y="5110"/>
                  </a:lnTo>
                  <a:lnTo>
                    <a:pt x="909" y="5110"/>
                  </a:lnTo>
                  <a:lnTo>
                    <a:pt x="911" y="5110"/>
                  </a:lnTo>
                  <a:lnTo>
                    <a:pt x="1014" y="5112"/>
                  </a:lnTo>
                  <a:lnTo>
                    <a:pt x="1117" y="5112"/>
                  </a:lnTo>
                  <a:lnTo>
                    <a:pt x="1218" y="5110"/>
                  </a:lnTo>
                  <a:lnTo>
                    <a:pt x="1319" y="5106"/>
                  </a:lnTo>
                  <a:lnTo>
                    <a:pt x="1417" y="5100"/>
                  </a:lnTo>
                  <a:lnTo>
                    <a:pt x="1516" y="5091"/>
                  </a:lnTo>
                  <a:lnTo>
                    <a:pt x="1614" y="5082"/>
                  </a:lnTo>
                  <a:lnTo>
                    <a:pt x="1709" y="5069"/>
                  </a:lnTo>
                  <a:lnTo>
                    <a:pt x="1805" y="5055"/>
                  </a:lnTo>
                  <a:lnTo>
                    <a:pt x="1898" y="5039"/>
                  </a:lnTo>
                  <a:lnTo>
                    <a:pt x="1991" y="5022"/>
                  </a:lnTo>
                  <a:lnTo>
                    <a:pt x="2082" y="5002"/>
                  </a:lnTo>
                  <a:lnTo>
                    <a:pt x="2172" y="4981"/>
                  </a:lnTo>
                  <a:lnTo>
                    <a:pt x="2260" y="4959"/>
                  </a:lnTo>
                  <a:lnTo>
                    <a:pt x="2347" y="4933"/>
                  </a:lnTo>
                  <a:lnTo>
                    <a:pt x="2432" y="4906"/>
                  </a:lnTo>
                  <a:lnTo>
                    <a:pt x="2515" y="4879"/>
                  </a:lnTo>
                  <a:lnTo>
                    <a:pt x="2597" y="4849"/>
                  </a:lnTo>
                  <a:lnTo>
                    <a:pt x="2676" y="4818"/>
                  </a:lnTo>
                  <a:lnTo>
                    <a:pt x="2755" y="4785"/>
                  </a:lnTo>
                  <a:lnTo>
                    <a:pt x="2831" y="4751"/>
                  </a:lnTo>
                  <a:lnTo>
                    <a:pt x="2905" y="4715"/>
                  </a:lnTo>
                  <a:lnTo>
                    <a:pt x="2977" y="4678"/>
                  </a:lnTo>
                  <a:lnTo>
                    <a:pt x="3047" y="4640"/>
                  </a:lnTo>
                  <a:lnTo>
                    <a:pt x="3115" y="4599"/>
                  </a:lnTo>
                  <a:lnTo>
                    <a:pt x="3181" y="4558"/>
                  </a:lnTo>
                  <a:lnTo>
                    <a:pt x="3244" y="4515"/>
                  </a:lnTo>
                  <a:lnTo>
                    <a:pt x="3306" y="4472"/>
                  </a:lnTo>
                  <a:lnTo>
                    <a:pt x="3364" y="4426"/>
                  </a:lnTo>
                  <a:lnTo>
                    <a:pt x="3420" y="4380"/>
                  </a:lnTo>
                  <a:lnTo>
                    <a:pt x="3475" y="4332"/>
                  </a:lnTo>
                  <a:lnTo>
                    <a:pt x="3526" y="4283"/>
                  </a:lnTo>
                  <a:lnTo>
                    <a:pt x="3540" y="4281"/>
                  </a:lnTo>
                  <a:lnTo>
                    <a:pt x="3556" y="4279"/>
                  </a:lnTo>
                  <a:lnTo>
                    <a:pt x="3571" y="4277"/>
                  </a:lnTo>
                  <a:lnTo>
                    <a:pt x="3586" y="4274"/>
                  </a:lnTo>
                  <a:lnTo>
                    <a:pt x="3602" y="4272"/>
                  </a:lnTo>
                  <a:lnTo>
                    <a:pt x="3617" y="4270"/>
                  </a:lnTo>
                  <a:lnTo>
                    <a:pt x="3632" y="4266"/>
                  </a:lnTo>
                  <a:lnTo>
                    <a:pt x="3647" y="4264"/>
                  </a:lnTo>
                  <a:lnTo>
                    <a:pt x="3661" y="4274"/>
                  </a:lnTo>
                  <a:lnTo>
                    <a:pt x="3675" y="4283"/>
                  </a:lnTo>
                  <a:lnTo>
                    <a:pt x="3690" y="4293"/>
                  </a:lnTo>
                  <a:lnTo>
                    <a:pt x="3705" y="4301"/>
                  </a:lnTo>
                  <a:lnTo>
                    <a:pt x="3720" y="4311"/>
                  </a:lnTo>
                  <a:lnTo>
                    <a:pt x="3735" y="4321"/>
                  </a:lnTo>
                  <a:lnTo>
                    <a:pt x="3750" y="4329"/>
                  </a:lnTo>
                  <a:lnTo>
                    <a:pt x="3764" y="4338"/>
                  </a:lnTo>
                  <a:lnTo>
                    <a:pt x="1525" y="5620"/>
                  </a:lnTo>
                  <a:lnTo>
                    <a:pt x="1468" y="5628"/>
                  </a:lnTo>
                  <a:lnTo>
                    <a:pt x="1412" y="5635"/>
                  </a:lnTo>
                  <a:lnTo>
                    <a:pt x="1356" y="5642"/>
                  </a:lnTo>
                  <a:lnTo>
                    <a:pt x="1299" y="5648"/>
                  </a:lnTo>
                  <a:lnTo>
                    <a:pt x="1241" y="5654"/>
                  </a:lnTo>
                  <a:lnTo>
                    <a:pt x="1184" y="5658"/>
                  </a:lnTo>
                  <a:lnTo>
                    <a:pt x="1125" y="5662"/>
                  </a:lnTo>
                  <a:lnTo>
                    <a:pt x="1067" y="5667"/>
                  </a:lnTo>
                  <a:lnTo>
                    <a:pt x="1009" y="5669"/>
                  </a:lnTo>
                  <a:lnTo>
                    <a:pt x="950" y="5672"/>
                  </a:lnTo>
                  <a:lnTo>
                    <a:pt x="891" y="5673"/>
                  </a:lnTo>
                  <a:lnTo>
                    <a:pt x="831" y="5674"/>
                  </a:lnTo>
                  <a:lnTo>
                    <a:pt x="772" y="5675"/>
                  </a:lnTo>
                  <a:lnTo>
                    <a:pt x="712" y="5674"/>
                  </a:lnTo>
                  <a:lnTo>
                    <a:pt x="652" y="5673"/>
                  </a:lnTo>
                  <a:lnTo>
                    <a:pt x="592" y="5672"/>
                  </a:lnTo>
                  <a:lnTo>
                    <a:pt x="516" y="5669"/>
                  </a:lnTo>
                  <a:lnTo>
                    <a:pt x="441" y="5666"/>
                  </a:lnTo>
                  <a:lnTo>
                    <a:pt x="367" y="5660"/>
                  </a:lnTo>
                  <a:lnTo>
                    <a:pt x="292" y="5654"/>
                  </a:lnTo>
                  <a:lnTo>
                    <a:pt x="218" y="5648"/>
                  </a:lnTo>
                  <a:lnTo>
                    <a:pt x="146" y="5639"/>
                  </a:lnTo>
                  <a:lnTo>
                    <a:pt x="72" y="5631"/>
                  </a:lnTo>
                  <a:lnTo>
                    <a:pt x="0" y="5621"/>
                  </a:lnTo>
                  <a:close/>
                  <a:moveTo>
                    <a:pt x="9451" y="211"/>
                  </a:moveTo>
                  <a:lnTo>
                    <a:pt x="9821" y="0"/>
                  </a:lnTo>
                  <a:lnTo>
                    <a:pt x="9854" y="36"/>
                  </a:lnTo>
                  <a:lnTo>
                    <a:pt x="9886" y="72"/>
                  </a:lnTo>
                  <a:lnTo>
                    <a:pt x="9918" y="109"/>
                  </a:lnTo>
                  <a:lnTo>
                    <a:pt x="9949" y="146"/>
                  </a:lnTo>
                  <a:lnTo>
                    <a:pt x="9977" y="185"/>
                  </a:lnTo>
                  <a:lnTo>
                    <a:pt x="10006" y="223"/>
                  </a:lnTo>
                  <a:lnTo>
                    <a:pt x="10033" y="262"/>
                  </a:lnTo>
                  <a:lnTo>
                    <a:pt x="10059" y="303"/>
                  </a:lnTo>
                  <a:lnTo>
                    <a:pt x="10085" y="343"/>
                  </a:lnTo>
                  <a:lnTo>
                    <a:pt x="10108" y="383"/>
                  </a:lnTo>
                  <a:lnTo>
                    <a:pt x="10131" y="425"/>
                  </a:lnTo>
                  <a:lnTo>
                    <a:pt x="10152" y="466"/>
                  </a:lnTo>
                  <a:lnTo>
                    <a:pt x="10174" y="509"/>
                  </a:lnTo>
                  <a:lnTo>
                    <a:pt x="10193" y="551"/>
                  </a:lnTo>
                  <a:lnTo>
                    <a:pt x="10211" y="595"/>
                  </a:lnTo>
                  <a:lnTo>
                    <a:pt x="10228" y="639"/>
                  </a:lnTo>
                  <a:lnTo>
                    <a:pt x="9718" y="930"/>
                  </a:lnTo>
                  <a:lnTo>
                    <a:pt x="9713" y="882"/>
                  </a:lnTo>
                  <a:lnTo>
                    <a:pt x="9706" y="834"/>
                  </a:lnTo>
                  <a:lnTo>
                    <a:pt x="9696" y="786"/>
                  </a:lnTo>
                  <a:lnTo>
                    <a:pt x="9686" y="740"/>
                  </a:lnTo>
                  <a:lnTo>
                    <a:pt x="9674" y="693"/>
                  </a:lnTo>
                  <a:lnTo>
                    <a:pt x="9661" y="646"/>
                  </a:lnTo>
                  <a:lnTo>
                    <a:pt x="9646" y="600"/>
                  </a:lnTo>
                  <a:lnTo>
                    <a:pt x="9630" y="556"/>
                  </a:lnTo>
                  <a:lnTo>
                    <a:pt x="9612" y="510"/>
                  </a:lnTo>
                  <a:lnTo>
                    <a:pt x="9593" y="466"/>
                  </a:lnTo>
                  <a:lnTo>
                    <a:pt x="9573" y="423"/>
                  </a:lnTo>
                  <a:lnTo>
                    <a:pt x="9551" y="379"/>
                  </a:lnTo>
                  <a:lnTo>
                    <a:pt x="9528" y="337"/>
                  </a:lnTo>
                  <a:lnTo>
                    <a:pt x="9504" y="294"/>
                  </a:lnTo>
                  <a:lnTo>
                    <a:pt x="9477" y="253"/>
                  </a:lnTo>
                  <a:lnTo>
                    <a:pt x="9451" y="211"/>
                  </a:lnTo>
                  <a:close/>
                </a:path>
              </a:pathLst>
            </a:custGeom>
            <a:solidFill>
              <a:srgbClr val="7F8176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5" name="Freeform 34"/>
            <p:cNvSpPr>
              <a:spLocks noEditPoints="1"/>
            </p:cNvSpPr>
            <p:nvPr/>
          </p:nvSpPr>
          <p:spPr bwMode="auto">
            <a:xfrm>
              <a:off x="2306" y="2051"/>
              <a:ext cx="1207" cy="537"/>
            </a:xfrm>
            <a:custGeom>
              <a:avLst/>
              <a:gdLst>
                <a:gd name="T0" fmla="*/ 0 w 9653"/>
                <a:gd name="T1" fmla="*/ 0 h 5375"/>
                <a:gd name="T2" fmla="*/ 0 w 9653"/>
                <a:gd name="T3" fmla="*/ 0 h 5375"/>
                <a:gd name="T4" fmla="*/ 0 w 9653"/>
                <a:gd name="T5" fmla="*/ 0 h 5375"/>
                <a:gd name="T6" fmla="*/ 0 w 9653"/>
                <a:gd name="T7" fmla="*/ 0 h 5375"/>
                <a:gd name="T8" fmla="*/ 0 w 9653"/>
                <a:gd name="T9" fmla="*/ 0 h 5375"/>
                <a:gd name="T10" fmla="*/ 0 w 9653"/>
                <a:gd name="T11" fmla="*/ 0 h 5375"/>
                <a:gd name="T12" fmla="*/ 0 w 9653"/>
                <a:gd name="T13" fmla="*/ 0 h 5375"/>
                <a:gd name="T14" fmla="*/ 0 w 9653"/>
                <a:gd name="T15" fmla="*/ 0 h 5375"/>
                <a:gd name="T16" fmla="*/ 0 w 9653"/>
                <a:gd name="T17" fmla="*/ 0 h 5375"/>
                <a:gd name="T18" fmla="*/ 0 w 9653"/>
                <a:gd name="T19" fmla="*/ 0 h 5375"/>
                <a:gd name="T20" fmla="*/ 0 w 9653"/>
                <a:gd name="T21" fmla="*/ 0 h 5375"/>
                <a:gd name="T22" fmla="*/ 0 w 9653"/>
                <a:gd name="T23" fmla="*/ 0 h 5375"/>
                <a:gd name="T24" fmla="*/ 0 w 9653"/>
                <a:gd name="T25" fmla="*/ 0 h 5375"/>
                <a:gd name="T26" fmla="*/ 0 w 9653"/>
                <a:gd name="T27" fmla="*/ 0 h 5375"/>
                <a:gd name="T28" fmla="*/ 0 w 9653"/>
                <a:gd name="T29" fmla="*/ 0 h 5375"/>
                <a:gd name="T30" fmla="*/ 0 w 9653"/>
                <a:gd name="T31" fmla="*/ 0 h 5375"/>
                <a:gd name="T32" fmla="*/ 0 w 9653"/>
                <a:gd name="T33" fmla="*/ 0 h 5375"/>
                <a:gd name="T34" fmla="*/ 0 w 9653"/>
                <a:gd name="T35" fmla="*/ 0 h 5375"/>
                <a:gd name="T36" fmla="*/ 0 w 9653"/>
                <a:gd name="T37" fmla="*/ 0 h 5375"/>
                <a:gd name="T38" fmla="*/ 0 w 9653"/>
                <a:gd name="T39" fmla="*/ 0 h 5375"/>
                <a:gd name="T40" fmla="*/ 0 w 9653"/>
                <a:gd name="T41" fmla="*/ 0 h 5375"/>
                <a:gd name="T42" fmla="*/ 0 w 9653"/>
                <a:gd name="T43" fmla="*/ 0 h 5375"/>
                <a:gd name="T44" fmla="*/ 0 w 9653"/>
                <a:gd name="T45" fmla="*/ 0 h 5375"/>
                <a:gd name="T46" fmla="*/ 0 w 9653"/>
                <a:gd name="T47" fmla="*/ 0 h 5375"/>
                <a:gd name="T48" fmla="*/ 0 w 9653"/>
                <a:gd name="T49" fmla="*/ 0 h 5375"/>
                <a:gd name="T50" fmla="*/ 0 w 9653"/>
                <a:gd name="T51" fmla="*/ 0 h 5375"/>
                <a:gd name="T52" fmla="*/ 0 w 9653"/>
                <a:gd name="T53" fmla="*/ 0 h 5375"/>
                <a:gd name="T54" fmla="*/ 0 w 9653"/>
                <a:gd name="T55" fmla="*/ 0 h 5375"/>
                <a:gd name="T56" fmla="*/ 0 w 9653"/>
                <a:gd name="T57" fmla="*/ 0 h 5375"/>
                <a:gd name="T58" fmla="*/ 0 w 9653"/>
                <a:gd name="T59" fmla="*/ 0 h 5375"/>
                <a:gd name="T60" fmla="*/ 0 w 9653"/>
                <a:gd name="T61" fmla="*/ 0 h 5375"/>
                <a:gd name="T62" fmla="*/ 0 w 9653"/>
                <a:gd name="T63" fmla="*/ 0 h 5375"/>
                <a:gd name="T64" fmla="*/ 0 w 9653"/>
                <a:gd name="T65" fmla="*/ 0 h 5375"/>
                <a:gd name="T66" fmla="*/ 0 w 9653"/>
                <a:gd name="T67" fmla="*/ 0 h 5375"/>
                <a:gd name="T68" fmla="*/ 0 w 9653"/>
                <a:gd name="T69" fmla="*/ 0 h 5375"/>
                <a:gd name="T70" fmla="*/ 0 w 9653"/>
                <a:gd name="T71" fmla="*/ 0 h 5375"/>
                <a:gd name="T72" fmla="*/ 0 w 9653"/>
                <a:gd name="T73" fmla="*/ 0 h 5375"/>
                <a:gd name="T74" fmla="*/ 0 w 9653"/>
                <a:gd name="T75" fmla="*/ 0 h 5375"/>
                <a:gd name="T76" fmla="*/ 0 w 9653"/>
                <a:gd name="T77" fmla="*/ 0 h 5375"/>
                <a:gd name="T78" fmla="*/ 0 w 9653"/>
                <a:gd name="T79" fmla="*/ 0 h 5375"/>
                <a:gd name="T80" fmla="*/ 0 w 9653"/>
                <a:gd name="T81" fmla="*/ 0 h 5375"/>
                <a:gd name="T82" fmla="*/ 0 w 9653"/>
                <a:gd name="T83" fmla="*/ 0 h 5375"/>
                <a:gd name="T84" fmla="*/ 0 w 9653"/>
                <a:gd name="T85" fmla="*/ 0 h 5375"/>
                <a:gd name="T86" fmla="*/ 0 w 9653"/>
                <a:gd name="T87" fmla="*/ 0 h 5375"/>
                <a:gd name="T88" fmla="*/ 0 w 9653"/>
                <a:gd name="T89" fmla="*/ 0 h 5375"/>
                <a:gd name="T90" fmla="*/ 0 w 9653"/>
                <a:gd name="T91" fmla="*/ 0 h 5375"/>
                <a:gd name="T92" fmla="*/ 0 w 9653"/>
                <a:gd name="T93" fmla="*/ 0 h 5375"/>
                <a:gd name="T94" fmla="*/ 0 w 9653"/>
                <a:gd name="T95" fmla="*/ 0 h 5375"/>
                <a:gd name="T96" fmla="*/ 0 w 9653"/>
                <a:gd name="T97" fmla="*/ 0 h 5375"/>
                <a:gd name="T98" fmla="*/ 0 w 9653"/>
                <a:gd name="T99" fmla="*/ 0 h 53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653"/>
                <a:gd name="T151" fmla="*/ 0 h 5375"/>
                <a:gd name="T152" fmla="*/ 9653 w 9653"/>
                <a:gd name="T153" fmla="*/ 5375 h 53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653" h="5375">
                  <a:moveTo>
                    <a:pt x="0" y="5374"/>
                  </a:moveTo>
                  <a:lnTo>
                    <a:pt x="1062" y="4766"/>
                  </a:lnTo>
                  <a:lnTo>
                    <a:pt x="1132" y="4756"/>
                  </a:lnTo>
                  <a:lnTo>
                    <a:pt x="1202" y="4745"/>
                  </a:lnTo>
                  <a:lnTo>
                    <a:pt x="1271" y="4732"/>
                  </a:lnTo>
                  <a:lnTo>
                    <a:pt x="1340" y="4718"/>
                  </a:lnTo>
                  <a:lnTo>
                    <a:pt x="1407" y="4703"/>
                  </a:lnTo>
                  <a:lnTo>
                    <a:pt x="1473" y="4688"/>
                  </a:lnTo>
                  <a:lnTo>
                    <a:pt x="1540" y="4671"/>
                  </a:lnTo>
                  <a:lnTo>
                    <a:pt x="1605" y="4654"/>
                  </a:lnTo>
                  <a:lnTo>
                    <a:pt x="1670" y="4635"/>
                  </a:lnTo>
                  <a:lnTo>
                    <a:pt x="1733" y="4616"/>
                  </a:lnTo>
                  <a:lnTo>
                    <a:pt x="1796" y="4596"/>
                  </a:lnTo>
                  <a:lnTo>
                    <a:pt x="1858" y="4575"/>
                  </a:lnTo>
                  <a:lnTo>
                    <a:pt x="1918" y="4553"/>
                  </a:lnTo>
                  <a:lnTo>
                    <a:pt x="1978" y="4530"/>
                  </a:lnTo>
                  <a:lnTo>
                    <a:pt x="2036" y="4507"/>
                  </a:lnTo>
                  <a:lnTo>
                    <a:pt x="2094" y="4481"/>
                  </a:lnTo>
                  <a:lnTo>
                    <a:pt x="2151" y="4457"/>
                  </a:lnTo>
                  <a:lnTo>
                    <a:pt x="2206" y="4430"/>
                  </a:lnTo>
                  <a:lnTo>
                    <a:pt x="2261" y="4402"/>
                  </a:lnTo>
                  <a:lnTo>
                    <a:pt x="2314" y="4375"/>
                  </a:lnTo>
                  <a:lnTo>
                    <a:pt x="2366" y="4346"/>
                  </a:lnTo>
                  <a:lnTo>
                    <a:pt x="2417" y="4317"/>
                  </a:lnTo>
                  <a:lnTo>
                    <a:pt x="2467" y="4286"/>
                  </a:lnTo>
                  <a:lnTo>
                    <a:pt x="2516" y="4256"/>
                  </a:lnTo>
                  <a:lnTo>
                    <a:pt x="2563" y="4224"/>
                  </a:lnTo>
                  <a:lnTo>
                    <a:pt x="2608" y="4192"/>
                  </a:lnTo>
                  <a:lnTo>
                    <a:pt x="2654" y="4159"/>
                  </a:lnTo>
                  <a:lnTo>
                    <a:pt x="2696" y="4125"/>
                  </a:lnTo>
                  <a:lnTo>
                    <a:pt x="2739" y="4091"/>
                  </a:lnTo>
                  <a:lnTo>
                    <a:pt x="2779" y="4056"/>
                  </a:lnTo>
                  <a:lnTo>
                    <a:pt x="2818" y="4020"/>
                  </a:lnTo>
                  <a:lnTo>
                    <a:pt x="2857" y="3983"/>
                  </a:lnTo>
                  <a:lnTo>
                    <a:pt x="2871" y="3981"/>
                  </a:lnTo>
                  <a:lnTo>
                    <a:pt x="2887" y="3979"/>
                  </a:lnTo>
                  <a:lnTo>
                    <a:pt x="2902" y="3977"/>
                  </a:lnTo>
                  <a:lnTo>
                    <a:pt x="2917" y="3974"/>
                  </a:lnTo>
                  <a:lnTo>
                    <a:pt x="2933" y="3972"/>
                  </a:lnTo>
                  <a:lnTo>
                    <a:pt x="2948" y="3970"/>
                  </a:lnTo>
                  <a:lnTo>
                    <a:pt x="2963" y="3966"/>
                  </a:lnTo>
                  <a:lnTo>
                    <a:pt x="2978" y="3964"/>
                  </a:lnTo>
                  <a:lnTo>
                    <a:pt x="3007" y="3984"/>
                  </a:lnTo>
                  <a:lnTo>
                    <a:pt x="3038" y="4004"/>
                  </a:lnTo>
                  <a:lnTo>
                    <a:pt x="3069" y="4023"/>
                  </a:lnTo>
                  <a:lnTo>
                    <a:pt x="3101" y="4041"/>
                  </a:lnTo>
                  <a:lnTo>
                    <a:pt x="3133" y="4060"/>
                  </a:lnTo>
                  <a:lnTo>
                    <a:pt x="3165" y="4077"/>
                  </a:lnTo>
                  <a:lnTo>
                    <a:pt x="3199" y="4095"/>
                  </a:lnTo>
                  <a:lnTo>
                    <a:pt x="3232" y="4111"/>
                  </a:lnTo>
                  <a:lnTo>
                    <a:pt x="3267" y="4128"/>
                  </a:lnTo>
                  <a:lnTo>
                    <a:pt x="3302" y="4144"/>
                  </a:lnTo>
                  <a:lnTo>
                    <a:pt x="3337" y="4160"/>
                  </a:lnTo>
                  <a:lnTo>
                    <a:pt x="3373" y="4175"/>
                  </a:lnTo>
                  <a:lnTo>
                    <a:pt x="3410" y="4190"/>
                  </a:lnTo>
                  <a:lnTo>
                    <a:pt x="3447" y="4203"/>
                  </a:lnTo>
                  <a:lnTo>
                    <a:pt x="3484" y="4217"/>
                  </a:lnTo>
                  <a:lnTo>
                    <a:pt x="3521" y="4230"/>
                  </a:lnTo>
                  <a:lnTo>
                    <a:pt x="3047" y="4502"/>
                  </a:lnTo>
                  <a:lnTo>
                    <a:pt x="3034" y="4494"/>
                  </a:lnTo>
                  <a:lnTo>
                    <a:pt x="3021" y="4486"/>
                  </a:lnTo>
                  <a:lnTo>
                    <a:pt x="3008" y="4478"/>
                  </a:lnTo>
                  <a:lnTo>
                    <a:pt x="2996" y="4470"/>
                  </a:lnTo>
                  <a:lnTo>
                    <a:pt x="2983" y="4462"/>
                  </a:lnTo>
                  <a:lnTo>
                    <a:pt x="2970" y="4453"/>
                  </a:lnTo>
                  <a:lnTo>
                    <a:pt x="2958" y="4446"/>
                  </a:lnTo>
                  <a:lnTo>
                    <a:pt x="2946" y="4437"/>
                  </a:lnTo>
                  <a:lnTo>
                    <a:pt x="2929" y="4441"/>
                  </a:lnTo>
                  <a:lnTo>
                    <a:pt x="2913" y="4443"/>
                  </a:lnTo>
                  <a:lnTo>
                    <a:pt x="2896" y="4446"/>
                  </a:lnTo>
                  <a:lnTo>
                    <a:pt x="2879" y="4448"/>
                  </a:lnTo>
                  <a:lnTo>
                    <a:pt x="2862" y="4451"/>
                  </a:lnTo>
                  <a:lnTo>
                    <a:pt x="2845" y="4453"/>
                  </a:lnTo>
                  <a:lnTo>
                    <a:pt x="2829" y="4457"/>
                  </a:lnTo>
                  <a:lnTo>
                    <a:pt x="2812" y="4459"/>
                  </a:lnTo>
                  <a:lnTo>
                    <a:pt x="2756" y="4512"/>
                  </a:lnTo>
                  <a:lnTo>
                    <a:pt x="2698" y="4563"/>
                  </a:lnTo>
                  <a:lnTo>
                    <a:pt x="2637" y="4613"/>
                  </a:lnTo>
                  <a:lnTo>
                    <a:pt x="2574" y="4662"/>
                  </a:lnTo>
                  <a:lnTo>
                    <a:pt x="2508" y="4710"/>
                  </a:lnTo>
                  <a:lnTo>
                    <a:pt x="2439" y="4756"/>
                  </a:lnTo>
                  <a:lnTo>
                    <a:pt x="2369" y="4801"/>
                  </a:lnTo>
                  <a:lnTo>
                    <a:pt x="2296" y="4845"/>
                  </a:lnTo>
                  <a:lnTo>
                    <a:pt x="2221" y="4886"/>
                  </a:lnTo>
                  <a:lnTo>
                    <a:pt x="2143" y="4928"/>
                  </a:lnTo>
                  <a:lnTo>
                    <a:pt x="2064" y="4966"/>
                  </a:lnTo>
                  <a:lnTo>
                    <a:pt x="1982" y="5003"/>
                  </a:lnTo>
                  <a:lnTo>
                    <a:pt x="1898" y="5039"/>
                  </a:lnTo>
                  <a:lnTo>
                    <a:pt x="1812" y="5073"/>
                  </a:lnTo>
                  <a:lnTo>
                    <a:pt x="1724" y="5106"/>
                  </a:lnTo>
                  <a:lnTo>
                    <a:pt x="1635" y="5137"/>
                  </a:lnTo>
                  <a:lnTo>
                    <a:pt x="1543" y="5167"/>
                  </a:lnTo>
                  <a:lnTo>
                    <a:pt x="1450" y="5193"/>
                  </a:lnTo>
                  <a:lnTo>
                    <a:pt x="1356" y="5220"/>
                  </a:lnTo>
                  <a:lnTo>
                    <a:pt x="1259" y="5243"/>
                  </a:lnTo>
                  <a:lnTo>
                    <a:pt x="1161" y="5266"/>
                  </a:lnTo>
                  <a:lnTo>
                    <a:pt x="1062" y="5285"/>
                  </a:lnTo>
                  <a:lnTo>
                    <a:pt x="961" y="5304"/>
                  </a:lnTo>
                  <a:lnTo>
                    <a:pt x="859" y="5320"/>
                  </a:lnTo>
                  <a:lnTo>
                    <a:pt x="755" y="5334"/>
                  </a:lnTo>
                  <a:lnTo>
                    <a:pt x="651" y="5345"/>
                  </a:lnTo>
                  <a:lnTo>
                    <a:pt x="545" y="5356"/>
                  </a:lnTo>
                  <a:lnTo>
                    <a:pt x="437" y="5363"/>
                  </a:lnTo>
                  <a:lnTo>
                    <a:pt x="330" y="5370"/>
                  </a:lnTo>
                  <a:lnTo>
                    <a:pt x="221" y="5373"/>
                  </a:lnTo>
                  <a:lnTo>
                    <a:pt x="110" y="5375"/>
                  </a:lnTo>
                  <a:lnTo>
                    <a:pt x="0" y="5374"/>
                  </a:lnTo>
                  <a:close/>
                  <a:moveTo>
                    <a:pt x="8958" y="247"/>
                  </a:moveTo>
                  <a:lnTo>
                    <a:pt x="9389" y="0"/>
                  </a:lnTo>
                  <a:lnTo>
                    <a:pt x="9414" y="42"/>
                  </a:lnTo>
                  <a:lnTo>
                    <a:pt x="9439" y="83"/>
                  </a:lnTo>
                  <a:lnTo>
                    <a:pt x="9462" y="126"/>
                  </a:lnTo>
                  <a:lnTo>
                    <a:pt x="9485" y="169"/>
                  </a:lnTo>
                  <a:lnTo>
                    <a:pt x="9506" y="213"/>
                  </a:lnTo>
                  <a:lnTo>
                    <a:pt x="9526" y="257"/>
                  </a:lnTo>
                  <a:lnTo>
                    <a:pt x="9545" y="301"/>
                  </a:lnTo>
                  <a:lnTo>
                    <a:pt x="9562" y="346"/>
                  </a:lnTo>
                  <a:lnTo>
                    <a:pt x="9578" y="392"/>
                  </a:lnTo>
                  <a:lnTo>
                    <a:pt x="9593" y="437"/>
                  </a:lnTo>
                  <a:lnTo>
                    <a:pt x="9607" y="483"/>
                  </a:lnTo>
                  <a:lnTo>
                    <a:pt x="9618" y="530"/>
                  </a:lnTo>
                  <a:lnTo>
                    <a:pt x="9629" y="578"/>
                  </a:lnTo>
                  <a:lnTo>
                    <a:pt x="9638" y="625"/>
                  </a:lnTo>
                  <a:lnTo>
                    <a:pt x="9646" y="672"/>
                  </a:lnTo>
                  <a:lnTo>
                    <a:pt x="9653" y="720"/>
                  </a:lnTo>
                  <a:lnTo>
                    <a:pt x="9026" y="1080"/>
                  </a:lnTo>
                  <a:lnTo>
                    <a:pt x="9033" y="1042"/>
                  </a:lnTo>
                  <a:lnTo>
                    <a:pt x="9040" y="1006"/>
                  </a:lnTo>
                  <a:lnTo>
                    <a:pt x="9045" y="969"/>
                  </a:lnTo>
                  <a:lnTo>
                    <a:pt x="9049" y="931"/>
                  </a:lnTo>
                  <a:lnTo>
                    <a:pt x="9053" y="894"/>
                  </a:lnTo>
                  <a:lnTo>
                    <a:pt x="9055" y="856"/>
                  </a:lnTo>
                  <a:lnTo>
                    <a:pt x="9057" y="818"/>
                  </a:lnTo>
                  <a:lnTo>
                    <a:pt x="9057" y="780"/>
                  </a:lnTo>
                  <a:lnTo>
                    <a:pt x="9057" y="745"/>
                  </a:lnTo>
                  <a:lnTo>
                    <a:pt x="9056" y="711"/>
                  </a:lnTo>
                  <a:lnTo>
                    <a:pt x="9054" y="677"/>
                  </a:lnTo>
                  <a:lnTo>
                    <a:pt x="9050" y="642"/>
                  </a:lnTo>
                  <a:lnTo>
                    <a:pt x="9047" y="608"/>
                  </a:lnTo>
                  <a:lnTo>
                    <a:pt x="9043" y="575"/>
                  </a:lnTo>
                  <a:lnTo>
                    <a:pt x="9038" y="541"/>
                  </a:lnTo>
                  <a:lnTo>
                    <a:pt x="9031" y="507"/>
                  </a:lnTo>
                  <a:lnTo>
                    <a:pt x="9025" y="474"/>
                  </a:lnTo>
                  <a:lnTo>
                    <a:pt x="9017" y="441"/>
                  </a:lnTo>
                  <a:lnTo>
                    <a:pt x="9009" y="408"/>
                  </a:lnTo>
                  <a:lnTo>
                    <a:pt x="9001" y="375"/>
                  </a:lnTo>
                  <a:lnTo>
                    <a:pt x="8991" y="343"/>
                  </a:lnTo>
                  <a:lnTo>
                    <a:pt x="8980" y="311"/>
                  </a:lnTo>
                  <a:lnTo>
                    <a:pt x="8970" y="279"/>
                  </a:lnTo>
                  <a:lnTo>
                    <a:pt x="8958" y="247"/>
                  </a:lnTo>
                  <a:close/>
                </a:path>
              </a:pathLst>
            </a:custGeom>
            <a:solidFill>
              <a:srgbClr val="7D7F74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6" name="Freeform 35"/>
            <p:cNvSpPr>
              <a:spLocks noEditPoints="1"/>
            </p:cNvSpPr>
            <p:nvPr/>
          </p:nvSpPr>
          <p:spPr bwMode="auto">
            <a:xfrm>
              <a:off x="2413" y="2085"/>
              <a:ext cx="1101" cy="498"/>
            </a:xfrm>
            <a:custGeom>
              <a:avLst/>
              <a:gdLst>
                <a:gd name="T0" fmla="*/ 0 w 8809"/>
                <a:gd name="T1" fmla="*/ 0 h 4981"/>
                <a:gd name="T2" fmla="*/ 0 w 8809"/>
                <a:gd name="T3" fmla="*/ 0 h 4981"/>
                <a:gd name="T4" fmla="*/ 0 w 8809"/>
                <a:gd name="T5" fmla="*/ 0 h 4981"/>
                <a:gd name="T6" fmla="*/ 0 w 8809"/>
                <a:gd name="T7" fmla="*/ 0 h 4981"/>
                <a:gd name="T8" fmla="*/ 0 w 8809"/>
                <a:gd name="T9" fmla="*/ 0 h 4981"/>
                <a:gd name="T10" fmla="*/ 0 w 8809"/>
                <a:gd name="T11" fmla="*/ 0 h 4981"/>
                <a:gd name="T12" fmla="*/ 0 w 8809"/>
                <a:gd name="T13" fmla="*/ 0 h 4981"/>
                <a:gd name="T14" fmla="*/ 0 w 8809"/>
                <a:gd name="T15" fmla="*/ 0 h 4981"/>
                <a:gd name="T16" fmla="*/ 0 w 8809"/>
                <a:gd name="T17" fmla="*/ 0 h 4981"/>
                <a:gd name="T18" fmla="*/ 0 w 8809"/>
                <a:gd name="T19" fmla="*/ 0 h 4981"/>
                <a:gd name="T20" fmla="*/ 0 w 8809"/>
                <a:gd name="T21" fmla="*/ 0 h 4981"/>
                <a:gd name="T22" fmla="*/ 0 w 8809"/>
                <a:gd name="T23" fmla="*/ 0 h 4981"/>
                <a:gd name="T24" fmla="*/ 0 w 8809"/>
                <a:gd name="T25" fmla="*/ 0 h 4981"/>
                <a:gd name="T26" fmla="*/ 0 w 8809"/>
                <a:gd name="T27" fmla="*/ 0 h 4981"/>
                <a:gd name="T28" fmla="*/ 0 w 8809"/>
                <a:gd name="T29" fmla="*/ 0 h 4981"/>
                <a:gd name="T30" fmla="*/ 0 w 8809"/>
                <a:gd name="T31" fmla="*/ 0 h 4981"/>
                <a:gd name="T32" fmla="*/ 0 w 8809"/>
                <a:gd name="T33" fmla="*/ 0 h 4981"/>
                <a:gd name="T34" fmla="*/ 0 w 8809"/>
                <a:gd name="T35" fmla="*/ 0 h 4981"/>
                <a:gd name="T36" fmla="*/ 0 w 8809"/>
                <a:gd name="T37" fmla="*/ 0 h 4981"/>
                <a:gd name="T38" fmla="*/ 0 w 8809"/>
                <a:gd name="T39" fmla="*/ 0 h 4981"/>
                <a:gd name="T40" fmla="*/ 0 w 8809"/>
                <a:gd name="T41" fmla="*/ 0 h 4981"/>
                <a:gd name="T42" fmla="*/ 0 w 8809"/>
                <a:gd name="T43" fmla="*/ 0 h 4981"/>
                <a:gd name="T44" fmla="*/ 0 w 8809"/>
                <a:gd name="T45" fmla="*/ 0 h 4981"/>
                <a:gd name="T46" fmla="*/ 0 w 8809"/>
                <a:gd name="T47" fmla="*/ 0 h 4981"/>
                <a:gd name="T48" fmla="*/ 0 w 8809"/>
                <a:gd name="T49" fmla="*/ 0 h 4981"/>
                <a:gd name="T50" fmla="*/ 0 w 8809"/>
                <a:gd name="T51" fmla="*/ 0 h 4981"/>
                <a:gd name="T52" fmla="*/ 0 w 8809"/>
                <a:gd name="T53" fmla="*/ 0 h 4981"/>
                <a:gd name="T54" fmla="*/ 0 w 8809"/>
                <a:gd name="T55" fmla="*/ 0 h 4981"/>
                <a:gd name="T56" fmla="*/ 0 w 8809"/>
                <a:gd name="T57" fmla="*/ 0 h 4981"/>
                <a:gd name="T58" fmla="*/ 0 w 8809"/>
                <a:gd name="T59" fmla="*/ 0 h 4981"/>
                <a:gd name="T60" fmla="*/ 0 w 8809"/>
                <a:gd name="T61" fmla="*/ 0 h 4981"/>
                <a:gd name="T62" fmla="*/ 0 w 8809"/>
                <a:gd name="T63" fmla="*/ 0 h 4981"/>
                <a:gd name="T64" fmla="*/ 0 w 8809"/>
                <a:gd name="T65" fmla="*/ 0 h 4981"/>
                <a:gd name="T66" fmla="*/ 0 w 8809"/>
                <a:gd name="T67" fmla="*/ 0 h 4981"/>
                <a:gd name="T68" fmla="*/ 0 w 8809"/>
                <a:gd name="T69" fmla="*/ 0 h 4981"/>
                <a:gd name="T70" fmla="*/ 0 w 8809"/>
                <a:gd name="T71" fmla="*/ 0 h 4981"/>
                <a:gd name="T72" fmla="*/ 0 w 8809"/>
                <a:gd name="T73" fmla="*/ 0 h 4981"/>
                <a:gd name="T74" fmla="*/ 0 w 8809"/>
                <a:gd name="T75" fmla="*/ 0 h 4981"/>
                <a:gd name="T76" fmla="*/ 0 w 8809"/>
                <a:gd name="T77" fmla="*/ 0 h 4981"/>
                <a:gd name="T78" fmla="*/ 0 w 8809"/>
                <a:gd name="T79" fmla="*/ 0 h 4981"/>
                <a:gd name="T80" fmla="*/ 0 w 8809"/>
                <a:gd name="T81" fmla="*/ 0 h 4981"/>
                <a:gd name="T82" fmla="*/ 0 w 8809"/>
                <a:gd name="T83" fmla="*/ 0 h 4981"/>
                <a:gd name="T84" fmla="*/ 0 w 8809"/>
                <a:gd name="T85" fmla="*/ 0 h 4981"/>
                <a:gd name="T86" fmla="*/ 0 w 8809"/>
                <a:gd name="T87" fmla="*/ 0 h 4981"/>
                <a:gd name="T88" fmla="*/ 0 w 8809"/>
                <a:gd name="T89" fmla="*/ 0 h 4981"/>
                <a:gd name="T90" fmla="*/ 0 w 8809"/>
                <a:gd name="T91" fmla="*/ 0 h 4981"/>
                <a:gd name="T92" fmla="*/ 0 w 8809"/>
                <a:gd name="T93" fmla="*/ 0 h 4981"/>
                <a:gd name="T94" fmla="*/ 0 w 8809"/>
                <a:gd name="T95" fmla="*/ 0 h 4981"/>
                <a:gd name="T96" fmla="*/ 0 w 8809"/>
                <a:gd name="T97" fmla="*/ 0 h 4981"/>
                <a:gd name="T98" fmla="*/ 0 w 8809"/>
                <a:gd name="T99" fmla="*/ 0 h 4981"/>
                <a:gd name="T100" fmla="*/ 0 w 8809"/>
                <a:gd name="T101" fmla="*/ 0 h 4981"/>
                <a:gd name="T102" fmla="*/ 0 w 8809"/>
                <a:gd name="T103" fmla="*/ 0 h 4981"/>
                <a:gd name="T104" fmla="*/ 0 w 8809"/>
                <a:gd name="T105" fmla="*/ 0 h 4981"/>
                <a:gd name="T106" fmla="*/ 0 w 8809"/>
                <a:gd name="T107" fmla="*/ 0 h 4981"/>
                <a:gd name="T108" fmla="*/ 0 w 8809"/>
                <a:gd name="T109" fmla="*/ 0 h 4981"/>
                <a:gd name="T110" fmla="*/ 0 w 8809"/>
                <a:gd name="T111" fmla="*/ 0 h 49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809"/>
                <a:gd name="T169" fmla="*/ 0 h 4981"/>
                <a:gd name="T170" fmla="*/ 8809 w 8809"/>
                <a:gd name="T171" fmla="*/ 4981 h 49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809" h="4981">
                  <a:moveTo>
                    <a:pt x="0" y="4981"/>
                  </a:moveTo>
                  <a:lnTo>
                    <a:pt x="2239" y="3699"/>
                  </a:lnTo>
                  <a:lnTo>
                    <a:pt x="2291" y="3728"/>
                  </a:lnTo>
                  <a:lnTo>
                    <a:pt x="2343" y="3756"/>
                  </a:lnTo>
                  <a:lnTo>
                    <a:pt x="2398" y="3783"/>
                  </a:lnTo>
                  <a:lnTo>
                    <a:pt x="2454" y="3808"/>
                  </a:lnTo>
                  <a:lnTo>
                    <a:pt x="2510" y="3833"/>
                  </a:lnTo>
                  <a:lnTo>
                    <a:pt x="2568" y="3856"/>
                  </a:lnTo>
                  <a:lnTo>
                    <a:pt x="2628" y="3878"/>
                  </a:lnTo>
                  <a:lnTo>
                    <a:pt x="2688" y="3899"/>
                  </a:lnTo>
                  <a:lnTo>
                    <a:pt x="2750" y="3918"/>
                  </a:lnTo>
                  <a:lnTo>
                    <a:pt x="2813" y="3937"/>
                  </a:lnTo>
                  <a:lnTo>
                    <a:pt x="2876" y="3953"/>
                  </a:lnTo>
                  <a:lnTo>
                    <a:pt x="2941" y="3969"/>
                  </a:lnTo>
                  <a:lnTo>
                    <a:pt x="3007" y="3983"/>
                  </a:lnTo>
                  <a:lnTo>
                    <a:pt x="3074" y="3995"/>
                  </a:lnTo>
                  <a:lnTo>
                    <a:pt x="3141" y="4006"/>
                  </a:lnTo>
                  <a:lnTo>
                    <a:pt x="3209" y="4015"/>
                  </a:lnTo>
                  <a:lnTo>
                    <a:pt x="2605" y="4362"/>
                  </a:lnTo>
                  <a:lnTo>
                    <a:pt x="2534" y="4334"/>
                  </a:lnTo>
                  <a:lnTo>
                    <a:pt x="2465" y="4305"/>
                  </a:lnTo>
                  <a:lnTo>
                    <a:pt x="2432" y="4290"/>
                  </a:lnTo>
                  <a:lnTo>
                    <a:pt x="2399" y="4274"/>
                  </a:lnTo>
                  <a:lnTo>
                    <a:pt x="2366" y="4258"/>
                  </a:lnTo>
                  <a:lnTo>
                    <a:pt x="2333" y="4242"/>
                  </a:lnTo>
                  <a:lnTo>
                    <a:pt x="2301" y="4225"/>
                  </a:lnTo>
                  <a:lnTo>
                    <a:pt x="2269" y="4208"/>
                  </a:lnTo>
                  <a:lnTo>
                    <a:pt x="2238" y="4191"/>
                  </a:lnTo>
                  <a:lnTo>
                    <a:pt x="2208" y="4173"/>
                  </a:lnTo>
                  <a:lnTo>
                    <a:pt x="2178" y="4155"/>
                  </a:lnTo>
                  <a:lnTo>
                    <a:pt x="2148" y="4137"/>
                  </a:lnTo>
                  <a:lnTo>
                    <a:pt x="2118" y="4118"/>
                  </a:lnTo>
                  <a:lnTo>
                    <a:pt x="2090" y="4098"/>
                  </a:lnTo>
                  <a:lnTo>
                    <a:pt x="2073" y="4102"/>
                  </a:lnTo>
                  <a:lnTo>
                    <a:pt x="2057" y="4104"/>
                  </a:lnTo>
                  <a:lnTo>
                    <a:pt x="2040" y="4107"/>
                  </a:lnTo>
                  <a:lnTo>
                    <a:pt x="2023" y="4109"/>
                  </a:lnTo>
                  <a:lnTo>
                    <a:pt x="2006" y="4112"/>
                  </a:lnTo>
                  <a:lnTo>
                    <a:pt x="1989" y="4114"/>
                  </a:lnTo>
                  <a:lnTo>
                    <a:pt x="1973" y="4118"/>
                  </a:lnTo>
                  <a:lnTo>
                    <a:pt x="1956" y="4120"/>
                  </a:lnTo>
                  <a:lnTo>
                    <a:pt x="1915" y="4159"/>
                  </a:lnTo>
                  <a:lnTo>
                    <a:pt x="1871" y="4198"/>
                  </a:lnTo>
                  <a:lnTo>
                    <a:pt x="1826" y="4237"/>
                  </a:lnTo>
                  <a:lnTo>
                    <a:pt x="1781" y="4275"/>
                  </a:lnTo>
                  <a:lnTo>
                    <a:pt x="1734" y="4311"/>
                  </a:lnTo>
                  <a:lnTo>
                    <a:pt x="1685" y="4347"/>
                  </a:lnTo>
                  <a:lnTo>
                    <a:pt x="1634" y="4382"/>
                  </a:lnTo>
                  <a:lnTo>
                    <a:pt x="1583" y="4417"/>
                  </a:lnTo>
                  <a:lnTo>
                    <a:pt x="1530" y="4451"/>
                  </a:lnTo>
                  <a:lnTo>
                    <a:pt x="1476" y="4484"/>
                  </a:lnTo>
                  <a:lnTo>
                    <a:pt x="1421" y="4516"/>
                  </a:lnTo>
                  <a:lnTo>
                    <a:pt x="1364" y="4548"/>
                  </a:lnTo>
                  <a:lnTo>
                    <a:pt x="1305" y="4579"/>
                  </a:lnTo>
                  <a:lnTo>
                    <a:pt x="1247" y="4609"/>
                  </a:lnTo>
                  <a:lnTo>
                    <a:pt x="1186" y="4637"/>
                  </a:lnTo>
                  <a:lnTo>
                    <a:pt x="1124" y="4665"/>
                  </a:lnTo>
                  <a:lnTo>
                    <a:pt x="1061" y="4692"/>
                  </a:lnTo>
                  <a:lnTo>
                    <a:pt x="997" y="4718"/>
                  </a:lnTo>
                  <a:lnTo>
                    <a:pt x="933" y="4744"/>
                  </a:lnTo>
                  <a:lnTo>
                    <a:pt x="867" y="4768"/>
                  </a:lnTo>
                  <a:lnTo>
                    <a:pt x="799" y="4792"/>
                  </a:lnTo>
                  <a:lnTo>
                    <a:pt x="731" y="4814"/>
                  </a:lnTo>
                  <a:lnTo>
                    <a:pt x="662" y="4835"/>
                  </a:lnTo>
                  <a:lnTo>
                    <a:pt x="592" y="4855"/>
                  </a:lnTo>
                  <a:lnTo>
                    <a:pt x="521" y="4875"/>
                  </a:lnTo>
                  <a:lnTo>
                    <a:pt x="449" y="4894"/>
                  </a:lnTo>
                  <a:lnTo>
                    <a:pt x="376" y="4911"/>
                  </a:lnTo>
                  <a:lnTo>
                    <a:pt x="302" y="4927"/>
                  </a:lnTo>
                  <a:lnTo>
                    <a:pt x="228" y="4942"/>
                  </a:lnTo>
                  <a:lnTo>
                    <a:pt x="152" y="4956"/>
                  </a:lnTo>
                  <a:lnTo>
                    <a:pt x="76" y="4969"/>
                  </a:lnTo>
                  <a:lnTo>
                    <a:pt x="0" y="4981"/>
                  </a:lnTo>
                  <a:close/>
                  <a:moveTo>
                    <a:pt x="8193" y="291"/>
                  </a:moveTo>
                  <a:lnTo>
                    <a:pt x="8703" y="0"/>
                  </a:lnTo>
                  <a:lnTo>
                    <a:pt x="8716" y="34"/>
                  </a:lnTo>
                  <a:lnTo>
                    <a:pt x="8727" y="69"/>
                  </a:lnTo>
                  <a:lnTo>
                    <a:pt x="8738" y="104"/>
                  </a:lnTo>
                  <a:lnTo>
                    <a:pt x="8748" y="139"/>
                  </a:lnTo>
                  <a:lnTo>
                    <a:pt x="8758" y="174"/>
                  </a:lnTo>
                  <a:lnTo>
                    <a:pt x="8767" y="210"/>
                  </a:lnTo>
                  <a:lnTo>
                    <a:pt x="8775" y="246"/>
                  </a:lnTo>
                  <a:lnTo>
                    <a:pt x="8781" y="282"/>
                  </a:lnTo>
                  <a:lnTo>
                    <a:pt x="8788" y="319"/>
                  </a:lnTo>
                  <a:lnTo>
                    <a:pt x="8794" y="355"/>
                  </a:lnTo>
                  <a:lnTo>
                    <a:pt x="8798" y="392"/>
                  </a:lnTo>
                  <a:lnTo>
                    <a:pt x="8803" y="429"/>
                  </a:lnTo>
                  <a:lnTo>
                    <a:pt x="8805" y="466"/>
                  </a:lnTo>
                  <a:lnTo>
                    <a:pt x="8807" y="504"/>
                  </a:lnTo>
                  <a:lnTo>
                    <a:pt x="8809" y="541"/>
                  </a:lnTo>
                  <a:lnTo>
                    <a:pt x="8809" y="578"/>
                  </a:lnTo>
                  <a:lnTo>
                    <a:pt x="8809" y="609"/>
                  </a:lnTo>
                  <a:lnTo>
                    <a:pt x="8808" y="640"/>
                  </a:lnTo>
                  <a:lnTo>
                    <a:pt x="8807" y="670"/>
                  </a:lnTo>
                  <a:lnTo>
                    <a:pt x="8805" y="700"/>
                  </a:lnTo>
                  <a:lnTo>
                    <a:pt x="8802" y="731"/>
                  </a:lnTo>
                  <a:lnTo>
                    <a:pt x="8798" y="761"/>
                  </a:lnTo>
                  <a:lnTo>
                    <a:pt x="8795" y="791"/>
                  </a:lnTo>
                  <a:lnTo>
                    <a:pt x="8791" y="821"/>
                  </a:lnTo>
                  <a:lnTo>
                    <a:pt x="7917" y="1321"/>
                  </a:lnTo>
                  <a:lnTo>
                    <a:pt x="7950" y="1271"/>
                  </a:lnTo>
                  <a:lnTo>
                    <a:pt x="7981" y="1221"/>
                  </a:lnTo>
                  <a:lnTo>
                    <a:pt x="8011" y="1170"/>
                  </a:lnTo>
                  <a:lnTo>
                    <a:pt x="8037" y="1118"/>
                  </a:lnTo>
                  <a:lnTo>
                    <a:pt x="8063" y="1065"/>
                  </a:lnTo>
                  <a:lnTo>
                    <a:pt x="8086" y="1012"/>
                  </a:lnTo>
                  <a:lnTo>
                    <a:pt x="8097" y="985"/>
                  </a:lnTo>
                  <a:lnTo>
                    <a:pt x="8107" y="958"/>
                  </a:lnTo>
                  <a:lnTo>
                    <a:pt x="8118" y="930"/>
                  </a:lnTo>
                  <a:lnTo>
                    <a:pt x="8126" y="902"/>
                  </a:lnTo>
                  <a:lnTo>
                    <a:pt x="8136" y="875"/>
                  </a:lnTo>
                  <a:lnTo>
                    <a:pt x="8143" y="847"/>
                  </a:lnTo>
                  <a:lnTo>
                    <a:pt x="8152" y="819"/>
                  </a:lnTo>
                  <a:lnTo>
                    <a:pt x="8158" y="791"/>
                  </a:lnTo>
                  <a:lnTo>
                    <a:pt x="8166" y="762"/>
                  </a:lnTo>
                  <a:lnTo>
                    <a:pt x="8171" y="733"/>
                  </a:lnTo>
                  <a:lnTo>
                    <a:pt x="8177" y="704"/>
                  </a:lnTo>
                  <a:lnTo>
                    <a:pt x="8182" y="676"/>
                  </a:lnTo>
                  <a:lnTo>
                    <a:pt x="8186" y="647"/>
                  </a:lnTo>
                  <a:lnTo>
                    <a:pt x="8190" y="618"/>
                  </a:lnTo>
                  <a:lnTo>
                    <a:pt x="8193" y="589"/>
                  </a:lnTo>
                  <a:lnTo>
                    <a:pt x="8197" y="560"/>
                  </a:lnTo>
                  <a:lnTo>
                    <a:pt x="8199" y="530"/>
                  </a:lnTo>
                  <a:lnTo>
                    <a:pt x="8200" y="500"/>
                  </a:lnTo>
                  <a:lnTo>
                    <a:pt x="8201" y="471"/>
                  </a:lnTo>
                  <a:lnTo>
                    <a:pt x="8201" y="441"/>
                  </a:lnTo>
                  <a:lnTo>
                    <a:pt x="8201" y="422"/>
                  </a:lnTo>
                  <a:lnTo>
                    <a:pt x="8201" y="403"/>
                  </a:lnTo>
                  <a:lnTo>
                    <a:pt x="8200" y="384"/>
                  </a:lnTo>
                  <a:lnTo>
                    <a:pt x="8199" y="365"/>
                  </a:lnTo>
                  <a:lnTo>
                    <a:pt x="8198" y="347"/>
                  </a:lnTo>
                  <a:lnTo>
                    <a:pt x="8197" y="328"/>
                  </a:lnTo>
                  <a:lnTo>
                    <a:pt x="8195" y="310"/>
                  </a:lnTo>
                  <a:lnTo>
                    <a:pt x="8193" y="291"/>
                  </a:lnTo>
                  <a:close/>
                  <a:moveTo>
                    <a:pt x="6334" y="2227"/>
                  </a:moveTo>
                  <a:lnTo>
                    <a:pt x="5682" y="2600"/>
                  </a:lnTo>
                  <a:lnTo>
                    <a:pt x="5680" y="2576"/>
                  </a:lnTo>
                  <a:lnTo>
                    <a:pt x="5677" y="2552"/>
                  </a:lnTo>
                  <a:lnTo>
                    <a:pt x="5673" y="2528"/>
                  </a:lnTo>
                  <a:lnTo>
                    <a:pt x="5670" y="2504"/>
                  </a:lnTo>
                  <a:lnTo>
                    <a:pt x="5665" y="2480"/>
                  </a:lnTo>
                  <a:lnTo>
                    <a:pt x="5660" y="2457"/>
                  </a:lnTo>
                  <a:lnTo>
                    <a:pt x="5654" y="2432"/>
                  </a:lnTo>
                  <a:lnTo>
                    <a:pt x="5648" y="2409"/>
                  </a:lnTo>
                  <a:lnTo>
                    <a:pt x="5640" y="2385"/>
                  </a:lnTo>
                  <a:lnTo>
                    <a:pt x="5633" y="2363"/>
                  </a:lnTo>
                  <a:lnTo>
                    <a:pt x="5626" y="2340"/>
                  </a:lnTo>
                  <a:lnTo>
                    <a:pt x="5617" y="2316"/>
                  </a:lnTo>
                  <a:lnTo>
                    <a:pt x="5608" y="2294"/>
                  </a:lnTo>
                  <a:lnTo>
                    <a:pt x="5597" y="2272"/>
                  </a:lnTo>
                  <a:lnTo>
                    <a:pt x="5587" y="2249"/>
                  </a:lnTo>
                  <a:lnTo>
                    <a:pt x="5576" y="2227"/>
                  </a:lnTo>
                  <a:lnTo>
                    <a:pt x="5622" y="2232"/>
                  </a:lnTo>
                  <a:lnTo>
                    <a:pt x="5670" y="2238"/>
                  </a:lnTo>
                  <a:lnTo>
                    <a:pt x="5717" y="2243"/>
                  </a:lnTo>
                  <a:lnTo>
                    <a:pt x="5765" y="2246"/>
                  </a:lnTo>
                  <a:lnTo>
                    <a:pt x="5812" y="2249"/>
                  </a:lnTo>
                  <a:lnTo>
                    <a:pt x="5861" y="2252"/>
                  </a:lnTo>
                  <a:lnTo>
                    <a:pt x="5909" y="2253"/>
                  </a:lnTo>
                  <a:lnTo>
                    <a:pt x="5958" y="2253"/>
                  </a:lnTo>
                  <a:lnTo>
                    <a:pt x="6006" y="2253"/>
                  </a:lnTo>
                  <a:lnTo>
                    <a:pt x="6053" y="2252"/>
                  </a:lnTo>
                  <a:lnTo>
                    <a:pt x="6101" y="2249"/>
                  </a:lnTo>
                  <a:lnTo>
                    <a:pt x="6148" y="2246"/>
                  </a:lnTo>
                  <a:lnTo>
                    <a:pt x="6195" y="2243"/>
                  </a:lnTo>
                  <a:lnTo>
                    <a:pt x="6241" y="2239"/>
                  </a:lnTo>
                  <a:lnTo>
                    <a:pt x="6288" y="2233"/>
                  </a:lnTo>
                  <a:lnTo>
                    <a:pt x="6334" y="2227"/>
                  </a:lnTo>
                  <a:close/>
                </a:path>
              </a:pathLst>
            </a:custGeom>
            <a:solidFill>
              <a:srgbClr val="7C7E73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7" name="Freeform 36"/>
            <p:cNvSpPr>
              <a:spLocks noEditPoints="1"/>
            </p:cNvSpPr>
            <p:nvPr/>
          </p:nvSpPr>
          <p:spPr bwMode="auto">
            <a:xfrm>
              <a:off x="2687" y="2123"/>
              <a:ext cx="827" cy="412"/>
            </a:xfrm>
            <a:custGeom>
              <a:avLst/>
              <a:gdLst>
                <a:gd name="T0" fmla="*/ 0 w 6618"/>
                <a:gd name="T1" fmla="*/ 0 h 4122"/>
                <a:gd name="T2" fmla="*/ 0 w 6618"/>
                <a:gd name="T3" fmla="*/ 0 h 4122"/>
                <a:gd name="T4" fmla="*/ 0 w 6618"/>
                <a:gd name="T5" fmla="*/ 0 h 4122"/>
                <a:gd name="T6" fmla="*/ 0 w 6618"/>
                <a:gd name="T7" fmla="*/ 0 h 4122"/>
                <a:gd name="T8" fmla="*/ 0 w 6618"/>
                <a:gd name="T9" fmla="*/ 0 h 4122"/>
                <a:gd name="T10" fmla="*/ 0 w 6618"/>
                <a:gd name="T11" fmla="*/ 0 h 4122"/>
                <a:gd name="T12" fmla="*/ 0 w 6618"/>
                <a:gd name="T13" fmla="*/ 0 h 4122"/>
                <a:gd name="T14" fmla="*/ 0 w 6618"/>
                <a:gd name="T15" fmla="*/ 0 h 4122"/>
                <a:gd name="T16" fmla="*/ 0 w 6618"/>
                <a:gd name="T17" fmla="*/ 0 h 4122"/>
                <a:gd name="T18" fmla="*/ 0 w 6618"/>
                <a:gd name="T19" fmla="*/ 0 h 4122"/>
                <a:gd name="T20" fmla="*/ 0 w 6618"/>
                <a:gd name="T21" fmla="*/ 0 h 4122"/>
                <a:gd name="T22" fmla="*/ 0 w 6618"/>
                <a:gd name="T23" fmla="*/ 0 h 4122"/>
                <a:gd name="T24" fmla="*/ 0 w 6618"/>
                <a:gd name="T25" fmla="*/ 0 h 4122"/>
                <a:gd name="T26" fmla="*/ 0 w 6618"/>
                <a:gd name="T27" fmla="*/ 0 h 4122"/>
                <a:gd name="T28" fmla="*/ 0 w 6618"/>
                <a:gd name="T29" fmla="*/ 0 h 4122"/>
                <a:gd name="T30" fmla="*/ 0 w 6618"/>
                <a:gd name="T31" fmla="*/ 0 h 4122"/>
                <a:gd name="T32" fmla="*/ 0 w 6618"/>
                <a:gd name="T33" fmla="*/ 0 h 4122"/>
                <a:gd name="T34" fmla="*/ 0 w 6618"/>
                <a:gd name="T35" fmla="*/ 0 h 4122"/>
                <a:gd name="T36" fmla="*/ 0 w 6618"/>
                <a:gd name="T37" fmla="*/ 0 h 4122"/>
                <a:gd name="T38" fmla="*/ 0 w 6618"/>
                <a:gd name="T39" fmla="*/ 0 h 4122"/>
                <a:gd name="T40" fmla="*/ 0 w 6618"/>
                <a:gd name="T41" fmla="*/ 0 h 4122"/>
                <a:gd name="T42" fmla="*/ 0 w 6618"/>
                <a:gd name="T43" fmla="*/ 0 h 4122"/>
                <a:gd name="T44" fmla="*/ 0 w 6618"/>
                <a:gd name="T45" fmla="*/ 0 h 4122"/>
                <a:gd name="T46" fmla="*/ 0 w 6618"/>
                <a:gd name="T47" fmla="*/ 0 h 4122"/>
                <a:gd name="T48" fmla="*/ 0 w 6618"/>
                <a:gd name="T49" fmla="*/ 0 h 4122"/>
                <a:gd name="T50" fmla="*/ 0 w 6618"/>
                <a:gd name="T51" fmla="*/ 0 h 4122"/>
                <a:gd name="T52" fmla="*/ 0 w 6618"/>
                <a:gd name="T53" fmla="*/ 0 h 4122"/>
                <a:gd name="T54" fmla="*/ 0 w 6618"/>
                <a:gd name="T55" fmla="*/ 0 h 4122"/>
                <a:gd name="T56" fmla="*/ 0 w 6618"/>
                <a:gd name="T57" fmla="*/ 0 h 4122"/>
                <a:gd name="T58" fmla="*/ 0 w 6618"/>
                <a:gd name="T59" fmla="*/ 0 h 4122"/>
                <a:gd name="T60" fmla="*/ 0 w 6618"/>
                <a:gd name="T61" fmla="*/ 0 h 4122"/>
                <a:gd name="T62" fmla="*/ 0 w 6618"/>
                <a:gd name="T63" fmla="*/ 0 h 4122"/>
                <a:gd name="T64" fmla="*/ 0 w 6618"/>
                <a:gd name="T65" fmla="*/ 0 h 4122"/>
                <a:gd name="T66" fmla="*/ 0 w 6618"/>
                <a:gd name="T67" fmla="*/ 0 h 4122"/>
                <a:gd name="T68" fmla="*/ 0 w 6618"/>
                <a:gd name="T69" fmla="*/ 0 h 4122"/>
                <a:gd name="T70" fmla="*/ 0 w 6618"/>
                <a:gd name="T71" fmla="*/ 0 h 4122"/>
                <a:gd name="T72" fmla="*/ 0 w 6618"/>
                <a:gd name="T73" fmla="*/ 0 h 4122"/>
                <a:gd name="T74" fmla="*/ 0 w 6618"/>
                <a:gd name="T75" fmla="*/ 0 h 4122"/>
                <a:gd name="T76" fmla="*/ 0 w 6618"/>
                <a:gd name="T77" fmla="*/ 0 h 4122"/>
                <a:gd name="T78" fmla="*/ 0 w 6618"/>
                <a:gd name="T79" fmla="*/ 0 h 4122"/>
                <a:gd name="T80" fmla="*/ 0 w 6618"/>
                <a:gd name="T81" fmla="*/ 0 h 4122"/>
                <a:gd name="T82" fmla="*/ 0 w 6618"/>
                <a:gd name="T83" fmla="*/ 0 h 4122"/>
                <a:gd name="T84" fmla="*/ 0 w 6618"/>
                <a:gd name="T85" fmla="*/ 0 h 4122"/>
                <a:gd name="T86" fmla="*/ 0 w 6618"/>
                <a:gd name="T87" fmla="*/ 0 h 4122"/>
                <a:gd name="T88" fmla="*/ 0 w 6618"/>
                <a:gd name="T89" fmla="*/ 0 h 4122"/>
                <a:gd name="T90" fmla="*/ 0 w 6618"/>
                <a:gd name="T91" fmla="*/ 0 h 4122"/>
                <a:gd name="T92" fmla="*/ 0 w 6618"/>
                <a:gd name="T93" fmla="*/ 0 h 4122"/>
                <a:gd name="T94" fmla="*/ 0 w 6618"/>
                <a:gd name="T95" fmla="*/ 0 h 4122"/>
                <a:gd name="T96" fmla="*/ 0 w 6618"/>
                <a:gd name="T97" fmla="*/ 0 h 4122"/>
                <a:gd name="T98" fmla="*/ 0 w 6618"/>
                <a:gd name="T99" fmla="*/ 0 h 4122"/>
                <a:gd name="T100" fmla="*/ 0 w 6618"/>
                <a:gd name="T101" fmla="*/ 0 h 4122"/>
                <a:gd name="T102" fmla="*/ 0 w 6618"/>
                <a:gd name="T103" fmla="*/ 0 h 4122"/>
                <a:gd name="T104" fmla="*/ 0 w 6618"/>
                <a:gd name="T105" fmla="*/ 0 h 4122"/>
                <a:gd name="T106" fmla="*/ 0 w 6618"/>
                <a:gd name="T107" fmla="*/ 0 h 4122"/>
                <a:gd name="T108" fmla="*/ 0 w 6618"/>
                <a:gd name="T109" fmla="*/ 0 h 41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618"/>
                <a:gd name="T166" fmla="*/ 0 h 4122"/>
                <a:gd name="T167" fmla="*/ 6618 w 6618"/>
                <a:gd name="T168" fmla="*/ 4122 h 412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618" h="4122">
                  <a:moveTo>
                    <a:pt x="0" y="3782"/>
                  </a:moveTo>
                  <a:lnTo>
                    <a:pt x="474" y="3510"/>
                  </a:lnTo>
                  <a:lnTo>
                    <a:pt x="528" y="3527"/>
                  </a:lnTo>
                  <a:lnTo>
                    <a:pt x="582" y="3544"/>
                  </a:lnTo>
                  <a:lnTo>
                    <a:pt x="638" y="3560"/>
                  </a:lnTo>
                  <a:lnTo>
                    <a:pt x="694" y="3574"/>
                  </a:lnTo>
                  <a:lnTo>
                    <a:pt x="750" y="3588"/>
                  </a:lnTo>
                  <a:lnTo>
                    <a:pt x="807" y="3599"/>
                  </a:lnTo>
                  <a:lnTo>
                    <a:pt x="866" y="3611"/>
                  </a:lnTo>
                  <a:lnTo>
                    <a:pt x="924" y="3622"/>
                  </a:lnTo>
                  <a:lnTo>
                    <a:pt x="984" y="3630"/>
                  </a:lnTo>
                  <a:lnTo>
                    <a:pt x="1044" y="3638"/>
                  </a:lnTo>
                  <a:lnTo>
                    <a:pt x="1105" y="3645"/>
                  </a:lnTo>
                  <a:lnTo>
                    <a:pt x="1166" y="3650"/>
                  </a:lnTo>
                  <a:lnTo>
                    <a:pt x="1228" y="3655"/>
                  </a:lnTo>
                  <a:lnTo>
                    <a:pt x="1290" y="3658"/>
                  </a:lnTo>
                  <a:lnTo>
                    <a:pt x="1353" y="3660"/>
                  </a:lnTo>
                  <a:lnTo>
                    <a:pt x="1416" y="3660"/>
                  </a:lnTo>
                  <a:lnTo>
                    <a:pt x="1461" y="3660"/>
                  </a:lnTo>
                  <a:lnTo>
                    <a:pt x="1506" y="3659"/>
                  </a:lnTo>
                  <a:lnTo>
                    <a:pt x="1550" y="3658"/>
                  </a:lnTo>
                  <a:lnTo>
                    <a:pt x="1595" y="3656"/>
                  </a:lnTo>
                  <a:lnTo>
                    <a:pt x="1640" y="3653"/>
                  </a:lnTo>
                  <a:lnTo>
                    <a:pt x="1683" y="3649"/>
                  </a:lnTo>
                  <a:lnTo>
                    <a:pt x="1727" y="3645"/>
                  </a:lnTo>
                  <a:lnTo>
                    <a:pt x="1770" y="3640"/>
                  </a:lnTo>
                  <a:lnTo>
                    <a:pt x="928" y="4122"/>
                  </a:lnTo>
                  <a:lnTo>
                    <a:pt x="863" y="4110"/>
                  </a:lnTo>
                  <a:lnTo>
                    <a:pt x="799" y="4096"/>
                  </a:lnTo>
                  <a:lnTo>
                    <a:pt x="735" y="4080"/>
                  </a:lnTo>
                  <a:lnTo>
                    <a:pt x="673" y="4064"/>
                  </a:lnTo>
                  <a:lnTo>
                    <a:pt x="611" y="4046"/>
                  </a:lnTo>
                  <a:lnTo>
                    <a:pt x="549" y="4028"/>
                  </a:lnTo>
                  <a:lnTo>
                    <a:pt x="490" y="4008"/>
                  </a:lnTo>
                  <a:lnTo>
                    <a:pt x="431" y="3987"/>
                  </a:lnTo>
                  <a:lnTo>
                    <a:pt x="373" y="3965"/>
                  </a:lnTo>
                  <a:lnTo>
                    <a:pt x="316" y="3942"/>
                  </a:lnTo>
                  <a:lnTo>
                    <a:pt x="261" y="3917"/>
                  </a:lnTo>
                  <a:lnTo>
                    <a:pt x="207" y="3893"/>
                  </a:lnTo>
                  <a:lnTo>
                    <a:pt x="152" y="3866"/>
                  </a:lnTo>
                  <a:lnTo>
                    <a:pt x="100" y="3839"/>
                  </a:lnTo>
                  <a:lnTo>
                    <a:pt x="49" y="3811"/>
                  </a:lnTo>
                  <a:lnTo>
                    <a:pt x="0" y="3782"/>
                  </a:lnTo>
                  <a:close/>
                  <a:moveTo>
                    <a:pt x="5979" y="360"/>
                  </a:moveTo>
                  <a:lnTo>
                    <a:pt x="6606" y="0"/>
                  </a:lnTo>
                  <a:lnTo>
                    <a:pt x="6608" y="25"/>
                  </a:lnTo>
                  <a:lnTo>
                    <a:pt x="6612" y="49"/>
                  </a:lnTo>
                  <a:lnTo>
                    <a:pt x="6613" y="74"/>
                  </a:lnTo>
                  <a:lnTo>
                    <a:pt x="6615" y="98"/>
                  </a:lnTo>
                  <a:lnTo>
                    <a:pt x="6616" y="123"/>
                  </a:lnTo>
                  <a:lnTo>
                    <a:pt x="6617" y="148"/>
                  </a:lnTo>
                  <a:lnTo>
                    <a:pt x="6618" y="173"/>
                  </a:lnTo>
                  <a:lnTo>
                    <a:pt x="6618" y="197"/>
                  </a:lnTo>
                  <a:lnTo>
                    <a:pt x="6617" y="249"/>
                  </a:lnTo>
                  <a:lnTo>
                    <a:pt x="6615" y="300"/>
                  </a:lnTo>
                  <a:lnTo>
                    <a:pt x="6611" y="351"/>
                  </a:lnTo>
                  <a:lnTo>
                    <a:pt x="6605" y="402"/>
                  </a:lnTo>
                  <a:lnTo>
                    <a:pt x="6598" y="452"/>
                  </a:lnTo>
                  <a:lnTo>
                    <a:pt x="6589" y="502"/>
                  </a:lnTo>
                  <a:lnTo>
                    <a:pt x="6579" y="552"/>
                  </a:lnTo>
                  <a:lnTo>
                    <a:pt x="6567" y="601"/>
                  </a:lnTo>
                  <a:lnTo>
                    <a:pt x="6554" y="650"/>
                  </a:lnTo>
                  <a:lnTo>
                    <a:pt x="6539" y="699"/>
                  </a:lnTo>
                  <a:lnTo>
                    <a:pt x="6524" y="747"/>
                  </a:lnTo>
                  <a:lnTo>
                    <a:pt x="6505" y="793"/>
                  </a:lnTo>
                  <a:lnTo>
                    <a:pt x="6486" y="840"/>
                  </a:lnTo>
                  <a:lnTo>
                    <a:pt x="6466" y="887"/>
                  </a:lnTo>
                  <a:lnTo>
                    <a:pt x="6445" y="933"/>
                  </a:lnTo>
                  <a:lnTo>
                    <a:pt x="6422" y="977"/>
                  </a:lnTo>
                  <a:lnTo>
                    <a:pt x="4292" y="2197"/>
                  </a:lnTo>
                  <a:lnTo>
                    <a:pt x="4273" y="2198"/>
                  </a:lnTo>
                  <a:lnTo>
                    <a:pt x="4254" y="2198"/>
                  </a:lnTo>
                  <a:lnTo>
                    <a:pt x="4235" y="2199"/>
                  </a:lnTo>
                  <a:lnTo>
                    <a:pt x="4216" y="2200"/>
                  </a:lnTo>
                  <a:lnTo>
                    <a:pt x="4197" y="2200"/>
                  </a:lnTo>
                  <a:lnTo>
                    <a:pt x="4178" y="2200"/>
                  </a:lnTo>
                  <a:lnTo>
                    <a:pt x="4159" y="2200"/>
                  </a:lnTo>
                  <a:lnTo>
                    <a:pt x="4139" y="2201"/>
                  </a:lnTo>
                  <a:lnTo>
                    <a:pt x="4085" y="2200"/>
                  </a:lnTo>
                  <a:lnTo>
                    <a:pt x="4031" y="2199"/>
                  </a:lnTo>
                  <a:lnTo>
                    <a:pt x="3978" y="2197"/>
                  </a:lnTo>
                  <a:lnTo>
                    <a:pt x="3925" y="2194"/>
                  </a:lnTo>
                  <a:lnTo>
                    <a:pt x="3873" y="2190"/>
                  </a:lnTo>
                  <a:lnTo>
                    <a:pt x="3820" y="2184"/>
                  </a:lnTo>
                  <a:lnTo>
                    <a:pt x="3768" y="2178"/>
                  </a:lnTo>
                  <a:lnTo>
                    <a:pt x="3717" y="2171"/>
                  </a:lnTo>
                  <a:lnTo>
                    <a:pt x="3734" y="2208"/>
                  </a:lnTo>
                  <a:lnTo>
                    <a:pt x="3750" y="2244"/>
                  </a:lnTo>
                  <a:lnTo>
                    <a:pt x="3765" y="2280"/>
                  </a:lnTo>
                  <a:lnTo>
                    <a:pt x="3778" y="2317"/>
                  </a:lnTo>
                  <a:lnTo>
                    <a:pt x="3790" y="2354"/>
                  </a:lnTo>
                  <a:lnTo>
                    <a:pt x="3801" y="2392"/>
                  </a:lnTo>
                  <a:lnTo>
                    <a:pt x="3810" y="2430"/>
                  </a:lnTo>
                  <a:lnTo>
                    <a:pt x="3818" y="2468"/>
                  </a:lnTo>
                  <a:lnTo>
                    <a:pt x="3388" y="2715"/>
                  </a:lnTo>
                  <a:lnTo>
                    <a:pt x="3401" y="2689"/>
                  </a:lnTo>
                  <a:lnTo>
                    <a:pt x="3412" y="2663"/>
                  </a:lnTo>
                  <a:lnTo>
                    <a:pt x="3423" y="2637"/>
                  </a:lnTo>
                  <a:lnTo>
                    <a:pt x="3432" y="2611"/>
                  </a:lnTo>
                  <a:lnTo>
                    <a:pt x="3442" y="2584"/>
                  </a:lnTo>
                  <a:lnTo>
                    <a:pt x="3450" y="2557"/>
                  </a:lnTo>
                  <a:lnTo>
                    <a:pt x="3459" y="2531"/>
                  </a:lnTo>
                  <a:lnTo>
                    <a:pt x="3465" y="2504"/>
                  </a:lnTo>
                  <a:lnTo>
                    <a:pt x="3472" y="2477"/>
                  </a:lnTo>
                  <a:lnTo>
                    <a:pt x="3477" y="2450"/>
                  </a:lnTo>
                  <a:lnTo>
                    <a:pt x="3482" y="2422"/>
                  </a:lnTo>
                  <a:lnTo>
                    <a:pt x="3486" y="2395"/>
                  </a:lnTo>
                  <a:lnTo>
                    <a:pt x="3489" y="2367"/>
                  </a:lnTo>
                  <a:lnTo>
                    <a:pt x="3491" y="2339"/>
                  </a:lnTo>
                  <a:lnTo>
                    <a:pt x="3492" y="2311"/>
                  </a:lnTo>
                  <a:lnTo>
                    <a:pt x="3493" y="2283"/>
                  </a:lnTo>
                  <a:lnTo>
                    <a:pt x="3492" y="2254"/>
                  </a:lnTo>
                  <a:lnTo>
                    <a:pt x="3491" y="2226"/>
                  </a:lnTo>
                  <a:lnTo>
                    <a:pt x="3489" y="2198"/>
                  </a:lnTo>
                  <a:lnTo>
                    <a:pt x="3486" y="2169"/>
                  </a:lnTo>
                  <a:lnTo>
                    <a:pt x="3481" y="2142"/>
                  </a:lnTo>
                  <a:lnTo>
                    <a:pt x="3477" y="2114"/>
                  </a:lnTo>
                  <a:lnTo>
                    <a:pt x="3472" y="2086"/>
                  </a:lnTo>
                  <a:lnTo>
                    <a:pt x="3465" y="2059"/>
                  </a:lnTo>
                  <a:lnTo>
                    <a:pt x="3458" y="2031"/>
                  </a:lnTo>
                  <a:lnTo>
                    <a:pt x="3449" y="2004"/>
                  </a:lnTo>
                  <a:lnTo>
                    <a:pt x="3441" y="1977"/>
                  </a:lnTo>
                  <a:lnTo>
                    <a:pt x="3431" y="1950"/>
                  </a:lnTo>
                  <a:lnTo>
                    <a:pt x="3421" y="1924"/>
                  </a:lnTo>
                  <a:lnTo>
                    <a:pt x="3410" y="1897"/>
                  </a:lnTo>
                  <a:lnTo>
                    <a:pt x="3397" y="1872"/>
                  </a:lnTo>
                  <a:lnTo>
                    <a:pt x="3385" y="1846"/>
                  </a:lnTo>
                  <a:lnTo>
                    <a:pt x="3431" y="1851"/>
                  </a:lnTo>
                  <a:lnTo>
                    <a:pt x="3479" y="1857"/>
                  </a:lnTo>
                  <a:lnTo>
                    <a:pt x="3526" y="1862"/>
                  </a:lnTo>
                  <a:lnTo>
                    <a:pt x="3574" y="1865"/>
                  </a:lnTo>
                  <a:lnTo>
                    <a:pt x="3621" y="1868"/>
                  </a:lnTo>
                  <a:lnTo>
                    <a:pt x="3670" y="1871"/>
                  </a:lnTo>
                  <a:lnTo>
                    <a:pt x="3718" y="1872"/>
                  </a:lnTo>
                  <a:lnTo>
                    <a:pt x="3767" y="1872"/>
                  </a:lnTo>
                  <a:lnTo>
                    <a:pt x="3871" y="1871"/>
                  </a:lnTo>
                  <a:lnTo>
                    <a:pt x="3973" y="1864"/>
                  </a:lnTo>
                  <a:lnTo>
                    <a:pt x="4074" y="1856"/>
                  </a:lnTo>
                  <a:lnTo>
                    <a:pt x="4173" y="1842"/>
                  </a:lnTo>
                  <a:lnTo>
                    <a:pt x="4271" y="1826"/>
                  </a:lnTo>
                  <a:lnTo>
                    <a:pt x="4368" y="1806"/>
                  </a:lnTo>
                  <a:lnTo>
                    <a:pt x="4462" y="1782"/>
                  </a:lnTo>
                  <a:lnTo>
                    <a:pt x="4556" y="1756"/>
                  </a:lnTo>
                  <a:lnTo>
                    <a:pt x="4647" y="1727"/>
                  </a:lnTo>
                  <a:lnTo>
                    <a:pt x="4736" y="1694"/>
                  </a:lnTo>
                  <a:lnTo>
                    <a:pt x="4823" y="1658"/>
                  </a:lnTo>
                  <a:lnTo>
                    <a:pt x="4908" y="1620"/>
                  </a:lnTo>
                  <a:lnTo>
                    <a:pt x="4990" y="1578"/>
                  </a:lnTo>
                  <a:lnTo>
                    <a:pt x="5070" y="1533"/>
                  </a:lnTo>
                  <a:lnTo>
                    <a:pt x="5148" y="1487"/>
                  </a:lnTo>
                  <a:lnTo>
                    <a:pt x="5222" y="1437"/>
                  </a:lnTo>
                  <a:lnTo>
                    <a:pt x="5294" y="1385"/>
                  </a:lnTo>
                  <a:lnTo>
                    <a:pt x="5363" y="1330"/>
                  </a:lnTo>
                  <a:lnTo>
                    <a:pt x="5430" y="1273"/>
                  </a:lnTo>
                  <a:lnTo>
                    <a:pt x="5494" y="1214"/>
                  </a:lnTo>
                  <a:lnTo>
                    <a:pt x="5553" y="1153"/>
                  </a:lnTo>
                  <a:lnTo>
                    <a:pt x="5611" y="1090"/>
                  </a:lnTo>
                  <a:lnTo>
                    <a:pt x="5664" y="1024"/>
                  </a:lnTo>
                  <a:lnTo>
                    <a:pt x="5715" y="957"/>
                  </a:lnTo>
                  <a:lnTo>
                    <a:pt x="5761" y="888"/>
                  </a:lnTo>
                  <a:lnTo>
                    <a:pt x="5804" y="817"/>
                  </a:lnTo>
                  <a:lnTo>
                    <a:pt x="5843" y="745"/>
                  </a:lnTo>
                  <a:lnTo>
                    <a:pt x="5878" y="670"/>
                  </a:lnTo>
                  <a:lnTo>
                    <a:pt x="5910" y="595"/>
                  </a:lnTo>
                  <a:lnTo>
                    <a:pt x="5937" y="517"/>
                  </a:lnTo>
                  <a:lnTo>
                    <a:pt x="5960" y="439"/>
                  </a:lnTo>
                  <a:lnTo>
                    <a:pt x="5979" y="360"/>
                  </a:lnTo>
                  <a:close/>
                </a:path>
              </a:pathLst>
            </a:custGeom>
            <a:solidFill>
              <a:srgbClr val="7C7E73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8" name="Freeform 37"/>
            <p:cNvSpPr>
              <a:spLocks/>
            </p:cNvSpPr>
            <p:nvPr/>
          </p:nvSpPr>
          <p:spPr bwMode="auto">
            <a:xfrm>
              <a:off x="2738" y="2167"/>
              <a:ext cx="774" cy="374"/>
            </a:xfrm>
            <a:custGeom>
              <a:avLst/>
              <a:gdLst>
                <a:gd name="T0" fmla="*/ 0 w 6186"/>
                <a:gd name="T1" fmla="*/ 0 h 3738"/>
                <a:gd name="T2" fmla="*/ 0 w 6186"/>
                <a:gd name="T3" fmla="*/ 0 h 3738"/>
                <a:gd name="T4" fmla="*/ 0 w 6186"/>
                <a:gd name="T5" fmla="*/ 0 h 3738"/>
                <a:gd name="T6" fmla="*/ 0 w 6186"/>
                <a:gd name="T7" fmla="*/ 0 h 3738"/>
                <a:gd name="T8" fmla="*/ 0 w 6186"/>
                <a:gd name="T9" fmla="*/ 0 h 3738"/>
                <a:gd name="T10" fmla="*/ 0 w 6186"/>
                <a:gd name="T11" fmla="*/ 0 h 3738"/>
                <a:gd name="T12" fmla="*/ 0 w 6186"/>
                <a:gd name="T13" fmla="*/ 0 h 3738"/>
                <a:gd name="T14" fmla="*/ 0 w 6186"/>
                <a:gd name="T15" fmla="*/ 0 h 3738"/>
                <a:gd name="T16" fmla="*/ 0 w 6186"/>
                <a:gd name="T17" fmla="*/ 0 h 3738"/>
                <a:gd name="T18" fmla="*/ 0 w 6186"/>
                <a:gd name="T19" fmla="*/ 0 h 3738"/>
                <a:gd name="T20" fmla="*/ 0 w 6186"/>
                <a:gd name="T21" fmla="*/ 0 h 3738"/>
                <a:gd name="T22" fmla="*/ 0 w 6186"/>
                <a:gd name="T23" fmla="*/ 0 h 3738"/>
                <a:gd name="T24" fmla="*/ 0 w 6186"/>
                <a:gd name="T25" fmla="*/ 0 h 3738"/>
                <a:gd name="T26" fmla="*/ 0 w 6186"/>
                <a:gd name="T27" fmla="*/ 0 h 3738"/>
                <a:gd name="T28" fmla="*/ 0 w 6186"/>
                <a:gd name="T29" fmla="*/ 0 h 3738"/>
                <a:gd name="T30" fmla="*/ 0 w 6186"/>
                <a:gd name="T31" fmla="*/ 0 h 3738"/>
                <a:gd name="T32" fmla="*/ 0 w 6186"/>
                <a:gd name="T33" fmla="*/ 0 h 3738"/>
                <a:gd name="T34" fmla="*/ 0 w 6186"/>
                <a:gd name="T35" fmla="*/ 0 h 3738"/>
                <a:gd name="T36" fmla="*/ 0 w 6186"/>
                <a:gd name="T37" fmla="*/ 0 h 3738"/>
                <a:gd name="T38" fmla="*/ 0 w 6186"/>
                <a:gd name="T39" fmla="*/ 0 h 3738"/>
                <a:gd name="T40" fmla="*/ 0 w 6186"/>
                <a:gd name="T41" fmla="*/ 0 h 3738"/>
                <a:gd name="T42" fmla="*/ 0 w 6186"/>
                <a:gd name="T43" fmla="*/ 0 h 3738"/>
                <a:gd name="T44" fmla="*/ 0 w 6186"/>
                <a:gd name="T45" fmla="*/ 0 h 3738"/>
                <a:gd name="T46" fmla="*/ 0 w 6186"/>
                <a:gd name="T47" fmla="*/ 0 h 3738"/>
                <a:gd name="T48" fmla="*/ 0 w 6186"/>
                <a:gd name="T49" fmla="*/ 0 h 3738"/>
                <a:gd name="T50" fmla="*/ 0 w 6186"/>
                <a:gd name="T51" fmla="*/ 0 h 3738"/>
                <a:gd name="T52" fmla="*/ 0 w 6186"/>
                <a:gd name="T53" fmla="*/ 0 h 3738"/>
                <a:gd name="T54" fmla="*/ 0 w 6186"/>
                <a:gd name="T55" fmla="*/ 0 h 3738"/>
                <a:gd name="T56" fmla="*/ 0 w 6186"/>
                <a:gd name="T57" fmla="*/ 0 h 3738"/>
                <a:gd name="T58" fmla="*/ 0 w 6186"/>
                <a:gd name="T59" fmla="*/ 0 h 3738"/>
                <a:gd name="T60" fmla="*/ 0 w 6186"/>
                <a:gd name="T61" fmla="*/ 0 h 3738"/>
                <a:gd name="T62" fmla="*/ 0 w 6186"/>
                <a:gd name="T63" fmla="*/ 0 h 3738"/>
                <a:gd name="T64" fmla="*/ 0 w 6186"/>
                <a:gd name="T65" fmla="*/ 0 h 3738"/>
                <a:gd name="T66" fmla="*/ 0 w 6186"/>
                <a:gd name="T67" fmla="*/ 0 h 3738"/>
                <a:gd name="T68" fmla="*/ 0 w 6186"/>
                <a:gd name="T69" fmla="*/ 0 h 3738"/>
                <a:gd name="T70" fmla="*/ 0 w 6186"/>
                <a:gd name="T71" fmla="*/ 0 h 3738"/>
                <a:gd name="T72" fmla="*/ 0 w 6186"/>
                <a:gd name="T73" fmla="*/ 0 h 3738"/>
                <a:gd name="T74" fmla="*/ 0 w 6186"/>
                <a:gd name="T75" fmla="*/ 0 h 3738"/>
                <a:gd name="T76" fmla="*/ 0 w 6186"/>
                <a:gd name="T77" fmla="*/ 0 h 3738"/>
                <a:gd name="T78" fmla="*/ 0 w 6186"/>
                <a:gd name="T79" fmla="*/ 0 h 3738"/>
                <a:gd name="T80" fmla="*/ 0 w 6186"/>
                <a:gd name="T81" fmla="*/ 0 h 3738"/>
                <a:gd name="T82" fmla="*/ 0 w 6186"/>
                <a:gd name="T83" fmla="*/ 0 h 3738"/>
                <a:gd name="T84" fmla="*/ 0 w 6186"/>
                <a:gd name="T85" fmla="*/ 0 h 3738"/>
                <a:gd name="T86" fmla="*/ 0 w 6186"/>
                <a:gd name="T87" fmla="*/ 0 h 3738"/>
                <a:gd name="T88" fmla="*/ 0 w 6186"/>
                <a:gd name="T89" fmla="*/ 0 h 3738"/>
                <a:gd name="T90" fmla="*/ 0 w 6186"/>
                <a:gd name="T91" fmla="*/ 0 h 3738"/>
                <a:gd name="T92" fmla="*/ 0 w 6186"/>
                <a:gd name="T93" fmla="*/ 0 h 3738"/>
                <a:gd name="T94" fmla="*/ 0 w 6186"/>
                <a:gd name="T95" fmla="*/ 0 h 3738"/>
                <a:gd name="T96" fmla="*/ 0 w 6186"/>
                <a:gd name="T97" fmla="*/ 0 h 3738"/>
                <a:gd name="T98" fmla="*/ 0 w 6186"/>
                <a:gd name="T99" fmla="*/ 0 h 3738"/>
                <a:gd name="T100" fmla="*/ 0 w 6186"/>
                <a:gd name="T101" fmla="*/ 0 h 3738"/>
                <a:gd name="T102" fmla="*/ 0 w 6186"/>
                <a:gd name="T103" fmla="*/ 0 h 3738"/>
                <a:gd name="T104" fmla="*/ 0 w 6186"/>
                <a:gd name="T105" fmla="*/ 0 h 3738"/>
                <a:gd name="T106" fmla="*/ 0 w 6186"/>
                <a:gd name="T107" fmla="*/ 0 h 3738"/>
                <a:gd name="T108" fmla="*/ 0 w 6186"/>
                <a:gd name="T109" fmla="*/ 0 h 3738"/>
                <a:gd name="T110" fmla="*/ 0 w 6186"/>
                <a:gd name="T111" fmla="*/ 0 h 3738"/>
                <a:gd name="T112" fmla="*/ 0 w 6186"/>
                <a:gd name="T113" fmla="*/ 0 h 37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86"/>
                <a:gd name="T172" fmla="*/ 0 h 3738"/>
                <a:gd name="T173" fmla="*/ 6186 w 6186"/>
                <a:gd name="T174" fmla="*/ 3738 h 373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86" h="3738">
                  <a:moveTo>
                    <a:pt x="0" y="3541"/>
                  </a:moveTo>
                  <a:lnTo>
                    <a:pt x="604" y="3194"/>
                  </a:lnTo>
                  <a:lnTo>
                    <a:pt x="652" y="3201"/>
                  </a:lnTo>
                  <a:lnTo>
                    <a:pt x="701" y="3206"/>
                  </a:lnTo>
                  <a:lnTo>
                    <a:pt x="751" y="3210"/>
                  </a:lnTo>
                  <a:lnTo>
                    <a:pt x="800" y="3214"/>
                  </a:lnTo>
                  <a:lnTo>
                    <a:pt x="850" y="3217"/>
                  </a:lnTo>
                  <a:lnTo>
                    <a:pt x="901" y="3219"/>
                  </a:lnTo>
                  <a:lnTo>
                    <a:pt x="951" y="3220"/>
                  </a:lnTo>
                  <a:lnTo>
                    <a:pt x="1002" y="3220"/>
                  </a:lnTo>
                  <a:lnTo>
                    <a:pt x="1109" y="3219"/>
                  </a:lnTo>
                  <a:lnTo>
                    <a:pt x="1214" y="3214"/>
                  </a:lnTo>
                  <a:lnTo>
                    <a:pt x="1317" y="3204"/>
                  </a:lnTo>
                  <a:lnTo>
                    <a:pt x="1420" y="3192"/>
                  </a:lnTo>
                  <a:lnTo>
                    <a:pt x="1520" y="3176"/>
                  </a:lnTo>
                  <a:lnTo>
                    <a:pt x="1618" y="3158"/>
                  </a:lnTo>
                  <a:lnTo>
                    <a:pt x="1715" y="3137"/>
                  </a:lnTo>
                  <a:lnTo>
                    <a:pt x="1809" y="3112"/>
                  </a:lnTo>
                  <a:lnTo>
                    <a:pt x="1901" y="3084"/>
                  </a:lnTo>
                  <a:lnTo>
                    <a:pt x="1990" y="3054"/>
                  </a:lnTo>
                  <a:lnTo>
                    <a:pt x="2077" y="3020"/>
                  </a:lnTo>
                  <a:lnTo>
                    <a:pt x="2162" y="2985"/>
                  </a:lnTo>
                  <a:lnTo>
                    <a:pt x="2244" y="2946"/>
                  </a:lnTo>
                  <a:lnTo>
                    <a:pt x="2322" y="2905"/>
                  </a:lnTo>
                  <a:lnTo>
                    <a:pt x="2397" y="2862"/>
                  </a:lnTo>
                  <a:lnTo>
                    <a:pt x="2470" y="2816"/>
                  </a:lnTo>
                  <a:lnTo>
                    <a:pt x="2538" y="2768"/>
                  </a:lnTo>
                  <a:lnTo>
                    <a:pt x="2603" y="2718"/>
                  </a:lnTo>
                  <a:lnTo>
                    <a:pt x="2665" y="2666"/>
                  </a:lnTo>
                  <a:lnTo>
                    <a:pt x="2723" y="2612"/>
                  </a:lnTo>
                  <a:lnTo>
                    <a:pt x="2777" y="2557"/>
                  </a:lnTo>
                  <a:lnTo>
                    <a:pt x="2827" y="2498"/>
                  </a:lnTo>
                  <a:lnTo>
                    <a:pt x="2873" y="2440"/>
                  </a:lnTo>
                  <a:lnTo>
                    <a:pt x="2915" y="2378"/>
                  </a:lnTo>
                  <a:lnTo>
                    <a:pt x="2953" y="2316"/>
                  </a:lnTo>
                  <a:lnTo>
                    <a:pt x="2984" y="2251"/>
                  </a:lnTo>
                  <a:lnTo>
                    <a:pt x="3013" y="2186"/>
                  </a:lnTo>
                  <a:lnTo>
                    <a:pt x="3036" y="2120"/>
                  </a:lnTo>
                  <a:lnTo>
                    <a:pt x="3055" y="2053"/>
                  </a:lnTo>
                  <a:lnTo>
                    <a:pt x="3068" y="1983"/>
                  </a:lnTo>
                  <a:lnTo>
                    <a:pt x="3076" y="1913"/>
                  </a:lnTo>
                  <a:lnTo>
                    <a:pt x="3079" y="1843"/>
                  </a:lnTo>
                  <a:lnTo>
                    <a:pt x="3079" y="1835"/>
                  </a:lnTo>
                  <a:lnTo>
                    <a:pt x="3079" y="1827"/>
                  </a:lnTo>
                  <a:lnTo>
                    <a:pt x="3078" y="1819"/>
                  </a:lnTo>
                  <a:lnTo>
                    <a:pt x="3078" y="1811"/>
                  </a:lnTo>
                  <a:lnTo>
                    <a:pt x="3078" y="1804"/>
                  </a:lnTo>
                  <a:lnTo>
                    <a:pt x="3078" y="1795"/>
                  </a:lnTo>
                  <a:lnTo>
                    <a:pt x="3077" y="1788"/>
                  </a:lnTo>
                  <a:lnTo>
                    <a:pt x="3077" y="1779"/>
                  </a:lnTo>
                  <a:lnTo>
                    <a:pt x="3729" y="1406"/>
                  </a:lnTo>
                  <a:lnTo>
                    <a:pt x="3792" y="1397"/>
                  </a:lnTo>
                  <a:lnTo>
                    <a:pt x="3855" y="1386"/>
                  </a:lnTo>
                  <a:lnTo>
                    <a:pt x="3918" y="1374"/>
                  </a:lnTo>
                  <a:lnTo>
                    <a:pt x="3979" y="1360"/>
                  </a:lnTo>
                  <a:lnTo>
                    <a:pt x="4040" y="1344"/>
                  </a:lnTo>
                  <a:lnTo>
                    <a:pt x="4099" y="1328"/>
                  </a:lnTo>
                  <a:lnTo>
                    <a:pt x="4158" y="1310"/>
                  </a:lnTo>
                  <a:lnTo>
                    <a:pt x="4217" y="1291"/>
                  </a:lnTo>
                  <a:lnTo>
                    <a:pt x="4275" y="1271"/>
                  </a:lnTo>
                  <a:lnTo>
                    <a:pt x="4332" y="1250"/>
                  </a:lnTo>
                  <a:lnTo>
                    <a:pt x="4388" y="1226"/>
                  </a:lnTo>
                  <a:lnTo>
                    <a:pt x="4443" y="1203"/>
                  </a:lnTo>
                  <a:lnTo>
                    <a:pt x="4497" y="1177"/>
                  </a:lnTo>
                  <a:lnTo>
                    <a:pt x="4550" y="1151"/>
                  </a:lnTo>
                  <a:lnTo>
                    <a:pt x="4602" y="1123"/>
                  </a:lnTo>
                  <a:lnTo>
                    <a:pt x="4653" y="1095"/>
                  </a:lnTo>
                  <a:lnTo>
                    <a:pt x="4704" y="1065"/>
                  </a:lnTo>
                  <a:lnTo>
                    <a:pt x="4753" y="1034"/>
                  </a:lnTo>
                  <a:lnTo>
                    <a:pt x="4801" y="1002"/>
                  </a:lnTo>
                  <a:lnTo>
                    <a:pt x="4847" y="969"/>
                  </a:lnTo>
                  <a:lnTo>
                    <a:pt x="4893" y="935"/>
                  </a:lnTo>
                  <a:lnTo>
                    <a:pt x="4938" y="900"/>
                  </a:lnTo>
                  <a:lnTo>
                    <a:pt x="4981" y="864"/>
                  </a:lnTo>
                  <a:lnTo>
                    <a:pt x="5024" y="827"/>
                  </a:lnTo>
                  <a:lnTo>
                    <a:pt x="5064" y="789"/>
                  </a:lnTo>
                  <a:lnTo>
                    <a:pt x="5103" y="750"/>
                  </a:lnTo>
                  <a:lnTo>
                    <a:pt x="5141" y="711"/>
                  </a:lnTo>
                  <a:lnTo>
                    <a:pt x="5179" y="670"/>
                  </a:lnTo>
                  <a:lnTo>
                    <a:pt x="5215" y="629"/>
                  </a:lnTo>
                  <a:lnTo>
                    <a:pt x="5249" y="586"/>
                  </a:lnTo>
                  <a:lnTo>
                    <a:pt x="5282" y="544"/>
                  </a:lnTo>
                  <a:lnTo>
                    <a:pt x="5312" y="500"/>
                  </a:lnTo>
                  <a:lnTo>
                    <a:pt x="6186" y="0"/>
                  </a:lnTo>
                  <a:lnTo>
                    <a:pt x="6169" y="92"/>
                  </a:lnTo>
                  <a:lnTo>
                    <a:pt x="6148" y="183"/>
                  </a:lnTo>
                  <a:lnTo>
                    <a:pt x="6120" y="273"/>
                  </a:lnTo>
                  <a:lnTo>
                    <a:pt x="6089" y="360"/>
                  </a:lnTo>
                  <a:lnTo>
                    <a:pt x="6052" y="446"/>
                  </a:lnTo>
                  <a:lnTo>
                    <a:pt x="6012" y="530"/>
                  </a:lnTo>
                  <a:lnTo>
                    <a:pt x="5966" y="612"/>
                  </a:lnTo>
                  <a:lnTo>
                    <a:pt x="5916" y="693"/>
                  </a:lnTo>
                  <a:lnTo>
                    <a:pt x="5862" y="771"/>
                  </a:lnTo>
                  <a:lnTo>
                    <a:pt x="5804" y="847"/>
                  </a:lnTo>
                  <a:lnTo>
                    <a:pt x="5741" y="920"/>
                  </a:lnTo>
                  <a:lnTo>
                    <a:pt x="5675" y="992"/>
                  </a:lnTo>
                  <a:lnTo>
                    <a:pt x="5605" y="1061"/>
                  </a:lnTo>
                  <a:lnTo>
                    <a:pt x="5531" y="1127"/>
                  </a:lnTo>
                  <a:lnTo>
                    <a:pt x="5454" y="1190"/>
                  </a:lnTo>
                  <a:lnTo>
                    <a:pt x="5374" y="1252"/>
                  </a:lnTo>
                  <a:lnTo>
                    <a:pt x="5289" y="1309"/>
                  </a:lnTo>
                  <a:lnTo>
                    <a:pt x="5203" y="1365"/>
                  </a:lnTo>
                  <a:lnTo>
                    <a:pt x="5113" y="1416"/>
                  </a:lnTo>
                  <a:lnTo>
                    <a:pt x="5019" y="1465"/>
                  </a:lnTo>
                  <a:lnTo>
                    <a:pt x="4924" y="1510"/>
                  </a:lnTo>
                  <a:lnTo>
                    <a:pt x="4826" y="1552"/>
                  </a:lnTo>
                  <a:lnTo>
                    <a:pt x="4725" y="1590"/>
                  </a:lnTo>
                  <a:lnTo>
                    <a:pt x="4621" y="1625"/>
                  </a:lnTo>
                  <a:lnTo>
                    <a:pt x="4516" y="1656"/>
                  </a:lnTo>
                  <a:lnTo>
                    <a:pt x="4409" y="1683"/>
                  </a:lnTo>
                  <a:lnTo>
                    <a:pt x="4299" y="1706"/>
                  </a:lnTo>
                  <a:lnTo>
                    <a:pt x="4187" y="1726"/>
                  </a:lnTo>
                  <a:lnTo>
                    <a:pt x="4074" y="1741"/>
                  </a:lnTo>
                  <a:lnTo>
                    <a:pt x="3959" y="1752"/>
                  </a:lnTo>
                  <a:lnTo>
                    <a:pt x="3843" y="1758"/>
                  </a:lnTo>
                  <a:lnTo>
                    <a:pt x="3725" y="1761"/>
                  </a:lnTo>
                  <a:lnTo>
                    <a:pt x="3671" y="1760"/>
                  </a:lnTo>
                  <a:lnTo>
                    <a:pt x="3617" y="1759"/>
                  </a:lnTo>
                  <a:lnTo>
                    <a:pt x="3564" y="1757"/>
                  </a:lnTo>
                  <a:lnTo>
                    <a:pt x="3511" y="1754"/>
                  </a:lnTo>
                  <a:lnTo>
                    <a:pt x="3459" y="1750"/>
                  </a:lnTo>
                  <a:lnTo>
                    <a:pt x="3406" y="1744"/>
                  </a:lnTo>
                  <a:lnTo>
                    <a:pt x="3354" y="1738"/>
                  </a:lnTo>
                  <a:lnTo>
                    <a:pt x="3303" y="1731"/>
                  </a:lnTo>
                  <a:lnTo>
                    <a:pt x="3317" y="1760"/>
                  </a:lnTo>
                  <a:lnTo>
                    <a:pt x="3329" y="1789"/>
                  </a:lnTo>
                  <a:lnTo>
                    <a:pt x="3342" y="1818"/>
                  </a:lnTo>
                  <a:lnTo>
                    <a:pt x="3354" y="1847"/>
                  </a:lnTo>
                  <a:lnTo>
                    <a:pt x="3364" y="1877"/>
                  </a:lnTo>
                  <a:lnTo>
                    <a:pt x="3374" y="1907"/>
                  </a:lnTo>
                  <a:lnTo>
                    <a:pt x="3383" y="1937"/>
                  </a:lnTo>
                  <a:lnTo>
                    <a:pt x="3391" y="1966"/>
                  </a:lnTo>
                  <a:lnTo>
                    <a:pt x="3398" y="1997"/>
                  </a:lnTo>
                  <a:lnTo>
                    <a:pt x="3404" y="2028"/>
                  </a:lnTo>
                  <a:lnTo>
                    <a:pt x="3409" y="2059"/>
                  </a:lnTo>
                  <a:lnTo>
                    <a:pt x="3413" y="2090"/>
                  </a:lnTo>
                  <a:lnTo>
                    <a:pt x="3418" y="2121"/>
                  </a:lnTo>
                  <a:lnTo>
                    <a:pt x="3420" y="2151"/>
                  </a:lnTo>
                  <a:lnTo>
                    <a:pt x="3421" y="2183"/>
                  </a:lnTo>
                  <a:lnTo>
                    <a:pt x="3422" y="2215"/>
                  </a:lnTo>
                  <a:lnTo>
                    <a:pt x="3421" y="2248"/>
                  </a:lnTo>
                  <a:lnTo>
                    <a:pt x="3420" y="2280"/>
                  </a:lnTo>
                  <a:lnTo>
                    <a:pt x="3417" y="2313"/>
                  </a:lnTo>
                  <a:lnTo>
                    <a:pt x="3413" y="2345"/>
                  </a:lnTo>
                  <a:lnTo>
                    <a:pt x="3408" y="2378"/>
                  </a:lnTo>
                  <a:lnTo>
                    <a:pt x="3403" y="2410"/>
                  </a:lnTo>
                  <a:lnTo>
                    <a:pt x="3396" y="2442"/>
                  </a:lnTo>
                  <a:lnTo>
                    <a:pt x="3388" y="2473"/>
                  </a:lnTo>
                  <a:lnTo>
                    <a:pt x="1180" y="3737"/>
                  </a:lnTo>
                  <a:lnTo>
                    <a:pt x="1174" y="3737"/>
                  </a:lnTo>
                  <a:lnTo>
                    <a:pt x="1167" y="3737"/>
                  </a:lnTo>
                  <a:lnTo>
                    <a:pt x="1160" y="3737"/>
                  </a:lnTo>
                  <a:lnTo>
                    <a:pt x="1153" y="3737"/>
                  </a:lnTo>
                  <a:lnTo>
                    <a:pt x="1146" y="3737"/>
                  </a:lnTo>
                  <a:lnTo>
                    <a:pt x="1140" y="3738"/>
                  </a:lnTo>
                  <a:lnTo>
                    <a:pt x="1133" y="3738"/>
                  </a:lnTo>
                  <a:lnTo>
                    <a:pt x="1126" y="3738"/>
                  </a:lnTo>
                  <a:lnTo>
                    <a:pt x="1049" y="3737"/>
                  </a:lnTo>
                  <a:lnTo>
                    <a:pt x="974" y="3734"/>
                  </a:lnTo>
                  <a:lnTo>
                    <a:pt x="899" y="3730"/>
                  </a:lnTo>
                  <a:lnTo>
                    <a:pt x="824" y="3724"/>
                  </a:lnTo>
                  <a:lnTo>
                    <a:pt x="751" y="3717"/>
                  </a:lnTo>
                  <a:lnTo>
                    <a:pt x="678" y="3708"/>
                  </a:lnTo>
                  <a:lnTo>
                    <a:pt x="606" y="3697"/>
                  </a:lnTo>
                  <a:lnTo>
                    <a:pt x="535" y="3686"/>
                  </a:lnTo>
                  <a:lnTo>
                    <a:pt x="464" y="3673"/>
                  </a:lnTo>
                  <a:lnTo>
                    <a:pt x="394" y="3658"/>
                  </a:lnTo>
                  <a:lnTo>
                    <a:pt x="326" y="3642"/>
                  </a:lnTo>
                  <a:lnTo>
                    <a:pt x="259" y="3624"/>
                  </a:lnTo>
                  <a:lnTo>
                    <a:pt x="193" y="3605"/>
                  </a:lnTo>
                  <a:lnTo>
                    <a:pt x="127" y="3585"/>
                  </a:lnTo>
                  <a:lnTo>
                    <a:pt x="63" y="3563"/>
                  </a:lnTo>
                  <a:lnTo>
                    <a:pt x="0" y="3541"/>
                  </a:lnTo>
                  <a:close/>
                </a:path>
              </a:pathLst>
            </a:custGeom>
            <a:solidFill>
              <a:srgbClr val="7B7C7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9" name="Freeform 38"/>
            <p:cNvSpPr>
              <a:spLocks noEditPoints="1"/>
            </p:cNvSpPr>
            <p:nvPr/>
          </p:nvSpPr>
          <p:spPr bwMode="auto">
            <a:xfrm>
              <a:off x="2803" y="2221"/>
              <a:ext cx="686" cy="320"/>
            </a:xfrm>
            <a:custGeom>
              <a:avLst/>
              <a:gdLst>
                <a:gd name="T0" fmla="*/ 0 w 5494"/>
                <a:gd name="T1" fmla="*/ 0 h 3201"/>
                <a:gd name="T2" fmla="*/ 0 w 5494"/>
                <a:gd name="T3" fmla="*/ 0 h 3201"/>
                <a:gd name="T4" fmla="*/ 0 w 5494"/>
                <a:gd name="T5" fmla="*/ 0 h 3201"/>
                <a:gd name="T6" fmla="*/ 0 w 5494"/>
                <a:gd name="T7" fmla="*/ 0 h 3201"/>
                <a:gd name="T8" fmla="*/ 0 w 5494"/>
                <a:gd name="T9" fmla="*/ 0 h 3201"/>
                <a:gd name="T10" fmla="*/ 0 w 5494"/>
                <a:gd name="T11" fmla="*/ 0 h 3201"/>
                <a:gd name="T12" fmla="*/ 0 w 5494"/>
                <a:gd name="T13" fmla="*/ 0 h 3201"/>
                <a:gd name="T14" fmla="*/ 0 w 5494"/>
                <a:gd name="T15" fmla="*/ 0 h 3201"/>
                <a:gd name="T16" fmla="*/ 0 w 5494"/>
                <a:gd name="T17" fmla="*/ 0 h 3201"/>
                <a:gd name="T18" fmla="*/ 0 w 5494"/>
                <a:gd name="T19" fmla="*/ 0 h 3201"/>
                <a:gd name="T20" fmla="*/ 0 w 5494"/>
                <a:gd name="T21" fmla="*/ 0 h 3201"/>
                <a:gd name="T22" fmla="*/ 0 w 5494"/>
                <a:gd name="T23" fmla="*/ 0 h 3201"/>
                <a:gd name="T24" fmla="*/ 0 w 5494"/>
                <a:gd name="T25" fmla="*/ 0 h 3201"/>
                <a:gd name="T26" fmla="*/ 0 w 5494"/>
                <a:gd name="T27" fmla="*/ 0 h 3201"/>
                <a:gd name="T28" fmla="*/ 0 w 5494"/>
                <a:gd name="T29" fmla="*/ 0 h 3201"/>
                <a:gd name="T30" fmla="*/ 0 w 5494"/>
                <a:gd name="T31" fmla="*/ 0 h 3201"/>
                <a:gd name="T32" fmla="*/ 0 w 5494"/>
                <a:gd name="T33" fmla="*/ 0 h 3201"/>
                <a:gd name="T34" fmla="*/ 0 w 5494"/>
                <a:gd name="T35" fmla="*/ 0 h 3201"/>
                <a:gd name="T36" fmla="*/ 0 w 5494"/>
                <a:gd name="T37" fmla="*/ 0 h 3201"/>
                <a:gd name="T38" fmla="*/ 0 w 5494"/>
                <a:gd name="T39" fmla="*/ 0 h 3201"/>
                <a:gd name="T40" fmla="*/ 0 w 5494"/>
                <a:gd name="T41" fmla="*/ 0 h 3201"/>
                <a:gd name="T42" fmla="*/ 0 w 5494"/>
                <a:gd name="T43" fmla="*/ 0 h 3201"/>
                <a:gd name="T44" fmla="*/ 0 w 5494"/>
                <a:gd name="T45" fmla="*/ 0 h 3201"/>
                <a:gd name="T46" fmla="*/ 0 w 5494"/>
                <a:gd name="T47" fmla="*/ 0 h 3201"/>
                <a:gd name="T48" fmla="*/ 0 w 5494"/>
                <a:gd name="T49" fmla="*/ 0 h 3201"/>
                <a:gd name="T50" fmla="*/ 0 w 5494"/>
                <a:gd name="T51" fmla="*/ 0 h 3201"/>
                <a:gd name="T52" fmla="*/ 0 w 5494"/>
                <a:gd name="T53" fmla="*/ 0 h 3201"/>
                <a:gd name="T54" fmla="*/ 0 w 5494"/>
                <a:gd name="T55" fmla="*/ 0 h 3201"/>
                <a:gd name="T56" fmla="*/ 0 w 5494"/>
                <a:gd name="T57" fmla="*/ 0 h 3201"/>
                <a:gd name="T58" fmla="*/ 0 w 5494"/>
                <a:gd name="T59" fmla="*/ 0 h 3201"/>
                <a:gd name="T60" fmla="*/ 0 w 5494"/>
                <a:gd name="T61" fmla="*/ 0 h 3201"/>
                <a:gd name="T62" fmla="*/ 0 w 5494"/>
                <a:gd name="T63" fmla="*/ 0 h 3201"/>
                <a:gd name="T64" fmla="*/ 0 w 5494"/>
                <a:gd name="T65" fmla="*/ 0 h 3201"/>
                <a:gd name="T66" fmla="*/ 0 w 5494"/>
                <a:gd name="T67" fmla="*/ 0 h 3201"/>
                <a:gd name="T68" fmla="*/ 0 w 5494"/>
                <a:gd name="T69" fmla="*/ 0 h 3201"/>
                <a:gd name="T70" fmla="*/ 0 w 5494"/>
                <a:gd name="T71" fmla="*/ 0 h 3201"/>
                <a:gd name="T72" fmla="*/ 0 w 5494"/>
                <a:gd name="T73" fmla="*/ 0 h 3201"/>
                <a:gd name="T74" fmla="*/ 0 w 5494"/>
                <a:gd name="T75" fmla="*/ 0 h 3201"/>
                <a:gd name="T76" fmla="*/ 0 w 5494"/>
                <a:gd name="T77" fmla="*/ 0 h 3201"/>
                <a:gd name="T78" fmla="*/ 0 w 5494"/>
                <a:gd name="T79" fmla="*/ 0 h 3201"/>
                <a:gd name="T80" fmla="*/ 0 w 5494"/>
                <a:gd name="T81" fmla="*/ 0 h 3201"/>
                <a:gd name="T82" fmla="*/ 0 w 5494"/>
                <a:gd name="T83" fmla="*/ 0 h 3201"/>
                <a:gd name="T84" fmla="*/ 0 w 5494"/>
                <a:gd name="T85" fmla="*/ 0 h 3201"/>
                <a:gd name="T86" fmla="*/ 0 w 5494"/>
                <a:gd name="T87" fmla="*/ 0 h 320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94"/>
                <a:gd name="T133" fmla="*/ 0 h 3201"/>
                <a:gd name="T134" fmla="*/ 5494 w 5494"/>
                <a:gd name="T135" fmla="*/ 3201 h 320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94" h="3201">
                  <a:moveTo>
                    <a:pt x="0" y="3145"/>
                  </a:moveTo>
                  <a:lnTo>
                    <a:pt x="842" y="2663"/>
                  </a:lnTo>
                  <a:lnTo>
                    <a:pt x="913" y="2654"/>
                  </a:lnTo>
                  <a:lnTo>
                    <a:pt x="983" y="2644"/>
                  </a:lnTo>
                  <a:lnTo>
                    <a:pt x="1052" y="2632"/>
                  </a:lnTo>
                  <a:lnTo>
                    <a:pt x="1120" y="2618"/>
                  </a:lnTo>
                  <a:lnTo>
                    <a:pt x="1187" y="2602"/>
                  </a:lnTo>
                  <a:lnTo>
                    <a:pt x="1253" y="2586"/>
                  </a:lnTo>
                  <a:lnTo>
                    <a:pt x="1318" y="2568"/>
                  </a:lnTo>
                  <a:lnTo>
                    <a:pt x="1382" y="2549"/>
                  </a:lnTo>
                  <a:lnTo>
                    <a:pt x="1445" y="2528"/>
                  </a:lnTo>
                  <a:lnTo>
                    <a:pt x="1506" y="2505"/>
                  </a:lnTo>
                  <a:lnTo>
                    <a:pt x="1566" y="2482"/>
                  </a:lnTo>
                  <a:lnTo>
                    <a:pt x="1626" y="2458"/>
                  </a:lnTo>
                  <a:lnTo>
                    <a:pt x="1683" y="2431"/>
                  </a:lnTo>
                  <a:lnTo>
                    <a:pt x="1739" y="2404"/>
                  </a:lnTo>
                  <a:lnTo>
                    <a:pt x="1793" y="2376"/>
                  </a:lnTo>
                  <a:lnTo>
                    <a:pt x="1846" y="2346"/>
                  </a:lnTo>
                  <a:lnTo>
                    <a:pt x="1898" y="2315"/>
                  </a:lnTo>
                  <a:lnTo>
                    <a:pt x="1948" y="2283"/>
                  </a:lnTo>
                  <a:lnTo>
                    <a:pt x="1997" y="2250"/>
                  </a:lnTo>
                  <a:lnTo>
                    <a:pt x="2044" y="2216"/>
                  </a:lnTo>
                  <a:lnTo>
                    <a:pt x="2088" y="2181"/>
                  </a:lnTo>
                  <a:lnTo>
                    <a:pt x="2132" y="2145"/>
                  </a:lnTo>
                  <a:lnTo>
                    <a:pt x="2174" y="2109"/>
                  </a:lnTo>
                  <a:lnTo>
                    <a:pt x="2214" y="2071"/>
                  </a:lnTo>
                  <a:lnTo>
                    <a:pt x="2252" y="2032"/>
                  </a:lnTo>
                  <a:lnTo>
                    <a:pt x="2287" y="1992"/>
                  </a:lnTo>
                  <a:lnTo>
                    <a:pt x="2321" y="1951"/>
                  </a:lnTo>
                  <a:lnTo>
                    <a:pt x="2354" y="1910"/>
                  </a:lnTo>
                  <a:lnTo>
                    <a:pt x="2383" y="1869"/>
                  </a:lnTo>
                  <a:lnTo>
                    <a:pt x="2411" y="1825"/>
                  </a:lnTo>
                  <a:lnTo>
                    <a:pt x="2437" y="1781"/>
                  </a:lnTo>
                  <a:lnTo>
                    <a:pt x="2460" y="1738"/>
                  </a:lnTo>
                  <a:lnTo>
                    <a:pt x="2890" y="1491"/>
                  </a:lnTo>
                  <a:lnTo>
                    <a:pt x="2894" y="1514"/>
                  </a:lnTo>
                  <a:lnTo>
                    <a:pt x="2898" y="1537"/>
                  </a:lnTo>
                  <a:lnTo>
                    <a:pt x="2900" y="1560"/>
                  </a:lnTo>
                  <a:lnTo>
                    <a:pt x="2904" y="1584"/>
                  </a:lnTo>
                  <a:lnTo>
                    <a:pt x="2905" y="1607"/>
                  </a:lnTo>
                  <a:lnTo>
                    <a:pt x="2907" y="1630"/>
                  </a:lnTo>
                  <a:lnTo>
                    <a:pt x="2908" y="1654"/>
                  </a:lnTo>
                  <a:lnTo>
                    <a:pt x="2908" y="1678"/>
                  </a:lnTo>
                  <a:lnTo>
                    <a:pt x="2907" y="1713"/>
                  </a:lnTo>
                  <a:lnTo>
                    <a:pt x="2905" y="1748"/>
                  </a:lnTo>
                  <a:lnTo>
                    <a:pt x="2903" y="1785"/>
                  </a:lnTo>
                  <a:lnTo>
                    <a:pt x="2897" y="1820"/>
                  </a:lnTo>
                  <a:lnTo>
                    <a:pt x="2892" y="1854"/>
                  </a:lnTo>
                  <a:lnTo>
                    <a:pt x="2886" y="1889"/>
                  </a:lnTo>
                  <a:lnTo>
                    <a:pt x="2878" y="1923"/>
                  </a:lnTo>
                  <a:lnTo>
                    <a:pt x="2869" y="1957"/>
                  </a:lnTo>
                  <a:lnTo>
                    <a:pt x="2859" y="1991"/>
                  </a:lnTo>
                  <a:lnTo>
                    <a:pt x="2847" y="2025"/>
                  </a:lnTo>
                  <a:lnTo>
                    <a:pt x="2835" y="2058"/>
                  </a:lnTo>
                  <a:lnTo>
                    <a:pt x="2822" y="2091"/>
                  </a:lnTo>
                  <a:lnTo>
                    <a:pt x="2807" y="2124"/>
                  </a:lnTo>
                  <a:lnTo>
                    <a:pt x="2791" y="2156"/>
                  </a:lnTo>
                  <a:lnTo>
                    <a:pt x="2775" y="2188"/>
                  </a:lnTo>
                  <a:lnTo>
                    <a:pt x="2757" y="2219"/>
                  </a:lnTo>
                  <a:lnTo>
                    <a:pt x="2738" y="2251"/>
                  </a:lnTo>
                  <a:lnTo>
                    <a:pt x="2719" y="2282"/>
                  </a:lnTo>
                  <a:lnTo>
                    <a:pt x="2698" y="2313"/>
                  </a:lnTo>
                  <a:lnTo>
                    <a:pt x="2676" y="2343"/>
                  </a:lnTo>
                  <a:lnTo>
                    <a:pt x="2653" y="2374"/>
                  </a:lnTo>
                  <a:lnTo>
                    <a:pt x="2630" y="2402"/>
                  </a:lnTo>
                  <a:lnTo>
                    <a:pt x="2605" y="2432"/>
                  </a:lnTo>
                  <a:lnTo>
                    <a:pt x="2580" y="2461"/>
                  </a:lnTo>
                  <a:lnTo>
                    <a:pt x="2553" y="2489"/>
                  </a:lnTo>
                  <a:lnTo>
                    <a:pt x="2526" y="2517"/>
                  </a:lnTo>
                  <a:lnTo>
                    <a:pt x="2497" y="2545"/>
                  </a:lnTo>
                  <a:lnTo>
                    <a:pt x="2468" y="2572"/>
                  </a:lnTo>
                  <a:lnTo>
                    <a:pt x="2438" y="2599"/>
                  </a:lnTo>
                  <a:lnTo>
                    <a:pt x="2407" y="2625"/>
                  </a:lnTo>
                  <a:lnTo>
                    <a:pt x="2375" y="2651"/>
                  </a:lnTo>
                  <a:lnTo>
                    <a:pt x="2343" y="2676"/>
                  </a:lnTo>
                  <a:lnTo>
                    <a:pt x="1845" y="2962"/>
                  </a:lnTo>
                  <a:lnTo>
                    <a:pt x="1777" y="2989"/>
                  </a:lnTo>
                  <a:lnTo>
                    <a:pt x="1708" y="3015"/>
                  </a:lnTo>
                  <a:lnTo>
                    <a:pt x="1637" y="3039"/>
                  </a:lnTo>
                  <a:lnTo>
                    <a:pt x="1565" y="3063"/>
                  </a:lnTo>
                  <a:lnTo>
                    <a:pt x="1492" y="3084"/>
                  </a:lnTo>
                  <a:lnTo>
                    <a:pt x="1417" y="3103"/>
                  </a:lnTo>
                  <a:lnTo>
                    <a:pt x="1342" y="3121"/>
                  </a:lnTo>
                  <a:lnTo>
                    <a:pt x="1265" y="3137"/>
                  </a:lnTo>
                  <a:lnTo>
                    <a:pt x="1186" y="3152"/>
                  </a:lnTo>
                  <a:lnTo>
                    <a:pt x="1108" y="3165"/>
                  </a:lnTo>
                  <a:lnTo>
                    <a:pt x="1027" y="3175"/>
                  </a:lnTo>
                  <a:lnTo>
                    <a:pt x="946" y="3184"/>
                  </a:lnTo>
                  <a:lnTo>
                    <a:pt x="863" y="3191"/>
                  </a:lnTo>
                  <a:lnTo>
                    <a:pt x="781" y="3197"/>
                  </a:lnTo>
                  <a:lnTo>
                    <a:pt x="697" y="3200"/>
                  </a:lnTo>
                  <a:lnTo>
                    <a:pt x="612" y="3201"/>
                  </a:lnTo>
                  <a:lnTo>
                    <a:pt x="533" y="3200"/>
                  </a:lnTo>
                  <a:lnTo>
                    <a:pt x="455" y="3197"/>
                  </a:lnTo>
                  <a:lnTo>
                    <a:pt x="377" y="3192"/>
                  </a:lnTo>
                  <a:lnTo>
                    <a:pt x="300" y="3186"/>
                  </a:lnTo>
                  <a:lnTo>
                    <a:pt x="223" y="3178"/>
                  </a:lnTo>
                  <a:lnTo>
                    <a:pt x="148" y="3169"/>
                  </a:lnTo>
                  <a:lnTo>
                    <a:pt x="74" y="3158"/>
                  </a:lnTo>
                  <a:lnTo>
                    <a:pt x="0" y="3145"/>
                  </a:lnTo>
                  <a:close/>
                  <a:moveTo>
                    <a:pt x="3364" y="1220"/>
                  </a:moveTo>
                  <a:lnTo>
                    <a:pt x="5494" y="0"/>
                  </a:lnTo>
                  <a:lnTo>
                    <a:pt x="5459" y="64"/>
                  </a:lnTo>
                  <a:lnTo>
                    <a:pt x="5421" y="126"/>
                  </a:lnTo>
                  <a:lnTo>
                    <a:pt x="5381" y="188"/>
                  </a:lnTo>
                  <a:lnTo>
                    <a:pt x="5339" y="247"/>
                  </a:lnTo>
                  <a:lnTo>
                    <a:pt x="5293" y="306"/>
                  </a:lnTo>
                  <a:lnTo>
                    <a:pt x="5246" y="362"/>
                  </a:lnTo>
                  <a:lnTo>
                    <a:pt x="5196" y="418"/>
                  </a:lnTo>
                  <a:lnTo>
                    <a:pt x="5144" y="472"/>
                  </a:lnTo>
                  <a:lnTo>
                    <a:pt x="5090" y="525"/>
                  </a:lnTo>
                  <a:lnTo>
                    <a:pt x="5034" y="576"/>
                  </a:lnTo>
                  <a:lnTo>
                    <a:pt x="4975" y="626"/>
                  </a:lnTo>
                  <a:lnTo>
                    <a:pt x="4914" y="673"/>
                  </a:lnTo>
                  <a:lnTo>
                    <a:pt x="4852" y="720"/>
                  </a:lnTo>
                  <a:lnTo>
                    <a:pt x="4788" y="764"/>
                  </a:lnTo>
                  <a:lnTo>
                    <a:pt x="4721" y="807"/>
                  </a:lnTo>
                  <a:lnTo>
                    <a:pt x="4653" y="848"/>
                  </a:lnTo>
                  <a:lnTo>
                    <a:pt x="4584" y="887"/>
                  </a:lnTo>
                  <a:lnTo>
                    <a:pt x="4512" y="924"/>
                  </a:lnTo>
                  <a:lnTo>
                    <a:pt x="4438" y="959"/>
                  </a:lnTo>
                  <a:lnTo>
                    <a:pt x="4364" y="992"/>
                  </a:lnTo>
                  <a:lnTo>
                    <a:pt x="4288" y="1024"/>
                  </a:lnTo>
                  <a:lnTo>
                    <a:pt x="4210" y="1053"/>
                  </a:lnTo>
                  <a:lnTo>
                    <a:pt x="4131" y="1081"/>
                  </a:lnTo>
                  <a:lnTo>
                    <a:pt x="4050" y="1105"/>
                  </a:lnTo>
                  <a:lnTo>
                    <a:pt x="3968" y="1127"/>
                  </a:lnTo>
                  <a:lnTo>
                    <a:pt x="3885" y="1148"/>
                  </a:lnTo>
                  <a:lnTo>
                    <a:pt x="3801" y="1166"/>
                  </a:lnTo>
                  <a:lnTo>
                    <a:pt x="3716" y="1182"/>
                  </a:lnTo>
                  <a:lnTo>
                    <a:pt x="3630" y="1194"/>
                  </a:lnTo>
                  <a:lnTo>
                    <a:pt x="3542" y="1206"/>
                  </a:lnTo>
                  <a:lnTo>
                    <a:pt x="3453" y="1214"/>
                  </a:lnTo>
                  <a:lnTo>
                    <a:pt x="3364" y="1220"/>
                  </a:lnTo>
                  <a:close/>
                </a:path>
              </a:pathLst>
            </a:custGeom>
            <a:solidFill>
              <a:srgbClr val="7A7B6F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40" name="Freeform 39"/>
            <p:cNvSpPr>
              <a:spLocks/>
            </p:cNvSpPr>
            <p:nvPr/>
          </p:nvSpPr>
          <p:spPr bwMode="auto">
            <a:xfrm>
              <a:off x="2886" y="2414"/>
              <a:ext cx="276" cy="126"/>
            </a:xfrm>
            <a:custGeom>
              <a:avLst/>
              <a:gdLst>
                <a:gd name="T0" fmla="*/ 0 w 2208"/>
                <a:gd name="T1" fmla="*/ 0 h 1264"/>
                <a:gd name="T2" fmla="*/ 0 w 2208"/>
                <a:gd name="T3" fmla="*/ 0 h 1264"/>
                <a:gd name="T4" fmla="*/ 0 w 2208"/>
                <a:gd name="T5" fmla="*/ 0 h 1264"/>
                <a:gd name="T6" fmla="*/ 0 w 2208"/>
                <a:gd name="T7" fmla="*/ 0 h 1264"/>
                <a:gd name="T8" fmla="*/ 0 w 2208"/>
                <a:gd name="T9" fmla="*/ 0 h 1264"/>
                <a:gd name="T10" fmla="*/ 0 w 2208"/>
                <a:gd name="T11" fmla="*/ 0 h 1264"/>
                <a:gd name="T12" fmla="*/ 0 w 2208"/>
                <a:gd name="T13" fmla="*/ 0 h 1264"/>
                <a:gd name="T14" fmla="*/ 0 w 2208"/>
                <a:gd name="T15" fmla="*/ 0 h 1264"/>
                <a:gd name="T16" fmla="*/ 0 w 2208"/>
                <a:gd name="T17" fmla="*/ 0 h 1264"/>
                <a:gd name="T18" fmla="*/ 0 w 2208"/>
                <a:gd name="T19" fmla="*/ 0 h 1264"/>
                <a:gd name="T20" fmla="*/ 0 w 2208"/>
                <a:gd name="T21" fmla="*/ 0 h 1264"/>
                <a:gd name="T22" fmla="*/ 0 w 2208"/>
                <a:gd name="T23" fmla="*/ 0 h 1264"/>
                <a:gd name="T24" fmla="*/ 0 w 2208"/>
                <a:gd name="T25" fmla="*/ 0 h 1264"/>
                <a:gd name="T26" fmla="*/ 0 w 2208"/>
                <a:gd name="T27" fmla="*/ 0 h 1264"/>
                <a:gd name="T28" fmla="*/ 0 w 2208"/>
                <a:gd name="T29" fmla="*/ 0 h 1264"/>
                <a:gd name="T30" fmla="*/ 0 w 2208"/>
                <a:gd name="T31" fmla="*/ 0 h 1264"/>
                <a:gd name="T32" fmla="*/ 0 w 2208"/>
                <a:gd name="T33" fmla="*/ 0 h 1264"/>
                <a:gd name="T34" fmla="*/ 0 w 2208"/>
                <a:gd name="T35" fmla="*/ 0 h 1264"/>
                <a:gd name="T36" fmla="*/ 0 w 2208"/>
                <a:gd name="T37" fmla="*/ 0 h 1264"/>
                <a:gd name="T38" fmla="*/ 0 w 2208"/>
                <a:gd name="T39" fmla="*/ 0 h 1264"/>
                <a:gd name="T40" fmla="*/ 0 w 2208"/>
                <a:gd name="T41" fmla="*/ 0 h 1264"/>
                <a:gd name="T42" fmla="*/ 0 w 2208"/>
                <a:gd name="T43" fmla="*/ 0 h 1264"/>
                <a:gd name="T44" fmla="*/ 0 w 2208"/>
                <a:gd name="T45" fmla="*/ 0 h 1264"/>
                <a:gd name="T46" fmla="*/ 0 w 2208"/>
                <a:gd name="T47" fmla="*/ 0 h 1264"/>
                <a:gd name="T48" fmla="*/ 0 w 2208"/>
                <a:gd name="T49" fmla="*/ 0 h 1264"/>
                <a:gd name="T50" fmla="*/ 0 w 2208"/>
                <a:gd name="T51" fmla="*/ 0 h 1264"/>
                <a:gd name="T52" fmla="*/ 0 w 2208"/>
                <a:gd name="T53" fmla="*/ 0 h 1264"/>
                <a:gd name="T54" fmla="*/ 0 w 2208"/>
                <a:gd name="T55" fmla="*/ 0 h 1264"/>
                <a:gd name="T56" fmla="*/ 0 w 2208"/>
                <a:gd name="T57" fmla="*/ 0 h 1264"/>
                <a:gd name="T58" fmla="*/ 0 w 2208"/>
                <a:gd name="T59" fmla="*/ 0 h 1264"/>
                <a:gd name="T60" fmla="*/ 0 w 2208"/>
                <a:gd name="T61" fmla="*/ 0 h 1264"/>
                <a:gd name="T62" fmla="*/ 0 w 2208"/>
                <a:gd name="T63" fmla="*/ 0 h 1264"/>
                <a:gd name="T64" fmla="*/ 0 w 2208"/>
                <a:gd name="T65" fmla="*/ 0 h 1264"/>
                <a:gd name="T66" fmla="*/ 0 w 2208"/>
                <a:gd name="T67" fmla="*/ 0 h 12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208"/>
                <a:gd name="T103" fmla="*/ 0 h 1264"/>
                <a:gd name="T104" fmla="*/ 2208 w 2208"/>
                <a:gd name="T105" fmla="*/ 1264 h 12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208" h="1264">
                  <a:moveTo>
                    <a:pt x="0" y="1264"/>
                  </a:moveTo>
                  <a:lnTo>
                    <a:pt x="2208" y="0"/>
                  </a:lnTo>
                  <a:lnTo>
                    <a:pt x="2189" y="65"/>
                  </a:lnTo>
                  <a:lnTo>
                    <a:pt x="2165" y="130"/>
                  </a:lnTo>
                  <a:lnTo>
                    <a:pt x="2138" y="194"/>
                  </a:lnTo>
                  <a:lnTo>
                    <a:pt x="2106" y="256"/>
                  </a:lnTo>
                  <a:lnTo>
                    <a:pt x="2071" y="317"/>
                  </a:lnTo>
                  <a:lnTo>
                    <a:pt x="2032" y="377"/>
                  </a:lnTo>
                  <a:lnTo>
                    <a:pt x="1988" y="435"/>
                  </a:lnTo>
                  <a:lnTo>
                    <a:pt x="1941" y="493"/>
                  </a:lnTo>
                  <a:lnTo>
                    <a:pt x="1892" y="548"/>
                  </a:lnTo>
                  <a:lnTo>
                    <a:pt x="1838" y="602"/>
                  </a:lnTo>
                  <a:lnTo>
                    <a:pt x="1781" y="654"/>
                  </a:lnTo>
                  <a:lnTo>
                    <a:pt x="1722" y="706"/>
                  </a:lnTo>
                  <a:lnTo>
                    <a:pt x="1658" y="754"/>
                  </a:lnTo>
                  <a:lnTo>
                    <a:pt x="1592" y="801"/>
                  </a:lnTo>
                  <a:lnTo>
                    <a:pt x="1523" y="847"/>
                  </a:lnTo>
                  <a:lnTo>
                    <a:pt x="1451" y="889"/>
                  </a:lnTo>
                  <a:lnTo>
                    <a:pt x="1377" y="931"/>
                  </a:lnTo>
                  <a:lnTo>
                    <a:pt x="1299" y="970"/>
                  </a:lnTo>
                  <a:lnTo>
                    <a:pt x="1220" y="1007"/>
                  </a:lnTo>
                  <a:lnTo>
                    <a:pt x="1138" y="1043"/>
                  </a:lnTo>
                  <a:lnTo>
                    <a:pt x="1053" y="1074"/>
                  </a:lnTo>
                  <a:lnTo>
                    <a:pt x="966" y="1105"/>
                  </a:lnTo>
                  <a:lnTo>
                    <a:pt x="878" y="1133"/>
                  </a:lnTo>
                  <a:lnTo>
                    <a:pt x="786" y="1158"/>
                  </a:lnTo>
                  <a:lnTo>
                    <a:pt x="694" y="1181"/>
                  </a:lnTo>
                  <a:lnTo>
                    <a:pt x="600" y="1201"/>
                  </a:lnTo>
                  <a:lnTo>
                    <a:pt x="503" y="1219"/>
                  </a:lnTo>
                  <a:lnTo>
                    <a:pt x="405" y="1234"/>
                  </a:lnTo>
                  <a:lnTo>
                    <a:pt x="307" y="1246"/>
                  </a:lnTo>
                  <a:lnTo>
                    <a:pt x="206" y="1254"/>
                  </a:lnTo>
                  <a:lnTo>
                    <a:pt x="104" y="1261"/>
                  </a:lnTo>
                  <a:lnTo>
                    <a:pt x="0" y="1264"/>
                  </a:lnTo>
                  <a:close/>
                </a:path>
              </a:pathLst>
            </a:custGeom>
            <a:solidFill>
              <a:srgbClr val="78796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41" name="Freeform 40"/>
            <p:cNvSpPr>
              <a:spLocks/>
            </p:cNvSpPr>
            <p:nvPr/>
          </p:nvSpPr>
          <p:spPr bwMode="auto">
            <a:xfrm>
              <a:off x="3033" y="2488"/>
              <a:ext cx="63" cy="29"/>
            </a:xfrm>
            <a:custGeom>
              <a:avLst/>
              <a:gdLst>
                <a:gd name="T0" fmla="*/ 0 w 498"/>
                <a:gd name="T1" fmla="*/ 0 h 286"/>
                <a:gd name="T2" fmla="*/ 0 w 498"/>
                <a:gd name="T3" fmla="*/ 0 h 286"/>
                <a:gd name="T4" fmla="*/ 0 w 498"/>
                <a:gd name="T5" fmla="*/ 0 h 286"/>
                <a:gd name="T6" fmla="*/ 0 w 498"/>
                <a:gd name="T7" fmla="*/ 0 h 286"/>
                <a:gd name="T8" fmla="*/ 0 w 498"/>
                <a:gd name="T9" fmla="*/ 0 h 286"/>
                <a:gd name="T10" fmla="*/ 0 w 498"/>
                <a:gd name="T11" fmla="*/ 0 h 286"/>
                <a:gd name="T12" fmla="*/ 0 w 498"/>
                <a:gd name="T13" fmla="*/ 0 h 286"/>
                <a:gd name="T14" fmla="*/ 0 w 498"/>
                <a:gd name="T15" fmla="*/ 0 h 286"/>
                <a:gd name="T16" fmla="*/ 0 w 498"/>
                <a:gd name="T17" fmla="*/ 0 h 286"/>
                <a:gd name="T18" fmla="*/ 0 w 498"/>
                <a:gd name="T19" fmla="*/ 0 h 286"/>
                <a:gd name="T20" fmla="*/ 0 w 498"/>
                <a:gd name="T21" fmla="*/ 0 h 286"/>
                <a:gd name="T22" fmla="*/ 0 w 498"/>
                <a:gd name="T23" fmla="*/ 0 h 286"/>
                <a:gd name="T24" fmla="*/ 0 w 498"/>
                <a:gd name="T25" fmla="*/ 0 h 286"/>
                <a:gd name="T26" fmla="*/ 0 w 498"/>
                <a:gd name="T27" fmla="*/ 0 h 286"/>
                <a:gd name="T28" fmla="*/ 0 w 498"/>
                <a:gd name="T29" fmla="*/ 0 h 286"/>
                <a:gd name="T30" fmla="*/ 0 w 498"/>
                <a:gd name="T31" fmla="*/ 0 h 286"/>
                <a:gd name="T32" fmla="*/ 0 w 498"/>
                <a:gd name="T33" fmla="*/ 0 h 286"/>
                <a:gd name="T34" fmla="*/ 0 w 498"/>
                <a:gd name="T35" fmla="*/ 0 h 2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8"/>
                <a:gd name="T55" fmla="*/ 0 h 286"/>
                <a:gd name="T56" fmla="*/ 498 w 498"/>
                <a:gd name="T57" fmla="*/ 286 h 28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8" h="286">
                  <a:moveTo>
                    <a:pt x="0" y="286"/>
                  </a:moveTo>
                  <a:lnTo>
                    <a:pt x="498" y="0"/>
                  </a:lnTo>
                  <a:lnTo>
                    <a:pt x="470" y="21"/>
                  </a:lnTo>
                  <a:lnTo>
                    <a:pt x="443" y="41"/>
                  </a:lnTo>
                  <a:lnTo>
                    <a:pt x="414" y="60"/>
                  </a:lnTo>
                  <a:lnTo>
                    <a:pt x="386" y="80"/>
                  </a:lnTo>
                  <a:lnTo>
                    <a:pt x="356" y="99"/>
                  </a:lnTo>
                  <a:lnTo>
                    <a:pt x="326" y="118"/>
                  </a:lnTo>
                  <a:lnTo>
                    <a:pt x="295" y="136"/>
                  </a:lnTo>
                  <a:lnTo>
                    <a:pt x="265" y="154"/>
                  </a:lnTo>
                  <a:lnTo>
                    <a:pt x="233" y="172"/>
                  </a:lnTo>
                  <a:lnTo>
                    <a:pt x="201" y="189"/>
                  </a:lnTo>
                  <a:lnTo>
                    <a:pt x="169" y="206"/>
                  </a:lnTo>
                  <a:lnTo>
                    <a:pt x="136" y="223"/>
                  </a:lnTo>
                  <a:lnTo>
                    <a:pt x="102" y="239"/>
                  </a:lnTo>
                  <a:lnTo>
                    <a:pt x="68" y="255"/>
                  </a:lnTo>
                  <a:lnTo>
                    <a:pt x="34" y="270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77776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</p:grpSp>
      <p:sp>
        <p:nvSpPr>
          <p:cNvPr id="952" name="Line 810"/>
          <p:cNvSpPr>
            <a:spLocks noChangeShapeType="1"/>
          </p:cNvSpPr>
          <p:nvPr/>
        </p:nvSpPr>
        <p:spPr bwMode="auto">
          <a:xfrm flipH="1">
            <a:off x="2650752" y="2996952"/>
            <a:ext cx="1129159" cy="286042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3" name="Line 811"/>
          <p:cNvSpPr>
            <a:spLocks noChangeShapeType="1"/>
          </p:cNvSpPr>
          <p:nvPr/>
        </p:nvSpPr>
        <p:spPr bwMode="auto">
          <a:xfrm flipH="1">
            <a:off x="3277815" y="2996952"/>
            <a:ext cx="790129" cy="287312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4" name="Rectangle 812"/>
          <p:cNvSpPr>
            <a:spLocks noChangeArrowheads="1"/>
          </p:cNvSpPr>
          <p:nvPr/>
        </p:nvSpPr>
        <p:spPr bwMode="auto">
          <a:xfrm>
            <a:off x="4932040" y="5301208"/>
            <a:ext cx="1225525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sz="1200" u="none" dirty="0" err="1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OpenFlow</a:t>
            </a:r>
            <a:r>
              <a:rPr lang="en-US" sz="1200" u="none" dirty="0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 device</a:t>
            </a:r>
            <a:endParaRPr lang="en-US" sz="1200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955" name="Line 813"/>
          <p:cNvSpPr>
            <a:spLocks noChangeShapeType="1"/>
          </p:cNvSpPr>
          <p:nvPr/>
        </p:nvSpPr>
        <p:spPr bwMode="auto">
          <a:xfrm>
            <a:off x="2444378" y="5392241"/>
            <a:ext cx="781050" cy="584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6" name="Line 814"/>
          <p:cNvSpPr>
            <a:spLocks noChangeShapeType="1"/>
          </p:cNvSpPr>
          <p:nvPr/>
        </p:nvSpPr>
        <p:spPr bwMode="auto">
          <a:xfrm flipV="1">
            <a:off x="2841253" y="5336679"/>
            <a:ext cx="747712" cy="5889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7" name="Line 815"/>
          <p:cNvSpPr>
            <a:spLocks noChangeShapeType="1"/>
          </p:cNvSpPr>
          <p:nvPr/>
        </p:nvSpPr>
        <p:spPr bwMode="auto">
          <a:xfrm flipH="1">
            <a:off x="1663328" y="2996952"/>
            <a:ext cx="1468512" cy="255403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8" name="AutoShape 816"/>
          <p:cNvSpPr>
            <a:spLocks noChangeArrowheads="1"/>
          </p:cNvSpPr>
          <p:nvPr/>
        </p:nvSpPr>
        <p:spPr bwMode="auto">
          <a:xfrm>
            <a:off x="1547664" y="2564905"/>
            <a:ext cx="6480720" cy="432047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2400" u="none" dirty="0" smtClean="0">
                <a:solidFill>
                  <a:schemeClr val="tx1"/>
                </a:solidFill>
              </a:rPr>
              <a:t>SDN  Domain</a:t>
            </a:r>
            <a:endParaRPr lang="en-US" altLang="zh-CN" sz="2400" u="none" dirty="0">
              <a:solidFill>
                <a:schemeClr val="tx1"/>
              </a:solidFill>
            </a:endParaRPr>
          </a:p>
        </p:txBody>
      </p:sp>
      <p:grpSp>
        <p:nvGrpSpPr>
          <p:cNvPr id="959" name="Group 260"/>
          <p:cNvGrpSpPr>
            <a:grpSpLocks/>
          </p:cNvGrpSpPr>
          <p:nvPr/>
        </p:nvGrpSpPr>
        <p:grpSpPr bwMode="auto">
          <a:xfrm>
            <a:off x="4816103" y="5719266"/>
            <a:ext cx="403225" cy="374650"/>
            <a:chOff x="1714" y="2079"/>
            <a:chExt cx="202" cy="167"/>
          </a:xfrm>
        </p:grpSpPr>
        <p:sp>
          <p:nvSpPr>
            <p:cNvPr id="96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084" name="Group 260"/>
          <p:cNvGrpSpPr>
            <a:grpSpLocks/>
          </p:cNvGrpSpPr>
          <p:nvPr/>
        </p:nvGrpSpPr>
        <p:grpSpPr bwMode="auto">
          <a:xfrm>
            <a:off x="6155953" y="5719266"/>
            <a:ext cx="403225" cy="374650"/>
            <a:chOff x="1714" y="2079"/>
            <a:chExt cx="202" cy="167"/>
          </a:xfrm>
        </p:grpSpPr>
        <p:sp>
          <p:nvSpPr>
            <p:cNvPr id="1085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6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7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8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9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0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1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2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3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4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5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6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7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8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9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0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1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2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3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4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5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6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7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8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9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0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1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2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3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4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5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6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7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8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9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0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1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2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3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4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5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6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7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8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9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0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1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2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3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4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5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6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7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8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9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0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1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2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3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4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5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6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7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8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9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0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1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2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3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4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5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6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7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8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9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0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1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2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3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4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5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6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7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8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9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0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1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2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3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4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5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6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7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8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9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0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1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2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3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4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5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6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7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8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9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0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1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2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3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4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5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6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7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8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9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0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1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2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3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4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5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6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7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8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209" name="Group 1067"/>
          <p:cNvGrpSpPr>
            <a:grpSpLocks/>
          </p:cNvGrpSpPr>
          <p:nvPr/>
        </p:nvGrpSpPr>
        <p:grpSpPr bwMode="auto">
          <a:xfrm>
            <a:off x="5071690" y="4690566"/>
            <a:ext cx="685800" cy="712788"/>
            <a:chOff x="2903" y="2055"/>
            <a:chExt cx="300" cy="257"/>
          </a:xfrm>
        </p:grpSpPr>
        <p:sp>
          <p:nvSpPr>
            <p:cNvPr id="1210" name="Oval 1068"/>
            <p:cNvSpPr>
              <a:spLocks noChangeAspect="1" noChangeArrowheads="1"/>
            </p:cNvSpPr>
            <p:nvPr/>
          </p:nvSpPr>
          <p:spPr bwMode="auto">
            <a:xfrm>
              <a:off x="3070" y="2129"/>
              <a:ext cx="75" cy="11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11" name="Group 1069"/>
            <p:cNvGrpSpPr>
              <a:grpSpLocks/>
            </p:cNvGrpSpPr>
            <p:nvPr/>
          </p:nvGrpSpPr>
          <p:grpSpPr bwMode="auto">
            <a:xfrm>
              <a:off x="2903" y="2055"/>
              <a:ext cx="300" cy="257"/>
              <a:chOff x="2458" y="1719"/>
              <a:chExt cx="436" cy="467"/>
            </a:xfrm>
          </p:grpSpPr>
          <p:sp>
            <p:nvSpPr>
              <p:cNvPr id="1225" name="Oval 1070"/>
              <p:cNvSpPr>
                <a:spLocks noChangeArrowheads="1"/>
              </p:cNvSpPr>
              <p:nvPr/>
            </p:nvSpPr>
            <p:spPr bwMode="auto">
              <a:xfrm>
                <a:off x="2459" y="2037"/>
                <a:ext cx="435" cy="149"/>
              </a:xfrm>
              <a:prstGeom prst="ellipse">
                <a:avLst/>
              </a:prstGeom>
              <a:solidFill>
                <a:srgbClr val="0078AA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6" name="Rectangle 1071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7" name="Rectangle 1072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" name="Oval 1073"/>
              <p:cNvSpPr>
                <a:spLocks noChangeArrowheads="1"/>
              </p:cNvSpPr>
              <p:nvPr/>
            </p:nvSpPr>
            <p:spPr bwMode="auto">
              <a:xfrm>
                <a:off x="2459" y="1719"/>
                <a:ext cx="435" cy="149"/>
              </a:xfrm>
              <a:prstGeom prst="ellipse">
                <a:avLst/>
              </a:prstGeom>
              <a:solidFill>
                <a:srgbClr val="00B4FF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29" name="Group 1074"/>
              <p:cNvGrpSpPr>
                <a:grpSpLocks/>
              </p:cNvGrpSpPr>
              <p:nvPr/>
            </p:nvGrpSpPr>
            <p:grpSpPr bwMode="auto">
              <a:xfrm>
                <a:off x="2524" y="1737"/>
                <a:ext cx="302" cy="113"/>
                <a:chOff x="4509" y="1967"/>
                <a:chExt cx="302" cy="113"/>
              </a:xfrm>
            </p:grpSpPr>
            <p:grpSp>
              <p:nvGrpSpPr>
                <p:cNvPr id="1232" name="Group 1075"/>
                <p:cNvGrpSpPr>
                  <a:grpSpLocks/>
                </p:cNvGrpSpPr>
                <p:nvPr/>
              </p:nvGrpSpPr>
              <p:grpSpPr bwMode="auto">
                <a:xfrm>
                  <a:off x="4509" y="1967"/>
                  <a:ext cx="299" cy="111"/>
                  <a:chOff x="4509" y="1967"/>
                  <a:chExt cx="299" cy="111"/>
                </a:xfrm>
              </p:grpSpPr>
              <p:sp>
                <p:nvSpPr>
                  <p:cNvPr id="1242" name="Freeform 1076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3" name="Freeform 1077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4" name="Freeform 1078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5" name="Freeform 1079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6" name="Freeform 1080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7" name="Freeform 1081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8" name="Freeform 1082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" name="Freeform 1083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33" name="Group 1084"/>
                <p:cNvGrpSpPr>
                  <a:grpSpLocks/>
                </p:cNvGrpSpPr>
                <p:nvPr/>
              </p:nvGrpSpPr>
              <p:grpSpPr bwMode="auto">
                <a:xfrm>
                  <a:off x="4512" y="1969"/>
                  <a:ext cx="299" cy="111"/>
                  <a:chOff x="4512" y="1969"/>
                  <a:chExt cx="299" cy="111"/>
                </a:xfrm>
              </p:grpSpPr>
              <p:sp>
                <p:nvSpPr>
                  <p:cNvPr id="1234" name="Freeform 1085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5" name="Freeform 1086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6" name="Freeform 1087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7" name="Freeform 1088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8" name="Freeform 1089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9" name="Freeform 1090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0" name="Freeform 1091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1" name="Freeform 1092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230" name="Line 1093"/>
              <p:cNvSpPr>
                <a:spLocks noChangeShapeType="1"/>
              </p:cNvSpPr>
              <p:nvPr/>
            </p:nvSpPr>
            <p:spPr bwMode="auto">
              <a:xfrm>
                <a:off x="2458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" name="Line 1094"/>
              <p:cNvSpPr>
                <a:spLocks noChangeShapeType="1"/>
              </p:cNvSpPr>
              <p:nvPr/>
            </p:nvSpPr>
            <p:spPr bwMode="auto">
              <a:xfrm>
                <a:off x="2892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12" name="Freeform 1095"/>
            <p:cNvSpPr>
              <a:spLocks/>
            </p:cNvSpPr>
            <p:nvPr/>
          </p:nvSpPr>
          <p:spPr bwMode="auto">
            <a:xfrm>
              <a:off x="3025" y="2201"/>
              <a:ext cx="54" cy="49"/>
            </a:xfrm>
            <a:custGeom>
              <a:avLst/>
              <a:gdLst>
                <a:gd name="T0" fmla="*/ 136 w 136"/>
                <a:gd name="T1" fmla="*/ 138 h 138"/>
                <a:gd name="T2" fmla="*/ 0 w 136"/>
                <a:gd name="T3" fmla="*/ 138 h 138"/>
                <a:gd name="T4" fmla="*/ 0 w 136"/>
                <a:gd name="T5" fmla="*/ 0 h 138"/>
                <a:gd name="T6" fmla="*/ 136 w 136"/>
                <a:gd name="T7" fmla="*/ 0 h 138"/>
                <a:gd name="T8" fmla="*/ 136 w 136"/>
                <a:gd name="T9" fmla="*/ 138 h 138"/>
                <a:gd name="T10" fmla="*/ 136 w 136"/>
                <a:gd name="T11" fmla="*/ 138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138"/>
                <a:gd name="T20" fmla="*/ 136 w 136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138">
                  <a:moveTo>
                    <a:pt x="136" y="138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13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3" name="Freeform 1096"/>
            <p:cNvSpPr>
              <a:spLocks/>
            </p:cNvSpPr>
            <p:nvPr/>
          </p:nvSpPr>
          <p:spPr bwMode="auto">
            <a:xfrm>
              <a:off x="2946" y="2167"/>
              <a:ext cx="41" cy="20"/>
            </a:xfrm>
            <a:custGeom>
              <a:avLst/>
              <a:gdLst>
                <a:gd name="T0" fmla="*/ 102 w 102"/>
                <a:gd name="T1" fmla="*/ 0 h 56"/>
                <a:gd name="T2" fmla="*/ 102 w 102"/>
                <a:gd name="T3" fmla="*/ 56 h 56"/>
                <a:gd name="T4" fmla="*/ 0 w 102"/>
                <a:gd name="T5" fmla="*/ 56 h 56"/>
                <a:gd name="T6" fmla="*/ 0 w 102"/>
                <a:gd name="T7" fmla="*/ 0 h 56"/>
                <a:gd name="T8" fmla="*/ 102 w 102"/>
                <a:gd name="T9" fmla="*/ 0 h 56"/>
                <a:gd name="T10" fmla="*/ 102 w 102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6"/>
                <a:gd name="T20" fmla="*/ 102 w 102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6">
                  <a:moveTo>
                    <a:pt x="102" y="0"/>
                  </a:moveTo>
                  <a:lnTo>
                    <a:pt x="102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4" name="Freeform 1097"/>
            <p:cNvSpPr>
              <a:spLocks/>
            </p:cNvSpPr>
            <p:nvPr/>
          </p:nvSpPr>
          <p:spPr bwMode="auto">
            <a:xfrm>
              <a:off x="2946" y="2215"/>
              <a:ext cx="41" cy="21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5" name="Freeform 1098"/>
            <p:cNvSpPr>
              <a:spLocks/>
            </p:cNvSpPr>
            <p:nvPr/>
          </p:nvSpPr>
          <p:spPr bwMode="auto">
            <a:xfrm>
              <a:off x="2946" y="2265"/>
              <a:ext cx="41" cy="20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6" name="Freeform 1099"/>
            <p:cNvSpPr>
              <a:spLocks/>
            </p:cNvSpPr>
            <p:nvPr/>
          </p:nvSpPr>
          <p:spPr bwMode="auto">
            <a:xfrm>
              <a:off x="3030" y="2265"/>
              <a:ext cx="42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7" name="Freeform 1100"/>
            <p:cNvSpPr>
              <a:spLocks/>
            </p:cNvSpPr>
            <p:nvPr/>
          </p:nvSpPr>
          <p:spPr bwMode="auto">
            <a:xfrm>
              <a:off x="3118" y="2167"/>
              <a:ext cx="41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" name="Freeform 1101"/>
            <p:cNvSpPr>
              <a:spLocks/>
            </p:cNvSpPr>
            <p:nvPr/>
          </p:nvSpPr>
          <p:spPr bwMode="auto">
            <a:xfrm>
              <a:off x="3030" y="2167"/>
              <a:ext cx="42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9" name="Freeform 1102"/>
            <p:cNvSpPr>
              <a:spLocks/>
            </p:cNvSpPr>
            <p:nvPr/>
          </p:nvSpPr>
          <p:spPr bwMode="auto">
            <a:xfrm>
              <a:off x="3118" y="2215"/>
              <a:ext cx="41" cy="21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0" name="Freeform 1103"/>
            <p:cNvSpPr>
              <a:spLocks/>
            </p:cNvSpPr>
            <p:nvPr/>
          </p:nvSpPr>
          <p:spPr bwMode="auto">
            <a:xfrm>
              <a:off x="3118" y="2265"/>
              <a:ext cx="41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1" name="Line 1104"/>
            <p:cNvSpPr>
              <a:spLocks noChangeShapeType="1"/>
            </p:cNvSpPr>
            <p:nvPr/>
          </p:nvSpPr>
          <p:spPr bwMode="auto">
            <a:xfrm>
              <a:off x="2968" y="2226"/>
              <a:ext cx="170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2" name="Line 1105"/>
            <p:cNvSpPr>
              <a:spLocks noChangeShapeType="1"/>
            </p:cNvSpPr>
            <p:nvPr/>
          </p:nvSpPr>
          <p:spPr bwMode="auto">
            <a:xfrm>
              <a:off x="3051" y="2180"/>
              <a:ext cx="0" cy="96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3" name="Line 1106"/>
            <p:cNvSpPr>
              <a:spLocks noChangeShapeType="1"/>
            </p:cNvSpPr>
            <p:nvPr/>
          </p:nvSpPr>
          <p:spPr bwMode="auto">
            <a:xfrm flipV="1">
              <a:off x="2975" y="2177"/>
              <a:ext cx="157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Line 1107"/>
            <p:cNvSpPr>
              <a:spLocks noChangeShapeType="1"/>
            </p:cNvSpPr>
            <p:nvPr/>
          </p:nvSpPr>
          <p:spPr bwMode="auto">
            <a:xfrm flipH="1" flipV="1">
              <a:off x="2972" y="2177"/>
              <a:ext cx="158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50" name="Group 1108"/>
          <p:cNvGrpSpPr>
            <a:grpSpLocks/>
          </p:cNvGrpSpPr>
          <p:nvPr/>
        </p:nvGrpSpPr>
        <p:grpSpPr bwMode="auto">
          <a:xfrm>
            <a:off x="7238628" y="5308104"/>
            <a:ext cx="685800" cy="714375"/>
            <a:chOff x="2903" y="2055"/>
            <a:chExt cx="300" cy="257"/>
          </a:xfrm>
        </p:grpSpPr>
        <p:sp>
          <p:nvSpPr>
            <p:cNvPr id="1251" name="Oval 1109"/>
            <p:cNvSpPr>
              <a:spLocks noChangeAspect="1" noChangeArrowheads="1"/>
            </p:cNvSpPr>
            <p:nvPr/>
          </p:nvSpPr>
          <p:spPr bwMode="auto">
            <a:xfrm>
              <a:off x="3070" y="2129"/>
              <a:ext cx="75" cy="11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52" name="Group 1110"/>
            <p:cNvGrpSpPr>
              <a:grpSpLocks/>
            </p:cNvGrpSpPr>
            <p:nvPr/>
          </p:nvGrpSpPr>
          <p:grpSpPr bwMode="auto">
            <a:xfrm>
              <a:off x="2903" y="2055"/>
              <a:ext cx="300" cy="257"/>
              <a:chOff x="2458" y="1719"/>
              <a:chExt cx="436" cy="467"/>
            </a:xfrm>
          </p:grpSpPr>
          <p:sp>
            <p:nvSpPr>
              <p:cNvPr id="1266" name="Oval 1111"/>
              <p:cNvSpPr>
                <a:spLocks noChangeArrowheads="1"/>
              </p:cNvSpPr>
              <p:nvPr/>
            </p:nvSpPr>
            <p:spPr bwMode="auto">
              <a:xfrm>
                <a:off x="2459" y="2037"/>
                <a:ext cx="435" cy="149"/>
              </a:xfrm>
              <a:prstGeom prst="ellipse">
                <a:avLst/>
              </a:prstGeom>
              <a:solidFill>
                <a:srgbClr val="0078AA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7" name="Rectangle 1112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8" name="Rectangle 1113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" name="Oval 1114"/>
              <p:cNvSpPr>
                <a:spLocks noChangeArrowheads="1"/>
              </p:cNvSpPr>
              <p:nvPr/>
            </p:nvSpPr>
            <p:spPr bwMode="auto">
              <a:xfrm>
                <a:off x="2459" y="1719"/>
                <a:ext cx="435" cy="149"/>
              </a:xfrm>
              <a:prstGeom prst="ellipse">
                <a:avLst/>
              </a:prstGeom>
              <a:solidFill>
                <a:srgbClr val="00B4FF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70" name="Group 1115"/>
              <p:cNvGrpSpPr>
                <a:grpSpLocks/>
              </p:cNvGrpSpPr>
              <p:nvPr/>
            </p:nvGrpSpPr>
            <p:grpSpPr bwMode="auto">
              <a:xfrm>
                <a:off x="2524" y="1737"/>
                <a:ext cx="302" cy="113"/>
                <a:chOff x="4509" y="1967"/>
                <a:chExt cx="302" cy="113"/>
              </a:xfrm>
            </p:grpSpPr>
            <p:grpSp>
              <p:nvGrpSpPr>
                <p:cNvPr id="1273" name="Group 1116"/>
                <p:cNvGrpSpPr>
                  <a:grpSpLocks/>
                </p:cNvGrpSpPr>
                <p:nvPr/>
              </p:nvGrpSpPr>
              <p:grpSpPr bwMode="auto">
                <a:xfrm>
                  <a:off x="4509" y="1967"/>
                  <a:ext cx="299" cy="111"/>
                  <a:chOff x="4509" y="1967"/>
                  <a:chExt cx="299" cy="111"/>
                </a:xfrm>
              </p:grpSpPr>
              <p:sp>
                <p:nvSpPr>
                  <p:cNvPr id="1283" name="Freeform 1117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4" name="Freeform 1118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5" name="Freeform 1119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6" name="Freeform 1120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7" name="Freeform 1121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8" name="Freeform 1122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9" name="Freeform 1123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0" name="Freeform 1124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74" name="Group 1125"/>
                <p:cNvGrpSpPr>
                  <a:grpSpLocks/>
                </p:cNvGrpSpPr>
                <p:nvPr/>
              </p:nvGrpSpPr>
              <p:grpSpPr bwMode="auto">
                <a:xfrm>
                  <a:off x="4512" y="1969"/>
                  <a:ext cx="299" cy="111"/>
                  <a:chOff x="4512" y="1969"/>
                  <a:chExt cx="299" cy="111"/>
                </a:xfrm>
              </p:grpSpPr>
              <p:sp>
                <p:nvSpPr>
                  <p:cNvPr id="1275" name="Freeform 1126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6" name="Freeform 1127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7" name="Freeform 1128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8" name="Freeform 1129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9" name="Freeform 1130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0" name="Freeform 1131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1" name="Freeform 1132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2" name="Freeform 1133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271" name="Line 1134"/>
              <p:cNvSpPr>
                <a:spLocks noChangeShapeType="1"/>
              </p:cNvSpPr>
              <p:nvPr/>
            </p:nvSpPr>
            <p:spPr bwMode="auto">
              <a:xfrm>
                <a:off x="2458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2" name="Line 1135"/>
              <p:cNvSpPr>
                <a:spLocks noChangeShapeType="1"/>
              </p:cNvSpPr>
              <p:nvPr/>
            </p:nvSpPr>
            <p:spPr bwMode="auto">
              <a:xfrm>
                <a:off x="2892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3" name="Freeform 1136"/>
            <p:cNvSpPr>
              <a:spLocks/>
            </p:cNvSpPr>
            <p:nvPr/>
          </p:nvSpPr>
          <p:spPr bwMode="auto">
            <a:xfrm>
              <a:off x="3025" y="2201"/>
              <a:ext cx="54" cy="49"/>
            </a:xfrm>
            <a:custGeom>
              <a:avLst/>
              <a:gdLst>
                <a:gd name="T0" fmla="*/ 136 w 136"/>
                <a:gd name="T1" fmla="*/ 138 h 138"/>
                <a:gd name="T2" fmla="*/ 0 w 136"/>
                <a:gd name="T3" fmla="*/ 138 h 138"/>
                <a:gd name="T4" fmla="*/ 0 w 136"/>
                <a:gd name="T5" fmla="*/ 0 h 138"/>
                <a:gd name="T6" fmla="*/ 136 w 136"/>
                <a:gd name="T7" fmla="*/ 0 h 138"/>
                <a:gd name="T8" fmla="*/ 136 w 136"/>
                <a:gd name="T9" fmla="*/ 138 h 138"/>
                <a:gd name="T10" fmla="*/ 136 w 136"/>
                <a:gd name="T11" fmla="*/ 138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138"/>
                <a:gd name="T20" fmla="*/ 136 w 136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138">
                  <a:moveTo>
                    <a:pt x="136" y="138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13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" name="Freeform 1137"/>
            <p:cNvSpPr>
              <a:spLocks/>
            </p:cNvSpPr>
            <p:nvPr/>
          </p:nvSpPr>
          <p:spPr bwMode="auto">
            <a:xfrm>
              <a:off x="2946" y="2167"/>
              <a:ext cx="41" cy="20"/>
            </a:xfrm>
            <a:custGeom>
              <a:avLst/>
              <a:gdLst>
                <a:gd name="T0" fmla="*/ 102 w 102"/>
                <a:gd name="T1" fmla="*/ 0 h 56"/>
                <a:gd name="T2" fmla="*/ 102 w 102"/>
                <a:gd name="T3" fmla="*/ 56 h 56"/>
                <a:gd name="T4" fmla="*/ 0 w 102"/>
                <a:gd name="T5" fmla="*/ 56 h 56"/>
                <a:gd name="T6" fmla="*/ 0 w 102"/>
                <a:gd name="T7" fmla="*/ 0 h 56"/>
                <a:gd name="T8" fmla="*/ 102 w 102"/>
                <a:gd name="T9" fmla="*/ 0 h 56"/>
                <a:gd name="T10" fmla="*/ 102 w 102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6"/>
                <a:gd name="T20" fmla="*/ 102 w 102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6">
                  <a:moveTo>
                    <a:pt x="102" y="0"/>
                  </a:moveTo>
                  <a:lnTo>
                    <a:pt x="102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" name="Freeform 1138"/>
            <p:cNvSpPr>
              <a:spLocks/>
            </p:cNvSpPr>
            <p:nvPr/>
          </p:nvSpPr>
          <p:spPr bwMode="auto">
            <a:xfrm>
              <a:off x="2946" y="2215"/>
              <a:ext cx="41" cy="21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" name="Freeform 1139"/>
            <p:cNvSpPr>
              <a:spLocks/>
            </p:cNvSpPr>
            <p:nvPr/>
          </p:nvSpPr>
          <p:spPr bwMode="auto">
            <a:xfrm>
              <a:off x="2946" y="2265"/>
              <a:ext cx="41" cy="20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" name="Freeform 1140"/>
            <p:cNvSpPr>
              <a:spLocks/>
            </p:cNvSpPr>
            <p:nvPr/>
          </p:nvSpPr>
          <p:spPr bwMode="auto">
            <a:xfrm>
              <a:off x="3030" y="2265"/>
              <a:ext cx="42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" name="Freeform 1141"/>
            <p:cNvSpPr>
              <a:spLocks/>
            </p:cNvSpPr>
            <p:nvPr/>
          </p:nvSpPr>
          <p:spPr bwMode="auto">
            <a:xfrm>
              <a:off x="3118" y="2167"/>
              <a:ext cx="41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" name="Freeform 1142"/>
            <p:cNvSpPr>
              <a:spLocks/>
            </p:cNvSpPr>
            <p:nvPr/>
          </p:nvSpPr>
          <p:spPr bwMode="auto">
            <a:xfrm>
              <a:off x="3030" y="2167"/>
              <a:ext cx="42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" name="Freeform 1143"/>
            <p:cNvSpPr>
              <a:spLocks/>
            </p:cNvSpPr>
            <p:nvPr/>
          </p:nvSpPr>
          <p:spPr bwMode="auto">
            <a:xfrm>
              <a:off x="3118" y="2215"/>
              <a:ext cx="41" cy="21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" name="Freeform 1144"/>
            <p:cNvSpPr>
              <a:spLocks/>
            </p:cNvSpPr>
            <p:nvPr/>
          </p:nvSpPr>
          <p:spPr bwMode="auto">
            <a:xfrm>
              <a:off x="3118" y="2265"/>
              <a:ext cx="41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" name="Line 1145"/>
            <p:cNvSpPr>
              <a:spLocks noChangeShapeType="1"/>
            </p:cNvSpPr>
            <p:nvPr/>
          </p:nvSpPr>
          <p:spPr bwMode="auto">
            <a:xfrm>
              <a:off x="2968" y="2226"/>
              <a:ext cx="170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" name="Line 1146"/>
            <p:cNvSpPr>
              <a:spLocks noChangeShapeType="1"/>
            </p:cNvSpPr>
            <p:nvPr/>
          </p:nvSpPr>
          <p:spPr bwMode="auto">
            <a:xfrm>
              <a:off x="3051" y="2180"/>
              <a:ext cx="0" cy="96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" name="Line 1147"/>
            <p:cNvSpPr>
              <a:spLocks noChangeShapeType="1"/>
            </p:cNvSpPr>
            <p:nvPr/>
          </p:nvSpPr>
          <p:spPr bwMode="auto">
            <a:xfrm flipV="1">
              <a:off x="2975" y="2177"/>
              <a:ext cx="157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" name="Line 1148"/>
            <p:cNvSpPr>
              <a:spLocks noChangeShapeType="1"/>
            </p:cNvSpPr>
            <p:nvPr/>
          </p:nvSpPr>
          <p:spPr bwMode="auto">
            <a:xfrm flipH="1" flipV="1">
              <a:off x="2972" y="2177"/>
              <a:ext cx="158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1" name="Line 1149"/>
          <p:cNvSpPr>
            <a:spLocks noChangeShapeType="1"/>
          </p:cNvSpPr>
          <p:nvPr/>
        </p:nvSpPr>
        <p:spPr bwMode="auto">
          <a:xfrm>
            <a:off x="3860428" y="5141416"/>
            <a:ext cx="1211262" cy="968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2" name="Line 1150"/>
          <p:cNvSpPr>
            <a:spLocks noChangeShapeType="1"/>
          </p:cNvSpPr>
          <p:nvPr/>
        </p:nvSpPr>
        <p:spPr bwMode="auto">
          <a:xfrm flipV="1">
            <a:off x="4179515" y="5308104"/>
            <a:ext cx="955675" cy="5191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3" name="Line 1151"/>
          <p:cNvSpPr>
            <a:spLocks noChangeShapeType="1"/>
          </p:cNvSpPr>
          <p:nvPr/>
        </p:nvSpPr>
        <p:spPr bwMode="auto">
          <a:xfrm>
            <a:off x="3860428" y="5209679"/>
            <a:ext cx="955675" cy="7159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4" name="Line 1152"/>
          <p:cNvSpPr>
            <a:spLocks noChangeShapeType="1"/>
          </p:cNvSpPr>
          <p:nvPr/>
        </p:nvSpPr>
        <p:spPr bwMode="auto">
          <a:xfrm flipV="1">
            <a:off x="5071690" y="5376366"/>
            <a:ext cx="192088" cy="382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5" name="Line 1153"/>
          <p:cNvSpPr>
            <a:spLocks noChangeShapeType="1"/>
          </p:cNvSpPr>
          <p:nvPr/>
        </p:nvSpPr>
        <p:spPr bwMode="auto">
          <a:xfrm>
            <a:off x="5773365" y="5209679"/>
            <a:ext cx="1465263" cy="4397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6" name="Line 1154"/>
          <p:cNvSpPr>
            <a:spLocks noChangeShapeType="1"/>
          </p:cNvSpPr>
          <p:nvPr/>
        </p:nvSpPr>
        <p:spPr bwMode="auto">
          <a:xfrm>
            <a:off x="5644778" y="5347791"/>
            <a:ext cx="573087" cy="4397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7" name="Line 1155"/>
          <p:cNvSpPr>
            <a:spLocks noChangeShapeType="1"/>
          </p:cNvSpPr>
          <p:nvPr/>
        </p:nvSpPr>
        <p:spPr bwMode="auto">
          <a:xfrm flipV="1">
            <a:off x="5200278" y="5925641"/>
            <a:ext cx="1017587" cy="381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8" name="Line 1156"/>
          <p:cNvSpPr>
            <a:spLocks noChangeShapeType="1"/>
          </p:cNvSpPr>
          <p:nvPr/>
        </p:nvSpPr>
        <p:spPr bwMode="auto">
          <a:xfrm flipV="1">
            <a:off x="6536953" y="5857379"/>
            <a:ext cx="701675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9" name="Line 1157"/>
          <p:cNvSpPr>
            <a:spLocks noChangeShapeType="1"/>
          </p:cNvSpPr>
          <p:nvPr/>
        </p:nvSpPr>
        <p:spPr bwMode="auto">
          <a:xfrm>
            <a:off x="5796136" y="2996953"/>
            <a:ext cx="1761579" cy="232861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0" name="Line 1158"/>
          <p:cNvSpPr>
            <a:spLocks noChangeShapeType="1"/>
          </p:cNvSpPr>
          <p:nvPr/>
        </p:nvSpPr>
        <p:spPr bwMode="auto">
          <a:xfrm>
            <a:off x="5436096" y="2996952"/>
            <a:ext cx="910357" cy="27397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1" name="Line 1159"/>
          <p:cNvSpPr>
            <a:spLocks noChangeShapeType="1"/>
          </p:cNvSpPr>
          <p:nvPr/>
        </p:nvSpPr>
        <p:spPr bwMode="auto">
          <a:xfrm>
            <a:off x="5148064" y="2996952"/>
            <a:ext cx="242714" cy="17110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2" name="Line 1160"/>
          <p:cNvSpPr>
            <a:spLocks noChangeShapeType="1"/>
          </p:cNvSpPr>
          <p:nvPr/>
        </p:nvSpPr>
        <p:spPr bwMode="auto">
          <a:xfrm>
            <a:off x="4788024" y="2996952"/>
            <a:ext cx="156666" cy="27397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6" name="Oval 1164"/>
          <p:cNvSpPr>
            <a:spLocks noChangeArrowheads="1"/>
          </p:cNvSpPr>
          <p:nvPr/>
        </p:nvSpPr>
        <p:spPr bwMode="auto">
          <a:xfrm>
            <a:off x="3347864" y="1674316"/>
            <a:ext cx="574675" cy="615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EDCAA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996600"/>
            </a:solidFill>
            <a:round/>
            <a:headEnd/>
            <a:tailEnd/>
          </a:ln>
        </p:spPr>
        <p:txBody>
          <a:bodyPr wrap="none" lIns="83448" tIns="41724" rIns="83448" bIns="41724" anchor="ctr"/>
          <a:lstStyle/>
          <a:p>
            <a:pPr algn="ctr" defTabSz="835025"/>
            <a:r>
              <a:rPr lang="en-US" altLang="zh-CN" sz="1100" b="0" u="none">
                <a:solidFill>
                  <a:schemeClr val="tx1"/>
                </a:solidFill>
                <a:latin typeface="Times New Roman" pitchFamily="18" charset="0"/>
              </a:rPr>
              <a:t>App</a:t>
            </a:r>
          </a:p>
        </p:txBody>
      </p:sp>
      <p:sp>
        <p:nvSpPr>
          <p:cNvPr id="1307" name="Oval 1165"/>
          <p:cNvSpPr>
            <a:spLocks noChangeArrowheads="1"/>
          </p:cNvSpPr>
          <p:nvPr/>
        </p:nvSpPr>
        <p:spPr bwMode="auto">
          <a:xfrm>
            <a:off x="4240039" y="1674316"/>
            <a:ext cx="574675" cy="615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EDCAA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996600"/>
            </a:solidFill>
            <a:round/>
            <a:headEnd/>
            <a:tailEnd/>
          </a:ln>
        </p:spPr>
        <p:txBody>
          <a:bodyPr wrap="none" lIns="83448" tIns="41724" rIns="83448" bIns="41724" anchor="ctr"/>
          <a:lstStyle/>
          <a:p>
            <a:pPr algn="ctr" defTabSz="835025"/>
            <a:r>
              <a:rPr lang="en-US" altLang="zh-CN" sz="1100" b="0" u="none">
                <a:solidFill>
                  <a:schemeClr val="tx1"/>
                </a:solidFill>
                <a:latin typeface="Times New Roman" pitchFamily="18" charset="0"/>
              </a:rPr>
              <a:t>App</a:t>
            </a:r>
          </a:p>
        </p:txBody>
      </p:sp>
      <p:sp>
        <p:nvSpPr>
          <p:cNvPr id="1308" name="Oval 1166"/>
          <p:cNvSpPr>
            <a:spLocks noChangeArrowheads="1"/>
          </p:cNvSpPr>
          <p:nvPr/>
        </p:nvSpPr>
        <p:spPr bwMode="auto">
          <a:xfrm>
            <a:off x="5132214" y="1674316"/>
            <a:ext cx="574675" cy="615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EDCAA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996600"/>
            </a:solidFill>
            <a:round/>
            <a:headEnd/>
            <a:tailEnd/>
          </a:ln>
        </p:spPr>
        <p:txBody>
          <a:bodyPr wrap="none" lIns="83448" tIns="41724" rIns="83448" bIns="41724" anchor="ctr"/>
          <a:lstStyle/>
          <a:p>
            <a:pPr algn="ctr" defTabSz="835025"/>
            <a:r>
              <a:rPr lang="en-US" altLang="zh-CN" sz="1100" b="0" u="none">
                <a:solidFill>
                  <a:schemeClr val="tx1"/>
                </a:solidFill>
                <a:latin typeface="Times New Roman" pitchFamily="18" charset="0"/>
              </a:rPr>
              <a:t>App</a:t>
            </a:r>
          </a:p>
        </p:txBody>
      </p:sp>
      <p:sp>
        <p:nvSpPr>
          <p:cNvPr id="1309" name="Line 1167"/>
          <p:cNvSpPr>
            <a:spLocks noChangeShapeType="1"/>
          </p:cNvSpPr>
          <p:nvPr/>
        </p:nvSpPr>
        <p:spPr bwMode="auto">
          <a:xfrm>
            <a:off x="3666951" y="2290266"/>
            <a:ext cx="319088" cy="2746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10" name="Line 1168"/>
          <p:cNvSpPr>
            <a:spLocks noChangeShapeType="1"/>
          </p:cNvSpPr>
          <p:nvPr/>
        </p:nvSpPr>
        <p:spPr bwMode="auto">
          <a:xfrm flipH="1">
            <a:off x="5195714" y="2290266"/>
            <a:ext cx="192087" cy="2746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11" name="Line 1169"/>
          <p:cNvSpPr>
            <a:spLocks noChangeShapeType="1"/>
          </p:cNvSpPr>
          <p:nvPr/>
        </p:nvSpPr>
        <p:spPr bwMode="auto">
          <a:xfrm flipH="1">
            <a:off x="4559126" y="2290266"/>
            <a:ext cx="0" cy="2746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17" name="Rectangle 812"/>
          <p:cNvSpPr>
            <a:spLocks noChangeArrowheads="1"/>
          </p:cNvSpPr>
          <p:nvPr/>
        </p:nvSpPr>
        <p:spPr bwMode="auto">
          <a:xfrm>
            <a:off x="4427984" y="6021288"/>
            <a:ext cx="1225525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sz="1200" u="none" dirty="0" err="1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OpenFlow</a:t>
            </a:r>
            <a:r>
              <a:rPr lang="en-US" sz="1200" u="none" dirty="0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 device</a:t>
            </a:r>
            <a:endParaRPr lang="en-US" sz="1200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1303" name="Slide Number Placeholder 130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5851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1015</Words>
  <Application>Microsoft Office PowerPoint</Application>
  <PresentationFormat>On-screen Show (4:3)</PresentationFormat>
  <Paragraphs>224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Infrastructure to Application Exposure (I2AEX) Use Case   - Software Define/Driven Networking (SDN) –     </vt:lpstr>
      <vt:lpstr>ALTO Extension for SDN (ALTO-SDN)</vt:lpstr>
      <vt:lpstr>What’re the Differences: ALTO-SDN vs. SDNP</vt:lpstr>
      <vt:lpstr>What’re the Differences: ALTO-SDN vs. CDN/DC</vt:lpstr>
      <vt:lpstr>Use Case: Deployment of ALTO-SDN</vt:lpstr>
      <vt:lpstr>Summary</vt:lpstr>
      <vt:lpstr>Backup Slides</vt:lpstr>
      <vt:lpstr>Contributors</vt:lpstr>
      <vt:lpstr>An Example of SDN Domain</vt:lpstr>
      <vt:lpstr>An Example of SDN-Enabled Network</vt:lpstr>
      <vt:lpstr>An Example of ALTO-SDN</vt:lpstr>
      <vt:lpstr>Questions</vt:lpstr>
      <vt:lpstr>Challenges</vt:lpstr>
      <vt:lpstr>Use Case: Deployment of ALTO-SDN</vt:lpstr>
      <vt:lpstr>Use Case: SDN On-Demand Bandwidth</vt:lpstr>
      <vt:lpstr>Use Case: SDN-Aware QoS</vt:lpstr>
      <vt:lpstr>Use Case: Bulk Data Transfer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I2AEX Use Case - SDN</dc:title>
  <cp:lastModifiedBy>Tina TSOU</cp:lastModifiedBy>
  <cp:revision>72</cp:revision>
  <dcterms:created xsi:type="dcterms:W3CDTF">2011-11-11T16:08:44Z</dcterms:created>
  <dcterms:modified xsi:type="dcterms:W3CDTF">2012-03-24T21:12:38Z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1332623533</vt:lpwstr>
  </property>
</Properties>
</file>