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18" r:id="rId2"/>
    <p:sldId id="416" r:id="rId3"/>
    <p:sldId id="413" r:id="rId4"/>
    <p:sldId id="418" r:id="rId5"/>
    <p:sldId id="415" r:id="rId6"/>
    <p:sldId id="421" r:id="rId7"/>
    <p:sldId id="414" r:id="rId8"/>
    <p:sldId id="404" r:id="rId9"/>
    <p:sldId id="409" r:id="rId10"/>
    <p:sldId id="422" r:id="rId11"/>
    <p:sldId id="408" r:id="rId12"/>
    <p:sldId id="410" r:id="rId13"/>
    <p:sldId id="412" r:id="rId14"/>
    <p:sldId id="325" r:id="rId15"/>
    <p:sldId id="406" r:id="rId16"/>
    <p:sldId id="40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F6600"/>
    <a:srgbClr val="FFCC99"/>
    <a:srgbClr val="0F4D92"/>
    <a:srgbClr val="C5D1E0"/>
    <a:srgbClr val="F3F3F3"/>
    <a:srgbClr val="FF1D19"/>
    <a:srgbClr val="FF0000"/>
    <a:srgbClr val="8080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02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5721E9F5-F346-4544-A173-003E47FC8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27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ffectLst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>
                <a:effectLst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ffectLst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>
                <a:effectLst/>
              </a:defRPr>
            </a:lvl1pPr>
          </a:lstStyle>
          <a:p>
            <a:pPr>
              <a:defRPr/>
            </a:pPr>
            <a:fld id="{86487906-38C7-2948-8EF2-63BA3985C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27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62F50D6-D15D-9D43-8078-CCA5EDDAF389}" type="slidenum">
              <a:rPr lang="en-US" sz="1200" baseline="0"/>
              <a:pPr/>
              <a:t>1</a:t>
            </a:fld>
            <a:endParaRPr lang="en-US" sz="1200" baseline="0"/>
          </a:p>
        </p:txBody>
      </p:sp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ea typeface="宋体" charset="0"/>
              </a:rPr>
              <a:t>Classification:</a:t>
            </a:r>
            <a:r>
              <a:rPr lang="en-US" altLang="zh-CN" sz="1200" baseline="0" dirty="0" smtClean="0">
                <a:ea typeface="宋体" charset="0"/>
              </a:rPr>
              <a:t> </a:t>
            </a:r>
            <a:r>
              <a:rPr lang="en-US" altLang="zh-CN" sz="1200" dirty="0" smtClean="0">
                <a:ea typeface="宋体" charset="0"/>
              </a:rPr>
              <a:t>discovery of otherwise invisible L2/reliability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87906-38C7-2948-8EF2-63BA3985CDF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94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>
                <a:ea typeface="宋体" charset="0"/>
              </a:rPr>
              <a:t>Classification:</a:t>
            </a:r>
            <a:r>
              <a:rPr lang="en-US" altLang="zh-CN" sz="1200" baseline="0" dirty="0" smtClean="0">
                <a:ea typeface="宋体" charset="0"/>
              </a:rPr>
              <a:t> </a:t>
            </a:r>
            <a:r>
              <a:rPr lang="en-US" altLang="zh-CN" sz="1200" dirty="0" smtClean="0">
                <a:ea typeface="宋体" charset="0"/>
              </a:rPr>
              <a:t>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87906-38C7-2948-8EF2-63BA3985CDF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9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31E5B-00C3-0745-B9A8-94A27EBE9C2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2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7EECA-1C83-6C45-83D6-4D079D0FAF5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5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76200"/>
            <a:ext cx="2212975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413" y="76200"/>
            <a:ext cx="6491287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140D7-3C71-1742-AEFB-F5B5412C9B0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77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94A1E-3510-F44F-BED8-FBEFB14C509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9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0F64-89EF-7A42-892D-484BAB95242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5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492EE-3409-4449-A1A9-21803391433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0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413" y="990600"/>
            <a:ext cx="4351337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0600"/>
            <a:ext cx="4352925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B7268-F349-8842-B2C6-E5D994E4AE3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55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BDCD-C9B5-0945-AF7F-3E94AA7ADAC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1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64BDA-7C03-0348-A74F-EE75429B138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8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5A099-68A2-044B-9162-510493F6B07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9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41906-1694-444C-9BC0-9D3A13E9E15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8588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B2A15-B8E4-7E4F-8BA5-A4DAD477726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48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804863"/>
          </a:xfrm>
          <a:prstGeom prst="rect">
            <a:avLst/>
          </a:prstGeom>
          <a:solidFill>
            <a:srgbClr val="0F4D92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6874" y="85614"/>
            <a:ext cx="856246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5400" dist="12700" dir="2700000" algn="ctr" rotWithShape="0">
              <a:srgbClr val="000000">
                <a:alpha val="2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413" y="990600"/>
            <a:ext cx="8856662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149" name="Straight Connector 6"/>
          <p:cNvCxnSpPr>
            <a:cxnSpLocks noChangeShapeType="1"/>
          </p:cNvCxnSpPr>
          <p:nvPr/>
        </p:nvCxnSpPr>
        <p:spPr bwMode="auto">
          <a:xfrm flipV="1">
            <a:off x="0" y="6583363"/>
            <a:ext cx="9144000" cy="17462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59625" y="6521450"/>
            <a:ext cx="1905000" cy="304800"/>
          </a:xfrm>
          <a:prstGeom prst="rect">
            <a:avLst/>
          </a:prstGeom>
        </p:spPr>
        <p:txBody>
          <a:bodyPr/>
          <a:lstStyle>
            <a:lvl1pPr algn="r" eaLnBrk="0" hangingPunct="0">
              <a:defRPr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28174B04-4DAE-EB42-9616-9AE45265018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3F3F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3F3F3"/>
          </a:solidFill>
          <a:latin typeface="Georgia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E7BBD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j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j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686868"/>
          </a:solidFill>
          <a:latin typeface="+mj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686868"/>
          </a:solidFill>
          <a:latin typeface="+mj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686868"/>
          </a:solidFill>
          <a:latin typeface="+mj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686868"/>
          </a:solidFill>
          <a:latin typeface="+mj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static.usenix.org/event/hotice11/tech/full_papers/Wang_Ye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ferences.sigcomm.org/sigcomm/2011/papers/sigcomm/p74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ws.amazon.com/cloudwatch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adoop.apache.org/common/docs/current/cluster_setup.html%23Hadoop+Rack+Awarenes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tf.org/id/draft-mcdysan-sdnp-cloudbursting-usecase-00.txt" TargetMode="External"/><Relationship Id="rId3" Type="http://schemas.openxmlformats.org/officeDocument/2006/relationships/hyperlink" Target="http://www.ietf.org/id/draft-pan-sdn-bod-problem-statement-and-use-case-01.tx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7513" y="1295400"/>
            <a:ext cx="7772400" cy="2214024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4000" dirty="0" smtClean="0">
                <a:solidFill>
                  <a:srgbClr val="800000"/>
                </a:solidFill>
                <a:latin typeface="Georgia" charset="0"/>
                <a:ea typeface="ＭＳ Ｐゴシック" charset="0"/>
                <a:cs typeface="ＭＳ Ｐゴシック" charset="0"/>
              </a:rPr>
              <a:t>Infrastructure to Application Information Exposure and Communications (i2aex)</a:t>
            </a:r>
            <a:br>
              <a:rPr lang="en-US" altLang="zh-CN" sz="4000" dirty="0" smtClean="0">
                <a:solidFill>
                  <a:srgbClr val="800000"/>
                </a:solidFill>
                <a:latin typeface="Georgia" charset="0"/>
                <a:ea typeface="ＭＳ Ｐゴシック" charset="0"/>
                <a:cs typeface="ＭＳ Ｐゴシック" charset="0"/>
              </a:rPr>
            </a:br>
            <a:r>
              <a:rPr lang="en-US" altLang="zh-CN" sz="4000" dirty="0" smtClean="0">
                <a:solidFill>
                  <a:srgbClr val="800000"/>
                </a:solidFill>
                <a:latin typeface="Georgia" charset="0"/>
                <a:ea typeface="ＭＳ Ｐゴシック" charset="0"/>
                <a:cs typeface="ＭＳ Ｐゴシック" charset="0"/>
              </a:rPr>
              <a:t>-- DC Case</a:t>
            </a:r>
            <a:endParaRPr lang="en-US" sz="4000" dirty="0">
              <a:solidFill>
                <a:srgbClr val="800000"/>
              </a:solidFill>
              <a:latin typeface="Georgi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102" y="3927213"/>
            <a:ext cx="7491943" cy="2082734"/>
          </a:xfrm>
          <a:effectLst>
            <a:outerShdw blurRad="25400" dist="12700" dir="2700000" algn="ctr" rotWithShape="0">
              <a:srgbClr val="000000">
                <a:alpha val="25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IETF i2aex </a:t>
            </a:r>
            <a:r>
              <a:rPr lang="en-US" dirty="0" err="1" smtClean="0"/>
              <a:t>BoF</a:t>
            </a:r>
            <a:endParaRPr lang="en-US" dirty="0"/>
          </a:p>
          <a:p>
            <a:r>
              <a:rPr lang="en-US" dirty="0" smtClean="0"/>
              <a:t>Draft version: v0.4</a:t>
            </a:r>
          </a:p>
          <a:p>
            <a:endParaRPr lang="en-US" dirty="0"/>
          </a:p>
          <a:p>
            <a:r>
              <a:rPr lang="en-US" dirty="0" smtClean="0"/>
              <a:t>Mar. 22, 2012</a:t>
            </a:r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DC Hosted Virtual Desktop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Example </a:t>
            </a:r>
            <a:r>
              <a:rPr lang="en-US" altLang="zh-CN" sz="2800" dirty="0">
                <a:ea typeface="宋体" charset="0"/>
              </a:rPr>
              <a:t>project: </a:t>
            </a:r>
            <a:r>
              <a:rPr lang="en-US" altLang="zh-CN" sz="2800" dirty="0" smtClean="0">
                <a:ea typeface="宋体" charset="0"/>
              </a:rPr>
              <a:t> ATIS Cloud Service Forum (CSF) for hosted virtual desktop services for enterprises</a:t>
            </a:r>
          </a:p>
          <a:p>
            <a:pPr eaLnBrk="1" hangingPunct="1">
              <a:lnSpc>
                <a:spcPct val="80000"/>
              </a:lnSpc>
            </a:pPr>
            <a:endParaRPr lang="en-US" altLang="zh-CN" sz="20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Setting and goal: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 virtual desktop (VD) is mapped to a VM in a DC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The VM should be close to the end user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Federation of VD providers to choose close-by VD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Potential I2A: </a:t>
            </a:r>
            <a:r>
              <a:rPr lang="en-US" altLang="zh-CN" sz="2800" dirty="0" err="1" smtClean="0">
                <a:ea typeface="宋体" charset="0"/>
              </a:rPr>
              <a:t>QoS</a:t>
            </a:r>
            <a:r>
              <a:rPr lang="en-US" altLang="zh-CN" sz="2800" dirty="0" smtClean="0">
                <a:ea typeface="宋体" charset="0"/>
              </a:rPr>
              <a:t> between end user and candidate VD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Info type: </a:t>
            </a:r>
            <a:r>
              <a:rPr lang="en-US" altLang="zh-CN" sz="2800" dirty="0">
                <a:ea typeface="宋体" charset="0"/>
              </a:rPr>
              <a:t>Cross</a:t>
            </a:r>
            <a:r>
              <a:rPr lang="en-US" altLang="zh-CN" sz="2800" dirty="0" smtClean="0">
                <a:ea typeface="宋体" charset="0"/>
              </a:rPr>
              <a:t>-domain resource/location discovery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Relationship w/ ALTO: </a:t>
            </a:r>
            <a:r>
              <a:rPr lang="en-US" altLang="zh-CN" sz="2800" dirty="0">
                <a:ea typeface="宋体" charset="0"/>
              </a:rPr>
              <a:t>ALTO appears to provide the basic abstractions; </a:t>
            </a:r>
            <a:r>
              <a:rPr lang="en-US" sz="2800" dirty="0"/>
              <a:t>Inter-server </a:t>
            </a:r>
            <a:r>
              <a:rPr lang="en-US" sz="2800" dirty="0" smtClean="0"/>
              <a:t>communication (Cross-Domain Coordination) can </a:t>
            </a:r>
            <a:r>
              <a:rPr lang="en-US" sz="2800" dirty="0"/>
              <a:t>make the topology and cost map available across </a:t>
            </a:r>
            <a:r>
              <a:rPr lang="en-US" sz="2800" dirty="0" smtClean="0"/>
              <a:t>domains.</a:t>
            </a:r>
            <a:endParaRPr lang="en-US" altLang="zh-CN" sz="2800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10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34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Network </a:t>
            </a:r>
            <a:r>
              <a:rPr lang="en-US" sz="3200" dirty="0" err="1" smtClean="0"/>
              <a:t>QoS</a:t>
            </a:r>
            <a:r>
              <a:rPr lang="en-US" sz="3200" dirty="0" smtClean="0"/>
              <a:t> Awareness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Example project: </a:t>
            </a:r>
            <a:r>
              <a:rPr lang="en-US" altLang="zh-CN" sz="2800" dirty="0" err="1" smtClean="0">
                <a:ea typeface="宋体" charset="0"/>
              </a:rPr>
              <a:t>QoSaaS</a:t>
            </a:r>
            <a:r>
              <a:rPr lang="en-US" altLang="zh-CN" sz="2800" dirty="0" smtClean="0">
                <a:ea typeface="宋体" charset="0"/>
              </a:rPr>
              <a:t> in the context of Microsoft </a:t>
            </a:r>
            <a:r>
              <a:rPr lang="en-US" altLang="zh-CN" sz="2800" dirty="0" err="1" smtClean="0">
                <a:ea typeface="宋体" charset="0"/>
              </a:rPr>
              <a:t>Lync</a:t>
            </a:r>
            <a:endParaRPr lang="en-US" altLang="zh-CN" sz="28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1800" dirty="0">
                <a:ea typeface="宋体" charset="0"/>
                <a:hlinkClick r:id="rId3"/>
              </a:rPr>
              <a:t>http://static.usenix.org/event/hotice11/tech/full_papers/</a:t>
            </a:r>
            <a:r>
              <a:rPr lang="en-US" altLang="zh-CN" sz="1800" dirty="0" smtClean="0">
                <a:ea typeface="宋体" charset="0"/>
                <a:hlinkClick r:id="rId3"/>
              </a:rPr>
              <a:t>Wang_Ye.pdf</a:t>
            </a:r>
            <a:endParaRPr lang="en-US" altLang="zh-CN" sz="18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zh-CN" sz="18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Setting and goal: provide </a:t>
            </a:r>
            <a:r>
              <a:rPr lang="en-US" altLang="zh-CN" sz="2800" dirty="0" err="1" smtClean="0">
                <a:ea typeface="宋体" charset="0"/>
              </a:rPr>
              <a:t>QoS</a:t>
            </a:r>
            <a:r>
              <a:rPr lang="en-US" altLang="zh-CN" sz="2800" dirty="0" smtClean="0">
                <a:ea typeface="宋体" charset="0"/>
              </a:rPr>
              <a:t> metrics (e.g., delay, loss) between end hosts and media servers deployed at data centers, for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>
                <a:ea typeface="宋体" charset="0"/>
              </a:rPr>
              <a:t>d</a:t>
            </a:r>
            <a:r>
              <a:rPr lang="en-US" altLang="zh-CN" sz="2400" dirty="0" smtClean="0">
                <a:ea typeface="宋体" charset="0"/>
              </a:rPr>
              <a:t>iagnosis,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user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expectation (indication of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bars), and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app adaptation (e.g., choosing the right media gateway)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Current I2A info: </a:t>
            </a:r>
            <a:r>
              <a:rPr lang="en-US" altLang="zh-CN" sz="2800" dirty="0" err="1" smtClean="0">
                <a:ea typeface="宋体" charset="0"/>
              </a:rPr>
              <a:t>QoS</a:t>
            </a:r>
            <a:r>
              <a:rPr lang="en-US" altLang="zh-CN" sz="2800" dirty="0" smtClean="0">
                <a:ea typeface="宋体" charset="0"/>
              </a:rPr>
              <a:t> prediction between entities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>
                <a:ea typeface="宋体" charset="0"/>
              </a:rPr>
              <a:t>Info type: </a:t>
            </a:r>
            <a:r>
              <a:rPr lang="en-US" altLang="zh-CN" sz="2800" dirty="0" smtClean="0">
                <a:ea typeface="宋体" charset="0"/>
              </a:rPr>
              <a:t>Aggregation/service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Relationship w/ ALTO: ALTO appears to provide the basic abstractions; can it handle the dynamic info required?</a:t>
            </a:r>
            <a:endParaRPr lang="en-US" altLang="zh-CN" sz="2800" dirty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11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19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Inter-DC Bulk Transfer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Example </a:t>
            </a:r>
            <a:r>
              <a:rPr lang="en-US" altLang="zh-CN" sz="2800" dirty="0">
                <a:ea typeface="宋体" charset="0"/>
              </a:rPr>
              <a:t>project: </a:t>
            </a:r>
            <a:r>
              <a:rPr lang="en-US" altLang="zh-CN" sz="2800" dirty="0" err="1" smtClean="0">
                <a:ea typeface="宋体" charset="0"/>
              </a:rPr>
              <a:t>NetStitcher</a:t>
            </a:r>
            <a:endParaRPr lang="en-US" altLang="zh-CN" sz="28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1800" dirty="0">
                <a:ea typeface="宋体" charset="0"/>
                <a:hlinkClick r:id="rId2"/>
              </a:rPr>
              <a:t>http://conferences.sigcomm.org/sigcomm/2011/papers/sigcomm/p74.</a:t>
            </a:r>
            <a:r>
              <a:rPr lang="en-US" altLang="zh-CN" sz="1800" dirty="0" smtClean="0">
                <a:ea typeface="宋体" charset="0"/>
                <a:hlinkClick r:id="rId2"/>
              </a:rPr>
              <a:t>pdf</a:t>
            </a:r>
            <a:endParaRPr lang="en-US" altLang="zh-CN" sz="18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zh-CN" sz="18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Setting and goal: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many large  organizations run backup/replication among multiple sites (DCs), e.g., Google inter-DC copy service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app</a:t>
            </a:r>
            <a:r>
              <a:rPr lang="en-US" altLang="zh-CN" sz="2400" dirty="0">
                <a:ea typeface="宋体" charset="0"/>
              </a:rPr>
              <a:t>: leveraging delay elasticity of such apps to </a:t>
            </a:r>
            <a:r>
              <a:rPr lang="en-US" altLang="zh-CN" sz="2400" dirty="0" smtClean="0">
                <a:ea typeface="宋体" charset="0"/>
              </a:rPr>
              <a:t>rescue non-peak </a:t>
            </a:r>
            <a:r>
              <a:rPr lang="en-US" altLang="zh-CN" sz="2400" dirty="0" err="1" smtClean="0">
                <a:ea typeface="宋体" charset="0"/>
              </a:rPr>
              <a:t>bw</a:t>
            </a:r>
            <a:endParaRPr lang="en-US" altLang="zh-CN" sz="24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Potential I2A: leftover </a:t>
            </a:r>
            <a:r>
              <a:rPr lang="en-US" altLang="zh-CN" sz="2800" dirty="0" err="1">
                <a:ea typeface="宋体" charset="0"/>
              </a:rPr>
              <a:t>bw</a:t>
            </a:r>
            <a:r>
              <a:rPr lang="en-US" altLang="zh-CN" sz="2800" dirty="0">
                <a:ea typeface="宋体" charset="0"/>
              </a:rPr>
              <a:t> </a:t>
            </a:r>
            <a:r>
              <a:rPr lang="en-US" altLang="zh-CN" sz="2800" dirty="0" smtClean="0">
                <a:ea typeface="宋体" charset="0"/>
              </a:rPr>
              <a:t>prediction at different locations, time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Info </a:t>
            </a:r>
            <a:r>
              <a:rPr lang="en-US" altLang="zh-CN" sz="2800" dirty="0">
                <a:ea typeface="宋体" charset="0"/>
              </a:rPr>
              <a:t>type: </a:t>
            </a:r>
            <a:r>
              <a:rPr lang="en-US" altLang="zh-CN" sz="2800" dirty="0" smtClean="0">
                <a:ea typeface="宋体" charset="0"/>
              </a:rPr>
              <a:t>Coordination</a:t>
            </a:r>
            <a:r>
              <a:rPr lang="en-US" altLang="zh-CN" sz="2800" dirty="0">
                <a:ea typeface="宋体" charset="0"/>
              </a:rPr>
              <a:t>/</a:t>
            </a:r>
            <a:r>
              <a:rPr lang="en-US" altLang="zh-CN" sz="2800" dirty="0" smtClean="0">
                <a:ea typeface="宋体" charset="0"/>
              </a:rPr>
              <a:t>Joint Optimization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Relationship </a:t>
            </a:r>
            <a:r>
              <a:rPr lang="en-US" altLang="zh-CN" sz="2800" dirty="0">
                <a:ea typeface="宋体" charset="0"/>
              </a:rPr>
              <a:t>w/ ALTO: ALTO </a:t>
            </a:r>
            <a:r>
              <a:rPr lang="en-US" altLang="zh-CN" sz="2800" dirty="0" smtClean="0">
                <a:ea typeface="宋体" charset="0"/>
              </a:rPr>
              <a:t>cost map may carry left over </a:t>
            </a:r>
            <a:r>
              <a:rPr lang="en-US" altLang="zh-CN" sz="2800" dirty="0" err="1" smtClean="0">
                <a:ea typeface="宋体" charset="0"/>
              </a:rPr>
              <a:t>bw</a:t>
            </a:r>
            <a:r>
              <a:rPr lang="en-US" altLang="zh-CN" sz="2800" dirty="0" smtClean="0">
                <a:ea typeface="宋体" charset="0"/>
              </a:rPr>
              <a:t>, but it does not have the time dimension</a:t>
            </a:r>
            <a:endParaRPr lang="en-US" altLang="zh-CN" sz="2800" dirty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12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</a:t>
            </a:r>
            <a:r>
              <a:rPr lang="en-US" sz="3200" dirty="0"/>
              <a:t>:</a:t>
            </a:r>
            <a:r>
              <a:rPr lang="en-US" sz="3200" dirty="0" smtClean="0"/>
              <a:t> Cloud Resource Monitoring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Example </a:t>
            </a:r>
            <a:r>
              <a:rPr lang="en-US" altLang="zh-CN" dirty="0">
                <a:ea typeface="宋体" charset="0"/>
              </a:rPr>
              <a:t>project: </a:t>
            </a:r>
            <a:r>
              <a:rPr lang="en-US" altLang="zh-CN" dirty="0" smtClean="0">
                <a:ea typeface="宋体" charset="0"/>
              </a:rPr>
              <a:t>Amazon </a:t>
            </a:r>
            <a:r>
              <a:rPr lang="en-US" altLang="zh-CN" dirty="0" err="1" smtClean="0">
                <a:ea typeface="宋体" charset="0"/>
              </a:rPr>
              <a:t>CloudWatch</a:t>
            </a:r>
            <a:endParaRPr lang="en-US" altLang="zh-CN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>
                <a:ea typeface="宋体" charset="0"/>
                <a:hlinkClick r:id="rId2"/>
              </a:rPr>
              <a:t>http://aws.amazon.com/cloudwatch</a:t>
            </a:r>
            <a:r>
              <a:rPr lang="en-US" altLang="zh-CN" dirty="0" smtClean="0">
                <a:ea typeface="宋体" charset="0"/>
                <a:hlinkClick r:id="rId2"/>
              </a:rPr>
              <a:t>/</a:t>
            </a:r>
            <a:endParaRPr lang="en-US" altLang="zh-CN" dirty="0" smtClean="0">
              <a:ea typeface="宋体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Setting and goal: monitor metrics on infrastructure resources, allows alert, connection to infrastructure-provided auto-scaling action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Current I2A: an aggregated monitoring service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Info type: service/integration</a:t>
            </a:r>
            <a:endParaRPr lang="en-US" altLang="zh-CN" dirty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Relationship w/ ALTO: This appears to be out of the current design of ALTO.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9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>
                <a:latin typeface="Georgia" charset="0"/>
                <a:ea typeface="ＭＳ Ｐゴシック" charset="0"/>
                <a:cs typeface="ＭＳ Ｐゴシック" charset="0"/>
              </a:rPr>
              <a:t>Thank You</a:t>
            </a:r>
            <a:endParaRPr lang="en-US" dirty="0">
              <a:latin typeface="Georgi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Scope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15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22180" y="3280652"/>
            <a:ext cx="7696390" cy="2932933"/>
          </a:xfrm>
          <a:prstGeom prst="roundRect">
            <a:avLst>
              <a:gd name="adj" fmla="val 11867"/>
            </a:avLst>
          </a:prstGeom>
          <a:gradFill rotWithShape="1">
            <a:gsLst>
              <a:gs pos="0">
                <a:srgbClr val="6EA0B0">
                  <a:tint val="50000"/>
                  <a:satMod val="300000"/>
                </a:srgbClr>
              </a:gs>
              <a:gs pos="35000">
                <a:srgbClr val="6EA0B0">
                  <a:tint val="37000"/>
                  <a:satMod val="300000"/>
                </a:srgbClr>
              </a:gs>
              <a:gs pos="100000">
                <a:srgbClr val="6EA0B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A0B0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9" name="Picture 12"/>
          <p:cNvPicPr>
            <a:picLocks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240302" y="4700252"/>
            <a:ext cx="6758332" cy="1392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3505257" y="3267942"/>
            <a:ext cx="914400" cy="1588"/>
          </a:xfrm>
          <a:prstGeom prst="straightConnector1">
            <a:avLst/>
          </a:prstGeom>
          <a:noFill/>
          <a:ln w="9525" cap="flat" cmpd="sng" algn="ctr">
            <a:solidFill>
              <a:srgbClr val="7E848D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53"/>
          <p:cNvCxnSpPr>
            <a:stCxn id="32" idx="0"/>
          </p:cNvCxnSpPr>
          <p:nvPr/>
        </p:nvCxnSpPr>
        <p:spPr>
          <a:xfrm flipV="1">
            <a:off x="2347459" y="4308691"/>
            <a:ext cx="1523337" cy="95244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32" name="Rectangle 31"/>
          <p:cNvSpPr/>
          <p:nvPr/>
        </p:nvSpPr>
        <p:spPr>
          <a:xfrm>
            <a:off x="2079105" y="5261137"/>
            <a:ext cx="536708" cy="408192"/>
          </a:xfrm>
          <a:prstGeom prst="rect">
            <a:avLst/>
          </a:prstGeom>
          <a:gradFill rotWithShape="1">
            <a:gsLst>
              <a:gs pos="0">
                <a:srgbClr val="7E848D">
                  <a:tint val="100000"/>
                  <a:shade val="100000"/>
                  <a:satMod val="130000"/>
                </a:srgbClr>
              </a:gs>
              <a:gs pos="100000">
                <a:srgbClr val="7E848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31105" y="3492312"/>
            <a:ext cx="3811171" cy="518460"/>
          </a:xfrm>
          <a:prstGeom prst="rect">
            <a:avLst/>
          </a:prstGeom>
          <a:gradFill rotWithShape="1">
            <a:gsLst>
              <a:gs pos="0">
                <a:srgbClr val="9E9273">
                  <a:tint val="100000"/>
                  <a:shade val="100000"/>
                  <a:satMod val="130000"/>
                </a:srgbClr>
              </a:gs>
              <a:gs pos="100000">
                <a:srgbClr val="9E927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aseline="0" dirty="0" smtClean="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rPr>
              <a:t>Infrastructure Orchestrator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70338" y="5443774"/>
            <a:ext cx="536708" cy="408192"/>
          </a:xfrm>
          <a:prstGeom prst="rect">
            <a:avLst/>
          </a:prstGeom>
          <a:gradFill rotWithShape="1">
            <a:gsLst>
              <a:gs pos="0">
                <a:srgbClr val="7E848D">
                  <a:tint val="100000"/>
                  <a:shade val="100000"/>
                  <a:satMod val="130000"/>
                </a:srgbClr>
              </a:gs>
              <a:gs pos="100000">
                <a:srgbClr val="7E848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282547" y="5109956"/>
            <a:ext cx="536708" cy="408192"/>
          </a:xfrm>
          <a:prstGeom prst="rect">
            <a:avLst/>
          </a:prstGeom>
          <a:gradFill rotWithShape="1">
            <a:gsLst>
              <a:gs pos="0">
                <a:srgbClr val="7E848D">
                  <a:tint val="100000"/>
                  <a:shade val="100000"/>
                  <a:satMod val="130000"/>
                </a:srgbClr>
              </a:gs>
              <a:gs pos="100000">
                <a:srgbClr val="7E848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flipH="1" flipV="1">
            <a:off x="3688475" y="2796870"/>
            <a:ext cx="4946" cy="679527"/>
          </a:xfrm>
          <a:prstGeom prst="straightConnector1">
            <a:avLst/>
          </a:prstGeom>
          <a:noFill/>
          <a:ln w="57150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37" name="Rectangle 36"/>
          <p:cNvSpPr/>
          <p:nvPr/>
        </p:nvSpPr>
        <p:spPr>
          <a:xfrm>
            <a:off x="7478273" y="3335313"/>
            <a:ext cx="1139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1" baseline="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Network</a:t>
            </a:r>
            <a:endParaRPr lang="en-US" sz="1400" i="1" baseline="0" dirty="0">
              <a:solidFill>
                <a:prstClr val="black"/>
              </a:solidFill>
              <a:effectLst/>
              <a:latin typeface="Calibri"/>
              <a:ea typeface="+mn-ea"/>
              <a:cs typeface="+mn-cs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029219" y="1073393"/>
            <a:ext cx="7528869" cy="1738595"/>
          </a:xfrm>
          <a:prstGeom prst="roundRect">
            <a:avLst>
              <a:gd name="adj" fmla="val 11867"/>
            </a:avLst>
          </a:prstGeom>
          <a:gradFill rotWithShape="1">
            <a:gsLst>
              <a:gs pos="0">
                <a:srgbClr val="6EA0B0">
                  <a:tint val="50000"/>
                  <a:satMod val="300000"/>
                </a:srgbClr>
              </a:gs>
              <a:gs pos="35000">
                <a:srgbClr val="6EA0B0">
                  <a:tint val="37000"/>
                  <a:satMod val="300000"/>
                </a:srgbClr>
              </a:gs>
              <a:gs pos="100000">
                <a:srgbClr val="6EA0B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A0B0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 flipH="1">
            <a:off x="4974578" y="2842651"/>
            <a:ext cx="6143" cy="710129"/>
          </a:xfrm>
          <a:prstGeom prst="straightConnector1">
            <a:avLst/>
          </a:prstGeom>
          <a:noFill/>
          <a:ln w="57150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40" name="TextBox 39"/>
          <p:cNvSpPr txBox="1"/>
          <p:nvPr/>
        </p:nvSpPr>
        <p:spPr>
          <a:xfrm>
            <a:off x="2974455" y="2946543"/>
            <a:ext cx="657394" cy="307777"/>
          </a:xfrm>
          <a:prstGeom prst="rect">
            <a:avLst/>
          </a:prstGeom>
          <a:solidFill>
            <a:sysClr val="window" lastClr="FFFFFF">
              <a:alpha val="70000"/>
            </a:sysClr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1" kern="0" baseline="0" dirty="0" smtClean="0">
                <a:solidFill>
                  <a:sysClr val="windowText" lastClr="000000"/>
                </a:solidFill>
              </a:rPr>
              <a:t>i2aex</a:t>
            </a: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1" name="Straight Arrow Connector 53"/>
          <p:cNvCxnSpPr>
            <a:stCxn id="34" idx="0"/>
          </p:cNvCxnSpPr>
          <p:nvPr/>
        </p:nvCxnSpPr>
        <p:spPr>
          <a:xfrm flipH="1" flipV="1">
            <a:off x="4112721" y="4263337"/>
            <a:ext cx="125971" cy="1180437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2" name="Straight Arrow Connector 53"/>
          <p:cNvCxnSpPr>
            <a:stCxn id="35" idx="0"/>
          </p:cNvCxnSpPr>
          <p:nvPr/>
        </p:nvCxnSpPr>
        <p:spPr>
          <a:xfrm flipH="1" flipV="1">
            <a:off x="4384886" y="4293573"/>
            <a:ext cx="2166015" cy="816383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4978160" y="2947761"/>
            <a:ext cx="1136391" cy="307777"/>
          </a:xfrm>
          <a:prstGeom prst="rect">
            <a:avLst/>
          </a:prstGeom>
          <a:solidFill>
            <a:sysClr val="window" lastClr="FFFFFF">
              <a:alpha val="70000"/>
            </a:sysClr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App control</a:t>
            </a: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258256" y="1302098"/>
            <a:ext cx="791902" cy="784215"/>
          </a:xfrm>
          <a:prstGeom prst="rect">
            <a:avLst/>
          </a:prstGeom>
          <a:solidFill>
            <a:srgbClr val="BBE0E3">
              <a:lumMod val="9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26816" y="1484734"/>
            <a:ext cx="791902" cy="784215"/>
          </a:xfrm>
          <a:prstGeom prst="rect">
            <a:avLst/>
          </a:prstGeom>
          <a:solidFill>
            <a:srgbClr val="BBE0E3">
              <a:lumMod val="9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595377" y="1622014"/>
            <a:ext cx="791902" cy="784215"/>
          </a:xfrm>
          <a:prstGeom prst="rect">
            <a:avLst/>
          </a:prstGeom>
          <a:solidFill>
            <a:srgbClr val="BBE0E3">
              <a:lumMod val="9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263927" y="1759296"/>
            <a:ext cx="791902" cy="784215"/>
          </a:xfrm>
          <a:prstGeom prst="rect">
            <a:avLst/>
          </a:prstGeom>
          <a:solidFill>
            <a:srgbClr val="BBE0E3">
              <a:lumMod val="9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ＭＳ Ｐゴシック"/>
              </a:rPr>
              <a:t>App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55072" y="1114153"/>
            <a:ext cx="6584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1" baseline="0" dirty="0" smtClean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App</a:t>
            </a:r>
            <a:endParaRPr lang="en-US" sz="1400" i="1" baseline="0" dirty="0">
              <a:solidFill>
                <a:prstClr val="black"/>
              </a:solidFill>
              <a:effectLst/>
              <a:latin typeface="Calibri"/>
              <a:ea typeface="+mn-ea"/>
              <a:cs typeface="+mn-cs"/>
            </a:endParaRPr>
          </a:p>
        </p:txBody>
      </p:sp>
      <p:sp>
        <p:nvSpPr>
          <p:cNvPr id="51" name="Rectangular Callout 50"/>
          <p:cNvSpPr/>
          <p:nvPr/>
        </p:nvSpPr>
        <p:spPr bwMode="auto">
          <a:xfrm>
            <a:off x="150381" y="3227324"/>
            <a:ext cx="914400" cy="549485"/>
          </a:xfrm>
          <a:prstGeom prst="wedgeRectCallout">
            <a:avLst>
              <a:gd name="adj1" fmla="val 337321"/>
              <a:gd name="adj2" fmla="val -5605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rPr>
              <a:t>focus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73387" y="4031072"/>
            <a:ext cx="1860327" cy="447622"/>
          </a:xfrm>
          <a:prstGeom prst="rect">
            <a:avLst/>
          </a:prstGeom>
          <a:gradFill rotWithShape="1">
            <a:gsLst>
              <a:gs pos="0">
                <a:srgbClr val="9E9273">
                  <a:tint val="100000"/>
                  <a:shade val="100000"/>
                  <a:satMod val="130000"/>
                </a:srgbClr>
              </a:gs>
              <a:gs pos="100000">
                <a:srgbClr val="9E927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aseline="0" dirty="0" err="1" smtClean="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rPr>
              <a:t>NetOS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137162" y="4033067"/>
            <a:ext cx="1860327" cy="447622"/>
          </a:xfrm>
          <a:prstGeom prst="rect">
            <a:avLst/>
          </a:prstGeom>
          <a:gradFill rotWithShape="1">
            <a:gsLst>
              <a:gs pos="0">
                <a:srgbClr val="9E9273">
                  <a:tint val="100000"/>
                  <a:shade val="100000"/>
                  <a:satMod val="130000"/>
                </a:srgbClr>
              </a:gs>
              <a:gs pos="100000">
                <a:srgbClr val="9E927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tIns="18288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aseline="0" dirty="0" err="1" smtClean="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rPr>
              <a:t>NetOS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401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Deadline Aware DC App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zh-CN" dirty="0">
              <a:latin typeface="Arial" charset="0"/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>
                <a:ea typeface="宋体" charset="0"/>
              </a:rPr>
              <a:t>Example project: </a:t>
            </a:r>
            <a:r>
              <a:rPr lang="en-US" altLang="zh-CN" dirty="0" smtClean="0">
                <a:ea typeface="宋体" charset="0"/>
              </a:rPr>
              <a:t>Microsoft D3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16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99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Based on Input from Many People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884" y="1403769"/>
            <a:ext cx="3884747" cy="497096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dirty="0" err="1">
                <a:ea typeface="宋体" charset="0"/>
              </a:rPr>
              <a:t>Kamil</a:t>
            </a:r>
            <a:r>
              <a:rPr lang="en-US" altLang="zh-CN" dirty="0">
                <a:ea typeface="宋体" charset="0"/>
              </a:rPr>
              <a:t> </a:t>
            </a:r>
            <a:r>
              <a:rPr lang="en-US" altLang="zh-CN" dirty="0" err="1">
                <a:ea typeface="宋体" charset="0"/>
              </a:rPr>
              <a:t>Bajda-</a:t>
            </a:r>
            <a:r>
              <a:rPr lang="en-US" altLang="zh-CN" dirty="0" err="1" smtClean="0">
                <a:ea typeface="宋体" charset="0"/>
              </a:rPr>
              <a:t>Pawlikowski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Florin </a:t>
            </a:r>
            <a:r>
              <a:rPr lang="en-US" altLang="zh-CN" dirty="0" err="1" smtClean="0">
                <a:ea typeface="宋体" charset="0"/>
              </a:rPr>
              <a:t>Balus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Nabil </a:t>
            </a:r>
            <a:r>
              <a:rPr lang="en-US" altLang="zh-CN" dirty="0" err="1" smtClean="0">
                <a:ea typeface="宋体" charset="0"/>
              </a:rPr>
              <a:t>Bitar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Harry Liu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dirty="0" err="1" smtClean="0">
                <a:ea typeface="宋体" charset="0"/>
              </a:rPr>
              <a:t>Hui-Lan</a:t>
            </a:r>
            <a:r>
              <a:rPr lang="en-US" altLang="zh-CN" dirty="0" smtClean="0">
                <a:ea typeface="宋体" charset="0"/>
              </a:rPr>
              <a:t> Lu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dirty="0" err="1">
                <a:ea typeface="宋体" charset="0"/>
              </a:rPr>
              <a:t>Ramki</a:t>
            </a:r>
            <a:r>
              <a:rPr lang="en-US" altLang="zh-CN" dirty="0">
                <a:ea typeface="宋体" charset="0"/>
              </a:rPr>
              <a:t> </a:t>
            </a:r>
            <a:r>
              <a:rPr lang="en-US" altLang="zh-CN" dirty="0" err="1" smtClean="0">
                <a:ea typeface="宋体" charset="0"/>
              </a:rPr>
              <a:t>Gummadi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Vijay </a:t>
            </a:r>
            <a:r>
              <a:rPr lang="en-US" altLang="zh-CN" dirty="0" err="1" smtClean="0">
                <a:ea typeface="宋体" charset="0"/>
              </a:rPr>
              <a:t>Gurbani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>
                <a:ea typeface="宋体" charset="0"/>
              </a:rPr>
              <a:t>Enrico </a:t>
            </a:r>
            <a:r>
              <a:rPr lang="en-US" altLang="zh-CN" dirty="0" err="1" smtClean="0">
                <a:ea typeface="宋体" charset="0"/>
              </a:rPr>
              <a:t>Marocco</a:t>
            </a: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David </a:t>
            </a:r>
            <a:r>
              <a:rPr lang="en-US" altLang="zh-CN" dirty="0" err="1" smtClean="0">
                <a:ea typeface="宋体" charset="0"/>
              </a:rPr>
              <a:t>McDysan</a:t>
            </a:r>
            <a:endParaRPr lang="en-US" altLang="zh-CN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73296" y="1453903"/>
            <a:ext cx="3884747" cy="487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E7BBD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j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j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j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Tom Nadeau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Ping Pan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err="1" smtClean="0">
                <a:ea typeface="宋体" charset="0"/>
              </a:rPr>
              <a:t>Mircea</a:t>
            </a:r>
            <a:r>
              <a:rPr lang="en-US" altLang="zh-CN" baseline="0" dirty="0" smtClean="0">
                <a:ea typeface="宋体" charset="0"/>
              </a:rPr>
              <a:t> </a:t>
            </a:r>
            <a:r>
              <a:rPr lang="en-US" altLang="zh-CN" baseline="0" dirty="0" err="1" smtClean="0">
                <a:ea typeface="宋体" charset="0"/>
              </a:rPr>
              <a:t>Pisica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Sabine </a:t>
            </a:r>
            <a:r>
              <a:rPr lang="en-US" altLang="zh-CN" baseline="0" dirty="0" err="1" smtClean="0">
                <a:ea typeface="宋体" charset="0"/>
              </a:rPr>
              <a:t>Randriamasy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Alexander </a:t>
            </a:r>
            <a:r>
              <a:rPr lang="en-US" altLang="zh-CN" baseline="0" dirty="0" err="1" smtClean="0">
                <a:ea typeface="宋体" charset="0"/>
              </a:rPr>
              <a:t>Tian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Andreas </a:t>
            </a:r>
            <a:r>
              <a:rPr lang="en-US" altLang="zh-CN" baseline="0" dirty="0" err="1" smtClean="0">
                <a:ea typeface="宋体" charset="0"/>
              </a:rPr>
              <a:t>Voellmy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Ye Wang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err="1" smtClean="0">
                <a:ea typeface="宋体" charset="0"/>
              </a:rPr>
              <a:t>Henderickx</a:t>
            </a:r>
            <a:r>
              <a:rPr lang="en-US" altLang="zh-CN" baseline="0" dirty="0" smtClean="0">
                <a:ea typeface="宋体" charset="0"/>
              </a:rPr>
              <a:t> </a:t>
            </a:r>
            <a:r>
              <a:rPr lang="en-US" altLang="zh-CN" baseline="0" dirty="0" err="1" smtClean="0">
                <a:ea typeface="宋体" charset="0"/>
              </a:rPr>
              <a:t>Wim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Richard Yang (coordinator)</a:t>
            </a:r>
            <a:endParaRPr lang="en-US" altLang="zh-CN" baseline="0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852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Scope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Limited to </a:t>
            </a:r>
            <a:r>
              <a:rPr lang="en-US" altLang="zh-CN" sz="2800" dirty="0">
                <a:ea typeface="宋体" charset="0"/>
              </a:rPr>
              <a:t>applications with </a:t>
            </a:r>
            <a:r>
              <a:rPr lang="en-US" altLang="zh-CN" sz="2800" dirty="0" smtClean="0">
                <a:ea typeface="宋体" charset="0"/>
              </a:rPr>
              <a:t>significant components that are (or could be) deployed </a:t>
            </a:r>
            <a:r>
              <a:rPr lang="en-US" altLang="zh-CN" sz="2800" dirty="0">
                <a:ea typeface="宋体" charset="0"/>
              </a:rPr>
              <a:t>in data </a:t>
            </a:r>
            <a:r>
              <a:rPr lang="en-US" altLang="zh-CN" sz="2800" dirty="0" smtClean="0">
                <a:ea typeface="宋体" charset="0"/>
              </a:rPr>
              <a:t>centers (DC)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Limited to infrastructure -&gt; application info flow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>
                <a:ea typeface="宋体" charset="0"/>
              </a:rPr>
              <a:t>c</a:t>
            </a:r>
            <a:r>
              <a:rPr lang="en-US" altLang="zh-CN" sz="2400" dirty="0" smtClean="0">
                <a:ea typeface="宋体" charset="0"/>
              </a:rPr>
              <a:t>ould be query/response, but info bits are from infra -&gt; app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>
                <a:ea typeface="宋体" charset="0"/>
              </a:rPr>
              <a:t>f</a:t>
            </a:r>
            <a:r>
              <a:rPr lang="en-US" altLang="zh-CN" sz="2400" dirty="0" smtClean="0">
                <a:ea typeface="宋体" charset="0"/>
              </a:rPr>
              <a:t>ocus on information that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applications require </a:t>
            </a:r>
            <a:r>
              <a:rPr lang="en-US" sz="2400" dirty="0" smtClean="0"/>
              <a:t>(</a:t>
            </a:r>
            <a:r>
              <a:rPr lang="en-US" sz="2400" dirty="0"/>
              <a:t>or benefit in </a:t>
            </a:r>
            <a:r>
              <a:rPr lang="en-US" sz="2400" dirty="0" smtClean="0"/>
              <a:t>a significant way)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cannot </a:t>
            </a:r>
            <a:r>
              <a:rPr lang="en-US" sz="2400" dirty="0"/>
              <a:t>be </a:t>
            </a:r>
            <a:r>
              <a:rPr lang="en-US" sz="2400" dirty="0" smtClean="0"/>
              <a:t>made</a:t>
            </a:r>
            <a:r>
              <a:rPr lang="en-US" sz="2400" dirty="0"/>
              <a:t> available </a:t>
            </a:r>
            <a:r>
              <a:rPr lang="en-US" sz="2400" dirty="0" smtClean="0"/>
              <a:t>easily or through </a:t>
            </a:r>
            <a:r>
              <a:rPr lang="en-US" sz="2400" dirty="0"/>
              <a:t>existing mechanisms in a practical </a:t>
            </a:r>
            <a:r>
              <a:rPr lang="en-US" sz="2400" dirty="0" smtClean="0"/>
              <a:t>way</a:t>
            </a:r>
          </a:p>
          <a:p>
            <a:pPr lvl="2" eaLnBrk="1" hangingPunct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Not limited to information that infrastructure already has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assume that if there is a strong need, infrastructure can collect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sz="2400" dirty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Use Case/actual projects driven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9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Basic Entities in an App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Node entities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Compute element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Storage element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err="1" smtClean="0">
                <a:latin typeface="Arial" charset="0"/>
                <a:ea typeface="宋体" charset="0"/>
              </a:rPr>
              <a:t>Middlebox</a:t>
            </a:r>
            <a:r>
              <a:rPr lang="en-US" altLang="zh-CN" dirty="0" smtClean="0">
                <a:latin typeface="Arial" charset="0"/>
                <a:ea typeface="宋体" charset="0"/>
              </a:rPr>
              <a:t> element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External client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… 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dirty="0" smtClean="0">
              <a:latin typeface="Arial" charset="0"/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latin typeface="Arial" charset="0"/>
                <a:ea typeface="宋体" charset="0"/>
              </a:rPr>
              <a:t>Inter-entity relation</a:t>
            </a:r>
            <a:endParaRPr lang="en-US" altLang="zh-CN" dirty="0">
              <a:latin typeface="Arial" charset="0"/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On same/</a:t>
            </a:r>
            <a:r>
              <a:rPr lang="en-US" altLang="zh-CN" dirty="0" err="1" smtClean="0">
                <a:ea typeface="宋体" charset="0"/>
              </a:rPr>
              <a:t>not_the_same</a:t>
            </a:r>
            <a:r>
              <a:rPr lang="en-US" altLang="zh-CN" dirty="0" smtClean="0">
                <a:ea typeface="宋体" charset="0"/>
              </a:rPr>
              <a:t> (node, subnet, VLAN, IP, VPN, availability zone, update domain)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Latency/</a:t>
            </a:r>
            <a:r>
              <a:rPr lang="en-US" altLang="zh-CN" dirty="0" err="1" smtClean="0">
                <a:ea typeface="宋体" charset="0"/>
              </a:rPr>
              <a:t>bw</a:t>
            </a:r>
            <a:r>
              <a:rPr lang="en-US" altLang="zh-CN" dirty="0" smtClean="0">
                <a:ea typeface="宋体" charset="0"/>
              </a:rPr>
              <a:t>/loss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traight Connector 104"/>
          <p:cNvCxnSpPr/>
          <p:nvPr/>
        </p:nvCxnSpPr>
        <p:spPr bwMode="auto">
          <a:xfrm>
            <a:off x="6016264" y="3317448"/>
            <a:ext cx="15685" cy="593053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Entities Example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391927" y="3690312"/>
            <a:ext cx="5560791" cy="2489739"/>
            <a:chOff x="635053" y="3196808"/>
            <a:chExt cx="7983485" cy="3016667"/>
          </a:xfrm>
        </p:grpSpPr>
        <p:sp>
          <p:nvSpPr>
            <p:cNvPr id="6" name="Rounded Rectangle 5"/>
            <p:cNvSpPr/>
            <p:nvPr/>
          </p:nvSpPr>
          <p:spPr>
            <a:xfrm>
              <a:off x="635053" y="3281363"/>
              <a:ext cx="7983485" cy="2932112"/>
            </a:xfrm>
            <a:prstGeom prst="roundRect">
              <a:avLst>
                <a:gd name="adj" fmla="val 11867"/>
              </a:avLst>
            </a:prstGeom>
            <a:gradFill rotWithShape="1">
              <a:gsLst>
                <a:gs pos="0">
                  <a:srgbClr val="6EA0B0">
                    <a:tint val="50000"/>
                    <a:satMod val="300000"/>
                  </a:srgbClr>
                </a:gs>
                <a:gs pos="35000">
                  <a:srgbClr val="6EA0B0">
                    <a:tint val="37000"/>
                    <a:satMod val="300000"/>
                  </a:srgbClr>
                </a:gs>
                <a:gs pos="100000">
                  <a:srgbClr val="6EA0B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6EA0B0">
                  <a:shade val="95000"/>
                  <a:satMod val="10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baseline="0">
                <a:solidFill>
                  <a:sysClr val="windowText" lastClr="000000"/>
                </a:solidFill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Picture 12"/>
            <p:cNvPicPr>
              <a:picLocks noChangeArrowheads="1"/>
            </p:cNvPicPr>
            <p:nvPr/>
          </p:nvPicPr>
          <p:blipFill>
            <a:blip r:embed="rId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13" y="3356244"/>
              <a:ext cx="3356706" cy="2736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6643751" y="3294838"/>
              <a:ext cx="1968328" cy="37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baseline="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Infrastructure B</a:t>
              </a:r>
              <a:endParaRPr lang="en-US" sz="1400" i="1" baseline="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1" name="Picture 12"/>
            <p:cNvPicPr>
              <a:picLocks noChangeArrowheads="1"/>
            </p:cNvPicPr>
            <p:nvPr/>
          </p:nvPicPr>
          <p:blipFill>
            <a:blip r:embed="rId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9908" y="3658608"/>
              <a:ext cx="3642820" cy="250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Connector 11"/>
            <p:cNvCxnSpPr>
              <a:stCxn id="7" idx="3"/>
              <a:endCxn id="11" idx="1"/>
            </p:cNvCxnSpPr>
            <p:nvPr/>
          </p:nvCxnSpPr>
          <p:spPr bwMode="auto">
            <a:xfrm>
              <a:off x="4037119" y="4724535"/>
              <a:ext cx="832789" cy="188885"/>
            </a:xfrm>
            <a:prstGeom prst="line">
              <a:avLst/>
            </a:prstGeom>
            <a:solidFill>
              <a:schemeClr val="accent1"/>
            </a:solidFill>
            <a:ln w="38100" cap="flat" cmpd="dbl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Cube 12"/>
            <p:cNvSpPr/>
            <p:nvPr/>
          </p:nvSpPr>
          <p:spPr bwMode="auto">
            <a:xfrm>
              <a:off x="1043299" y="4354046"/>
              <a:ext cx="1224746" cy="1148984"/>
            </a:xfrm>
            <a:prstGeom prst="cub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253396" y="4536030"/>
              <a:ext cx="544331" cy="429119"/>
              <a:chOff x="1270105" y="4469182"/>
              <a:chExt cx="544331" cy="429119"/>
            </a:xfrm>
          </p:grpSpPr>
          <p:sp>
            <p:nvSpPr>
              <p:cNvPr id="15" name="Oval 14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81014" y="4469182"/>
                <a:ext cx="4924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VM</a:t>
                </a:r>
                <a:endParaRPr lang="en-US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59617" y="5075129"/>
              <a:ext cx="591161" cy="398883"/>
              <a:chOff x="1256893" y="4469182"/>
              <a:chExt cx="516564" cy="398883"/>
            </a:xfrm>
          </p:grpSpPr>
          <p:sp>
            <p:nvSpPr>
              <p:cNvPr id="18" name="Oval 17"/>
              <p:cNvSpPr/>
              <p:nvPr/>
            </p:nvSpPr>
            <p:spPr bwMode="auto">
              <a:xfrm>
                <a:off x="1256893" y="4579600"/>
                <a:ext cx="514234" cy="288465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81014" y="4469182"/>
                <a:ext cx="4924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VM</a:t>
                </a:r>
                <a:endParaRPr lang="en-US" dirty="0"/>
              </a:p>
            </p:txBody>
          </p:sp>
        </p:grpSp>
        <p:sp>
          <p:nvSpPr>
            <p:cNvPr id="20" name="Can 19"/>
            <p:cNvSpPr/>
            <p:nvPr/>
          </p:nvSpPr>
          <p:spPr bwMode="auto">
            <a:xfrm>
              <a:off x="2646053" y="4293576"/>
              <a:ext cx="914400" cy="1216152"/>
            </a:xfrm>
            <a:prstGeom prst="ca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37971" y="4530876"/>
              <a:ext cx="606044" cy="429119"/>
              <a:chOff x="1270105" y="4469182"/>
              <a:chExt cx="606044" cy="429119"/>
            </a:xfrm>
          </p:grpSpPr>
          <p:sp>
            <p:nvSpPr>
              <p:cNvPr id="22" name="Oval 21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281015" y="4469182"/>
                <a:ext cx="59513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LUN</a:t>
                </a:r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081423" y="3196808"/>
              <a:ext cx="97164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Data</a:t>
              </a:r>
              <a:r>
                <a:rPr lang="en-US" baseline="0" dirty="0" smtClean="0"/>
                <a:t> </a:t>
              </a:r>
            </a:p>
            <a:p>
              <a:r>
                <a:rPr lang="en-US" dirty="0" smtClean="0"/>
                <a:t>Center 1</a:t>
              </a: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11568" y="3607590"/>
              <a:ext cx="971640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Data</a:t>
              </a:r>
              <a:br>
                <a:rPr lang="en-US" dirty="0" smtClean="0"/>
              </a:br>
              <a:r>
                <a:rPr lang="en-US" dirty="0" smtClean="0"/>
                <a:t>Center 2</a:t>
              </a:r>
              <a:endParaRPr lang="en-US" dirty="0"/>
            </a:p>
          </p:txBody>
        </p:sp>
        <p:sp>
          <p:nvSpPr>
            <p:cNvPr id="26" name="Cube 25"/>
            <p:cNvSpPr/>
            <p:nvPr/>
          </p:nvSpPr>
          <p:spPr bwMode="auto">
            <a:xfrm>
              <a:off x="5429382" y="4506446"/>
              <a:ext cx="1224746" cy="1148984"/>
            </a:xfrm>
            <a:prstGeom prst="cub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455680" y="4688427"/>
              <a:ext cx="544331" cy="429119"/>
              <a:chOff x="1270105" y="4469182"/>
              <a:chExt cx="544331" cy="429119"/>
            </a:xfrm>
          </p:grpSpPr>
          <p:sp>
            <p:nvSpPr>
              <p:cNvPr id="28" name="Oval 27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281014" y="4469182"/>
                <a:ext cx="4924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VM</a:t>
                </a:r>
                <a:endParaRPr lang="en-US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5445700" y="5227529"/>
              <a:ext cx="591161" cy="398883"/>
              <a:chOff x="1256893" y="4469182"/>
              <a:chExt cx="516564" cy="398883"/>
            </a:xfrm>
          </p:grpSpPr>
          <p:sp>
            <p:nvSpPr>
              <p:cNvPr id="31" name="Oval 30"/>
              <p:cNvSpPr/>
              <p:nvPr/>
            </p:nvSpPr>
            <p:spPr bwMode="auto">
              <a:xfrm>
                <a:off x="1256893" y="4579600"/>
                <a:ext cx="514234" cy="288465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281014" y="4469182"/>
                <a:ext cx="4924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VM</a:t>
                </a:r>
                <a:endParaRPr lang="en-US" dirty="0"/>
              </a:p>
            </p:txBody>
          </p:sp>
        </p:grpSp>
        <p:sp>
          <p:nvSpPr>
            <p:cNvPr id="33" name="Can 32"/>
            <p:cNvSpPr/>
            <p:nvPr/>
          </p:nvSpPr>
          <p:spPr bwMode="auto">
            <a:xfrm>
              <a:off x="7032136" y="4491330"/>
              <a:ext cx="914400" cy="1216152"/>
            </a:xfrm>
            <a:prstGeom prst="ca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840244" y="4984084"/>
              <a:ext cx="606044" cy="429119"/>
              <a:chOff x="1270105" y="4469182"/>
              <a:chExt cx="606044" cy="429119"/>
            </a:xfrm>
          </p:grpSpPr>
          <p:sp>
            <p:nvSpPr>
              <p:cNvPr id="39" name="Oval 38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281014" y="4469182"/>
                <a:ext cx="59513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LUN</a:t>
                </a:r>
                <a:endParaRPr lang="en-US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153185" y="4802253"/>
              <a:ext cx="606044" cy="429119"/>
              <a:chOff x="1270105" y="4469182"/>
              <a:chExt cx="606044" cy="429119"/>
            </a:xfrm>
          </p:grpSpPr>
          <p:sp>
            <p:nvSpPr>
              <p:cNvPr id="42" name="Oval 41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281014" y="4469182"/>
                <a:ext cx="59513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LUN</a:t>
                </a:r>
                <a:endParaRPr lang="en-US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71913" y="5222043"/>
              <a:ext cx="606044" cy="429119"/>
              <a:chOff x="1270105" y="4469182"/>
              <a:chExt cx="606044" cy="429119"/>
            </a:xfrm>
          </p:grpSpPr>
          <p:sp>
            <p:nvSpPr>
              <p:cNvPr id="45" name="Oval 44"/>
              <p:cNvSpPr/>
              <p:nvPr/>
            </p:nvSpPr>
            <p:spPr bwMode="auto">
              <a:xfrm>
                <a:off x="1270105" y="4595936"/>
                <a:ext cx="544331" cy="302365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05" charset="0"/>
                  <a:ea typeface="ＭＳ Ｐゴシック" pitchFamily="-105" charset="-128"/>
                  <a:cs typeface="ＭＳ Ｐゴシック" pitchFamily="-105" charset="-128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281014" y="4469182"/>
                <a:ext cx="59513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LUN</a:t>
                </a:r>
                <a:endParaRPr lang="en-US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51651" y="935625"/>
            <a:ext cx="2005080" cy="1179221"/>
            <a:chOff x="3041038" y="1904895"/>
            <a:chExt cx="2005080" cy="1179221"/>
          </a:xfrm>
        </p:grpSpPr>
        <p:sp>
          <p:nvSpPr>
            <p:cNvPr id="48" name="Rounded Rectangle 47"/>
            <p:cNvSpPr/>
            <p:nvPr/>
          </p:nvSpPr>
          <p:spPr>
            <a:xfrm>
              <a:off x="3041038" y="1904895"/>
              <a:ext cx="2005080" cy="1179221"/>
            </a:xfrm>
            <a:prstGeom prst="roundRect">
              <a:avLst>
                <a:gd name="adj" fmla="val 11867"/>
              </a:avLst>
            </a:prstGeom>
            <a:gradFill rotWithShape="1">
              <a:gsLst>
                <a:gs pos="0">
                  <a:srgbClr val="6EA0B0">
                    <a:tint val="50000"/>
                    <a:satMod val="300000"/>
                  </a:srgbClr>
                </a:gs>
                <a:gs pos="35000">
                  <a:srgbClr val="6EA0B0">
                    <a:tint val="37000"/>
                    <a:satMod val="300000"/>
                  </a:srgbClr>
                </a:gs>
                <a:gs pos="100000">
                  <a:srgbClr val="6EA0B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6EA0B0">
                  <a:shade val="95000"/>
                  <a:satMod val="10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baseline="0">
                <a:solidFill>
                  <a:sysClr val="windowText" lastClr="000000"/>
                </a:solidFill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265991" y="2010723"/>
              <a:ext cx="1391047" cy="956098"/>
              <a:chOff x="2765505" y="1740526"/>
              <a:chExt cx="1805861" cy="1222089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3779465" y="1740526"/>
                <a:ext cx="791901" cy="784214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tIns="1828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kern="0" baseline="0" dirty="0">
                  <a:solidFill>
                    <a:srgbClr val="00000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253988" y="1963822"/>
                <a:ext cx="791902" cy="78421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tIns="1828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kern="0" baseline="0" dirty="0">
                  <a:solidFill>
                    <a:srgbClr val="00000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765505" y="2178401"/>
                <a:ext cx="791904" cy="78421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tIns="1828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kern="0" baseline="0" dirty="0">
                    <a:solidFill>
                      <a:srgbClr val="000000"/>
                    </a:solidFill>
                    <a:latin typeface="Calibri"/>
                    <a:ea typeface="+mn-ea"/>
                    <a:cs typeface="+mn-cs"/>
                  </a:rPr>
                  <a:t>App</a:t>
                </a:r>
                <a:endParaRPr lang="en-US" sz="1400" kern="0" baseline="0" dirty="0">
                  <a:solidFill>
                    <a:srgbClr val="000000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57" name="Rounded Rectangle 56"/>
          <p:cNvSpPr/>
          <p:nvPr/>
        </p:nvSpPr>
        <p:spPr>
          <a:xfrm>
            <a:off x="3310401" y="1004690"/>
            <a:ext cx="5560791" cy="2419953"/>
          </a:xfrm>
          <a:prstGeom prst="roundRect">
            <a:avLst>
              <a:gd name="adj" fmla="val 11867"/>
            </a:avLst>
          </a:prstGeom>
          <a:gradFill rotWithShape="1">
            <a:gsLst>
              <a:gs pos="0">
                <a:srgbClr val="6EA0B0">
                  <a:tint val="50000"/>
                  <a:satMod val="300000"/>
                </a:srgbClr>
              </a:gs>
              <a:gs pos="35000">
                <a:srgbClr val="6EA0B0">
                  <a:tint val="37000"/>
                  <a:satMod val="300000"/>
                </a:srgbClr>
              </a:gs>
              <a:gs pos="100000">
                <a:srgbClr val="6EA0B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A0B0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baseline="0">
              <a:solidFill>
                <a:sysClr val="windowText" lastClr="000000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58" name="Picture 12"/>
          <p:cNvPicPr>
            <a:picLocks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996" y="1066491"/>
            <a:ext cx="2338069" cy="225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7495680" y="982386"/>
            <a:ext cx="950321" cy="254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baseline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Infrastructure A</a:t>
            </a:r>
            <a:endParaRPr lang="en-US" sz="1400" i="1" baseline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60" name="Picture 12"/>
          <p:cNvPicPr>
            <a:picLocks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33" y="1316040"/>
            <a:ext cx="2537358" cy="207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Cube 61"/>
          <p:cNvSpPr/>
          <p:nvPr/>
        </p:nvSpPr>
        <p:spPr bwMode="auto">
          <a:xfrm>
            <a:off x="3594759" y="1890005"/>
            <a:ext cx="853081" cy="948288"/>
          </a:xfrm>
          <a:prstGeom prst="cub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741100" y="2040201"/>
            <a:ext cx="379147" cy="354164"/>
            <a:chOff x="1270105" y="4469182"/>
            <a:chExt cx="544331" cy="429119"/>
          </a:xfrm>
        </p:grpSpPr>
        <p:sp>
          <p:nvSpPr>
            <p:cNvPr id="93" name="Oval 92"/>
            <p:cNvSpPr/>
            <p:nvPr/>
          </p:nvSpPr>
          <p:spPr bwMode="auto">
            <a:xfrm>
              <a:off x="1270105" y="4595936"/>
              <a:ext cx="544331" cy="30236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81014" y="4469182"/>
              <a:ext cx="49244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VM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606125" y="2485134"/>
            <a:ext cx="411765" cy="329209"/>
            <a:chOff x="1256893" y="4469182"/>
            <a:chExt cx="516564" cy="398883"/>
          </a:xfrm>
        </p:grpSpPr>
        <p:sp>
          <p:nvSpPr>
            <p:cNvPr id="91" name="Oval 90"/>
            <p:cNvSpPr/>
            <p:nvPr/>
          </p:nvSpPr>
          <p:spPr bwMode="auto">
            <a:xfrm>
              <a:off x="1256893" y="4579600"/>
              <a:ext cx="514234" cy="288465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281014" y="4469182"/>
              <a:ext cx="49244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VM</a:t>
              </a:r>
              <a:endParaRPr lang="en-US" dirty="0"/>
            </a:p>
          </p:txBody>
        </p:sp>
      </p:grpSp>
      <p:sp>
        <p:nvSpPr>
          <p:cNvPr id="65" name="Can 64"/>
          <p:cNvSpPr/>
          <p:nvPr/>
        </p:nvSpPr>
        <p:spPr bwMode="auto">
          <a:xfrm>
            <a:off x="4711937" y="2490025"/>
            <a:ext cx="569275" cy="537627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367978" y="901479"/>
            <a:ext cx="676783" cy="584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Data</a:t>
            </a:r>
            <a:r>
              <a:rPr lang="en-US" baseline="0" dirty="0" smtClean="0"/>
              <a:t> </a:t>
            </a:r>
          </a:p>
          <a:p>
            <a:r>
              <a:rPr lang="en-US" dirty="0" smtClean="0"/>
              <a:t>Center 1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7370192" y="1273934"/>
            <a:ext cx="676783" cy="482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Data</a:t>
            </a:r>
            <a:br>
              <a:rPr lang="en-US" dirty="0" smtClean="0"/>
            </a:br>
            <a:r>
              <a:rPr lang="en-US" dirty="0" smtClean="0"/>
              <a:t>Center 2</a:t>
            </a:r>
            <a:endParaRPr lang="en-US" dirty="0"/>
          </a:p>
        </p:txBody>
      </p:sp>
      <p:sp>
        <p:nvSpPr>
          <p:cNvPr id="69" name="Cube 68"/>
          <p:cNvSpPr/>
          <p:nvPr/>
        </p:nvSpPr>
        <p:spPr bwMode="auto">
          <a:xfrm>
            <a:off x="6649828" y="2015785"/>
            <a:ext cx="652005" cy="691485"/>
          </a:xfrm>
          <a:prstGeom prst="cub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668145" y="2165979"/>
            <a:ext cx="461568" cy="354164"/>
            <a:chOff x="1270105" y="4469182"/>
            <a:chExt cx="662662" cy="429119"/>
          </a:xfrm>
        </p:grpSpPr>
        <p:sp>
          <p:nvSpPr>
            <p:cNvPr id="87" name="Oval 86"/>
            <p:cNvSpPr/>
            <p:nvPr/>
          </p:nvSpPr>
          <p:spPr bwMode="auto">
            <a:xfrm>
              <a:off x="1270105" y="4595936"/>
              <a:ext cx="544331" cy="302365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281015" y="4469182"/>
              <a:ext cx="651752" cy="3604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VM</a:t>
              </a:r>
              <a:endParaRPr lang="en-US" sz="2000" dirty="0"/>
            </a:p>
          </p:txBody>
        </p:sp>
      </p:grpSp>
      <p:sp>
        <p:nvSpPr>
          <p:cNvPr id="72" name="Can 71"/>
          <p:cNvSpPr/>
          <p:nvPr/>
        </p:nvSpPr>
        <p:spPr bwMode="auto">
          <a:xfrm>
            <a:off x="7766205" y="2070157"/>
            <a:ext cx="521459" cy="603692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70451" y="2593825"/>
            <a:ext cx="492518" cy="337452"/>
            <a:chOff x="1233037" y="4489431"/>
            <a:chExt cx="707096" cy="408870"/>
          </a:xfrm>
        </p:grpSpPr>
        <p:sp>
          <p:nvSpPr>
            <p:cNvPr id="81" name="Oval 80"/>
            <p:cNvSpPr/>
            <p:nvPr/>
          </p:nvSpPr>
          <p:spPr bwMode="auto">
            <a:xfrm>
              <a:off x="1270105" y="4595936"/>
              <a:ext cx="544331" cy="302365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233037" y="4489431"/>
              <a:ext cx="707096" cy="3356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smtClean="0"/>
                <a:t>LUN</a:t>
              </a:r>
              <a:endParaRPr lang="en-US" sz="18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7791282" y="2276634"/>
            <a:ext cx="526723" cy="337452"/>
            <a:chOff x="1185059" y="4489431"/>
            <a:chExt cx="756203" cy="408870"/>
          </a:xfrm>
        </p:grpSpPr>
        <p:sp>
          <p:nvSpPr>
            <p:cNvPr id="79" name="Oval 78"/>
            <p:cNvSpPr/>
            <p:nvPr/>
          </p:nvSpPr>
          <p:spPr bwMode="auto">
            <a:xfrm>
              <a:off x="1270105" y="4595936"/>
              <a:ext cx="544331" cy="302365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85059" y="4489431"/>
              <a:ext cx="756203" cy="3604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LUN</a:t>
              </a:r>
              <a:endParaRPr lang="en-US" sz="2000" dirty="0"/>
            </a:p>
          </p:txBody>
        </p:sp>
      </p:grpSp>
      <p:cxnSp>
        <p:nvCxnSpPr>
          <p:cNvPr id="96" name="Straight Connector 95"/>
          <p:cNvCxnSpPr>
            <a:endCxn id="57" idx="1"/>
          </p:cNvCxnSpPr>
          <p:nvPr/>
        </p:nvCxnSpPr>
        <p:spPr bwMode="auto">
          <a:xfrm flipV="1">
            <a:off x="2122043" y="2214667"/>
            <a:ext cx="1188358" cy="1745969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endCxn id="6" idx="1"/>
          </p:cNvCxnSpPr>
          <p:nvPr/>
        </p:nvCxnSpPr>
        <p:spPr bwMode="auto">
          <a:xfrm>
            <a:off x="2355969" y="4461982"/>
            <a:ext cx="1035958" cy="508093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3"/>
          <a:srcRect l="83673" t="31411" r="210" b="43588"/>
          <a:stretch/>
        </p:blipFill>
        <p:spPr>
          <a:xfrm>
            <a:off x="501270" y="5481386"/>
            <a:ext cx="517100" cy="601616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 rotWithShape="1">
          <a:blip r:embed="rId3"/>
          <a:srcRect l="83673" t="31411" r="210" b="43588"/>
          <a:stretch/>
        </p:blipFill>
        <p:spPr>
          <a:xfrm>
            <a:off x="1906845" y="5550227"/>
            <a:ext cx="517100" cy="601616"/>
          </a:xfrm>
          <a:prstGeom prst="rect">
            <a:avLst/>
          </a:prstGeom>
        </p:spPr>
      </p:pic>
      <p:cxnSp>
        <p:nvCxnSpPr>
          <p:cNvPr id="104" name="Straight Connector 103"/>
          <p:cNvCxnSpPr>
            <a:stCxn id="102" idx="0"/>
          </p:cNvCxnSpPr>
          <p:nvPr/>
        </p:nvCxnSpPr>
        <p:spPr bwMode="auto">
          <a:xfrm flipV="1">
            <a:off x="759820" y="4545541"/>
            <a:ext cx="309556" cy="935845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stCxn id="103" idx="0"/>
          </p:cNvCxnSpPr>
          <p:nvPr/>
        </p:nvCxnSpPr>
        <p:spPr bwMode="auto">
          <a:xfrm flipH="1" flipV="1">
            <a:off x="2038498" y="4662521"/>
            <a:ext cx="126897" cy="887706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Rectangle 111"/>
          <p:cNvSpPr/>
          <p:nvPr/>
        </p:nvSpPr>
        <p:spPr>
          <a:xfrm>
            <a:off x="725416" y="6123358"/>
            <a:ext cx="1233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Consumers</a:t>
            </a:r>
            <a:endParaRPr lang="en-US" dirty="0"/>
          </a:p>
        </p:txBody>
      </p:sp>
      <p:sp>
        <p:nvSpPr>
          <p:cNvPr id="95" name="Cloud"/>
          <p:cNvSpPr>
            <a:spLocks noChangeAspect="1" noEditPoints="1" noChangeArrowheads="1"/>
          </p:cNvSpPr>
          <p:nvPr/>
        </p:nvSpPr>
        <p:spPr bwMode="auto">
          <a:xfrm>
            <a:off x="796279" y="3601087"/>
            <a:ext cx="1827034" cy="1529366"/>
          </a:xfrm>
          <a:custGeom>
            <a:avLst/>
            <a:gdLst>
              <a:gd name="T0" fmla="*/ 6702 w 21600"/>
              <a:gd name="T1" fmla="*/ 457200 h 21600"/>
              <a:gd name="T2" fmla="*/ 1080294 w 21600"/>
              <a:gd name="T3" fmla="*/ 913426 h 21600"/>
              <a:gd name="T4" fmla="*/ 2158787 w 21600"/>
              <a:gd name="T5" fmla="*/ 457200 h 21600"/>
              <a:gd name="T6" fmla="*/ 1080294 w 21600"/>
              <a:gd name="T7" fmla="*/ 522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83A2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 marL="0" marR="0" lvl="0" indent="0" defTabSz="8143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宋体" charset="0"/>
                <a:cs typeface="宋体" charset="0"/>
              </a:rPr>
              <a:t>Internet</a:t>
            </a:r>
          </a:p>
        </p:txBody>
      </p:sp>
      <p:sp>
        <p:nvSpPr>
          <p:cNvPr id="5" name="Plaque 4"/>
          <p:cNvSpPr/>
          <p:nvPr/>
        </p:nvSpPr>
        <p:spPr bwMode="auto">
          <a:xfrm>
            <a:off x="4528139" y="1671154"/>
            <a:ext cx="918995" cy="584904"/>
          </a:xfrm>
          <a:prstGeom prst="plaqu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05" charset="0"/>
                <a:ea typeface="ＭＳ Ｐゴシック" pitchFamily="-105" charset="-128"/>
                <a:cs typeface="ＭＳ Ｐゴシック" pitchFamily="-105" charset="-128"/>
              </a:rPr>
              <a:t>MBox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cxnSp>
        <p:nvCxnSpPr>
          <p:cNvPr id="98" name="Straight Connector 97"/>
          <p:cNvCxnSpPr/>
          <p:nvPr/>
        </p:nvCxnSpPr>
        <p:spPr bwMode="auto">
          <a:xfrm>
            <a:off x="5680065" y="2245913"/>
            <a:ext cx="580068" cy="155892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635966" y="2682409"/>
            <a:ext cx="684045" cy="8150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1371683" y="2496285"/>
            <a:ext cx="13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kern="0" baseline="0" dirty="0" smtClean="0">
                <a:solidFill>
                  <a:srgbClr val="000000"/>
                </a:solidFill>
                <a:latin typeface="Calibri"/>
              </a:rPr>
              <a:t>L1/2/3 VPNS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8510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Why Infrastructure Info Exposure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13" y="1086250"/>
            <a:ext cx="8856662" cy="5238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Discovery</a:t>
            </a:r>
            <a:r>
              <a:rPr lang="en-US" altLang="zh-CN" dirty="0" smtClean="0">
                <a:ea typeface="宋体" charset="0"/>
              </a:rPr>
              <a:t>: App/other infrastructure could monitor its current inventory, but does not know the </a:t>
            </a:r>
            <a:r>
              <a:rPr lang="en-US" altLang="zh-CN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宋体" charset="0"/>
              </a:rPr>
              <a:t>invisible (resources/policies)/</a:t>
            </a:r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宋体" charset="0"/>
              </a:rPr>
              <a:t>could-be-available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solidFill>
                <a:schemeClr val="tx2">
                  <a:lumMod val="60000"/>
                  <a:lumOff val="40000"/>
                </a:schemeClr>
              </a:solidFill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Aggregation/service</a:t>
            </a:r>
            <a:r>
              <a:rPr lang="en-US" altLang="zh-CN" dirty="0" smtClean="0">
                <a:ea typeface="宋体" charset="0"/>
              </a:rPr>
              <a:t>:  The infrastructure is already monitoring, reduce App complexity and provide (monitoring) information as a service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Coordination/Joint Optimization (JO)</a:t>
            </a:r>
            <a:r>
              <a:rPr lang="en-US" altLang="zh-CN" dirty="0" smtClean="0">
                <a:ea typeface="宋体" charset="0"/>
              </a:rPr>
              <a:t>:  Observe across Apps, signaling for joint 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64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Challenges of Infrastructure Info Expo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a typeface="宋体" charset="0"/>
              </a:rPr>
              <a:t>Consistency</a:t>
            </a:r>
            <a:endParaRPr lang="en-US" altLang="zh-CN" sz="2800" dirty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The infrastructure info could be highly dynamic.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>
                <a:solidFill>
                  <a:srgbClr val="FF0000"/>
                </a:solidFill>
                <a:ea typeface="宋体" charset="0"/>
              </a:rPr>
              <a:t>Security and privacy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The infrastructure may not want to reveal some info, in particular, if across different administrative domains.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err="1" smtClean="0">
                <a:solidFill>
                  <a:srgbClr val="FF0000"/>
                </a:solidFill>
                <a:ea typeface="宋体" charset="0"/>
              </a:rPr>
              <a:t>Interdomain</a:t>
            </a:r>
            <a:endParaRPr lang="en-US" altLang="zh-CN" sz="2800" dirty="0" smtClean="0">
              <a:solidFill>
                <a:srgbClr val="FF0000"/>
              </a:solidFill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Information may come from multiple domains.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a typeface="宋体" charset="0"/>
              </a:rPr>
              <a:t>Transparency</a:t>
            </a:r>
            <a:endParaRPr lang="en-US" altLang="zh-CN" sz="2800" dirty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Exposed info may remove infrastructure flexibility (e.g., VM migration); note that invisible actions from infrastructure may violate app constraints/expectation or lead to the need of notification.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ea typeface="宋体" charset="0"/>
              </a:rPr>
              <a:t>Heterogeneity</a:t>
            </a:r>
            <a:endParaRPr lang="en-US" altLang="zh-CN" sz="2800" dirty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Diverse infrastructure technologies and construction.</a:t>
            </a:r>
            <a:endParaRPr lang="en-US" altLang="zh-CN" sz="2400" dirty="0">
              <a:solidFill>
                <a:srgbClr val="FF0000"/>
              </a:solidFill>
              <a:ea typeface="宋体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zh-CN" sz="2800" dirty="0" smtClean="0">
                <a:ea typeface="宋体" charset="0"/>
              </a:rPr>
              <a:t>In addition to other considerations such as scalability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7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3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Network Rack/Location Awareness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12" y="940465"/>
            <a:ext cx="9018587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Example project: </a:t>
            </a:r>
            <a:r>
              <a:rPr lang="en-US" altLang="zh-CN" sz="2800" dirty="0" err="1" smtClean="0">
                <a:ea typeface="宋体" charset="0"/>
              </a:rPr>
              <a:t>Hadoop</a:t>
            </a:r>
            <a:r>
              <a:rPr lang="en-US" altLang="zh-CN" sz="2800" dirty="0" smtClean="0">
                <a:ea typeface="宋体" charset="0"/>
              </a:rPr>
              <a:t>/</a:t>
            </a:r>
            <a:r>
              <a:rPr lang="en-US" altLang="zh-CN" sz="2800" dirty="0" err="1" smtClean="0">
                <a:ea typeface="宋体" charset="0"/>
              </a:rPr>
              <a:t>MapReduce</a:t>
            </a:r>
            <a:endParaRPr lang="en-US" altLang="zh-CN" sz="2800" dirty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1800" dirty="0">
                <a:ea typeface="宋体" charset="0"/>
                <a:hlinkClick r:id="rId3"/>
              </a:rPr>
              <a:t>http://hadoop.apache.org/common/docs/current/cluster_setup.html#Hadoop+Rack+</a:t>
            </a:r>
            <a:r>
              <a:rPr lang="en-US" altLang="zh-CN" sz="1800" dirty="0" smtClean="0">
                <a:ea typeface="宋体" charset="0"/>
                <a:hlinkClick r:id="rId3"/>
              </a:rPr>
              <a:t>Awareness</a:t>
            </a:r>
            <a:endParaRPr lang="en-US" altLang="zh-CN" sz="1800" dirty="0" smtClean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zh-CN" sz="18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Setting and goal: app uses topology awareness for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2000" dirty="0" smtClean="0">
                <a:ea typeface="宋体" charset="0"/>
              </a:rPr>
              <a:t>block placement: multiple copies of same block at different racks for (1) reliability, (2) flexibility in task scheduling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2000" dirty="0" smtClean="0">
                <a:ea typeface="宋体" charset="0"/>
              </a:rPr>
              <a:t>task placement: place a task close to block, and/or close to communicating tasks</a:t>
            </a:r>
          </a:p>
          <a:p>
            <a:pPr lvl="2" eaLnBrk="1" hangingPunct="1">
              <a:lnSpc>
                <a:spcPct val="80000"/>
              </a:lnSpc>
            </a:pPr>
            <a:endParaRPr lang="en-US" altLang="zh-CN" sz="20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Current I2A API: A </a:t>
            </a:r>
            <a:r>
              <a:rPr lang="en-US" altLang="zh-CN" sz="2800" dirty="0" err="1" smtClean="0">
                <a:ea typeface="宋体" charset="0"/>
              </a:rPr>
              <a:t>RackID</a:t>
            </a:r>
            <a:r>
              <a:rPr lang="en-US" altLang="zh-CN" sz="2800" dirty="0" smtClean="0">
                <a:ea typeface="宋体" charset="0"/>
              </a:rPr>
              <a:t> resolver API to map from node IP/DNS name to a rack ID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2000" dirty="0">
                <a:ea typeface="宋体" charset="0"/>
              </a:rPr>
              <a:t>e</a:t>
            </a:r>
            <a:r>
              <a:rPr lang="en-US" altLang="zh-CN" sz="2000" dirty="0" smtClean="0">
                <a:ea typeface="宋体" charset="0"/>
              </a:rPr>
              <a:t>.g., 192.168.10.20 -&gt; /dc1/rack2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Info type: App entity DC location discovery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Relationship w/ ALTO: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ALTO can implement the API using network map, and cost map can be more general than the tree distance assumption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8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5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 Case: Hybrid Cloud Bandwidth On Demand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Example: Hybrid cloud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600" dirty="0">
                <a:ea typeface="宋体" charset="0"/>
                <a:hlinkClick r:id="rId2"/>
              </a:rPr>
              <a:t>http://www.ietf.org/id/draft-mcdysan-sdnp-cloudbursting-usecase-00.</a:t>
            </a:r>
            <a:r>
              <a:rPr lang="en-US" altLang="zh-CN" sz="1600" dirty="0" smtClean="0">
                <a:ea typeface="宋体" charset="0"/>
                <a:hlinkClick r:id="rId2"/>
              </a:rPr>
              <a:t>txt</a:t>
            </a:r>
            <a:endParaRPr lang="en-US" altLang="zh-CN" sz="1600" dirty="0">
              <a:ea typeface="宋体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1600" dirty="0">
                <a:ea typeface="宋体" charset="0"/>
                <a:hlinkClick r:id="rId3"/>
              </a:rPr>
              <a:t>http://www.ietf.org/id/draft-pan-sdn-bod-problem-statement-and-use-case-01.</a:t>
            </a:r>
            <a:r>
              <a:rPr lang="en-US" altLang="zh-CN" sz="1600" dirty="0" smtClean="0">
                <a:ea typeface="宋体" charset="0"/>
                <a:hlinkClick r:id="rId3"/>
              </a:rPr>
              <a:t>txt</a:t>
            </a:r>
            <a:endParaRPr lang="en-US" altLang="zh-CN" sz="16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Setting and goal: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Discover topology/bandwidth/latency between two infrastructures (e.g., a private cloud and a public (virtual private) cloud) 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Potential </a:t>
            </a:r>
            <a:r>
              <a:rPr lang="en-US" altLang="zh-CN" sz="2800" dirty="0">
                <a:ea typeface="宋体" charset="0"/>
              </a:rPr>
              <a:t>I2A: </a:t>
            </a:r>
            <a:r>
              <a:rPr lang="en-US" altLang="zh-CN" sz="2800" dirty="0" smtClean="0">
                <a:ea typeface="宋体" charset="0"/>
              </a:rPr>
              <a:t>(WAN) topology</a:t>
            </a:r>
            <a:r>
              <a:rPr lang="en-US" altLang="zh-CN" sz="2800" dirty="0">
                <a:ea typeface="宋体" charset="0"/>
              </a:rPr>
              <a:t>/bandwidth/latency </a:t>
            </a:r>
            <a:r>
              <a:rPr lang="en-US" altLang="zh-CN" sz="2800" dirty="0" smtClean="0">
                <a:ea typeface="宋体" charset="0"/>
              </a:rPr>
              <a:t>between/among infrastructures boundaries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Info type: Infrastructure interconnect capacity discovery/service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Relationship w/ ALTO: potential extension to handle changes in interconnection state</a:t>
            </a:r>
            <a:r>
              <a:rPr lang="en-US" sz="2800" dirty="0" smtClean="0"/>
              <a:t>.</a:t>
            </a:r>
            <a:endParaRPr lang="en-US" altLang="zh-CN" sz="2800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9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dimacs-2011-12-08-template.pot</Template>
  <TotalTime>5904</TotalTime>
  <Words>1130</Words>
  <Application>Microsoft Macintosh PowerPoint</Application>
  <PresentationFormat>On-screen Show (4:3)</PresentationFormat>
  <Paragraphs>196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Infrastructure to Application Information Exposure and Communications (i2aex) -- DC Case</vt:lpstr>
      <vt:lpstr>Based on Input from Many People</vt:lpstr>
      <vt:lpstr>Scope</vt:lpstr>
      <vt:lpstr>Basic Entities in an App</vt:lpstr>
      <vt:lpstr>Entities Example</vt:lpstr>
      <vt:lpstr>Why Infrastructure Info Exposure</vt:lpstr>
      <vt:lpstr>Challenges of Infrastructure Info Expo</vt:lpstr>
      <vt:lpstr>Use Case: Network Rack/Location Awareness</vt:lpstr>
      <vt:lpstr>Use Case: Hybrid Cloud Bandwidth On Demand</vt:lpstr>
      <vt:lpstr>Use Case: DC Hosted Virtual Desktop</vt:lpstr>
      <vt:lpstr>Use Case: Network QoS Awareness</vt:lpstr>
      <vt:lpstr>Use Case: Inter-DC Bulk Transfer</vt:lpstr>
      <vt:lpstr>Use Case: Cloud Resource Monitoring</vt:lpstr>
      <vt:lpstr>Thank You</vt:lpstr>
      <vt:lpstr>Scope</vt:lpstr>
      <vt:lpstr>Use Case: Deadline Aware DC App</vt:lpstr>
    </vt:vector>
  </TitlesOfParts>
  <Manager/>
  <Company>Yale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Yale FBO Communications</dc:title>
  <dc:subject/>
  <dc:creator>Patrick J. Lynch</dc:creator>
  <cp:keywords/>
  <dc:description/>
  <cp:lastModifiedBy>Richard Yang</cp:lastModifiedBy>
  <cp:revision>564</cp:revision>
  <cp:lastPrinted>2012-03-22T18:15:16Z</cp:lastPrinted>
  <dcterms:modified xsi:type="dcterms:W3CDTF">2012-03-23T05:32:12Z</dcterms:modified>
  <cp:category/>
</cp:coreProperties>
</file>