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val>
            <c:numRef>
              <c:f>'Basic Counters'!$N$6:$N$39</c:f>
              <c:numCache>
                <c:formatCode>General</c:formatCode>
                <c:ptCount val="34"/>
                <c:pt idx="0">
                  <c:v>3.34</c:v>
                </c:pt>
                <c:pt idx="1">
                  <c:v>4.0199999999999996</c:v>
                </c:pt>
                <c:pt idx="2">
                  <c:v>4.6900000000000004</c:v>
                </c:pt>
                <c:pt idx="3">
                  <c:v>5.36</c:v>
                </c:pt>
                <c:pt idx="4">
                  <c:v>6.03</c:v>
                </c:pt>
                <c:pt idx="5">
                  <c:v>6.7</c:v>
                </c:pt>
                <c:pt idx="6">
                  <c:v>7.38</c:v>
                </c:pt>
                <c:pt idx="7">
                  <c:v>8.0500000000000007</c:v>
                </c:pt>
                <c:pt idx="8">
                  <c:v>8.7200000000000006</c:v>
                </c:pt>
                <c:pt idx="9">
                  <c:v>9.39</c:v>
                </c:pt>
                <c:pt idx="10">
                  <c:v>10.06</c:v>
                </c:pt>
                <c:pt idx="11">
                  <c:v>10.74</c:v>
                </c:pt>
                <c:pt idx="12">
                  <c:v>11.41</c:v>
                </c:pt>
                <c:pt idx="13">
                  <c:v>12.08</c:v>
                </c:pt>
                <c:pt idx="14">
                  <c:v>12.75</c:v>
                </c:pt>
                <c:pt idx="15">
                  <c:v>13.42</c:v>
                </c:pt>
                <c:pt idx="16">
                  <c:v>14.1</c:v>
                </c:pt>
                <c:pt idx="17">
                  <c:v>14.77</c:v>
                </c:pt>
                <c:pt idx="18">
                  <c:v>15.44</c:v>
                </c:pt>
                <c:pt idx="19">
                  <c:v>16.11</c:v>
                </c:pt>
                <c:pt idx="20">
                  <c:v>16.78</c:v>
                </c:pt>
                <c:pt idx="21">
                  <c:v>17.46</c:v>
                </c:pt>
                <c:pt idx="22">
                  <c:v>18.13</c:v>
                </c:pt>
                <c:pt idx="23">
                  <c:v>18.8</c:v>
                </c:pt>
                <c:pt idx="24">
                  <c:v>19.47</c:v>
                </c:pt>
                <c:pt idx="25">
                  <c:v>0</c:v>
                </c:pt>
                <c:pt idx="26">
                  <c:v>0</c:v>
                </c:pt>
                <c:pt idx="27">
                  <c:v>18.8</c:v>
                </c:pt>
                <c:pt idx="28">
                  <c:v>19.48</c:v>
                </c:pt>
                <c:pt idx="29">
                  <c:v>0</c:v>
                </c:pt>
                <c:pt idx="30">
                  <c:v>0</c:v>
                </c:pt>
                <c:pt idx="31">
                  <c:v>0</c:v>
                </c:pt>
                <c:pt idx="32">
                  <c:v>18.8</c:v>
                </c:pt>
                <c:pt idx="33">
                  <c:v>19.48</c:v>
                </c:pt>
              </c:numCache>
            </c:numRef>
          </c:val>
          <c:smooth val="0"/>
          <c:extLst>
            <c:ext xmlns:c16="http://schemas.microsoft.com/office/drawing/2014/chart" uri="{C3380CC4-5D6E-409C-BE32-E72D297353CC}">
              <c16:uniqueId val="{00000000-087C-4396-A386-55A36D63D58E}"/>
            </c:ext>
          </c:extLst>
        </c:ser>
        <c:dLbls>
          <c:showLegendKey val="0"/>
          <c:showVal val="0"/>
          <c:showCatName val="0"/>
          <c:showSerName val="0"/>
          <c:showPercent val="0"/>
          <c:showBubbleSize val="0"/>
        </c:dLbls>
        <c:marker val="1"/>
        <c:smooth val="0"/>
        <c:axId val="42262528"/>
        <c:axId val="42264064"/>
      </c:lineChart>
      <c:catAx>
        <c:axId val="42262528"/>
        <c:scaling>
          <c:orientation val="minMax"/>
        </c:scaling>
        <c:delete val="0"/>
        <c:axPos val="b"/>
        <c:majorTickMark val="out"/>
        <c:minorTickMark val="none"/>
        <c:tickLblPos val="nextTo"/>
        <c:crossAx val="42264064"/>
        <c:crosses val="autoZero"/>
        <c:auto val="1"/>
        <c:lblAlgn val="ctr"/>
        <c:lblOffset val="100"/>
        <c:noMultiLvlLbl val="0"/>
      </c:catAx>
      <c:valAx>
        <c:axId val="42264064"/>
        <c:scaling>
          <c:orientation val="minMax"/>
        </c:scaling>
        <c:delete val="0"/>
        <c:axPos val="l"/>
        <c:majorGridlines/>
        <c:numFmt formatCode="General" sourceLinked="1"/>
        <c:majorTickMark val="out"/>
        <c:minorTickMark val="none"/>
        <c:tickLblPos val="nextTo"/>
        <c:crossAx val="42262528"/>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val>
            <c:numRef>
              <c:f>'Basic Counters'!$N$6:$N$42</c:f>
              <c:numCache>
                <c:formatCode>General</c:formatCode>
                <c:ptCount val="37"/>
                <c:pt idx="0">
                  <c:v>2.65</c:v>
                </c:pt>
                <c:pt idx="1">
                  <c:v>4</c:v>
                </c:pt>
                <c:pt idx="2">
                  <c:v>4</c:v>
                </c:pt>
                <c:pt idx="3">
                  <c:v>5.35</c:v>
                </c:pt>
                <c:pt idx="4">
                  <c:v>5.35</c:v>
                </c:pt>
                <c:pt idx="5">
                  <c:v>6.01</c:v>
                </c:pt>
                <c:pt idx="6">
                  <c:v>7.36</c:v>
                </c:pt>
                <c:pt idx="7">
                  <c:v>7.36</c:v>
                </c:pt>
                <c:pt idx="8">
                  <c:v>8.7100000000000009</c:v>
                </c:pt>
                <c:pt idx="9">
                  <c:v>8.7100000000000009</c:v>
                </c:pt>
                <c:pt idx="10">
                  <c:v>9.3699999999999992</c:v>
                </c:pt>
                <c:pt idx="11">
                  <c:v>10.72</c:v>
                </c:pt>
                <c:pt idx="12">
                  <c:v>10.72</c:v>
                </c:pt>
                <c:pt idx="13">
                  <c:v>12.07</c:v>
                </c:pt>
                <c:pt idx="14">
                  <c:v>12.07</c:v>
                </c:pt>
                <c:pt idx="15">
                  <c:v>12.73</c:v>
                </c:pt>
                <c:pt idx="16">
                  <c:v>14.08</c:v>
                </c:pt>
                <c:pt idx="17">
                  <c:v>14.08</c:v>
                </c:pt>
                <c:pt idx="18">
                  <c:v>15.43</c:v>
                </c:pt>
                <c:pt idx="19">
                  <c:v>15.43</c:v>
                </c:pt>
                <c:pt idx="20">
                  <c:v>16.09</c:v>
                </c:pt>
                <c:pt idx="21">
                  <c:v>17.440000000000001</c:v>
                </c:pt>
                <c:pt idx="22">
                  <c:v>17.440000000000001</c:v>
                </c:pt>
                <c:pt idx="23">
                  <c:v>18.79</c:v>
                </c:pt>
                <c:pt idx="24">
                  <c:v>18.79</c:v>
                </c:pt>
                <c:pt idx="25">
                  <c:v>18.11</c:v>
                </c:pt>
                <c:pt idx="26">
                  <c:v>19.46</c:v>
                </c:pt>
                <c:pt idx="27">
                  <c:v>19.46</c:v>
                </c:pt>
                <c:pt idx="28">
                  <c:v>0</c:v>
                </c:pt>
                <c:pt idx="29">
                  <c:v>18.11</c:v>
                </c:pt>
                <c:pt idx="30">
                  <c:v>19.46</c:v>
                </c:pt>
                <c:pt idx="31">
                  <c:v>19.46</c:v>
                </c:pt>
                <c:pt idx="32">
                  <c:v>0</c:v>
                </c:pt>
                <c:pt idx="33">
                  <c:v>0</c:v>
                </c:pt>
                <c:pt idx="34">
                  <c:v>18.11</c:v>
                </c:pt>
                <c:pt idx="35">
                  <c:v>19.46</c:v>
                </c:pt>
                <c:pt idx="36">
                  <c:v>19.46</c:v>
                </c:pt>
              </c:numCache>
            </c:numRef>
          </c:val>
          <c:smooth val="0"/>
          <c:extLst>
            <c:ext xmlns:c16="http://schemas.microsoft.com/office/drawing/2014/chart" uri="{C3380CC4-5D6E-409C-BE32-E72D297353CC}">
              <c16:uniqueId val="{00000000-4B42-4C4F-8BFF-9819707C381A}"/>
            </c:ext>
          </c:extLst>
        </c:ser>
        <c:dLbls>
          <c:showLegendKey val="0"/>
          <c:showVal val="0"/>
          <c:showCatName val="0"/>
          <c:showSerName val="0"/>
          <c:showPercent val="0"/>
          <c:showBubbleSize val="0"/>
        </c:dLbls>
        <c:marker val="1"/>
        <c:smooth val="0"/>
        <c:axId val="98208768"/>
        <c:axId val="45290240"/>
      </c:lineChart>
      <c:catAx>
        <c:axId val="98208768"/>
        <c:scaling>
          <c:orientation val="minMax"/>
        </c:scaling>
        <c:delete val="0"/>
        <c:axPos val="b"/>
        <c:majorTickMark val="out"/>
        <c:minorTickMark val="none"/>
        <c:tickLblPos val="nextTo"/>
        <c:crossAx val="45290240"/>
        <c:crosses val="autoZero"/>
        <c:auto val="1"/>
        <c:lblAlgn val="ctr"/>
        <c:lblOffset val="100"/>
        <c:noMultiLvlLbl val="0"/>
      </c:catAx>
      <c:valAx>
        <c:axId val="45290240"/>
        <c:scaling>
          <c:orientation val="minMax"/>
        </c:scaling>
        <c:delete val="0"/>
        <c:axPos val="l"/>
        <c:majorGridlines/>
        <c:numFmt formatCode="General" sourceLinked="1"/>
        <c:majorTickMark val="out"/>
        <c:minorTickMark val="none"/>
        <c:tickLblPos val="nextTo"/>
        <c:crossAx val="98208768"/>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val>
            <c:numRef>
              <c:f>'Basic Counters'!$N$53:$N$88</c:f>
              <c:numCache>
                <c:formatCode>General</c:formatCode>
                <c:ptCount val="36"/>
                <c:pt idx="0">
                  <c:v>3.32</c:v>
                </c:pt>
                <c:pt idx="1">
                  <c:v>3.33</c:v>
                </c:pt>
                <c:pt idx="2">
                  <c:v>4.67</c:v>
                </c:pt>
                <c:pt idx="3">
                  <c:v>4.67</c:v>
                </c:pt>
                <c:pt idx="4">
                  <c:v>6.02</c:v>
                </c:pt>
                <c:pt idx="5">
                  <c:v>6.68</c:v>
                </c:pt>
                <c:pt idx="6">
                  <c:v>6.69</c:v>
                </c:pt>
                <c:pt idx="7">
                  <c:v>8.0299999999999994</c:v>
                </c:pt>
                <c:pt idx="8">
                  <c:v>8.0299999999999994</c:v>
                </c:pt>
                <c:pt idx="9">
                  <c:v>9.3800000000000008</c:v>
                </c:pt>
                <c:pt idx="10">
                  <c:v>10.039999999999999</c:v>
                </c:pt>
                <c:pt idx="11">
                  <c:v>10.050000000000001</c:v>
                </c:pt>
                <c:pt idx="12">
                  <c:v>11.39</c:v>
                </c:pt>
                <c:pt idx="13">
                  <c:v>11.39</c:v>
                </c:pt>
                <c:pt idx="14">
                  <c:v>12.74</c:v>
                </c:pt>
                <c:pt idx="15">
                  <c:v>13.4</c:v>
                </c:pt>
                <c:pt idx="16">
                  <c:v>13.41</c:v>
                </c:pt>
                <c:pt idx="17">
                  <c:v>14.75</c:v>
                </c:pt>
                <c:pt idx="18">
                  <c:v>14.75</c:v>
                </c:pt>
                <c:pt idx="19">
                  <c:v>16.100000000000001</c:v>
                </c:pt>
                <c:pt idx="20">
                  <c:v>16.760000000000002</c:v>
                </c:pt>
                <c:pt idx="21">
                  <c:v>16.77</c:v>
                </c:pt>
                <c:pt idx="22">
                  <c:v>18.11</c:v>
                </c:pt>
                <c:pt idx="23">
                  <c:v>18.11</c:v>
                </c:pt>
                <c:pt idx="24">
                  <c:v>19.46</c:v>
                </c:pt>
                <c:pt idx="25">
                  <c:v>18.78</c:v>
                </c:pt>
                <c:pt idx="26">
                  <c:v>18.79</c:v>
                </c:pt>
                <c:pt idx="27">
                  <c:v>0</c:v>
                </c:pt>
                <c:pt idx="28">
                  <c:v>0</c:v>
                </c:pt>
                <c:pt idx="29">
                  <c:v>18.78</c:v>
                </c:pt>
                <c:pt idx="30">
                  <c:v>18.79</c:v>
                </c:pt>
                <c:pt idx="31">
                  <c:v>0</c:v>
                </c:pt>
                <c:pt idx="32">
                  <c:v>0</c:v>
                </c:pt>
                <c:pt idx="33">
                  <c:v>0</c:v>
                </c:pt>
                <c:pt idx="34">
                  <c:v>18.78</c:v>
                </c:pt>
                <c:pt idx="35">
                  <c:v>18.79</c:v>
                </c:pt>
              </c:numCache>
            </c:numRef>
          </c:val>
          <c:smooth val="0"/>
          <c:extLst>
            <c:ext xmlns:c16="http://schemas.microsoft.com/office/drawing/2014/chart" uri="{C3380CC4-5D6E-409C-BE32-E72D297353CC}">
              <c16:uniqueId val="{00000000-284D-4A33-9E37-7CCBB6753B70}"/>
            </c:ext>
          </c:extLst>
        </c:ser>
        <c:dLbls>
          <c:showLegendKey val="0"/>
          <c:showVal val="0"/>
          <c:showCatName val="0"/>
          <c:showSerName val="0"/>
          <c:showPercent val="0"/>
          <c:showBubbleSize val="0"/>
        </c:dLbls>
        <c:marker val="1"/>
        <c:smooth val="0"/>
        <c:axId val="102072320"/>
        <c:axId val="102073856"/>
      </c:lineChart>
      <c:catAx>
        <c:axId val="102072320"/>
        <c:scaling>
          <c:orientation val="minMax"/>
        </c:scaling>
        <c:delete val="0"/>
        <c:axPos val="b"/>
        <c:majorTickMark val="out"/>
        <c:minorTickMark val="none"/>
        <c:tickLblPos val="nextTo"/>
        <c:crossAx val="102073856"/>
        <c:crosses val="autoZero"/>
        <c:auto val="1"/>
        <c:lblAlgn val="ctr"/>
        <c:lblOffset val="100"/>
        <c:noMultiLvlLbl val="0"/>
      </c:catAx>
      <c:valAx>
        <c:axId val="102073856"/>
        <c:scaling>
          <c:orientation val="minMax"/>
        </c:scaling>
        <c:delete val="0"/>
        <c:axPos val="l"/>
        <c:majorGridlines/>
        <c:numFmt formatCode="General" sourceLinked="1"/>
        <c:majorTickMark val="out"/>
        <c:minorTickMark val="none"/>
        <c:tickLblPos val="nextTo"/>
        <c:crossAx val="102072320"/>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val>
            <c:numRef>
              <c:f>'Basic Counters'!$N$39:$N$56</c:f>
              <c:numCache>
                <c:formatCode>General</c:formatCode>
                <c:ptCount val="18"/>
                <c:pt idx="0">
                  <c:v>3.35</c:v>
                </c:pt>
                <c:pt idx="1">
                  <c:v>5.36</c:v>
                </c:pt>
                <c:pt idx="2">
                  <c:v>5.36</c:v>
                </c:pt>
                <c:pt idx="3">
                  <c:v>8.0500000000000007</c:v>
                </c:pt>
                <c:pt idx="4">
                  <c:v>8.0500000000000007</c:v>
                </c:pt>
                <c:pt idx="5">
                  <c:v>10.07</c:v>
                </c:pt>
                <c:pt idx="6">
                  <c:v>12.08</c:v>
                </c:pt>
                <c:pt idx="7">
                  <c:v>12.08</c:v>
                </c:pt>
                <c:pt idx="8">
                  <c:v>14.77</c:v>
                </c:pt>
                <c:pt idx="9">
                  <c:v>14.77</c:v>
                </c:pt>
                <c:pt idx="10">
                  <c:v>16.79</c:v>
                </c:pt>
                <c:pt idx="11">
                  <c:v>18.8</c:v>
                </c:pt>
                <c:pt idx="12">
                  <c:v>18.8</c:v>
                </c:pt>
                <c:pt idx="13">
                  <c:v>19.47</c:v>
                </c:pt>
                <c:pt idx="14">
                  <c:v>19.47</c:v>
                </c:pt>
                <c:pt idx="15">
                  <c:v>0</c:v>
                </c:pt>
                <c:pt idx="16">
                  <c:v>0</c:v>
                </c:pt>
                <c:pt idx="17">
                  <c:v>19.47</c:v>
                </c:pt>
              </c:numCache>
            </c:numRef>
          </c:val>
          <c:smooth val="0"/>
          <c:extLst>
            <c:ext xmlns:c16="http://schemas.microsoft.com/office/drawing/2014/chart" uri="{C3380CC4-5D6E-409C-BE32-E72D297353CC}">
              <c16:uniqueId val="{00000000-BFA1-437B-8EA3-C89A7708490A}"/>
            </c:ext>
          </c:extLst>
        </c:ser>
        <c:dLbls>
          <c:showLegendKey val="0"/>
          <c:showVal val="0"/>
          <c:showCatName val="0"/>
          <c:showSerName val="0"/>
          <c:showPercent val="0"/>
          <c:showBubbleSize val="0"/>
        </c:dLbls>
        <c:marker val="1"/>
        <c:smooth val="0"/>
        <c:axId val="42374656"/>
        <c:axId val="92221824"/>
      </c:lineChart>
      <c:catAx>
        <c:axId val="42374656"/>
        <c:scaling>
          <c:orientation val="minMax"/>
        </c:scaling>
        <c:delete val="0"/>
        <c:axPos val="b"/>
        <c:majorTickMark val="out"/>
        <c:minorTickMark val="none"/>
        <c:tickLblPos val="nextTo"/>
        <c:crossAx val="92221824"/>
        <c:crosses val="autoZero"/>
        <c:auto val="1"/>
        <c:lblAlgn val="ctr"/>
        <c:lblOffset val="100"/>
        <c:noMultiLvlLbl val="0"/>
      </c:catAx>
      <c:valAx>
        <c:axId val="92221824"/>
        <c:scaling>
          <c:orientation val="minMax"/>
        </c:scaling>
        <c:delete val="0"/>
        <c:axPos val="l"/>
        <c:majorGridlines/>
        <c:numFmt formatCode="General" sourceLinked="1"/>
        <c:majorTickMark val="out"/>
        <c:minorTickMark val="none"/>
        <c:tickLblPos val="nextTo"/>
        <c:crossAx val="42374656"/>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val>
            <c:numRef>
              <c:f>'Basic Counters'!$N$79:$N$95</c:f>
              <c:numCache>
                <c:formatCode>General</c:formatCode>
                <c:ptCount val="17"/>
                <c:pt idx="0">
                  <c:v>4.01</c:v>
                </c:pt>
                <c:pt idx="1">
                  <c:v>4.6900000000000004</c:v>
                </c:pt>
                <c:pt idx="2">
                  <c:v>6.02</c:v>
                </c:pt>
                <c:pt idx="3">
                  <c:v>6.7</c:v>
                </c:pt>
                <c:pt idx="4">
                  <c:v>8.7100000000000009</c:v>
                </c:pt>
                <c:pt idx="5">
                  <c:v>10.73</c:v>
                </c:pt>
                <c:pt idx="6">
                  <c:v>11.41</c:v>
                </c:pt>
                <c:pt idx="7">
                  <c:v>12.74</c:v>
                </c:pt>
                <c:pt idx="8">
                  <c:v>13.42</c:v>
                </c:pt>
                <c:pt idx="9">
                  <c:v>15.43</c:v>
                </c:pt>
                <c:pt idx="10">
                  <c:v>17.45</c:v>
                </c:pt>
                <c:pt idx="11">
                  <c:v>18.13</c:v>
                </c:pt>
                <c:pt idx="12">
                  <c:v>19.46</c:v>
                </c:pt>
                <c:pt idx="13">
                  <c:v>18.8</c:v>
                </c:pt>
                <c:pt idx="14">
                  <c:v>20.13</c:v>
                </c:pt>
                <c:pt idx="15">
                  <c:v>0</c:v>
                </c:pt>
                <c:pt idx="16">
                  <c:v>18.8</c:v>
                </c:pt>
              </c:numCache>
            </c:numRef>
          </c:val>
          <c:smooth val="0"/>
          <c:extLst>
            <c:ext xmlns:c16="http://schemas.microsoft.com/office/drawing/2014/chart" uri="{C3380CC4-5D6E-409C-BE32-E72D297353CC}">
              <c16:uniqueId val="{00000000-CCDF-435F-B8F3-B58C0A0012FD}"/>
            </c:ext>
          </c:extLst>
        </c:ser>
        <c:dLbls>
          <c:showLegendKey val="0"/>
          <c:showVal val="0"/>
          <c:showCatName val="0"/>
          <c:showSerName val="0"/>
          <c:showPercent val="0"/>
          <c:showBubbleSize val="0"/>
        </c:dLbls>
        <c:marker val="1"/>
        <c:smooth val="0"/>
        <c:axId val="57591680"/>
        <c:axId val="57593216"/>
      </c:lineChart>
      <c:catAx>
        <c:axId val="57591680"/>
        <c:scaling>
          <c:orientation val="minMax"/>
        </c:scaling>
        <c:delete val="0"/>
        <c:axPos val="b"/>
        <c:majorTickMark val="out"/>
        <c:minorTickMark val="none"/>
        <c:tickLblPos val="nextTo"/>
        <c:crossAx val="57593216"/>
        <c:crosses val="autoZero"/>
        <c:auto val="1"/>
        <c:lblAlgn val="ctr"/>
        <c:lblOffset val="100"/>
        <c:noMultiLvlLbl val="0"/>
      </c:catAx>
      <c:valAx>
        <c:axId val="57593216"/>
        <c:scaling>
          <c:orientation val="minMax"/>
        </c:scaling>
        <c:delete val="0"/>
        <c:axPos val="l"/>
        <c:majorGridlines/>
        <c:numFmt formatCode="General" sourceLinked="1"/>
        <c:majorTickMark val="out"/>
        <c:minorTickMark val="none"/>
        <c:tickLblPos val="nextTo"/>
        <c:crossAx val="57591680"/>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val>
            <c:numRef>
              <c:f>'Basic Counters'!$N$5:$N$22</c:f>
              <c:numCache>
                <c:formatCode>General</c:formatCode>
                <c:ptCount val="18"/>
                <c:pt idx="0">
                  <c:v>2.67</c:v>
                </c:pt>
                <c:pt idx="1">
                  <c:v>4.01</c:v>
                </c:pt>
                <c:pt idx="2">
                  <c:v>6.69</c:v>
                </c:pt>
                <c:pt idx="3">
                  <c:v>7.37</c:v>
                </c:pt>
                <c:pt idx="4">
                  <c:v>9.39</c:v>
                </c:pt>
                <c:pt idx="5">
                  <c:v>9.39</c:v>
                </c:pt>
                <c:pt idx="6">
                  <c:v>10.73</c:v>
                </c:pt>
                <c:pt idx="7">
                  <c:v>13.41</c:v>
                </c:pt>
                <c:pt idx="8">
                  <c:v>14.09</c:v>
                </c:pt>
                <c:pt idx="9">
                  <c:v>16.11</c:v>
                </c:pt>
                <c:pt idx="10">
                  <c:v>16.11</c:v>
                </c:pt>
                <c:pt idx="11">
                  <c:v>17.45</c:v>
                </c:pt>
                <c:pt idx="12">
                  <c:v>20.13</c:v>
                </c:pt>
                <c:pt idx="13">
                  <c:v>0</c:v>
                </c:pt>
                <c:pt idx="14">
                  <c:v>18.13</c:v>
                </c:pt>
                <c:pt idx="15">
                  <c:v>0</c:v>
                </c:pt>
                <c:pt idx="16">
                  <c:v>0</c:v>
                </c:pt>
                <c:pt idx="17">
                  <c:v>18.13</c:v>
                </c:pt>
              </c:numCache>
            </c:numRef>
          </c:val>
          <c:smooth val="0"/>
          <c:extLst>
            <c:ext xmlns:c16="http://schemas.microsoft.com/office/drawing/2014/chart" uri="{C3380CC4-5D6E-409C-BE32-E72D297353CC}">
              <c16:uniqueId val="{00000000-1204-49B8-B266-C473E62F9F1E}"/>
            </c:ext>
          </c:extLst>
        </c:ser>
        <c:dLbls>
          <c:showLegendKey val="0"/>
          <c:showVal val="0"/>
          <c:showCatName val="0"/>
          <c:showSerName val="0"/>
          <c:showPercent val="0"/>
          <c:showBubbleSize val="0"/>
        </c:dLbls>
        <c:marker val="1"/>
        <c:smooth val="0"/>
        <c:axId val="107661184"/>
        <c:axId val="107662720"/>
      </c:lineChart>
      <c:catAx>
        <c:axId val="107661184"/>
        <c:scaling>
          <c:orientation val="minMax"/>
        </c:scaling>
        <c:delete val="0"/>
        <c:axPos val="b"/>
        <c:majorTickMark val="out"/>
        <c:minorTickMark val="none"/>
        <c:tickLblPos val="nextTo"/>
        <c:crossAx val="107662720"/>
        <c:crosses val="autoZero"/>
        <c:auto val="1"/>
        <c:lblAlgn val="ctr"/>
        <c:lblOffset val="100"/>
        <c:noMultiLvlLbl val="0"/>
      </c:catAx>
      <c:valAx>
        <c:axId val="107662720"/>
        <c:scaling>
          <c:orientation val="minMax"/>
        </c:scaling>
        <c:delete val="0"/>
        <c:axPos val="l"/>
        <c:majorGridlines/>
        <c:numFmt formatCode="General" sourceLinked="1"/>
        <c:majorTickMark val="out"/>
        <c:minorTickMark val="none"/>
        <c:tickLblPos val="nextTo"/>
        <c:crossAx val="107661184"/>
        <c:crosses val="autoZero"/>
        <c:crossBetween val="between"/>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val>
            <c:numRef>
              <c:f>'Basic Counters'!$N$30:$N$39</c:f>
              <c:numCache>
                <c:formatCode>General</c:formatCode>
                <c:ptCount val="10"/>
                <c:pt idx="0">
                  <c:v>265.39999999999998</c:v>
                </c:pt>
                <c:pt idx="1">
                  <c:v>266.74</c:v>
                </c:pt>
                <c:pt idx="2">
                  <c:v>268.08</c:v>
                </c:pt>
                <c:pt idx="3">
                  <c:v>268.75</c:v>
                </c:pt>
                <c:pt idx="4">
                  <c:v>270.77</c:v>
                </c:pt>
                <c:pt idx="5">
                  <c:v>270.77</c:v>
                </c:pt>
                <c:pt idx="6">
                  <c:v>273.48</c:v>
                </c:pt>
                <c:pt idx="7">
                  <c:v>274.81</c:v>
                </c:pt>
                <c:pt idx="8">
                  <c:v>275.49</c:v>
                </c:pt>
                <c:pt idx="9">
                  <c:v>0</c:v>
                </c:pt>
              </c:numCache>
            </c:numRef>
          </c:val>
          <c:smooth val="0"/>
          <c:extLst>
            <c:ext xmlns:c16="http://schemas.microsoft.com/office/drawing/2014/chart" uri="{C3380CC4-5D6E-409C-BE32-E72D297353CC}">
              <c16:uniqueId val="{00000000-E505-4AEA-B5CE-90BC5545BB06}"/>
            </c:ext>
          </c:extLst>
        </c:ser>
        <c:dLbls>
          <c:showLegendKey val="0"/>
          <c:showVal val="0"/>
          <c:showCatName val="0"/>
          <c:showSerName val="0"/>
          <c:showPercent val="0"/>
          <c:showBubbleSize val="0"/>
        </c:dLbls>
        <c:marker val="1"/>
        <c:smooth val="0"/>
        <c:axId val="96829824"/>
        <c:axId val="96831360"/>
      </c:lineChart>
      <c:catAx>
        <c:axId val="96829824"/>
        <c:scaling>
          <c:orientation val="minMax"/>
        </c:scaling>
        <c:delete val="0"/>
        <c:axPos val="b"/>
        <c:majorTickMark val="out"/>
        <c:minorTickMark val="none"/>
        <c:tickLblPos val="nextTo"/>
        <c:crossAx val="96831360"/>
        <c:crosses val="autoZero"/>
        <c:auto val="1"/>
        <c:lblAlgn val="ctr"/>
        <c:lblOffset val="100"/>
        <c:noMultiLvlLbl val="0"/>
      </c:catAx>
      <c:valAx>
        <c:axId val="96831360"/>
        <c:scaling>
          <c:orientation val="minMax"/>
        </c:scaling>
        <c:delete val="0"/>
        <c:axPos val="l"/>
        <c:majorGridlines/>
        <c:numFmt formatCode="General" sourceLinked="1"/>
        <c:majorTickMark val="out"/>
        <c:minorTickMark val="none"/>
        <c:tickLblPos val="nextTo"/>
        <c:crossAx val="96829824"/>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17764543194956"/>
          <c:y val="4.1839583543029107E-2"/>
          <c:w val="0.83006234744189999"/>
          <c:h val="0.7870226879620168"/>
        </c:manualLayout>
      </c:layout>
      <c:lineChart>
        <c:grouping val="standard"/>
        <c:varyColors val="0"/>
        <c:ser>
          <c:idx val="0"/>
          <c:order val="0"/>
          <c:val>
            <c:numRef>
              <c:f>'Basic Counters'!$N$19:$N$28</c:f>
              <c:numCache>
                <c:formatCode>General</c:formatCode>
                <c:ptCount val="10"/>
                <c:pt idx="0">
                  <c:v>264.72000000000003</c:v>
                </c:pt>
                <c:pt idx="1">
                  <c:v>266.07</c:v>
                </c:pt>
                <c:pt idx="2">
                  <c:v>266.73</c:v>
                </c:pt>
                <c:pt idx="3">
                  <c:v>269.42</c:v>
                </c:pt>
                <c:pt idx="4">
                  <c:v>270.10000000000002</c:v>
                </c:pt>
                <c:pt idx="5">
                  <c:v>272.13</c:v>
                </c:pt>
                <c:pt idx="6">
                  <c:v>272.81</c:v>
                </c:pt>
                <c:pt idx="7">
                  <c:v>273.47000000000003</c:v>
                </c:pt>
                <c:pt idx="8">
                  <c:v>276.16000000000003</c:v>
                </c:pt>
                <c:pt idx="9">
                  <c:v>0</c:v>
                </c:pt>
              </c:numCache>
            </c:numRef>
          </c:val>
          <c:smooth val="0"/>
          <c:extLst>
            <c:ext xmlns:c16="http://schemas.microsoft.com/office/drawing/2014/chart" uri="{C3380CC4-5D6E-409C-BE32-E72D297353CC}">
              <c16:uniqueId val="{00000000-1A06-475B-BCD7-5C9BE4AEEC6B}"/>
            </c:ext>
          </c:extLst>
        </c:ser>
        <c:dLbls>
          <c:showLegendKey val="0"/>
          <c:showVal val="0"/>
          <c:showCatName val="0"/>
          <c:showSerName val="0"/>
          <c:showPercent val="0"/>
          <c:showBubbleSize val="0"/>
        </c:dLbls>
        <c:marker val="1"/>
        <c:smooth val="0"/>
        <c:axId val="106049536"/>
        <c:axId val="106051072"/>
      </c:lineChart>
      <c:catAx>
        <c:axId val="106049536"/>
        <c:scaling>
          <c:orientation val="minMax"/>
        </c:scaling>
        <c:delete val="0"/>
        <c:axPos val="b"/>
        <c:majorTickMark val="out"/>
        <c:minorTickMark val="none"/>
        <c:tickLblPos val="nextTo"/>
        <c:crossAx val="106051072"/>
        <c:crosses val="autoZero"/>
        <c:auto val="1"/>
        <c:lblAlgn val="ctr"/>
        <c:lblOffset val="100"/>
        <c:noMultiLvlLbl val="0"/>
      </c:catAx>
      <c:valAx>
        <c:axId val="106051072"/>
        <c:scaling>
          <c:orientation val="minMax"/>
        </c:scaling>
        <c:delete val="0"/>
        <c:axPos val="l"/>
        <c:majorGridlines/>
        <c:numFmt formatCode="General" sourceLinked="1"/>
        <c:majorTickMark val="out"/>
        <c:minorTickMark val="none"/>
        <c:tickLblPos val="nextTo"/>
        <c:crossAx val="10604953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val>
            <c:numRef>
              <c:f>'Basic Counters'!$N$7:$N$17</c:f>
              <c:numCache>
                <c:formatCode>General</c:formatCode>
                <c:ptCount val="11"/>
                <c:pt idx="0">
                  <c:v>264.05</c:v>
                </c:pt>
                <c:pt idx="1">
                  <c:v>265.39999999999998</c:v>
                </c:pt>
                <c:pt idx="2">
                  <c:v>267.41000000000003</c:v>
                </c:pt>
                <c:pt idx="3">
                  <c:v>268.08</c:v>
                </c:pt>
                <c:pt idx="4">
                  <c:v>269.43</c:v>
                </c:pt>
                <c:pt idx="5">
                  <c:v>271.45999999999998</c:v>
                </c:pt>
                <c:pt idx="6">
                  <c:v>272.13</c:v>
                </c:pt>
                <c:pt idx="7">
                  <c:v>274.14</c:v>
                </c:pt>
                <c:pt idx="8">
                  <c:v>274.82</c:v>
                </c:pt>
                <c:pt idx="9">
                  <c:v>276.16000000000003</c:v>
                </c:pt>
                <c:pt idx="10">
                  <c:v>0</c:v>
                </c:pt>
              </c:numCache>
            </c:numRef>
          </c:val>
          <c:smooth val="0"/>
          <c:extLst>
            <c:ext xmlns:c16="http://schemas.microsoft.com/office/drawing/2014/chart" uri="{C3380CC4-5D6E-409C-BE32-E72D297353CC}">
              <c16:uniqueId val="{00000000-D29E-47C8-9673-2372BC81D3D5}"/>
            </c:ext>
          </c:extLst>
        </c:ser>
        <c:dLbls>
          <c:showLegendKey val="0"/>
          <c:showVal val="0"/>
          <c:showCatName val="0"/>
          <c:showSerName val="0"/>
          <c:showPercent val="0"/>
          <c:showBubbleSize val="0"/>
        </c:dLbls>
        <c:marker val="1"/>
        <c:smooth val="0"/>
        <c:axId val="112318336"/>
        <c:axId val="112656384"/>
      </c:lineChart>
      <c:catAx>
        <c:axId val="112318336"/>
        <c:scaling>
          <c:orientation val="minMax"/>
        </c:scaling>
        <c:delete val="0"/>
        <c:axPos val="b"/>
        <c:majorTickMark val="out"/>
        <c:minorTickMark val="none"/>
        <c:tickLblPos val="nextTo"/>
        <c:crossAx val="112656384"/>
        <c:crosses val="autoZero"/>
        <c:auto val="1"/>
        <c:lblAlgn val="ctr"/>
        <c:lblOffset val="100"/>
        <c:noMultiLvlLbl val="0"/>
      </c:catAx>
      <c:valAx>
        <c:axId val="112656384"/>
        <c:scaling>
          <c:orientation val="minMax"/>
        </c:scaling>
        <c:delete val="0"/>
        <c:axPos val="l"/>
        <c:majorGridlines/>
        <c:numFmt formatCode="General" sourceLinked="1"/>
        <c:majorTickMark val="out"/>
        <c:minorTickMark val="none"/>
        <c:tickLblPos val="nextTo"/>
        <c:crossAx val="112318336"/>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31973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3442966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1346267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1211306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1591827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231503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313734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2983162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91370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61185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EC65F1-E607-43FB-BB67-6F442F4E89A8}" type="datetimeFigureOut">
              <a:rPr kumimoji="1" lang="ja-JP" altLang="en-US" smtClean="0"/>
              <a:t>2018/7/24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2600950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C65F1-E607-43FB-BB67-6F442F4E89A8}" type="datetimeFigureOut">
              <a:rPr kumimoji="1" lang="ja-JP" altLang="en-US" smtClean="0"/>
              <a:t>2018/7/24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6723-F56F-42F1-9EFF-82BEB5661AC1}" type="slidenum">
              <a:rPr kumimoji="1" lang="ja-JP" altLang="en-US" smtClean="0"/>
              <a:t>‹#›</a:t>
            </a:fld>
            <a:endParaRPr kumimoji="1" lang="ja-JP" altLang="en-US"/>
          </a:p>
        </p:txBody>
      </p:sp>
    </p:spTree>
    <p:extLst>
      <p:ext uri="{BB962C8B-B14F-4D97-AF65-F5344CB8AC3E}">
        <p14:creationId xmlns:p14="http://schemas.microsoft.com/office/powerpoint/2010/main" val="1847695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44624"/>
            <a:ext cx="7772400" cy="1152128"/>
          </a:xfrm>
        </p:spPr>
        <p:txBody>
          <a:bodyPr>
            <a:normAutofit/>
          </a:bodyPr>
          <a:lstStyle/>
          <a:p>
            <a:r>
              <a:rPr kumimoji="1" lang="en-US" altLang="ja-JP" sz="2800" dirty="0"/>
              <a:t>RFC8239 Data Center Benchmarking Methodology</a:t>
            </a:r>
            <a:br>
              <a:rPr kumimoji="1" lang="en-US" altLang="ja-JP" sz="2800" dirty="0"/>
            </a:br>
            <a:r>
              <a:rPr lang="en-US" altLang="ja-JP" sz="2800" dirty="0"/>
              <a:t>3.Buffering Testing</a:t>
            </a:r>
            <a:endParaRPr kumimoji="1" lang="ja-JP" altLang="en-US" sz="2800" dirty="0"/>
          </a:p>
        </p:txBody>
      </p:sp>
      <p:sp>
        <p:nvSpPr>
          <p:cNvPr id="4" name="正方形/長方形 3"/>
          <p:cNvSpPr/>
          <p:nvPr/>
        </p:nvSpPr>
        <p:spPr>
          <a:xfrm>
            <a:off x="2699792" y="1412776"/>
            <a:ext cx="1800200" cy="27363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磁気ディスク 4"/>
          <p:cNvSpPr/>
          <p:nvPr/>
        </p:nvSpPr>
        <p:spPr>
          <a:xfrm rot="5400000">
            <a:off x="4572000" y="1628800"/>
            <a:ext cx="504056"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 磁気ディスク 5"/>
          <p:cNvSpPr/>
          <p:nvPr/>
        </p:nvSpPr>
        <p:spPr>
          <a:xfrm rot="16200000">
            <a:off x="2067485" y="1635617"/>
            <a:ext cx="517690"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 磁気ディスク 6"/>
          <p:cNvSpPr/>
          <p:nvPr/>
        </p:nvSpPr>
        <p:spPr>
          <a:xfrm rot="16200000">
            <a:off x="2067485" y="2931761"/>
            <a:ext cx="517690"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flipV="1">
            <a:off x="1439652" y="2054812"/>
            <a:ext cx="4788532" cy="6816"/>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217546" y="1412776"/>
            <a:ext cx="1188132" cy="369332"/>
          </a:xfrm>
          <a:prstGeom prst="rect">
            <a:avLst/>
          </a:prstGeom>
          <a:noFill/>
        </p:spPr>
        <p:txBody>
          <a:bodyPr wrap="square" rtlCol="0">
            <a:spAutoFit/>
          </a:bodyPr>
          <a:lstStyle/>
          <a:p>
            <a:r>
              <a:rPr kumimoji="1" lang="en-US" altLang="ja-JP" dirty="0"/>
              <a:t>100% Rate</a:t>
            </a:r>
            <a:endParaRPr kumimoji="1" lang="ja-JP" altLang="en-US" dirty="0"/>
          </a:p>
        </p:txBody>
      </p:sp>
      <p:cxnSp>
        <p:nvCxnSpPr>
          <p:cNvPr id="13" name="直線コネクタ 12"/>
          <p:cNvCxnSpPr/>
          <p:nvPr/>
        </p:nvCxnSpPr>
        <p:spPr>
          <a:xfrm>
            <a:off x="1547664" y="3399812"/>
            <a:ext cx="1656184" cy="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3203848" y="2206800"/>
            <a:ext cx="936104" cy="120492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4139952" y="2206800"/>
            <a:ext cx="2088232"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358608" y="2624597"/>
            <a:ext cx="1080120" cy="369332"/>
          </a:xfrm>
          <a:prstGeom prst="rect">
            <a:avLst/>
          </a:prstGeom>
          <a:noFill/>
        </p:spPr>
        <p:txBody>
          <a:bodyPr wrap="square" rtlCol="0">
            <a:spAutoFit/>
          </a:bodyPr>
          <a:lstStyle/>
          <a:p>
            <a:r>
              <a:rPr kumimoji="1" lang="en-US" altLang="ja-JP" dirty="0"/>
              <a:t>1% Rate</a:t>
            </a:r>
            <a:endParaRPr kumimoji="1" lang="ja-JP" altLang="en-US" dirty="0"/>
          </a:p>
        </p:txBody>
      </p:sp>
      <p:sp>
        <p:nvSpPr>
          <p:cNvPr id="20" name="テキスト ボックス 19"/>
          <p:cNvSpPr txBox="1"/>
          <p:nvPr/>
        </p:nvSpPr>
        <p:spPr>
          <a:xfrm>
            <a:off x="8011661" y="836712"/>
            <a:ext cx="1008112" cy="369332"/>
          </a:xfrm>
          <a:prstGeom prst="rect">
            <a:avLst/>
          </a:prstGeom>
          <a:noFill/>
        </p:spPr>
        <p:txBody>
          <a:bodyPr wrap="square" rtlCol="0">
            <a:spAutoFit/>
          </a:bodyPr>
          <a:lstStyle/>
          <a:p>
            <a:r>
              <a:rPr kumimoji="1" lang="en-US" altLang="ja-JP" sz="900" dirty="0"/>
              <a:t>2018.7.3</a:t>
            </a:r>
          </a:p>
          <a:p>
            <a:r>
              <a:rPr kumimoji="1" lang="en-US" altLang="ja-JP" sz="900" dirty="0"/>
              <a:t>2018.7.24  PAUSE</a:t>
            </a:r>
            <a:endParaRPr kumimoji="1" lang="ja-JP" altLang="en-US" sz="900" dirty="0"/>
          </a:p>
        </p:txBody>
      </p:sp>
      <p:sp>
        <p:nvSpPr>
          <p:cNvPr id="21" name="テキスト ボックス 20"/>
          <p:cNvSpPr txBox="1"/>
          <p:nvPr/>
        </p:nvSpPr>
        <p:spPr>
          <a:xfrm>
            <a:off x="3239852" y="1435934"/>
            <a:ext cx="720080" cy="369332"/>
          </a:xfrm>
          <a:prstGeom prst="rect">
            <a:avLst/>
          </a:prstGeom>
          <a:noFill/>
        </p:spPr>
        <p:txBody>
          <a:bodyPr wrap="square" rtlCol="0">
            <a:spAutoFit/>
          </a:bodyPr>
          <a:lstStyle/>
          <a:p>
            <a:r>
              <a:rPr kumimoji="1" lang="en-US" altLang="ja-JP" dirty="0"/>
              <a:t>DUT</a:t>
            </a:r>
            <a:endParaRPr kumimoji="1" lang="ja-JP" altLang="en-US" dirty="0"/>
          </a:p>
        </p:txBody>
      </p:sp>
      <p:sp>
        <p:nvSpPr>
          <p:cNvPr id="24" name="右矢印 23"/>
          <p:cNvSpPr/>
          <p:nvPr/>
        </p:nvSpPr>
        <p:spPr>
          <a:xfrm>
            <a:off x="1439652" y="1813294"/>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1470621" y="3083312"/>
            <a:ext cx="371960" cy="2099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5856224" y="2362514"/>
            <a:ext cx="371960" cy="2099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a:off x="5841680" y="1782108"/>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076055" y="2822755"/>
            <a:ext cx="3249481" cy="369332"/>
          </a:xfrm>
          <a:prstGeom prst="rect">
            <a:avLst/>
          </a:prstGeom>
          <a:noFill/>
        </p:spPr>
        <p:txBody>
          <a:bodyPr wrap="square" rtlCol="0">
            <a:spAutoFit/>
          </a:bodyPr>
          <a:lstStyle/>
          <a:p>
            <a:r>
              <a:rPr lang="en-US" altLang="ja-JP" dirty="0"/>
              <a:t>Measure latency per frame </a:t>
            </a:r>
            <a:endParaRPr kumimoji="1" lang="ja-JP" altLang="en-US" dirty="0"/>
          </a:p>
        </p:txBody>
      </p:sp>
      <p:graphicFrame>
        <p:nvGraphicFramePr>
          <p:cNvPr id="30" name="グラフ 29"/>
          <p:cNvGraphicFramePr>
            <a:graphicFrameLocks/>
          </p:cNvGraphicFramePr>
          <p:nvPr>
            <p:extLst>
              <p:ext uri="{D42A27DB-BD31-4B8C-83A1-F6EECF244321}">
                <p14:modId xmlns:p14="http://schemas.microsoft.com/office/powerpoint/2010/main" val="851423298"/>
              </p:ext>
            </p:extLst>
          </p:nvPr>
        </p:nvGraphicFramePr>
        <p:xfrm>
          <a:off x="4595660" y="3293300"/>
          <a:ext cx="4224812" cy="2707082"/>
        </p:xfrm>
        <a:graphic>
          <a:graphicData uri="http://schemas.openxmlformats.org/drawingml/2006/chart">
            <c:chart xmlns:c="http://schemas.openxmlformats.org/drawingml/2006/chart" xmlns:r="http://schemas.openxmlformats.org/officeDocument/2006/relationships" r:id="rId2"/>
          </a:graphicData>
        </a:graphic>
      </p:graphicFrame>
      <p:sp>
        <p:nvSpPr>
          <p:cNvPr id="31" name="テキスト ボックス 30"/>
          <p:cNvSpPr txBox="1"/>
          <p:nvPr/>
        </p:nvSpPr>
        <p:spPr>
          <a:xfrm>
            <a:off x="5393190" y="5958784"/>
            <a:ext cx="1783077" cy="246221"/>
          </a:xfrm>
          <a:prstGeom prst="rect">
            <a:avLst/>
          </a:prstGeom>
          <a:noFill/>
        </p:spPr>
        <p:txBody>
          <a:bodyPr wrap="square" rtlCol="0">
            <a:spAutoFit/>
          </a:bodyPr>
          <a:lstStyle/>
          <a:p>
            <a:r>
              <a:rPr lang="en-US" altLang="ja-JP" sz="1000" dirty="0"/>
              <a:t>Received  frame  number</a:t>
            </a:r>
            <a:endParaRPr kumimoji="1" lang="ja-JP" altLang="en-US" sz="1000" dirty="0"/>
          </a:p>
        </p:txBody>
      </p:sp>
      <p:sp>
        <p:nvSpPr>
          <p:cNvPr id="32" name="テキスト ボックス 31"/>
          <p:cNvSpPr txBox="1"/>
          <p:nvPr/>
        </p:nvSpPr>
        <p:spPr>
          <a:xfrm>
            <a:off x="5136121" y="3441935"/>
            <a:ext cx="1783077" cy="246221"/>
          </a:xfrm>
          <a:prstGeom prst="rect">
            <a:avLst/>
          </a:prstGeom>
          <a:noFill/>
        </p:spPr>
        <p:txBody>
          <a:bodyPr wrap="square" rtlCol="0">
            <a:spAutoFit/>
          </a:bodyPr>
          <a:lstStyle/>
          <a:p>
            <a:r>
              <a:rPr lang="en-US" altLang="ja-JP" sz="1000" dirty="0"/>
              <a:t>Latency per frame (us)</a:t>
            </a:r>
            <a:endParaRPr kumimoji="1" lang="ja-JP" altLang="en-US" sz="1000" dirty="0"/>
          </a:p>
        </p:txBody>
      </p:sp>
      <p:cxnSp>
        <p:nvCxnSpPr>
          <p:cNvPr id="34" name="直線コネクタ 33"/>
          <p:cNvCxnSpPr/>
          <p:nvPr/>
        </p:nvCxnSpPr>
        <p:spPr>
          <a:xfrm>
            <a:off x="5184068" y="5320666"/>
            <a:ext cx="2412268" cy="0"/>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5856224" y="5027265"/>
            <a:ext cx="1395893" cy="246221"/>
          </a:xfrm>
          <a:prstGeom prst="rect">
            <a:avLst/>
          </a:prstGeom>
          <a:noFill/>
        </p:spPr>
        <p:txBody>
          <a:bodyPr wrap="square" rtlCol="0">
            <a:spAutoFit/>
          </a:bodyPr>
          <a:lstStyle/>
          <a:p>
            <a:r>
              <a:rPr lang="en-US" altLang="ja-JP" sz="1000" dirty="0"/>
              <a:t>Buffered  frames  = 24</a:t>
            </a:r>
            <a:endParaRPr kumimoji="1" lang="ja-JP" altLang="en-US" sz="1000" dirty="0"/>
          </a:p>
        </p:txBody>
      </p:sp>
      <p:cxnSp>
        <p:nvCxnSpPr>
          <p:cNvPr id="38" name="直線コネクタ 37"/>
          <p:cNvCxnSpPr/>
          <p:nvPr/>
        </p:nvCxnSpPr>
        <p:spPr>
          <a:xfrm flipV="1">
            <a:off x="7596336" y="4005064"/>
            <a:ext cx="0" cy="1268422"/>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5993823" y="3180986"/>
            <a:ext cx="1230154" cy="246221"/>
          </a:xfrm>
          <a:prstGeom prst="rect">
            <a:avLst/>
          </a:prstGeom>
          <a:noFill/>
        </p:spPr>
        <p:txBody>
          <a:bodyPr wrap="square" rtlCol="0">
            <a:spAutoFit/>
          </a:bodyPr>
          <a:lstStyle/>
          <a:p>
            <a:r>
              <a:rPr lang="en-US" altLang="ja-JP" sz="1000" dirty="0"/>
              <a:t>@64 bytes frame</a:t>
            </a:r>
            <a:endParaRPr kumimoji="1" lang="ja-JP" altLang="en-US" sz="1000" dirty="0"/>
          </a:p>
        </p:txBody>
      </p:sp>
      <p:sp>
        <p:nvSpPr>
          <p:cNvPr id="42" name="円/楕円 41"/>
          <p:cNvSpPr/>
          <p:nvPr/>
        </p:nvSpPr>
        <p:spPr>
          <a:xfrm>
            <a:off x="7596336" y="5517232"/>
            <a:ext cx="37232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7318661" y="5834532"/>
            <a:ext cx="927672" cy="246221"/>
          </a:xfrm>
          <a:prstGeom prst="rect">
            <a:avLst/>
          </a:prstGeom>
          <a:noFill/>
        </p:spPr>
        <p:txBody>
          <a:bodyPr wrap="square" rtlCol="0">
            <a:spAutoFit/>
          </a:bodyPr>
          <a:lstStyle/>
          <a:p>
            <a:r>
              <a:rPr lang="en-US" altLang="ja-JP" sz="1000" dirty="0"/>
              <a:t>Drop  frame</a:t>
            </a:r>
            <a:endParaRPr kumimoji="1" lang="ja-JP" altLang="en-US" sz="1000" dirty="0"/>
          </a:p>
        </p:txBody>
      </p:sp>
      <p:sp>
        <p:nvSpPr>
          <p:cNvPr id="44" name="テキスト ボックス 43"/>
          <p:cNvSpPr txBox="1"/>
          <p:nvPr/>
        </p:nvSpPr>
        <p:spPr>
          <a:xfrm>
            <a:off x="4579645" y="1411254"/>
            <a:ext cx="1810557" cy="369332"/>
          </a:xfrm>
          <a:prstGeom prst="rect">
            <a:avLst/>
          </a:prstGeom>
          <a:noFill/>
        </p:spPr>
        <p:txBody>
          <a:bodyPr wrap="square" rtlCol="0">
            <a:spAutoFit/>
          </a:bodyPr>
          <a:lstStyle/>
          <a:p>
            <a:r>
              <a:rPr kumimoji="1" lang="en-US" altLang="ja-JP" dirty="0"/>
              <a:t>oversubscription</a:t>
            </a:r>
            <a:endParaRPr kumimoji="1" lang="ja-JP" altLang="en-US" dirty="0"/>
          </a:p>
        </p:txBody>
      </p:sp>
      <p:cxnSp>
        <p:nvCxnSpPr>
          <p:cNvPr id="46" name="直線矢印コネクタ 45"/>
          <p:cNvCxnSpPr/>
          <p:nvPr/>
        </p:nvCxnSpPr>
        <p:spPr>
          <a:xfrm>
            <a:off x="5993823" y="2572502"/>
            <a:ext cx="0" cy="2084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rot="20066479">
            <a:off x="2427592" y="2369679"/>
            <a:ext cx="2758297" cy="865924"/>
          </a:xfrm>
          <a:prstGeom prst="ellipse">
            <a:avLst/>
          </a:prstGeom>
          <a:noFill/>
          <a:ln w="22225">
            <a:solidFill>
              <a:srgbClr val="00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rot="19908561">
            <a:off x="3456229" y="3042107"/>
            <a:ext cx="1629216" cy="369332"/>
          </a:xfrm>
          <a:prstGeom prst="rect">
            <a:avLst/>
          </a:prstGeom>
          <a:noFill/>
        </p:spPr>
        <p:txBody>
          <a:bodyPr wrap="square" rtlCol="0">
            <a:spAutoFit/>
          </a:bodyPr>
          <a:lstStyle/>
          <a:p>
            <a:r>
              <a:rPr kumimoji="1" lang="en-US" altLang="ja-JP" dirty="0"/>
              <a:t>Buffer scope</a:t>
            </a:r>
            <a:endParaRPr kumimoji="1" lang="ja-JP" altLang="en-US" dirty="0"/>
          </a:p>
        </p:txBody>
      </p:sp>
      <p:sp>
        <p:nvSpPr>
          <p:cNvPr id="10" name="テキスト ボックス 9"/>
          <p:cNvSpPr txBox="1"/>
          <p:nvPr/>
        </p:nvSpPr>
        <p:spPr>
          <a:xfrm>
            <a:off x="484822" y="4550211"/>
            <a:ext cx="3475109" cy="954107"/>
          </a:xfrm>
          <a:prstGeom prst="rect">
            <a:avLst/>
          </a:prstGeom>
          <a:noFill/>
          <a:ln>
            <a:solidFill>
              <a:schemeClr val="tx1"/>
            </a:solidFill>
          </a:ln>
        </p:spPr>
        <p:txBody>
          <a:bodyPr wrap="square" rtlCol="0">
            <a:spAutoFit/>
          </a:bodyPr>
          <a:lstStyle/>
          <a:p>
            <a:r>
              <a:rPr lang="en-US" altLang="ja-JP" sz="1400" dirty="0"/>
              <a:t>To cause congestion at the same time</a:t>
            </a:r>
          </a:p>
          <a:p>
            <a:r>
              <a:rPr kumimoji="1" lang="en-US" altLang="ja-JP" sz="1400" dirty="0"/>
              <a:t>Traffic generator has following configuration.</a:t>
            </a:r>
          </a:p>
          <a:p>
            <a:r>
              <a:rPr lang="en-US" altLang="ja-JP" sz="1400" dirty="0"/>
              <a:t>      Port Send Mode = Synchronous</a:t>
            </a:r>
          </a:p>
          <a:p>
            <a:r>
              <a:rPr kumimoji="1" lang="en-US" altLang="ja-JP" sz="1400" dirty="0"/>
              <a:t>      Flow Control       = disable  </a:t>
            </a:r>
            <a:endParaRPr kumimoji="1" lang="ja-JP" altLang="en-US" sz="1400" dirty="0"/>
          </a:p>
        </p:txBody>
      </p:sp>
    </p:spTree>
    <p:extLst>
      <p:ext uri="{BB962C8B-B14F-4D97-AF65-F5344CB8AC3E}">
        <p14:creationId xmlns:p14="http://schemas.microsoft.com/office/powerpoint/2010/main" val="153923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グラフ 44"/>
          <p:cNvGraphicFramePr>
            <a:graphicFrameLocks/>
          </p:cNvGraphicFramePr>
          <p:nvPr>
            <p:extLst>
              <p:ext uri="{D42A27DB-BD31-4B8C-83A1-F6EECF244321}">
                <p14:modId xmlns:p14="http://schemas.microsoft.com/office/powerpoint/2010/main" val="2110253489"/>
              </p:ext>
            </p:extLst>
          </p:nvPr>
        </p:nvGraphicFramePr>
        <p:xfrm>
          <a:off x="4902656" y="1008514"/>
          <a:ext cx="3872642" cy="2396571"/>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467544" y="44624"/>
            <a:ext cx="7772400" cy="1152128"/>
          </a:xfrm>
        </p:spPr>
        <p:txBody>
          <a:bodyPr>
            <a:normAutofit/>
          </a:bodyPr>
          <a:lstStyle/>
          <a:p>
            <a:r>
              <a:rPr kumimoji="1" lang="en-US" altLang="ja-JP" sz="2800" dirty="0"/>
              <a:t>RFC8239 Data Center Benchmarking Methodology</a:t>
            </a:r>
            <a:br>
              <a:rPr kumimoji="1" lang="en-US" altLang="ja-JP" sz="2800" dirty="0"/>
            </a:br>
            <a:r>
              <a:rPr lang="en-US" altLang="ja-JP" sz="2800" dirty="0"/>
              <a:t>3.Buffering Testing</a:t>
            </a:r>
            <a:endParaRPr kumimoji="1" lang="ja-JP" altLang="en-US" sz="2800" dirty="0"/>
          </a:p>
        </p:txBody>
      </p:sp>
      <p:sp>
        <p:nvSpPr>
          <p:cNvPr id="4" name="正方形/長方形 3"/>
          <p:cNvSpPr/>
          <p:nvPr/>
        </p:nvSpPr>
        <p:spPr>
          <a:xfrm>
            <a:off x="1733766" y="2206800"/>
            <a:ext cx="1800200" cy="27363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磁気ディスク 4"/>
          <p:cNvSpPr/>
          <p:nvPr/>
        </p:nvSpPr>
        <p:spPr>
          <a:xfrm rot="5400000">
            <a:off x="3605974" y="3028481"/>
            <a:ext cx="504056"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 磁気ディスク 5"/>
          <p:cNvSpPr/>
          <p:nvPr/>
        </p:nvSpPr>
        <p:spPr>
          <a:xfrm rot="16200000">
            <a:off x="1101459" y="2429641"/>
            <a:ext cx="517690"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 磁気ディスク 6"/>
          <p:cNvSpPr/>
          <p:nvPr/>
        </p:nvSpPr>
        <p:spPr>
          <a:xfrm rot="16200000">
            <a:off x="1101459" y="3725785"/>
            <a:ext cx="517690"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51520" y="2206800"/>
            <a:ext cx="1188132" cy="369332"/>
          </a:xfrm>
          <a:prstGeom prst="rect">
            <a:avLst/>
          </a:prstGeom>
          <a:noFill/>
        </p:spPr>
        <p:txBody>
          <a:bodyPr wrap="square" rtlCol="0">
            <a:spAutoFit/>
          </a:bodyPr>
          <a:lstStyle/>
          <a:p>
            <a:r>
              <a:rPr kumimoji="1" lang="en-US" altLang="ja-JP" dirty="0"/>
              <a:t>100% Rate</a:t>
            </a:r>
            <a:endParaRPr kumimoji="1" lang="ja-JP" altLang="en-US" dirty="0"/>
          </a:p>
        </p:txBody>
      </p:sp>
      <p:cxnSp>
        <p:nvCxnSpPr>
          <p:cNvPr id="13" name="直線コネクタ 12"/>
          <p:cNvCxnSpPr/>
          <p:nvPr/>
        </p:nvCxnSpPr>
        <p:spPr>
          <a:xfrm>
            <a:off x="581638" y="4193836"/>
            <a:ext cx="1656184" cy="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2237822" y="3574952"/>
            <a:ext cx="936104" cy="61888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3163416" y="3590912"/>
            <a:ext cx="1736487"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19012" y="3439641"/>
            <a:ext cx="1341184" cy="369332"/>
          </a:xfrm>
          <a:prstGeom prst="rect">
            <a:avLst/>
          </a:prstGeom>
          <a:noFill/>
        </p:spPr>
        <p:txBody>
          <a:bodyPr wrap="square" rtlCol="0">
            <a:spAutoFit/>
          </a:bodyPr>
          <a:lstStyle/>
          <a:p>
            <a:r>
              <a:rPr kumimoji="1" lang="en-US" altLang="ja-JP" dirty="0"/>
              <a:t>100% Rate</a:t>
            </a:r>
            <a:endParaRPr kumimoji="1" lang="ja-JP" altLang="en-US" dirty="0"/>
          </a:p>
        </p:txBody>
      </p:sp>
      <p:sp>
        <p:nvSpPr>
          <p:cNvPr id="21" name="テキスト ボックス 20"/>
          <p:cNvSpPr txBox="1"/>
          <p:nvPr/>
        </p:nvSpPr>
        <p:spPr>
          <a:xfrm>
            <a:off x="2273826" y="2206800"/>
            <a:ext cx="720080" cy="369332"/>
          </a:xfrm>
          <a:prstGeom prst="rect">
            <a:avLst/>
          </a:prstGeom>
          <a:noFill/>
        </p:spPr>
        <p:txBody>
          <a:bodyPr wrap="square" rtlCol="0">
            <a:spAutoFit/>
          </a:bodyPr>
          <a:lstStyle/>
          <a:p>
            <a:r>
              <a:rPr kumimoji="1" lang="en-US" altLang="ja-JP" dirty="0"/>
              <a:t>DUT</a:t>
            </a:r>
            <a:endParaRPr kumimoji="1" lang="ja-JP" altLang="en-US" dirty="0"/>
          </a:p>
        </p:txBody>
      </p:sp>
      <p:sp>
        <p:nvSpPr>
          <p:cNvPr id="24" name="右矢印 23"/>
          <p:cNvSpPr/>
          <p:nvPr/>
        </p:nvSpPr>
        <p:spPr>
          <a:xfrm>
            <a:off x="473626" y="2607318"/>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a:off x="4361437" y="3135583"/>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009178" y="746420"/>
            <a:ext cx="2334178" cy="276999"/>
          </a:xfrm>
          <a:prstGeom prst="rect">
            <a:avLst/>
          </a:prstGeom>
          <a:noFill/>
        </p:spPr>
        <p:txBody>
          <a:bodyPr wrap="square" rtlCol="0">
            <a:spAutoFit/>
          </a:bodyPr>
          <a:lstStyle/>
          <a:p>
            <a:r>
              <a:rPr lang="en-US" altLang="ja-JP" sz="1200" dirty="0"/>
              <a:t>Measure latency per frame </a:t>
            </a:r>
            <a:endParaRPr kumimoji="1" lang="ja-JP" altLang="en-US" sz="1200" dirty="0"/>
          </a:p>
        </p:txBody>
      </p:sp>
      <p:sp>
        <p:nvSpPr>
          <p:cNvPr id="31" name="テキスト ボックス 30"/>
          <p:cNvSpPr txBox="1"/>
          <p:nvPr/>
        </p:nvSpPr>
        <p:spPr>
          <a:xfrm>
            <a:off x="5517483" y="3344834"/>
            <a:ext cx="1783077" cy="246221"/>
          </a:xfrm>
          <a:prstGeom prst="rect">
            <a:avLst/>
          </a:prstGeom>
          <a:noFill/>
        </p:spPr>
        <p:txBody>
          <a:bodyPr wrap="square" rtlCol="0">
            <a:spAutoFit/>
          </a:bodyPr>
          <a:lstStyle/>
          <a:p>
            <a:r>
              <a:rPr lang="en-US" altLang="ja-JP" sz="1000" dirty="0"/>
              <a:t>Received  frame  number</a:t>
            </a:r>
            <a:endParaRPr kumimoji="1" lang="ja-JP" altLang="en-US" sz="1000" dirty="0"/>
          </a:p>
        </p:txBody>
      </p:sp>
      <p:sp>
        <p:nvSpPr>
          <p:cNvPr id="32" name="テキスト ボックス 31"/>
          <p:cNvSpPr txBox="1"/>
          <p:nvPr/>
        </p:nvSpPr>
        <p:spPr>
          <a:xfrm>
            <a:off x="5216268" y="1199082"/>
            <a:ext cx="1783077" cy="246221"/>
          </a:xfrm>
          <a:prstGeom prst="rect">
            <a:avLst/>
          </a:prstGeom>
          <a:noFill/>
        </p:spPr>
        <p:txBody>
          <a:bodyPr wrap="square" rtlCol="0">
            <a:spAutoFit/>
          </a:bodyPr>
          <a:lstStyle/>
          <a:p>
            <a:r>
              <a:rPr lang="en-US" altLang="ja-JP" sz="1000" dirty="0"/>
              <a:t>Latency per frame (us)</a:t>
            </a:r>
            <a:endParaRPr kumimoji="1" lang="ja-JP" altLang="en-US" sz="1000" dirty="0"/>
          </a:p>
        </p:txBody>
      </p:sp>
      <p:cxnSp>
        <p:nvCxnSpPr>
          <p:cNvPr id="34" name="直線コネクタ 33"/>
          <p:cNvCxnSpPr/>
          <p:nvPr/>
        </p:nvCxnSpPr>
        <p:spPr>
          <a:xfrm>
            <a:off x="5370229" y="2830248"/>
            <a:ext cx="2082091" cy="0"/>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5922768" y="2484207"/>
            <a:ext cx="1395893" cy="246221"/>
          </a:xfrm>
          <a:prstGeom prst="rect">
            <a:avLst/>
          </a:prstGeom>
          <a:noFill/>
        </p:spPr>
        <p:txBody>
          <a:bodyPr wrap="square" rtlCol="0">
            <a:spAutoFit/>
          </a:bodyPr>
          <a:lstStyle/>
          <a:p>
            <a:r>
              <a:rPr lang="en-US" altLang="ja-JP" sz="1000" dirty="0"/>
              <a:t>Buffered  frames  = 24</a:t>
            </a:r>
            <a:endParaRPr kumimoji="1" lang="ja-JP" altLang="en-US" sz="1000" dirty="0"/>
          </a:p>
        </p:txBody>
      </p:sp>
      <p:cxnSp>
        <p:nvCxnSpPr>
          <p:cNvPr id="38" name="直線コネクタ 37"/>
          <p:cNvCxnSpPr/>
          <p:nvPr/>
        </p:nvCxnSpPr>
        <p:spPr>
          <a:xfrm flipV="1">
            <a:off x="7449331" y="1683120"/>
            <a:ext cx="0" cy="1129806"/>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6222166" y="913942"/>
            <a:ext cx="1230154" cy="246221"/>
          </a:xfrm>
          <a:prstGeom prst="rect">
            <a:avLst/>
          </a:prstGeom>
          <a:noFill/>
        </p:spPr>
        <p:txBody>
          <a:bodyPr wrap="square" rtlCol="0">
            <a:spAutoFit/>
          </a:bodyPr>
          <a:lstStyle/>
          <a:p>
            <a:r>
              <a:rPr lang="en-US" altLang="ja-JP" sz="1000" dirty="0"/>
              <a:t>@64 bytes frame</a:t>
            </a:r>
            <a:endParaRPr kumimoji="1" lang="ja-JP" altLang="en-US" sz="1000" dirty="0"/>
          </a:p>
        </p:txBody>
      </p:sp>
      <p:sp>
        <p:nvSpPr>
          <p:cNvPr id="42" name="円/楕円 41"/>
          <p:cNvSpPr/>
          <p:nvPr/>
        </p:nvSpPr>
        <p:spPr>
          <a:xfrm>
            <a:off x="7677397" y="2952545"/>
            <a:ext cx="37232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7495763" y="3343304"/>
            <a:ext cx="927672" cy="246221"/>
          </a:xfrm>
          <a:prstGeom prst="rect">
            <a:avLst/>
          </a:prstGeom>
          <a:noFill/>
        </p:spPr>
        <p:txBody>
          <a:bodyPr wrap="square" rtlCol="0">
            <a:spAutoFit/>
          </a:bodyPr>
          <a:lstStyle/>
          <a:p>
            <a:r>
              <a:rPr lang="en-US" altLang="ja-JP" sz="1000" dirty="0"/>
              <a:t>Drop  frame</a:t>
            </a:r>
            <a:endParaRPr kumimoji="1" lang="ja-JP" altLang="en-US" sz="1000" dirty="0"/>
          </a:p>
        </p:txBody>
      </p:sp>
      <p:cxnSp>
        <p:nvCxnSpPr>
          <p:cNvPr id="46" name="直線矢印コネクタ 45"/>
          <p:cNvCxnSpPr/>
          <p:nvPr/>
        </p:nvCxnSpPr>
        <p:spPr>
          <a:xfrm flipV="1">
            <a:off x="4797599" y="2952545"/>
            <a:ext cx="264283" cy="1811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139167" y="3366526"/>
            <a:ext cx="1736487"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81638" y="2908411"/>
            <a:ext cx="1656184" cy="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2237822" y="2923685"/>
            <a:ext cx="901345" cy="44284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9" name="右矢印 38"/>
          <p:cNvSpPr/>
          <p:nvPr/>
        </p:nvSpPr>
        <p:spPr>
          <a:xfrm>
            <a:off x="4361437" y="3643568"/>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右矢印 39"/>
          <p:cNvSpPr/>
          <p:nvPr/>
        </p:nvSpPr>
        <p:spPr>
          <a:xfrm>
            <a:off x="473626" y="3900070"/>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497788" y="2769796"/>
            <a:ext cx="1402115" cy="307777"/>
          </a:xfrm>
          <a:prstGeom prst="rect">
            <a:avLst/>
          </a:prstGeom>
        </p:spPr>
        <p:txBody>
          <a:bodyPr wrap="none">
            <a:spAutoFit/>
          </a:bodyPr>
          <a:lstStyle/>
          <a:p>
            <a:pPr lvl="0"/>
            <a:r>
              <a:rPr lang="en-US" altLang="ja-JP" sz="1400" dirty="0">
                <a:solidFill>
                  <a:prstClr val="black"/>
                </a:solidFill>
              </a:rPr>
              <a:t>oversubscription</a:t>
            </a:r>
            <a:endParaRPr lang="ja-JP" altLang="en-US" sz="1400" dirty="0">
              <a:solidFill>
                <a:prstClr val="black"/>
              </a:solidFill>
            </a:endParaRPr>
          </a:p>
        </p:txBody>
      </p:sp>
      <p:sp>
        <p:nvSpPr>
          <p:cNvPr id="47" name="円/楕円 46"/>
          <p:cNvSpPr/>
          <p:nvPr/>
        </p:nvSpPr>
        <p:spPr>
          <a:xfrm>
            <a:off x="7467628" y="1620210"/>
            <a:ext cx="235647" cy="1440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8" name="グラフ 47"/>
          <p:cNvGraphicFramePr>
            <a:graphicFrameLocks/>
          </p:cNvGraphicFramePr>
          <p:nvPr>
            <p:extLst>
              <p:ext uri="{D42A27DB-BD31-4B8C-83A1-F6EECF244321}">
                <p14:modId xmlns:p14="http://schemas.microsoft.com/office/powerpoint/2010/main" val="3398837341"/>
              </p:ext>
            </p:extLst>
          </p:nvPr>
        </p:nvGraphicFramePr>
        <p:xfrm>
          <a:off x="4935722" y="3748562"/>
          <a:ext cx="3803042" cy="2606367"/>
        </p:xfrm>
        <a:graphic>
          <a:graphicData uri="http://schemas.openxmlformats.org/drawingml/2006/chart">
            <c:chart xmlns:c="http://schemas.openxmlformats.org/drawingml/2006/chart" xmlns:r="http://schemas.openxmlformats.org/officeDocument/2006/relationships" r:id="rId3"/>
          </a:graphicData>
        </a:graphic>
      </p:graphicFrame>
      <p:cxnSp>
        <p:nvCxnSpPr>
          <p:cNvPr id="49" name="直線コネクタ 48"/>
          <p:cNvCxnSpPr/>
          <p:nvPr/>
        </p:nvCxnSpPr>
        <p:spPr>
          <a:xfrm>
            <a:off x="5415506" y="5733256"/>
            <a:ext cx="2082091" cy="0"/>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7526172" y="4444876"/>
            <a:ext cx="0" cy="1288380"/>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6053438" y="5373216"/>
            <a:ext cx="1395893" cy="246221"/>
          </a:xfrm>
          <a:prstGeom prst="rect">
            <a:avLst/>
          </a:prstGeom>
          <a:noFill/>
        </p:spPr>
        <p:txBody>
          <a:bodyPr wrap="square" rtlCol="0">
            <a:spAutoFit/>
          </a:bodyPr>
          <a:lstStyle/>
          <a:p>
            <a:r>
              <a:rPr lang="en-US" altLang="ja-JP" sz="1000" dirty="0"/>
              <a:t>Buffered  frames  = 24</a:t>
            </a:r>
            <a:endParaRPr kumimoji="1" lang="ja-JP" altLang="en-US" sz="1000" dirty="0"/>
          </a:p>
        </p:txBody>
      </p:sp>
      <p:sp>
        <p:nvSpPr>
          <p:cNvPr id="53" name="円/楕円 52"/>
          <p:cNvSpPr/>
          <p:nvPr/>
        </p:nvSpPr>
        <p:spPr>
          <a:xfrm>
            <a:off x="7541966" y="4363343"/>
            <a:ext cx="235647" cy="1440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a:off x="7679913" y="5877272"/>
            <a:ext cx="37232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1547663" y="2484207"/>
            <a:ext cx="2088233" cy="2153873"/>
          </a:xfrm>
          <a:prstGeom prst="ellipse">
            <a:avLst/>
          </a:prstGeom>
          <a:noFill/>
          <a:ln w="22225">
            <a:solidFill>
              <a:srgbClr val="00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2006680" y="4139788"/>
            <a:ext cx="1629216" cy="369332"/>
          </a:xfrm>
          <a:prstGeom prst="rect">
            <a:avLst/>
          </a:prstGeom>
          <a:noFill/>
        </p:spPr>
        <p:txBody>
          <a:bodyPr wrap="square" rtlCol="0">
            <a:spAutoFit/>
          </a:bodyPr>
          <a:lstStyle/>
          <a:p>
            <a:r>
              <a:rPr kumimoji="1" lang="en-US" altLang="ja-JP" dirty="0"/>
              <a:t>Buffer scope</a:t>
            </a:r>
            <a:endParaRPr kumimoji="1" lang="ja-JP" altLang="en-US" dirty="0"/>
          </a:p>
        </p:txBody>
      </p:sp>
      <p:sp>
        <p:nvSpPr>
          <p:cNvPr id="57" name="テキスト ボックス 56"/>
          <p:cNvSpPr txBox="1"/>
          <p:nvPr/>
        </p:nvSpPr>
        <p:spPr>
          <a:xfrm>
            <a:off x="2180144" y="5381663"/>
            <a:ext cx="2749597" cy="523220"/>
          </a:xfrm>
          <a:prstGeom prst="rect">
            <a:avLst/>
          </a:prstGeom>
          <a:noFill/>
          <a:ln>
            <a:solidFill>
              <a:schemeClr val="tx1"/>
            </a:solidFill>
          </a:ln>
        </p:spPr>
        <p:txBody>
          <a:bodyPr wrap="square" rtlCol="0">
            <a:spAutoFit/>
          </a:bodyPr>
          <a:lstStyle/>
          <a:p>
            <a:r>
              <a:rPr lang="en-US" altLang="ja-JP" sz="1400" dirty="0"/>
              <a:t>Total buffered  frames  = 24 + 24 </a:t>
            </a:r>
          </a:p>
          <a:p>
            <a:r>
              <a:rPr kumimoji="1" lang="en-US" altLang="ja-JP" sz="1400" dirty="0"/>
              <a:t>                                          = 48</a:t>
            </a:r>
            <a:endParaRPr kumimoji="1" lang="ja-JP" altLang="en-US" sz="1400" dirty="0"/>
          </a:p>
        </p:txBody>
      </p:sp>
      <p:cxnSp>
        <p:nvCxnSpPr>
          <p:cNvPr id="60" name="直線矢印コネクタ 59"/>
          <p:cNvCxnSpPr/>
          <p:nvPr/>
        </p:nvCxnSpPr>
        <p:spPr>
          <a:xfrm>
            <a:off x="4743512" y="3802572"/>
            <a:ext cx="264283" cy="1949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5636280" y="6292611"/>
            <a:ext cx="1783077" cy="246221"/>
          </a:xfrm>
          <a:prstGeom prst="rect">
            <a:avLst/>
          </a:prstGeom>
          <a:noFill/>
        </p:spPr>
        <p:txBody>
          <a:bodyPr wrap="square" rtlCol="0">
            <a:spAutoFit/>
          </a:bodyPr>
          <a:lstStyle/>
          <a:p>
            <a:r>
              <a:rPr lang="en-US" altLang="ja-JP" sz="1000" dirty="0"/>
              <a:t>Received  frame  number</a:t>
            </a:r>
            <a:endParaRPr kumimoji="1" lang="ja-JP" altLang="en-US" sz="1000" dirty="0"/>
          </a:p>
        </p:txBody>
      </p:sp>
      <p:sp>
        <p:nvSpPr>
          <p:cNvPr id="51" name="テキスト ボックス 50"/>
          <p:cNvSpPr txBox="1"/>
          <p:nvPr/>
        </p:nvSpPr>
        <p:spPr>
          <a:xfrm>
            <a:off x="7677397" y="6292598"/>
            <a:ext cx="927672" cy="246221"/>
          </a:xfrm>
          <a:prstGeom prst="rect">
            <a:avLst/>
          </a:prstGeom>
          <a:noFill/>
        </p:spPr>
        <p:txBody>
          <a:bodyPr wrap="square" rtlCol="0">
            <a:spAutoFit/>
          </a:bodyPr>
          <a:lstStyle/>
          <a:p>
            <a:r>
              <a:rPr lang="en-US" altLang="ja-JP" sz="1000" dirty="0"/>
              <a:t>Drop  frame</a:t>
            </a:r>
            <a:endParaRPr kumimoji="1" lang="ja-JP" altLang="en-US" sz="1000" dirty="0"/>
          </a:p>
        </p:txBody>
      </p:sp>
      <p:sp>
        <p:nvSpPr>
          <p:cNvPr id="58" name="テキスト ボックス 57"/>
          <p:cNvSpPr txBox="1"/>
          <p:nvPr/>
        </p:nvSpPr>
        <p:spPr>
          <a:xfrm>
            <a:off x="5330627" y="3970595"/>
            <a:ext cx="1783077" cy="246221"/>
          </a:xfrm>
          <a:prstGeom prst="rect">
            <a:avLst/>
          </a:prstGeom>
          <a:noFill/>
        </p:spPr>
        <p:txBody>
          <a:bodyPr wrap="square" rtlCol="0">
            <a:spAutoFit/>
          </a:bodyPr>
          <a:lstStyle/>
          <a:p>
            <a:r>
              <a:rPr lang="en-US" altLang="ja-JP" sz="1000" dirty="0"/>
              <a:t>Latency per frame (us)</a:t>
            </a:r>
            <a:endParaRPr kumimoji="1" lang="ja-JP" altLang="en-US" sz="1000" dirty="0"/>
          </a:p>
        </p:txBody>
      </p:sp>
    </p:spTree>
    <p:extLst>
      <p:ext uri="{BB962C8B-B14F-4D97-AF65-F5344CB8AC3E}">
        <p14:creationId xmlns:p14="http://schemas.microsoft.com/office/powerpoint/2010/main" val="193089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9E67498D-CB3B-4BA8-8262-F563D71834B2}"/>
              </a:ext>
            </a:extLst>
          </p:cNvPr>
          <p:cNvSpPr/>
          <p:nvPr/>
        </p:nvSpPr>
        <p:spPr>
          <a:xfrm>
            <a:off x="3057803" y="6165304"/>
            <a:ext cx="750711" cy="2627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451349" y="5904883"/>
            <a:ext cx="3192659" cy="523220"/>
          </a:xfrm>
          <a:prstGeom prst="rect">
            <a:avLst/>
          </a:prstGeom>
          <a:noFill/>
          <a:ln>
            <a:solidFill>
              <a:schemeClr val="tx1"/>
            </a:solidFill>
          </a:ln>
        </p:spPr>
        <p:txBody>
          <a:bodyPr wrap="square" rtlCol="0">
            <a:spAutoFit/>
          </a:bodyPr>
          <a:lstStyle/>
          <a:p>
            <a:r>
              <a:rPr lang="en-US" altLang="ja-JP" sz="1400" dirty="0"/>
              <a:t>Total buffered  frames  = 12 + 12 + 12 </a:t>
            </a:r>
          </a:p>
          <a:p>
            <a:r>
              <a:rPr kumimoji="1" lang="en-US" altLang="ja-JP" sz="1400" dirty="0"/>
              <a:t>                                          = 36</a:t>
            </a:r>
            <a:endParaRPr kumimoji="1" lang="ja-JP" altLang="en-US" sz="1400" dirty="0"/>
          </a:p>
        </p:txBody>
      </p:sp>
      <p:graphicFrame>
        <p:nvGraphicFramePr>
          <p:cNvPr id="66" name="グラフ 65"/>
          <p:cNvGraphicFramePr>
            <a:graphicFrameLocks/>
          </p:cNvGraphicFramePr>
          <p:nvPr>
            <p:extLst>
              <p:ext uri="{D42A27DB-BD31-4B8C-83A1-F6EECF244321}">
                <p14:modId xmlns:p14="http://schemas.microsoft.com/office/powerpoint/2010/main" val="3310862057"/>
              </p:ext>
            </p:extLst>
          </p:nvPr>
        </p:nvGraphicFramePr>
        <p:xfrm>
          <a:off x="5089913" y="2856298"/>
          <a:ext cx="3384011" cy="19540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7" name="グラフ 66"/>
          <p:cNvGraphicFramePr>
            <a:graphicFrameLocks/>
          </p:cNvGraphicFramePr>
          <p:nvPr>
            <p:extLst>
              <p:ext uri="{D42A27DB-BD31-4B8C-83A1-F6EECF244321}">
                <p14:modId xmlns:p14="http://schemas.microsoft.com/office/powerpoint/2010/main" val="2580645822"/>
              </p:ext>
            </p:extLst>
          </p:nvPr>
        </p:nvGraphicFramePr>
        <p:xfrm>
          <a:off x="5084268" y="4634085"/>
          <a:ext cx="3339168" cy="20352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5" name="グラフ 64"/>
          <p:cNvGraphicFramePr>
            <a:graphicFrameLocks/>
          </p:cNvGraphicFramePr>
          <p:nvPr>
            <p:extLst>
              <p:ext uri="{D42A27DB-BD31-4B8C-83A1-F6EECF244321}">
                <p14:modId xmlns:p14="http://schemas.microsoft.com/office/powerpoint/2010/main" val="1487852131"/>
              </p:ext>
            </p:extLst>
          </p:nvPr>
        </p:nvGraphicFramePr>
        <p:xfrm>
          <a:off x="5066720" y="1001063"/>
          <a:ext cx="3541046" cy="1912838"/>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p:cNvSpPr>
            <a:spLocks noGrp="1"/>
          </p:cNvSpPr>
          <p:nvPr>
            <p:ph type="ctrTitle"/>
          </p:nvPr>
        </p:nvSpPr>
        <p:spPr>
          <a:xfrm>
            <a:off x="467544" y="44624"/>
            <a:ext cx="7772400" cy="1152128"/>
          </a:xfrm>
        </p:spPr>
        <p:txBody>
          <a:bodyPr>
            <a:normAutofit/>
          </a:bodyPr>
          <a:lstStyle/>
          <a:p>
            <a:r>
              <a:rPr kumimoji="1" lang="en-US" altLang="ja-JP" sz="2800" dirty="0"/>
              <a:t>RFC8239 Data Center Benchmarking Methodology</a:t>
            </a:r>
            <a:br>
              <a:rPr kumimoji="1" lang="en-US" altLang="ja-JP" sz="2800" dirty="0"/>
            </a:br>
            <a:r>
              <a:rPr lang="en-US" altLang="ja-JP" sz="2800" dirty="0"/>
              <a:t>3.Buffering Testing</a:t>
            </a:r>
            <a:endParaRPr kumimoji="1" lang="ja-JP" altLang="en-US" sz="2800" dirty="0"/>
          </a:p>
        </p:txBody>
      </p:sp>
      <p:sp>
        <p:nvSpPr>
          <p:cNvPr id="4" name="正方形/長方形 3"/>
          <p:cNvSpPr/>
          <p:nvPr/>
        </p:nvSpPr>
        <p:spPr>
          <a:xfrm>
            <a:off x="1733766" y="1916832"/>
            <a:ext cx="1800200" cy="34563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磁気ディスク 4"/>
          <p:cNvSpPr/>
          <p:nvPr/>
        </p:nvSpPr>
        <p:spPr>
          <a:xfrm rot="5400000">
            <a:off x="3605974" y="3028481"/>
            <a:ext cx="504056"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 磁気ディスク 5"/>
          <p:cNvSpPr/>
          <p:nvPr/>
        </p:nvSpPr>
        <p:spPr>
          <a:xfrm rot="16200000">
            <a:off x="1101459" y="1995657"/>
            <a:ext cx="517690"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 磁気ディスク 6"/>
          <p:cNvSpPr/>
          <p:nvPr/>
        </p:nvSpPr>
        <p:spPr>
          <a:xfrm rot="16200000">
            <a:off x="1101459" y="4142263"/>
            <a:ext cx="517690"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51520" y="1772816"/>
            <a:ext cx="1188132" cy="369332"/>
          </a:xfrm>
          <a:prstGeom prst="rect">
            <a:avLst/>
          </a:prstGeom>
          <a:noFill/>
        </p:spPr>
        <p:txBody>
          <a:bodyPr wrap="square" rtlCol="0">
            <a:spAutoFit/>
          </a:bodyPr>
          <a:lstStyle/>
          <a:p>
            <a:r>
              <a:rPr kumimoji="1" lang="en-US" altLang="ja-JP" dirty="0"/>
              <a:t>100% Rate</a:t>
            </a:r>
            <a:endParaRPr kumimoji="1" lang="ja-JP" altLang="en-US" dirty="0"/>
          </a:p>
        </p:txBody>
      </p:sp>
      <p:cxnSp>
        <p:nvCxnSpPr>
          <p:cNvPr id="13" name="直線コネクタ 12"/>
          <p:cNvCxnSpPr/>
          <p:nvPr/>
        </p:nvCxnSpPr>
        <p:spPr>
          <a:xfrm>
            <a:off x="553063" y="4634085"/>
            <a:ext cx="1656184" cy="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2179298" y="3574952"/>
            <a:ext cx="994628" cy="105913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3163416" y="3590912"/>
            <a:ext cx="1736487"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19012" y="3996436"/>
            <a:ext cx="1341184" cy="369332"/>
          </a:xfrm>
          <a:prstGeom prst="rect">
            <a:avLst/>
          </a:prstGeom>
          <a:noFill/>
        </p:spPr>
        <p:txBody>
          <a:bodyPr wrap="square" rtlCol="0">
            <a:spAutoFit/>
          </a:bodyPr>
          <a:lstStyle/>
          <a:p>
            <a:r>
              <a:rPr kumimoji="1" lang="en-US" altLang="ja-JP" dirty="0"/>
              <a:t>100% Rate</a:t>
            </a:r>
            <a:endParaRPr kumimoji="1" lang="ja-JP" altLang="en-US" dirty="0"/>
          </a:p>
        </p:txBody>
      </p:sp>
      <p:sp>
        <p:nvSpPr>
          <p:cNvPr id="21" name="テキスト ボックス 20"/>
          <p:cNvSpPr txBox="1"/>
          <p:nvPr/>
        </p:nvSpPr>
        <p:spPr>
          <a:xfrm>
            <a:off x="2337723" y="1921421"/>
            <a:ext cx="720080" cy="369332"/>
          </a:xfrm>
          <a:prstGeom prst="rect">
            <a:avLst/>
          </a:prstGeom>
          <a:noFill/>
        </p:spPr>
        <p:txBody>
          <a:bodyPr wrap="square" rtlCol="0">
            <a:spAutoFit/>
          </a:bodyPr>
          <a:lstStyle/>
          <a:p>
            <a:r>
              <a:rPr kumimoji="1" lang="en-US" altLang="ja-JP" dirty="0"/>
              <a:t>DUT</a:t>
            </a:r>
            <a:endParaRPr kumimoji="1" lang="ja-JP" altLang="en-US" dirty="0"/>
          </a:p>
        </p:txBody>
      </p:sp>
      <p:sp>
        <p:nvSpPr>
          <p:cNvPr id="24" name="右矢印 23"/>
          <p:cNvSpPr/>
          <p:nvPr/>
        </p:nvSpPr>
        <p:spPr>
          <a:xfrm>
            <a:off x="473626" y="2173334"/>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a:off x="4361437" y="3135583"/>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009178" y="746420"/>
            <a:ext cx="2334178" cy="276999"/>
          </a:xfrm>
          <a:prstGeom prst="rect">
            <a:avLst/>
          </a:prstGeom>
          <a:noFill/>
        </p:spPr>
        <p:txBody>
          <a:bodyPr wrap="square" rtlCol="0">
            <a:spAutoFit/>
          </a:bodyPr>
          <a:lstStyle/>
          <a:p>
            <a:r>
              <a:rPr lang="en-US" altLang="ja-JP" sz="1200" dirty="0"/>
              <a:t>Measure latency per frame </a:t>
            </a:r>
            <a:endParaRPr kumimoji="1" lang="ja-JP" altLang="en-US" sz="1200" dirty="0"/>
          </a:p>
        </p:txBody>
      </p:sp>
      <p:sp>
        <p:nvSpPr>
          <p:cNvPr id="32" name="テキスト ボックス 31"/>
          <p:cNvSpPr txBox="1"/>
          <p:nvPr/>
        </p:nvSpPr>
        <p:spPr>
          <a:xfrm>
            <a:off x="5415506" y="1160163"/>
            <a:ext cx="1783077" cy="246221"/>
          </a:xfrm>
          <a:prstGeom prst="rect">
            <a:avLst/>
          </a:prstGeom>
          <a:noFill/>
        </p:spPr>
        <p:txBody>
          <a:bodyPr wrap="square" rtlCol="0">
            <a:spAutoFit/>
          </a:bodyPr>
          <a:lstStyle/>
          <a:p>
            <a:r>
              <a:rPr lang="en-US" altLang="ja-JP" sz="1000" dirty="0"/>
              <a:t>Latency per frame (us)</a:t>
            </a:r>
            <a:endParaRPr kumimoji="1" lang="ja-JP" altLang="en-US" sz="1000" dirty="0"/>
          </a:p>
        </p:txBody>
      </p:sp>
      <p:cxnSp>
        <p:nvCxnSpPr>
          <p:cNvPr id="34" name="直線コネクタ 33"/>
          <p:cNvCxnSpPr/>
          <p:nvPr/>
        </p:nvCxnSpPr>
        <p:spPr>
          <a:xfrm>
            <a:off x="5710338" y="2383322"/>
            <a:ext cx="1788040" cy="0"/>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6009178" y="2104250"/>
            <a:ext cx="1395893" cy="246221"/>
          </a:xfrm>
          <a:prstGeom prst="rect">
            <a:avLst/>
          </a:prstGeom>
          <a:noFill/>
        </p:spPr>
        <p:txBody>
          <a:bodyPr wrap="square" rtlCol="0">
            <a:spAutoFit/>
          </a:bodyPr>
          <a:lstStyle/>
          <a:p>
            <a:r>
              <a:rPr lang="en-US" altLang="ja-JP" sz="1000" dirty="0"/>
              <a:t>Buffered  frames  = 12</a:t>
            </a:r>
            <a:endParaRPr kumimoji="1" lang="ja-JP" altLang="en-US" sz="1000" dirty="0"/>
          </a:p>
        </p:txBody>
      </p:sp>
      <p:cxnSp>
        <p:nvCxnSpPr>
          <p:cNvPr id="38" name="直線コネクタ 37"/>
          <p:cNvCxnSpPr/>
          <p:nvPr/>
        </p:nvCxnSpPr>
        <p:spPr>
          <a:xfrm flipV="1">
            <a:off x="7498378" y="1459377"/>
            <a:ext cx="0" cy="891094"/>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6222166" y="913942"/>
            <a:ext cx="1230154" cy="246221"/>
          </a:xfrm>
          <a:prstGeom prst="rect">
            <a:avLst/>
          </a:prstGeom>
          <a:noFill/>
        </p:spPr>
        <p:txBody>
          <a:bodyPr wrap="square" rtlCol="0">
            <a:spAutoFit/>
          </a:bodyPr>
          <a:lstStyle/>
          <a:p>
            <a:r>
              <a:rPr lang="en-US" altLang="ja-JP" sz="1000" dirty="0"/>
              <a:t>@64 bytes frame</a:t>
            </a:r>
            <a:endParaRPr kumimoji="1" lang="ja-JP" altLang="en-US" sz="1000" dirty="0"/>
          </a:p>
        </p:txBody>
      </p:sp>
      <p:sp>
        <p:nvSpPr>
          <p:cNvPr id="43" name="テキスト ボックス 42"/>
          <p:cNvSpPr txBox="1"/>
          <p:nvPr/>
        </p:nvSpPr>
        <p:spPr>
          <a:xfrm>
            <a:off x="7485430" y="2759452"/>
            <a:ext cx="927672" cy="246221"/>
          </a:xfrm>
          <a:prstGeom prst="rect">
            <a:avLst/>
          </a:prstGeom>
          <a:noFill/>
        </p:spPr>
        <p:txBody>
          <a:bodyPr wrap="square" rtlCol="0">
            <a:spAutoFit/>
          </a:bodyPr>
          <a:lstStyle/>
          <a:p>
            <a:r>
              <a:rPr lang="en-US" altLang="ja-JP" sz="1000" dirty="0"/>
              <a:t>Drop  frame</a:t>
            </a:r>
            <a:endParaRPr kumimoji="1" lang="ja-JP" altLang="en-US" sz="1000" dirty="0"/>
          </a:p>
        </p:txBody>
      </p:sp>
      <p:cxnSp>
        <p:nvCxnSpPr>
          <p:cNvPr id="46" name="直線矢印コネクタ 45"/>
          <p:cNvCxnSpPr/>
          <p:nvPr/>
        </p:nvCxnSpPr>
        <p:spPr>
          <a:xfrm flipV="1">
            <a:off x="4797599" y="2486025"/>
            <a:ext cx="345901" cy="647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139167" y="3366526"/>
            <a:ext cx="1736487"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81638" y="2445271"/>
            <a:ext cx="1656184" cy="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2237822" y="2463709"/>
            <a:ext cx="901345" cy="90281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9" name="右矢印 38"/>
          <p:cNvSpPr/>
          <p:nvPr/>
        </p:nvSpPr>
        <p:spPr>
          <a:xfrm>
            <a:off x="4361437" y="3643568"/>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右矢印 39"/>
          <p:cNvSpPr/>
          <p:nvPr/>
        </p:nvSpPr>
        <p:spPr>
          <a:xfrm>
            <a:off x="483151" y="4361615"/>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497788" y="2769796"/>
            <a:ext cx="1402115" cy="307777"/>
          </a:xfrm>
          <a:prstGeom prst="rect">
            <a:avLst/>
          </a:prstGeom>
        </p:spPr>
        <p:txBody>
          <a:bodyPr wrap="none">
            <a:spAutoFit/>
          </a:bodyPr>
          <a:lstStyle/>
          <a:p>
            <a:pPr lvl="0"/>
            <a:r>
              <a:rPr lang="en-US" altLang="ja-JP" sz="1400" dirty="0">
                <a:solidFill>
                  <a:prstClr val="black"/>
                </a:solidFill>
              </a:rPr>
              <a:t>oversubscription</a:t>
            </a:r>
            <a:endParaRPr lang="ja-JP" altLang="en-US" sz="1400" dirty="0">
              <a:solidFill>
                <a:prstClr val="black"/>
              </a:solidFill>
            </a:endParaRPr>
          </a:p>
        </p:txBody>
      </p:sp>
      <p:sp>
        <p:nvSpPr>
          <p:cNvPr id="47" name="円/楕円 46"/>
          <p:cNvSpPr/>
          <p:nvPr/>
        </p:nvSpPr>
        <p:spPr>
          <a:xfrm>
            <a:off x="7541966" y="2530913"/>
            <a:ext cx="235647" cy="1440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a:off x="7561016" y="5055376"/>
            <a:ext cx="235648" cy="2702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2179298" y="5012793"/>
            <a:ext cx="1629216" cy="369332"/>
          </a:xfrm>
          <a:prstGeom prst="rect">
            <a:avLst/>
          </a:prstGeom>
          <a:noFill/>
        </p:spPr>
        <p:txBody>
          <a:bodyPr wrap="square" rtlCol="0">
            <a:spAutoFit/>
          </a:bodyPr>
          <a:lstStyle/>
          <a:p>
            <a:r>
              <a:rPr kumimoji="1" lang="en-US" altLang="ja-JP" dirty="0"/>
              <a:t>Buffer scope</a:t>
            </a:r>
            <a:endParaRPr kumimoji="1" lang="ja-JP" altLang="en-US" dirty="0"/>
          </a:p>
        </p:txBody>
      </p:sp>
      <p:cxnSp>
        <p:nvCxnSpPr>
          <p:cNvPr id="60" name="直線矢印コネクタ 59"/>
          <p:cNvCxnSpPr/>
          <p:nvPr/>
        </p:nvCxnSpPr>
        <p:spPr>
          <a:xfrm>
            <a:off x="4743512" y="3802572"/>
            <a:ext cx="318370" cy="9945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フローチャート : 磁気ディスク 58"/>
          <p:cNvSpPr/>
          <p:nvPr/>
        </p:nvSpPr>
        <p:spPr>
          <a:xfrm rot="16200000">
            <a:off x="1113317" y="3002125"/>
            <a:ext cx="517690"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330870" y="2856298"/>
            <a:ext cx="1341184" cy="369332"/>
          </a:xfrm>
          <a:prstGeom prst="rect">
            <a:avLst/>
          </a:prstGeom>
          <a:noFill/>
        </p:spPr>
        <p:txBody>
          <a:bodyPr wrap="square" rtlCol="0">
            <a:spAutoFit/>
          </a:bodyPr>
          <a:lstStyle/>
          <a:p>
            <a:r>
              <a:rPr kumimoji="1" lang="en-US" altLang="ja-JP" dirty="0"/>
              <a:t>100% Rate</a:t>
            </a:r>
            <a:endParaRPr kumimoji="1" lang="ja-JP" altLang="en-US" dirty="0"/>
          </a:p>
        </p:txBody>
      </p:sp>
      <p:sp>
        <p:nvSpPr>
          <p:cNvPr id="62" name="右矢印 61"/>
          <p:cNvSpPr/>
          <p:nvPr/>
        </p:nvSpPr>
        <p:spPr>
          <a:xfrm>
            <a:off x="461234" y="3211332"/>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矢印コネクタ 62"/>
          <p:cNvCxnSpPr/>
          <p:nvPr/>
        </p:nvCxnSpPr>
        <p:spPr>
          <a:xfrm>
            <a:off x="461234" y="3453652"/>
            <a:ext cx="4414419" cy="27174"/>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55" name="円/楕円 54"/>
          <p:cNvSpPr/>
          <p:nvPr/>
        </p:nvSpPr>
        <p:spPr>
          <a:xfrm>
            <a:off x="1451349" y="2106087"/>
            <a:ext cx="2184547" cy="2906705"/>
          </a:xfrm>
          <a:prstGeom prst="ellipse">
            <a:avLst/>
          </a:prstGeom>
          <a:noFill/>
          <a:ln w="22225">
            <a:solidFill>
              <a:srgbClr val="00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右矢印 63"/>
          <p:cNvSpPr/>
          <p:nvPr/>
        </p:nvSpPr>
        <p:spPr>
          <a:xfrm>
            <a:off x="4361437" y="3375832"/>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5584157" y="2749926"/>
            <a:ext cx="1783077" cy="246221"/>
          </a:xfrm>
          <a:prstGeom prst="rect">
            <a:avLst/>
          </a:prstGeom>
          <a:noFill/>
        </p:spPr>
        <p:txBody>
          <a:bodyPr wrap="square" rtlCol="0">
            <a:spAutoFit/>
          </a:bodyPr>
          <a:lstStyle/>
          <a:p>
            <a:r>
              <a:rPr lang="en-US" altLang="ja-JP" sz="1000" dirty="0"/>
              <a:t>Received  frame  number</a:t>
            </a:r>
            <a:endParaRPr kumimoji="1" lang="ja-JP" altLang="en-US" sz="1000" dirty="0"/>
          </a:p>
        </p:txBody>
      </p:sp>
      <p:cxnSp>
        <p:nvCxnSpPr>
          <p:cNvPr id="69" name="直線コネクタ 68"/>
          <p:cNvCxnSpPr/>
          <p:nvPr/>
        </p:nvCxnSpPr>
        <p:spPr>
          <a:xfrm>
            <a:off x="5664280" y="4216025"/>
            <a:ext cx="1769366" cy="69"/>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6084336" y="3997568"/>
            <a:ext cx="1395893" cy="246221"/>
          </a:xfrm>
          <a:prstGeom prst="rect">
            <a:avLst/>
          </a:prstGeom>
          <a:noFill/>
        </p:spPr>
        <p:txBody>
          <a:bodyPr wrap="square" rtlCol="0">
            <a:spAutoFit/>
          </a:bodyPr>
          <a:lstStyle/>
          <a:p>
            <a:r>
              <a:rPr lang="en-US" altLang="ja-JP" sz="1000" dirty="0"/>
              <a:t>Buffered  frames  = 12</a:t>
            </a:r>
            <a:endParaRPr kumimoji="1" lang="ja-JP" altLang="en-US" sz="1000" dirty="0"/>
          </a:p>
        </p:txBody>
      </p:sp>
      <p:cxnSp>
        <p:nvCxnSpPr>
          <p:cNvPr id="71" name="直線コネクタ 70"/>
          <p:cNvCxnSpPr/>
          <p:nvPr/>
        </p:nvCxnSpPr>
        <p:spPr>
          <a:xfrm flipV="1">
            <a:off x="7433646" y="3375832"/>
            <a:ext cx="0" cy="840262"/>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5725196" y="6089884"/>
            <a:ext cx="1785888" cy="0"/>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6165123" y="5781772"/>
            <a:ext cx="1395893" cy="246221"/>
          </a:xfrm>
          <a:prstGeom prst="rect">
            <a:avLst/>
          </a:prstGeom>
          <a:noFill/>
        </p:spPr>
        <p:txBody>
          <a:bodyPr wrap="square" rtlCol="0">
            <a:spAutoFit/>
          </a:bodyPr>
          <a:lstStyle/>
          <a:p>
            <a:r>
              <a:rPr lang="en-US" altLang="ja-JP" sz="1000" dirty="0"/>
              <a:t>Buffered  frames  = 12</a:t>
            </a:r>
            <a:endParaRPr kumimoji="1" lang="ja-JP" altLang="en-US" sz="1000" dirty="0"/>
          </a:p>
        </p:txBody>
      </p:sp>
      <p:cxnSp>
        <p:nvCxnSpPr>
          <p:cNvPr id="74" name="直線コネクタ 73"/>
          <p:cNvCxnSpPr/>
          <p:nvPr/>
        </p:nvCxnSpPr>
        <p:spPr>
          <a:xfrm flipV="1">
            <a:off x="7511084" y="5113200"/>
            <a:ext cx="0" cy="976684"/>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941120" y="3490351"/>
            <a:ext cx="2270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7513319" y="3035102"/>
            <a:ext cx="1395893" cy="230832"/>
          </a:xfrm>
          <a:prstGeom prst="rect">
            <a:avLst/>
          </a:prstGeom>
          <a:solidFill>
            <a:srgbClr val="FFFF00"/>
          </a:solidFill>
        </p:spPr>
        <p:txBody>
          <a:bodyPr wrap="square" rtlCol="0">
            <a:spAutoFit/>
          </a:bodyPr>
          <a:lstStyle/>
          <a:p>
            <a:r>
              <a:rPr lang="en-US" altLang="ja-JP" sz="900" dirty="0"/>
              <a:t>Sequence Number &gt; +1 </a:t>
            </a:r>
            <a:endParaRPr kumimoji="1" lang="ja-JP" altLang="en-US" sz="900" dirty="0"/>
          </a:p>
        </p:txBody>
      </p:sp>
      <p:sp>
        <p:nvSpPr>
          <p:cNvPr id="53" name="円/楕円 52"/>
          <p:cNvSpPr/>
          <p:nvPr/>
        </p:nvSpPr>
        <p:spPr>
          <a:xfrm>
            <a:off x="7485430" y="3240577"/>
            <a:ext cx="235647" cy="1440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326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2">
            <a:extLst>
              <a:ext uri="{FF2B5EF4-FFF2-40B4-BE49-F238E27FC236}">
                <a16:creationId xmlns:a16="http://schemas.microsoft.com/office/drawing/2014/main" id="{9B0DBAED-DEE2-4934-86B8-BB3ECFC00805}"/>
              </a:ext>
            </a:extLst>
          </p:cNvPr>
          <p:cNvSpPr>
            <a:spLocks noGrp="1" noChangeArrowheads="1"/>
          </p:cNvSpPr>
          <p:nvPr>
            <p:ph type="ctrTitle"/>
          </p:nvPr>
        </p:nvSpPr>
        <p:spPr>
          <a:xfrm>
            <a:off x="684213" y="115888"/>
            <a:ext cx="7772400" cy="506412"/>
          </a:xfrm>
        </p:spPr>
        <p:txBody>
          <a:bodyPr>
            <a:noAutofit/>
          </a:bodyPr>
          <a:lstStyle/>
          <a:p>
            <a:pPr eaLnBrk="1" hangingPunct="1"/>
            <a:r>
              <a:rPr lang="en-US" altLang="ja-JP" sz="2800" dirty="0"/>
              <a:t>RFC2544 back-to-back  and RFC8239 Buffering</a:t>
            </a:r>
            <a:endParaRPr lang="ja-JP" altLang="en-US" sz="2800" dirty="0"/>
          </a:p>
        </p:txBody>
      </p:sp>
      <p:sp>
        <p:nvSpPr>
          <p:cNvPr id="75" name="Text Box 4">
            <a:extLst>
              <a:ext uri="{FF2B5EF4-FFF2-40B4-BE49-F238E27FC236}">
                <a16:creationId xmlns:a16="http://schemas.microsoft.com/office/drawing/2014/main" id="{71D7D464-E166-42B7-AEF2-5BA3D29380A8}"/>
              </a:ext>
            </a:extLst>
          </p:cNvPr>
          <p:cNvSpPr txBox="1">
            <a:spLocks noChangeArrowheads="1"/>
          </p:cNvSpPr>
          <p:nvPr/>
        </p:nvSpPr>
        <p:spPr bwMode="auto">
          <a:xfrm>
            <a:off x="3635375" y="1733550"/>
            <a:ext cx="1439863" cy="3279775"/>
          </a:xfrm>
          <a:prstGeom prst="rect">
            <a:avLst/>
          </a:prstGeom>
          <a:solidFill>
            <a:srgbClr val="C0C0C0"/>
          </a:solidFill>
          <a:ln w="9525">
            <a:solidFill>
              <a:schemeClr val="tx1"/>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en-US" altLang="ja-JP" sz="1600"/>
              <a:t>DUT</a:t>
            </a:r>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p:txBody>
      </p:sp>
      <p:sp>
        <p:nvSpPr>
          <p:cNvPr id="77" name="Line 5">
            <a:extLst>
              <a:ext uri="{FF2B5EF4-FFF2-40B4-BE49-F238E27FC236}">
                <a16:creationId xmlns:a16="http://schemas.microsoft.com/office/drawing/2014/main" id="{667E18EC-264A-440D-A4D3-2F1A77D254DE}"/>
              </a:ext>
            </a:extLst>
          </p:cNvPr>
          <p:cNvSpPr>
            <a:spLocks noChangeShapeType="1"/>
          </p:cNvSpPr>
          <p:nvPr/>
        </p:nvSpPr>
        <p:spPr bwMode="auto">
          <a:xfrm>
            <a:off x="1547813" y="2022475"/>
            <a:ext cx="20875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8" name="Line 6">
            <a:extLst>
              <a:ext uri="{FF2B5EF4-FFF2-40B4-BE49-F238E27FC236}">
                <a16:creationId xmlns:a16="http://schemas.microsoft.com/office/drawing/2014/main" id="{CF17601B-D239-48D4-96BA-A3B5345F2DB1}"/>
              </a:ext>
            </a:extLst>
          </p:cNvPr>
          <p:cNvSpPr>
            <a:spLocks noChangeShapeType="1"/>
          </p:cNvSpPr>
          <p:nvPr/>
        </p:nvSpPr>
        <p:spPr bwMode="auto">
          <a:xfrm>
            <a:off x="5076825" y="3390900"/>
            <a:ext cx="1079500" cy="0"/>
          </a:xfrm>
          <a:prstGeom prst="line">
            <a:avLst/>
          </a:prstGeom>
          <a:noFill/>
          <a:ln w="15875">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ja-JP" altLang="en-US"/>
          </a:p>
        </p:txBody>
      </p:sp>
      <p:sp>
        <p:nvSpPr>
          <p:cNvPr id="79" name="Text Box 7">
            <a:extLst>
              <a:ext uri="{FF2B5EF4-FFF2-40B4-BE49-F238E27FC236}">
                <a16:creationId xmlns:a16="http://schemas.microsoft.com/office/drawing/2014/main" id="{F21CDC9B-E946-4F02-A8BB-726E48E40E87}"/>
              </a:ext>
            </a:extLst>
          </p:cNvPr>
          <p:cNvSpPr txBox="1">
            <a:spLocks noChangeArrowheads="1"/>
          </p:cNvSpPr>
          <p:nvPr/>
        </p:nvSpPr>
        <p:spPr bwMode="auto">
          <a:xfrm>
            <a:off x="2195513" y="1590675"/>
            <a:ext cx="12239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Port #1 </a:t>
            </a:r>
            <a:endParaRPr lang="ja-JP" altLang="en-US" sz="1200"/>
          </a:p>
        </p:txBody>
      </p:sp>
      <p:sp>
        <p:nvSpPr>
          <p:cNvPr id="80" name="Text Box 8">
            <a:extLst>
              <a:ext uri="{FF2B5EF4-FFF2-40B4-BE49-F238E27FC236}">
                <a16:creationId xmlns:a16="http://schemas.microsoft.com/office/drawing/2014/main" id="{4BB20B0D-1801-44FB-AFB3-9B998272BC8E}"/>
              </a:ext>
            </a:extLst>
          </p:cNvPr>
          <p:cNvSpPr txBox="1">
            <a:spLocks noChangeArrowheads="1"/>
          </p:cNvSpPr>
          <p:nvPr/>
        </p:nvSpPr>
        <p:spPr bwMode="auto">
          <a:xfrm>
            <a:off x="5219700" y="2957513"/>
            <a:ext cx="1223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Port #4 Rx</a:t>
            </a:r>
            <a:endParaRPr lang="ja-JP" altLang="en-US" sz="1200"/>
          </a:p>
        </p:txBody>
      </p:sp>
      <p:sp>
        <p:nvSpPr>
          <p:cNvPr id="81" name="AutoShape 14">
            <a:extLst>
              <a:ext uri="{FF2B5EF4-FFF2-40B4-BE49-F238E27FC236}">
                <a16:creationId xmlns:a16="http://schemas.microsoft.com/office/drawing/2014/main" id="{3C212289-DE63-4907-B2AE-05F7D3639804}"/>
              </a:ext>
            </a:extLst>
          </p:cNvPr>
          <p:cNvSpPr>
            <a:spLocks noChangeArrowheads="1"/>
          </p:cNvSpPr>
          <p:nvPr/>
        </p:nvSpPr>
        <p:spPr bwMode="auto">
          <a:xfrm rot="10800000">
            <a:off x="1619250" y="2093913"/>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2" name="Text Box 15">
            <a:extLst>
              <a:ext uri="{FF2B5EF4-FFF2-40B4-BE49-F238E27FC236}">
                <a16:creationId xmlns:a16="http://schemas.microsoft.com/office/drawing/2014/main" id="{34DB6AEF-15F3-4C38-910B-DAE209C172C8}"/>
              </a:ext>
            </a:extLst>
          </p:cNvPr>
          <p:cNvSpPr txBox="1">
            <a:spLocks noChangeArrowheads="1"/>
          </p:cNvSpPr>
          <p:nvPr/>
        </p:nvSpPr>
        <p:spPr bwMode="auto">
          <a:xfrm>
            <a:off x="719138" y="2154238"/>
            <a:ext cx="790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a:t>Frame</a:t>
            </a:r>
            <a:endParaRPr lang="ja-JP" altLang="en-US" sz="1400"/>
          </a:p>
        </p:txBody>
      </p:sp>
      <p:sp>
        <p:nvSpPr>
          <p:cNvPr id="83" name="AutoShape 16">
            <a:extLst>
              <a:ext uri="{FF2B5EF4-FFF2-40B4-BE49-F238E27FC236}">
                <a16:creationId xmlns:a16="http://schemas.microsoft.com/office/drawing/2014/main" id="{5DB4B249-A5DA-4588-A389-0B3521492FCF}"/>
              </a:ext>
            </a:extLst>
          </p:cNvPr>
          <p:cNvSpPr>
            <a:spLocks noChangeArrowheads="1"/>
          </p:cNvSpPr>
          <p:nvPr/>
        </p:nvSpPr>
        <p:spPr bwMode="auto">
          <a:xfrm rot="10800000">
            <a:off x="1617663" y="2236788"/>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4" name="AutoShape 17">
            <a:extLst>
              <a:ext uri="{FF2B5EF4-FFF2-40B4-BE49-F238E27FC236}">
                <a16:creationId xmlns:a16="http://schemas.microsoft.com/office/drawing/2014/main" id="{D33567D8-FB65-496B-ADAA-30B7E748B39B}"/>
              </a:ext>
            </a:extLst>
          </p:cNvPr>
          <p:cNvSpPr>
            <a:spLocks noChangeArrowheads="1"/>
          </p:cNvSpPr>
          <p:nvPr/>
        </p:nvSpPr>
        <p:spPr bwMode="auto">
          <a:xfrm rot="10800000">
            <a:off x="1617663" y="2381250"/>
            <a:ext cx="936625" cy="144463"/>
          </a:xfrm>
          <a:prstGeom prst="leftArrow">
            <a:avLst>
              <a:gd name="adj1" fmla="val 50000"/>
              <a:gd name="adj2" fmla="val 162087"/>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5" name="AutoShape 18">
            <a:extLst>
              <a:ext uri="{FF2B5EF4-FFF2-40B4-BE49-F238E27FC236}">
                <a16:creationId xmlns:a16="http://schemas.microsoft.com/office/drawing/2014/main" id="{549811C1-C45D-4177-891A-4ED64477349A}"/>
              </a:ext>
            </a:extLst>
          </p:cNvPr>
          <p:cNvSpPr>
            <a:spLocks noChangeArrowheads="1"/>
          </p:cNvSpPr>
          <p:nvPr/>
        </p:nvSpPr>
        <p:spPr bwMode="auto">
          <a:xfrm>
            <a:off x="3995985" y="3716958"/>
            <a:ext cx="1008063" cy="792162"/>
          </a:xfrm>
          <a:prstGeom prst="can">
            <a:avLst>
              <a:gd name="adj" fmla="val 25000"/>
            </a:avLst>
          </a:prstGeom>
          <a:solidFill>
            <a:srgbClr val="FF99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6" name="Oval 21">
            <a:extLst>
              <a:ext uri="{FF2B5EF4-FFF2-40B4-BE49-F238E27FC236}">
                <a16:creationId xmlns:a16="http://schemas.microsoft.com/office/drawing/2014/main" id="{41BA7A68-0B4B-4A87-BED0-329A82361ABC}"/>
              </a:ext>
            </a:extLst>
          </p:cNvPr>
          <p:cNvSpPr>
            <a:spLocks noChangeArrowheads="1"/>
          </p:cNvSpPr>
          <p:nvPr/>
        </p:nvSpPr>
        <p:spPr bwMode="auto">
          <a:xfrm>
            <a:off x="4500810" y="4077320"/>
            <a:ext cx="144463"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7" name="Oval 22">
            <a:extLst>
              <a:ext uri="{FF2B5EF4-FFF2-40B4-BE49-F238E27FC236}">
                <a16:creationId xmlns:a16="http://schemas.microsoft.com/office/drawing/2014/main" id="{72BEB25B-45D8-4C9D-8CF1-B8F7FBD87EDF}"/>
              </a:ext>
            </a:extLst>
          </p:cNvPr>
          <p:cNvSpPr>
            <a:spLocks noChangeArrowheads="1"/>
          </p:cNvSpPr>
          <p:nvPr/>
        </p:nvSpPr>
        <p:spPr bwMode="auto">
          <a:xfrm>
            <a:off x="4716710" y="4077320"/>
            <a:ext cx="144463"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8" name="Oval 23">
            <a:extLst>
              <a:ext uri="{FF2B5EF4-FFF2-40B4-BE49-F238E27FC236}">
                <a16:creationId xmlns:a16="http://schemas.microsoft.com/office/drawing/2014/main" id="{DACCCE95-1804-494A-915F-EFE53F090AFB}"/>
              </a:ext>
            </a:extLst>
          </p:cNvPr>
          <p:cNvSpPr>
            <a:spLocks noChangeArrowheads="1"/>
          </p:cNvSpPr>
          <p:nvPr/>
        </p:nvSpPr>
        <p:spPr bwMode="auto">
          <a:xfrm>
            <a:off x="4069010" y="4077320"/>
            <a:ext cx="144463"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9" name="Oval 24">
            <a:extLst>
              <a:ext uri="{FF2B5EF4-FFF2-40B4-BE49-F238E27FC236}">
                <a16:creationId xmlns:a16="http://schemas.microsoft.com/office/drawing/2014/main" id="{D37591CA-BD04-4F62-A1BC-ED185EBFBF7F}"/>
              </a:ext>
            </a:extLst>
          </p:cNvPr>
          <p:cNvSpPr>
            <a:spLocks noChangeArrowheads="1"/>
          </p:cNvSpPr>
          <p:nvPr/>
        </p:nvSpPr>
        <p:spPr bwMode="auto">
          <a:xfrm>
            <a:off x="4284910" y="4077320"/>
            <a:ext cx="144463"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0" name="Oval 25">
            <a:extLst>
              <a:ext uri="{FF2B5EF4-FFF2-40B4-BE49-F238E27FC236}">
                <a16:creationId xmlns:a16="http://schemas.microsoft.com/office/drawing/2014/main" id="{8290D410-FA55-40A9-8715-2F00C6B45FC7}"/>
              </a:ext>
            </a:extLst>
          </p:cNvPr>
          <p:cNvSpPr>
            <a:spLocks noChangeArrowheads="1"/>
          </p:cNvSpPr>
          <p:nvPr/>
        </p:nvSpPr>
        <p:spPr bwMode="auto">
          <a:xfrm>
            <a:off x="4069010" y="4293220"/>
            <a:ext cx="144463"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1" name="Oval 26">
            <a:extLst>
              <a:ext uri="{FF2B5EF4-FFF2-40B4-BE49-F238E27FC236}">
                <a16:creationId xmlns:a16="http://schemas.microsoft.com/office/drawing/2014/main" id="{9927AA3C-FE94-42BD-A731-FFDC789CAD7C}"/>
              </a:ext>
            </a:extLst>
          </p:cNvPr>
          <p:cNvSpPr>
            <a:spLocks noChangeArrowheads="1"/>
          </p:cNvSpPr>
          <p:nvPr/>
        </p:nvSpPr>
        <p:spPr bwMode="auto">
          <a:xfrm>
            <a:off x="4284910" y="4293220"/>
            <a:ext cx="144463"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2" name="Text Box 53">
            <a:extLst>
              <a:ext uri="{FF2B5EF4-FFF2-40B4-BE49-F238E27FC236}">
                <a16:creationId xmlns:a16="http://schemas.microsoft.com/office/drawing/2014/main" id="{7587F0F1-5D74-46FD-AB37-24355B402B24}"/>
              </a:ext>
            </a:extLst>
          </p:cNvPr>
          <p:cNvSpPr txBox="1">
            <a:spLocks noChangeArrowheads="1"/>
          </p:cNvSpPr>
          <p:nvPr/>
        </p:nvSpPr>
        <p:spPr bwMode="auto">
          <a:xfrm>
            <a:off x="5435600" y="1517650"/>
            <a:ext cx="3600450" cy="1323975"/>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dirty="0"/>
              <a:t>Since the test frame also flows to the Rx port side during the transmission of the test frame, it is not known whether all the test frames were accumulated in the buffer.</a:t>
            </a:r>
            <a:endParaRPr lang="ja-JP" altLang="en-US" sz="1600" b="1" dirty="0"/>
          </a:p>
        </p:txBody>
      </p:sp>
      <p:sp>
        <p:nvSpPr>
          <p:cNvPr id="93" name="Line 70">
            <a:extLst>
              <a:ext uri="{FF2B5EF4-FFF2-40B4-BE49-F238E27FC236}">
                <a16:creationId xmlns:a16="http://schemas.microsoft.com/office/drawing/2014/main" id="{F9367F5D-370C-45C4-AA5D-056692CC223E}"/>
              </a:ext>
            </a:extLst>
          </p:cNvPr>
          <p:cNvSpPr>
            <a:spLocks noChangeShapeType="1"/>
          </p:cNvSpPr>
          <p:nvPr/>
        </p:nvSpPr>
        <p:spPr bwMode="auto">
          <a:xfrm>
            <a:off x="1547813" y="2957513"/>
            <a:ext cx="20875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4" name="AutoShape 71">
            <a:extLst>
              <a:ext uri="{FF2B5EF4-FFF2-40B4-BE49-F238E27FC236}">
                <a16:creationId xmlns:a16="http://schemas.microsoft.com/office/drawing/2014/main" id="{1E683C41-0A82-4DE9-A669-6A3D24F5BDAA}"/>
              </a:ext>
            </a:extLst>
          </p:cNvPr>
          <p:cNvSpPr>
            <a:spLocks noChangeArrowheads="1"/>
          </p:cNvSpPr>
          <p:nvPr/>
        </p:nvSpPr>
        <p:spPr bwMode="auto">
          <a:xfrm rot="10800000">
            <a:off x="1619250" y="3028950"/>
            <a:ext cx="936625" cy="144463"/>
          </a:xfrm>
          <a:prstGeom prst="leftArrow">
            <a:avLst>
              <a:gd name="adj1" fmla="val 50000"/>
              <a:gd name="adj2" fmla="val 162087"/>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5" name="AutoShape 72">
            <a:extLst>
              <a:ext uri="{FF2B5EF4-FFF2-40B4-BE49-F238E27FC236}">
                <a16:creationId xmlns:a16="http://schemas.microsoft.com/office/drawing/2014/main" id="{C5147768-C508-43B9-B6B8-29EE388FC950}"/>
              </a:ext>
            </a:extLst>
          </p:cNvPr>
          <p:cNvSpPr>
            <a:spLocks noChangeArrowheads="1"/>
          </p:cNvSpPr>
          <p:nvPr/>
        </p:nvSpPr>
        <p:spPr bwMode="auto">
          <a:xfrm rot="10800000">
            <a:off x="1617663" y="3171825"/>
            <a:ext cx="936625" cy="144463"/>
          </a:xfrm>
          <a:prstGeom prst="leftArrow">
            <a:avLst>
              <a:gd name="adj1" fmla="val 50000"/>
              <a:gd name="adj2" fmla="val 162087"/>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6" name="AutoShape 73">
            <a:extLst>
              <a:ext uri="{FF2B5EF4-FFF2-40B4-BE49-F238E27FC236}">
                <a16:creationId xmlns:a16="http://schemas.microsoft.com/office/drawing/2014/main" id="{652D8EBE-1665-4C53-A0A7-E085AEF3401C}"/>
              </a:ext>
            </a:extLst>
          </p:cNvPr>
          <p:cNvSpPr>
            <a:spLocks noChangeArrowheads="1"/>
          </p:cNvSpPr>
          <p:nvPr/>
        </p:nvSpPr>
        <p:spPr bwMode="auto">
          <a:xfrm rot="10800000">
            <a:off x="1617663" y="3316288"/>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7" name="Line 74">
            <a:extLst>
              <a:ext uri="{FF2B5EF4-FFF2-40B4-BE49-F238E27FC236}">
                <a16:creationId xmlns:a16="http://schemas.microsoft.com/office/drawing/2014/main" id="{5F99E2F5-AD2D-44F8-B818-D3574C28D40F}"/>
              </a:ext>
            </a:extLst>
          </p:cNvPr>
          <p:cNvSpPr>
            <a:spLocks noChangeShapeType="1"/>
          </p:cNvSpPr>
          <p:nvPr/>
        </p:nvSpPr>
        <p:spPr bwMode="auto">
          <a:xfrm>
            <a:off x="1547813" y="3967163"/>
            <a:ext cx="20875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8" name="AutoShape 75">
            <a:extLst>
              <a:ext uri="{FF2B5EF4-FFF2-40B4-BE49-F238E27FC236}">
                <a16:creationId xmlns:a16="http://schemas.microsoft.com/office/drawing/2014/main" id="{FC3B9EBD-E6B7-4155-821B-23727026B69A}"/>
              </a:ext>
            </a:extLst>
          </p:cNvPr>
          <p:cNvSpPr>
            <a:spLocks noChangeArrowheads="1"/>
          </p:cNvSpPr>
          <p:nvPr/>
        </p:nvSpPr>
        <p:spPr bwMode="auto">
          <a:xfrm rot="10800000">
            <a:off x="1619250" y="4038600"/>
            <a:ext cx="936625" cy="144463"/>
          </a:xfrm>
          <a:prstGeom prst="leftArrow">
            <a:avLst>
              <a:gd name="adj1" fmla="val 50000"/>
              <a:gd name="adj2" fmla="val 162087"/>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9" name="AutoShape 76">
            <a:extLst>
              <a:ext uri="{FF2B5EF4-FFF2-40B4-BE49-F238E27FC236}">
                <a16:creationId xmlns:a16="http://schemas.microsoft.com/office/drawing/2014/main" id="{572E0CDB-1C4D-4E6C-86C2-750DE6C5D678}"/>
              </a:ext>
            </a:extLst>
          </p:cNvPr>
          <p:cNvSpPr>
            <a:spLocks noChangeArrowheads="1"/>
          </p:cNvSpPr>
          <p:nvPr/>
        </p:nvSpPr>
        <p:spPr bwMode="auto">
          <a:xfrm rot="10800000">
            <a:off x="1617663" y="4181475"/>
            <a:ext cx="936625" cy="144463"/>
          </a:xfrm>
          <a:prstGeom prst="leftArrow">
            <a:avLst>
              <a:gd name="adj1" fmla="val 50000"/>
              <a:gd name="adj2" fmla="val 162087"/>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0" name="AutoShape 77">
            <a:extLst>
              <a:ext uri="{FF2B5EF4-FFF2-40B4-BE49-F238E27FC236}">
                <a16:creationId xmlns:a16="http://schemas.microsoft.com/office/drawing/2014/main" id="{9679FD39-5C0C-45B3-A1A0-FC5942DB3B35}"/>
              </a:ext>
            </a:extLst>
          </p:cNvPr>
          <p:cNvSpPr>
            <a:spLocks noChangeArrowheads="1"/>
          </p:cNvSpPr>
          <p:nvPr/>
        </p:nvSpPr>
        <p:spPr bwMode="auto">
          <a:xfrm rot="10800000">
            <a:off x="1617663" y="4325938"/>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1" name="AutoShape 82">
            <a:extLst>
              <a:ext uri="{FF2B5EF4-FFF2-40B4-BE49-F238E27FC236}">
                <a16:creationId xmlns:a16="http://schemas.microsoft.com/office/drawing/2014/main" id="{D204451C-D500-4FC7-A164-92F30FC633AE}"/>
              </a:ext>
            </a:extLst>
          </p:cNvPr>
          <p:cNvSpPr>
            <a:spLocks noChangeArrowheads="1"/>
          </p:cNvSpPr>
          <p:nvPr/>
        </p:nvSpPr>
        <p:spPr bwMode="auto">
          <a:xfrm rot="10800000">
            <a:off x="5292725" y="3533775"/>
            <a:ext cx="936625" cy="144463"/>
          </a:xfrm>
          <a:prstGeom prst="leftArrow">
            <a:avLst>
              <a:gd name="adj1" fmla="val 50000"/>
              <a:gd name="adj2" fmla="val 162087"/>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 name="AutoShape 83">
            <a:extLst>
              <a:ext uri="{FF2B5EF4-FFF2-40B4-BE49-F238E27FC236}">
                <a16:creationId xmlns:a16="http://schemas.microsoft.com/office/drawing/2014/main" id="{C601A3FC-FCF9-4D57-B943-D49BED845D33}"/>
              </a:ext>
            </a:extLst>
          </p:cNvPr>
          <p:cNvSpPr>
            <a:spLocks noChangeArrowheads="1"/>
          </p:cNvSpPr>
          <p:nvPr/>
        </p:nvSpPr>
        <p:spPr bwMode="auto">
          <a:xfrm rot="10800000">
            <a:off x="5292725" y="3678238"/>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3" name="AutoShape 84">
            <a:extLst>
              <a:ext uri="{FF2B5EF4-FFF2-40B4-BE49-F238E27FC236}">
                <a16:creationId xmlns:a16="http://schemas.microsoft.com/office/drawing/2014/main" id="{1FB0AC78-F5A6-45D8-9E9B-7B5EE5AB2A87}"/>
              </a:ext>
            </a:extLst>
          </p:cNvPr>
          <p:cNvSpPr>
            <a:spLocks noChangeArrowheads="1"/>
          </p:cNvSpPr>
          <p:nvPr/>
        </p:nvSpPr>
        <p:spPr bwMode="auto">
          <a:xfrm rot="10800000">
            <a:off x="5292725" y="3822700"/>
            <a:ext cx="936625" cy="144463"/>
          </a:xfrm>
          <a:prstGeom prst="leftArrow">
            <a:avLst>
              <a:gd name="adj1" fmla="val 50000"/>
              <a:gd name="adj2" fmla="val 162087"/>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4" name="AutoShape 85">
            <a:extLst>
              <a:ext uri="{FF2B5EF4-FFF2-40B4-BE49-F238E27FC236}">
                <a16:creationId xmlns:a16="http://schemas.microsoft.com/office/drawing/2014/main" id="{B96C8C5D-80C5-4AC7-8829-5F70D53527D6}"/>
              </a:ext>
            </a:extLst>
          </p:cNvPr>
          <p:cNvSpPr>
            <a:spLocks noChangeArrowheads="1"/>
          </p:cNvSpPr>
          <p:nvPr/>
        </p:nvSpPr>
        <p:spPr bwMode="auto">
          <a:xfrm rot="10800000">
            <a:off x="5292725" y="3967163"/>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5" name="Text Box 87">
            <a:extLst>
              <a:ext uri="{FF2B5EF4-FFF2-40B4-BE49-F238E27FC236}">
                <a16:creationId xmlns:a16="http://schemas.microsoft.com/office/drawing/2014/main" id="{188B84A2-37D4-4775-A26E-E24BC4806C6B}"/>
              </a:ext>
            </a:extLst>
          </p:cNvPr>
          <p:cNvSpPr txBox="1">
            <a:spLocks noChangeArrowheads="1"/>
          </p:cNvSpPr>
          <p:nvPr/>
        </p:nvSpPr>
        <p:spPr bwMode="auto">
          <a:xfrm>
            <a:off x="2195513" y="3606800"/>
            <a:ext cx="12239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Port #3 </a:t>
            </a:r>
            <a:endParaRPr lang="ja-JP" altLang="en-US" sz="1200"/>
          </a:p>
        </p:txBody>
      </p:sp>
      <p:sp>
        <p:nvSpPr>
          <p:cNvPr id="106" name="Line 91">
            <a:extLst>
              <a:ext uri="{FF2B5EF4-FFF2-40B4-BE49-F238E27FC236}">
                <a16:creationId xmlns:a16="http://schemas.microsoft.com/office/drawing/2014/main" id="{7988C8FC-5B47-4AA8-8BF9-6EEA14045B15}"/>
              </a:ext>
            </a:extLst>
          </p:cNvPr>
          <p:cNvSpPr>
            <a:spLocks noChangeShapeType="1"/>
          </p:cNvSpPr>
          <p:nvPr/>
        </p:nvSpPr>
        <p:spPr bwMode="auto">
          <a:xfrm>
            <a:off x="3708400" y="2093913"/>
            <a:ext cx="1223963" cy="1223962"/>
          </a:xfrm>
          <a:prstGeom prst="line">
            <a:avLst/>
          </a:prstGeom>
          <a:noFill/>
          <a:ln w="9525">
            <a:solidFill>
              <a:schemeClr val="tx1"/>
            </a:solidFill>
            <a:prstDash val="dash"/>
            <a:round/>
            <a:headEnd/>
            <a:tailEnd type="arrow" w="lg" len="lg"/>
          </a:ln>
          <a:extLst>
            <a:ext uri="{909E8E84-426E-40DD-AFC4-6F175D3DCCD1}">
              <a14:hiddenFill xmlns:a14="http://schemas.microsoft.com/office/drawing/2010/main">
                <a:noFill/>
              </a14:hiddenFill>
            </a:ext>
          </a:extLst>
        </p:spPr>
        <p:txBody>
          <a:bodyPr/>
          <a:lstStyle/>
          <a:p>
            <a:endParaRPr lang="ja-JP" altLang="en-US"/>
          </a:p>
        </p:txBody>
      </p:sp>
      <p:sp>
        <p:nvSpPr>
          <p:cNvPr id="107" name="Line 92">
            <a:extLst>
              <a:ext uri="{FF2B5EF4-FFF2-40B4-BE49-F238E27FC236}">
                <a16:creationId xmlns:a16="http://schemas.microsoft.com/office/drawing/2014/main" id="{DDB92DE0-68AB-4C5F-B4B5-1C8E71B0BAE7}"/>
              </a:ext>
            </a:extLst>
          </p:cNvPr>
          <p:cNvSpPr>
            <a:spLocks noChangeShapeType="1"/>
          </p:cNvSpPr>
          <p:nvPr/>
        </p:nvSpPr>
        <p:spPr bwMode="auto">
          <a:xfrm>
            <a:off x="3779838" y="2957513"/>
            <a:ext cx="1079500" cy="431800"/>
          </a:xfrm>
          <a:prstGeom prst="line">
            <a:avLst/>
          </a:prstGeom>
          <a:noFill/>
          <a:ln w="9525">
            <a:solidFill>
              <a:schemeClr val="tx1"/>
            </a:solidFill>
            <a:prstDash val="dash"/>
            <a:round/>
            <a:headEnd/>
            <a:tailEnd type="arrow" w="lg" len="lg"/>
          </a:ln>
          <a:extLst>
            <a:ext uri="{909E8E84-426E-40DD-AFC4-6F175D3DCCD1}">
              <a14:hiddenFill xmlns:a14="http://schemas.microsoft.com/office/drawing/2010/main">
                <a:noFill/>
              </a14:hiddenFill>
            </a:ext>
          </a:extLst>
        </p:spPr>
        <p:txBody>
          <a:bodyPr/>
          <a:lstStyle/>
          <a:p>
            <a:endParaRPr lang="ja-JP" altLang="en-US"/>
          </a:p>
        </p:txBody>
      </p:sp>
      <p:sp>
        <p:nvSpPr>
          <p:cNvPr id="108" name="Line 93">
            <a:extLst>
              <a:ext uri="{FF2B5EF4-FFF2-40B4-BE49-F238E27FC236}">
                <a16:creationId xmlns:a16="http://schemas.microsoft.com/office/drawing/2014/main" id="{74C2BBDA-A630-4E56-B51E-AE0535AE4D2C}"/>
              </a:ext>
            </a:extLst>
          </p:cNvPr>
          <p:cNvSpPr>
            <a:spLocks noChangeShapeType="1"/>
          </p:cNvSpPr>
          <p:nvPr/>
        </p:nvSpPr>
        <p:spPr bwMode="auto">
          <a:xfrm flipV="1">
            <a:off x="3708455" y="3463639"/>
            <a:ext cx="1079500" cy="503237"/>
          </a:xfrm>
          <a:prstGeom prst="line">
            <a:avLst/>
          </a:prstGeom>
          <a:noFill/>
          <a:ln w="9525">
            <a:solidFill>
              <a:schemeClr val="tx1"/>
            </a:solidFill>
            <a:prstDash val="dash"/>
            <a:round/>
            <a:headEnd/>
            <a:tailEnd type="arrow" w="lg" len="lg"/>
          </a:ln>
          <a:extLst>
            <a:ext uri="{909E8E84-426E-40DD-AFC4-6F175D3DCCD1}">
              <a14:hiddenFill xmlns:a14="http://schemas.microsoft.com/office/drawing/2010/main">
                <a:noFill/>
              </a14:hiddenFill>
            </a:ext>
          </a:extLst>
        </p:spPr>
        <p:txBody>
          <a:bodyPr/>
          <a:lstStyle/>
          <a:p>
            <a:endParaRPr lang="ja-JP" altLang="en-US"/>
          </a:p>
        </p:txBody>
      </p:sp>
      <p:sp>
        <p:nvSpPr>
          <p:cNvPr id="109" name="AutoShape 95">
            <a:extLst>
              <a:ext uri="{FF2B5EF4-FFF2-40B4-BE49-F238E27FC236}">
                <a16:creationId xmlns:a16="http://schemas.microsoft.com/office/drawing/2014/main" id="{F66C5E14-9624-4AC8-9FDD-99F3FC358199}"/>
              </a:ext>
            </a:extLst>
          </p:cNvPr>
          <p:cNvSpPr>
            <a:spLocks noChangeArrowheads="1"/>
          </p:cNvSpPr>
          <p:nvPr/>
        </p:nvSpPr>
        <p:spPr bwMode="auto">
          <a:xfrm>
            <a:off x="4932363" y="3173413"/>
            <a:ext cx="431800" cy="431800"/>
          </a:xfrm>
          <a:prstGeom prst="irregularSeal1">
            <a:avLst/>
          </a:prstGeom>
          <a:solidFill>
            <a:srgbClr val="FF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0" name="Text Box 87">
            <a:extLst>
              <a:ext uri="{FF2B5EF4-FFF2-40B4-BE49-F238E27FC236}">
                <a16:creationId xmlns:a16="http://schemas.microsoft.com/office/drawing/2014/main" id="{FF0C9B07-963F-4AE1-B99E-77DD4A755045}"/>
              </a:ext>
            </a:extLst>
          </p:cNvPr>
          <p:cNvSpPr txBox="1">
            <a:spLocks noChangeArrowheads="1"/>
          </p:cNvSpPr>
          <p:nvPr/>
        </p:nvSpPr>
        <p:spPr bwMode="auto">
          <a:xfrm>
            <a:off x="2252663" y="2636838"/>
            <a:ext cx="12239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Port #2 </a:t>
            </a:r>
            <a:endParaRPr lang="ja-JP" altLang="en-US" sz="1200"/>
          </a:p>
        </p:txBody>
      </p:sp>
      <p:sp>
        <p:nvSpPr>
          <p:cNvPr id="111" name="テキスト ボックス 1">
            <a:extLst>
              <a:ext uri="{FF2B5EF4-FFF2-40B4-BE49-F238E27FC236}">
                <a16:creationId xmlns:a16="http://schemas.microsoft.com/office/drawing/2014/main" id="{51E4DE91-02DE-451E-93F5-C14F63F7C049}"/>
              </a:ext>
            </a:extLst>
          </p:cNvPr>
          <p:cNvSpPr txBox="1">
            <a:spLocks noChangeArrowheads="1"/>
          </p:cNvSpPr>
          <p:nvPr/>
        </p:nvSpPr>
        <p:spPr bwMode="auto">
          <a:xfrm>
            <a:off x="3976688" y="4470400"/>
            <a:ext cx="12239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a:t>buffer</a:t>
            </a:r>
            <a:endParaRPr lang="ja-JP" altLang="en-US" dirty="0"/>
          </a:p>
        </p:txBody>
      </p:sp>
      <p:sp>
        <p:nvSpPr>
          <p:cNvPr id="117" name="AutoShape 16">
            <a:extLst>
              <a:ext uri="{FF2B5EF4-FFF2-40B4-BE49-F238E27FC236}">
                <a16:creationId xmlns:a16="http://schemas.microsoft.com/office/drawing/2014/main" id="{95DE1C5A-B617-4C8B-9E47-35D747E964D2}"/>
              </a:ext>
            </a:extLst>
          </p:cNvPr>
          <p:cNvSpPr>
            <a:spLocks noChangeArrowheads="1"/>
          </p:cNvSpPr>
          <p:nvPr/>
        </p:nvSpPr>
        <p:spPr bwMode="auto">
          <a:xfrm rot="12948702">
            <a:off x="4670626" y="2954684"/>
            <a:ext cx="392287" cy="152724"/>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8" name="AutoShape 16">
            <a:extLst>
              <a:ext uri="{FF2B5EF4-FFF2-40B4-BE49-F238E27FC236}">
                <a16:creationId xmlns:a16="http://schemas.microsoft.com/office/drawing/2014/main" id="{8AD59112-CBDC-41C6-8A57-7C20DE3A6DCD}"/>
              </a:ext>
            </a:extLst>
          </p:cNvPr>
          <p:cNvSpPr>
            <a:spLocks noChangeArrowheads="1"/>
          </p:cNvSpPr>
          <p:nvPr/>
        </p:nvSpPr>
        <p:spPr bwMode="auto">
          <a:xfrm rot="13574133">
            <a:off x="4189468" y="3849904"/>
            <a:ext cx="378416" cy="168551"/>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0" name="AutoShape 16">
            <a:extLst>
              <a:ext uri="{FF2B5EF4-FFF2-40B4-BE49-F238E27FC236}">
                <a16:creationId xmlns:a16="http://schemas.microsoft.com/office/drawing/2014/main" id="{385967AF-F53E-4C5B-B712-FFF52E8391BB}"/>
              </a:ext>
            </a:extLst>
          </p:cNvPr>
          <p:cNvSpPr>
            <a:spLocks noChangeArrowheads="1"/>
          </p:cNvSpPr>
          <p:nvPr/>
        </p:nvSpPr>
        <p:spPr bwMode="auto">
          <a:xfrm rot="12241465">
            <a:off x="4373226" y="3082990"/>
            <a:ext cx="378416" cy="168551"/>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 name="矢印: 下カーブ 8">
            <a:extLst>
              <a:ext uri="{FF2B5EF4-FFF2-40B4-BE49-F238E27FC236}">
                <a16:creationId xmlns:a16="http://schemas.microsoft.com/office/drawing/2014/main" id="{100F429B-1CEF-4644-9FF8-54487CDDA56A}"/>
              </a:ext>
            </a:extLst>
          </p:cNvPr>
          <p:cNvSpPr/>
          <p:nvPr/>
        </p:nvSpPr>
        <p:spPr>
          <a:xfrm rot="18693023">
            <a:off x="4457202" y="3523028"/>
            <a:ext cx="638288" cy="379016"/>
          </a:xfrm>
          <a:prstGeom prst="curvedDownArrow">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21277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a:extLst>
              <a:ext uri="{FF2B5EF4-FFF2-40B4-BE49-F238E27FC236}">
                <a16:creationId xmlns:a16="http://schemas.microsoft.com/office/drawing/2014/main" id="{BB562419-4830-4B7F-A973-B44EC9081693}"/>
              </a:ext>
            </a:extLst>
          </p:cNvPr>
          <p:cNvSpPr txBox="1">
            <a:spLocks noChangeArrowheads="1"/>
          </p:cNvSpPr>
          <p:nvPr/>
        </p:nvSpPr>
        <p:spPr bwMode="auto">
          <a:xfrm>
            <a:off x="3636963" y="1268413"/>
            <a:ext cx="1439862" cy="1812925"/>
          </a:xfrm>
          <a:prstGeom prst="rect">
            <a:avLst/>
          </a:prstGeom>
          <a:solidFill>
            <a:srgbClr val="C0C0C0"/>
          </a:solidFill>
          <a:ln w="9525">
            <a:solidFill>
              <a:schemeClr val="tx1"/>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en-US" altLang="ja-JP" sz="1600"/>
              <a:t>DUT</a:t>
            </a:r>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p:txBody>
      </p:sp>
      <p:sp>
        <p:nvSpPr>
          <p:cNvPr id="46" name="Line 4">
            <a:extLst>
              <a:ext uri="{FF2B5EF4-FFF2-40B4-BE49-F238E27FC236}">
                <a16:creationId xmlns:a16="http://schemas.microsoft.com/office/drawing/2014/main" id="{EF56F1C8-7DC7-43AA-8D32-4B8A61FFC2CC}"/>
              </a:ext>
            </a:extLst>
          </p:cNvPr>
          <p:cNvSpPr>
            <a:spLocks noChangeShapeType="1"/>
          </p:cNvSpPr>
          <p:nvPr/>
        </p:nvSpPr>
        <p:spPr bwMode="auto">
          <a:xfrm>
            <a:off x="2917825" y="1412875"/>
            <a:ext cx="719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 name="Line 5">
            <a:extLst>
              <a:ext uri="{FF2B5EF4-FFF2-40B4-BE49-F238E27FC236}">
                <a16:creationId xmlns:a16="http://schemas.microsoft.com/office/drawing/2014/main" id="{3620DF85-CFCC-42E7-BF58-76830900B182}"/>
              </a:ext>
            </a:extLst>
          </p:cNvPr>
          <p:cNvSpPr>
            <a:spLocks noChangeShapeType="1"/>
          </p:cNvSpPr>
          <p:nvPr/>
        </p:nvSpPr>
        <p:spPr bwMode="auto">
          <a:xfrm>
            <a:off x="5076825" y="1412875"/>
            <a:ext cx="719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 name="AutoShape 8">
            <a:extLst>
              <a:ext uri="{FF2B5EF4-FFF2-40B4-BE49-F238E27FC236}">
                <a16:creationId xmlns:a16="http://schemas.microsoft.com/office/drawing/2014/main" id="{33E0375C-37C3-473F-BA31-5F7A684BCC8B}"/>
              </a:ext>
            </a:extLst>
          </p:cNvPr>
          <p:cNvSpPr>
            <a:spLocks noChangeArrowheads="1"/>
          </p:cNvSpPr>
          <p:nvPr/>
        </p:nvSpPr>
        <p:spPr bwMode="auto">
          <a:xfrm>
            <a:off x="5868988" y="1341438"/>
            <a:ext cx="936625" cy="144462"/>
          </a:xfrm>
          <a:prstGeom prst="leftArrow">
            <a:avLst>
              <a:gd name="adj1" fmla="val 50000"/>
              <a:gd name="adj2" fmla="val 162088"/>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9" name="Text Box 9">
            <a:extLst>
              <a:ext uri="{FF2B5EF4-FFF2-40B4-BE49-F238E27FC236}">
                <a16:creationId xmlns:a16="http://schemas.microsoft.com/office/drawing/2014/main" id="{71131D8E-4C09-4E54-B345-6A54086B0012}"/>
              </a:ext>
            </a:extLst>
          </p:cNvPr>
          <p:cNvSpPr txBox="1">
            <a:spLocks noChangeArrowheads="1"/>
          </p:cNvSpPr>
          <p:nvPr/>
        </p:nvSpPr>
        <p:spPr bwMode="auto">
          <a:xfrm>
            <a:off x="6877050" y="1196975"/>
            <a:ext cx="1943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Pause Frame</a:t>
            </a:r>
            <a:endParaRPr lang="ja-JP" altLang="en-US" sz="1200"/>
          </a:p>
        </p:txBody>
      </p:sp>
      <p:sp>
        <p:nvSpPr>
          <p:cNvPr id="50" name="AutoShape 13">
            <a:extLst>
              <a:ext uri="{FF2B5EF4-FFF2-40B4-BE49-F238E27FC236}">
                <a16:creationId xmlns:a16="http://schemas.microsoft.com/office/drawing/2014/main" id="{106C389F-C2B7-4A78-9B74-95DC739661CB}"/>
              </a:ext>
            </a:extLst>
          </p:cNvPr>
          <p:cNvSpPr>
            <a:spLocks noChangeArrowheads="1"/>
          </p:cNvSpPr>
          <p:nvPr/>
        </p:nvSpPr>
        <p:spPr bwMode="auto">
          <a:xfrm rot="10800000">
            <a:off x="1836738" y="1341438"/>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 name="AutoShape 15">
            <a:extLst>
              <a:ext uri="{FF2B5EF4-FFF2-40B4-BE49-F238E27FC236}">
                <a16:creationId xmlns:a16="http://schemas.microsoft.com/office/drawing/2014/main" id="{85A883AC-8482-46B4-A515-9EC86CF36913}"/>
              </a:ext>
            </a:extLst>
          </p:cNvPr>
          <p:cNvSpPr>
            <a:spLocks noChangeArrowheads="1"/>
          </p:cNvSpPr>
          <p:nvPr/>
        </p:nvSpPr>
        <p:spPr bwMode="auto">
          <a:xfrm rot="10800000">
            <a:off x="1835150" y="1484313"/>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2" name="AutoShape 16">
            <a:extLst>
              <a:ext uri="{FF2B5EF4-FFF2-40B4-BE49-F238E27FC236}">
                <a16:creationId xmlns:a16="http://schemas.microsoft.com/office/drawing/2014/main" id="{DBDCFB8C-3C33-4DAD-8EA4-1BF1916D1CB4}"/>
              </a:ext>
            </a:extLst>
          </p:cNvPr>
          <p:cNvSpPr>
            <a:spLocks noChangeArrowheads="1"/>
          </p:cNvSpPr>
          <p:nvPr/>
        </p:nvSpPr>
        <p:spPr bwMode="auto">
          <a:xfrm rot="10800000">
            <a:off x="1835150" y="1628775"/>
            <a:ext cx="936625" cy="144463"/>
          </a:xfrm>
          <a:prstGeom prst="leftArrow">
            <a:avLst>
              <a:gd name="adj1" fmla="val 50000"/>
              <a:gd name="adj2" fmla="val 162087"/>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3" name="AutoShape 17">
            <a:extLst>
              <a:ext uri="{FF2B5EF4-FFF2-40B4-BE49-F238E27FC236}">
                <a16:creationId xmlns:a16="http://schemas.microsoft.com/office/drawing/2014/main" id="{02F4F21E-0B68-45F1-8FA9-800E8270F833}"/>
              </a:ext>
            </a:extLst>
          </p:cNvPr>
          <p:cNvSpPr>
            <a:spLocks noChangeArrowheads="1"/>
          </p:cNvSpPr>
          <p:nvPr/>
        </p:nvSpPr>
        <p:spPr bwMode="auto">
          <a:xfrm>
            <a:off x="3851275" y="2060575"/>
            <a:ext cx="1008063" cy="792163"/>
          </a:xfrm>
          <a:prstGeom prst="can">
            <a:avLst>
              <a:gd name="adj" fmla="val 25000"/>
            </a:avLst>
          </a:prstGeom>
          <a:solidFill>
            <a:srgbClr val="FF99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4" name="Oval 18">
            <a:extLst>
              <a:ext uri="{FF2B5EF4-FFF2-40B4-BE49-F238E27FC236}">
                <a16:creationId xmlns:a16="http://schemas.microsoft.com/office/drawing/2014/main" id="{B1435A82-A273-4A9C-B823-4BA2E2B81F2E}"/>
              </a:ext>
            </a:extLst>
          </p:cNvPr>
          <p:cNvSpPr>
            <a:spLocks noChangeArrowheads="1"/>
          </p:cNvSpPr>
          <p:nvPr/>
        </p:nvSpPr>
        <p:spPr bwMode="auto">
          <a:xfrm>
            <a:off x="4356100" y="2636838"/>
            <a:ext cx="144463" cy="144462"/>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5" name="Oval 19">
            <a:extLst>
              <a:ext uri="{FF2B5EF4-FFF2-40B4-BE49-F238E27FC236}">
                <a16:creationId xmlns:a16="http://schemas.microsoft.com/office/drawing/2014/main" id="{B743E1C8-1046-401D-9B70-9DF3F702EFF9}"/>
              </a:ext>
            </a:extLst>
          </p:cNvPr>
          <p:cNvSpPr>
            <a:spLocks noChangeArrowheads="1"/>
          </p:cNvSpPr>
          <p:nvPr/>
        </p:nvSpPr>
        <p:spPr bwMode="auto">
          <a:xfrm>
            <a:off x="4572000" y="2636838"/>
            <a:ext cx="144463" cy="144462"/>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6" name="Oval 20">
            <a:extLst>
              <a:ext uri="{FF2B5EF4-FFF2-40B4-BE49-F238E27FC236}">
                <a16:creationId xmlns:a16="http://schemas.microsoft.com/office/drawing/2014/main" id="{3F3FCE9A-322A-4853-87BD-2B379FD3DC03}"/>
              </a:ext>
            </a:extLst>
          </p:cNvPr>
          <p:cNvSpPr>
            <a:spLocks noChangeArrowheads="1"/>
          </p:cNvSpPr>
          <p:nvPr/>
        </p:nvSpPr>
        <p:spPr bwMode="auto">
          <a:xfrm>
            <a:off x="4356100" y="2420938"/>
            <a:ext cx="144463" cy="144462"/>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7" name="Oval 21">
            <a:extLst>
              <a:ext uri="{FF2B5EF4-FFF2-40B4-BE49-F238E27FC236}">
                <a16:creationId xmlns:a16="http://schemas.microsoft.com/office/drawing/2014/main" id="{27C869BB-94EF-4DBF-9C75-30C29B238D5F}"/>
              </a:ext>
            </a:extLst>
          </p:cNvPr>
          <p:cNvSpPr>
            <a:spLocks noChangeArrowheads="1"/>
          </p:cNvSpPr>
          <p:nvPr/>
        </p:nvSpPr>
        <p:spPr bwMode="auto">
          <a:xfrm>
            <a:off x="4572000" y="2420938"/>
            <a:ext cx="144463" cy="144462"/>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9" name="Oval 22">
            <a:extLst>
              <a:ext uri="{FF2B5EF4-FFF2-40B4-BE49-F238E27FC236}">
                <a16:creationId xmlns:a16="http://schemas.microsoft.com/office/drawing/2014/main" id="{8C3A0D3F-4862-4CF8-BF2E-1D9495634E4A}"/>
              </a:ext>
            </a:extLst>
          </p:cNvPr>
          <p:cNvSpPr>
            <a:spLocks noChangeArrowheads="1"/>
          </p:cNvSpPr>
          <p:nvPr/>
        </p:nvSpPr>
        <p:spPr bwMode="auto">
          <a:xfrm>
            <a:off x="3924300" y="2420938"/>
            <a:ext cx="144463" cy="144462"/>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0" name="Oval 23">
            <a:extLst>
              <a:ext uri="{FF2B5EF4-FFF2-40B4-BE49-F238E27FC236}">
                <a16:creationId xmlns:a16="http://schemas.microsoft.com/office/drawing/2014/main" id="{63D7871B-CD1F-43C9-97DD-BD5930A12202}"/>
              </a:ext>
            </a:extLst>
          </p:cNvPr>
          <p:cNvSpPr>
            <a:spLocks noChangeArrowheads="1"/>
          </p:cNvSpPr>
          <p:nvPr/>
        </p:nvSpPr>
        <p:spPr bwMode="auto">
          <a:xfrm>
            <a:off x="4140200" y="2420938"/>
            <a:ext cx="144463" cy="144462"/>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 name="Oval 24">
            <a:extLst>
              <a:ext uri="{FF2B5EF4-FFF2-40B4-BE49-F238E27FC236}">
                <a16:creationId xmlns:a16="http://schemas.microsoft.com/office/drawing/2014/main" id="{CAC70096-1934-4B17-A891-07D83C1DF1E7}"/>
              </a:ext>
            </a:extLst>
          </p:cNvPr>
          <p:cNvSpPr>
            <a:spLocks noChangeArrowheads="1"/>
          </p:cNvSpPr>
          <p:nvPr/>
        </p:nvSpPr>
        <p:spPr bwMode="auto">
          <a:xfrm>
            <a:off x="3924300" y="2636838"/>
            <a:ext cx="144463" cy="144462"/>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2" name="Oval 25">
            <a:extLst>
              <a:ext uri="{FF2B5EF4-FFF2-40B4-BE49-F238E27FC236}">
                <a16:creationId xmlns:a16="http://schemas.microsoft.com/office/drawing/2014/main" id="{2D6BE972-3951-4913-8363-113772DF970B}"/>
              </a:ext>
            </a:extLst>
          </p:cNvPr>
          <p:cNvSpPr>
            <a:spLocks noChangeArrowheads="1"/>
          </p:cNvSpPr>
          <p:nvPr/>
        </p:nvSpPr>
        <p:spPr bwMode="auto">
          <a:xfrm>
            <a:off x="4140200" y="2636838"/>
            <a:ext cx="144463" cy="144462"/>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3" name="AutoShape 26">
            <a:extLst>
              <a:ext uri="{FF2B5EF4-FFF2-40B4-BE49-F238E27FC236}">
                <a16:creationId xmlns:a16="http://schemas.microsoft.com/office/drawing/2014/main" id="{09931360-91D8-421F-A1AE-B81F48F1BFEB}"/>
              </a:ext>
            </a:extLst>
          </p:cNvPr>
          <p:cNvSpPr>
            <a:spLocks noChangeArrowheads="1"/>
          </p:cNvSpPr>
          <p:nvPr/>
        </p:nvSpPr>
        <p:spPr bwMode="auto">
          <a:xfrm rot="5400000">
            <a:off x="3348038" y="1125538"/>
            <a:ext cx="503237" cy="1366837"/>
          </a:xfrm>
          <a:custGeom>
            <a:avLst/>
            <a:gdLst>
              <a:gd name="T0" fmla="*/ 6745333 w 21600"/>
              <a:gd name="T1" fmla="*/ 0 h 21600"/>
              <a:gd name="T2" fmla="*/ 6745333 w 21600"/>
              <a:gd name="T3" fmla="*/ 48684203 h 21600"/>
              <a:gd name="T4" fmla="*/ 1446014 w 21600"/>
              <a:gd name="T5" fmla="*/ 86492749 h 21600"/>
              <a:gd name="T6" fmla="*/ 11724420 w 21600"/>
              <a:gd name="T7" fmla="*/ 24342101 h 21600"/>
              <a:gd name="T8" fmla="*/ 17694720 60000 65536"/>
              <a:gd name="T9" fmla="*/ 5898240 60000 65536"/>
              <a:gd name="T10" fmla="*/ 5898240 60000 65536"/>
              <a:gd name="T11" fmla="*/ 0 60000 65536"/>
              <a:gd name="T12" fmla="*/ 12427 w 21600"/>
              <a:gd name="T13" fmla="*/ 3473 h 21600"/>
              <a:gd name="T14" fmla="*/ 17668 w 21600"/>
              <a:gd name="T15" fmla="*/ 8685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3473"/>
                </a:lnTo>
                <a:cubicBezTo>
                  <a:pt x="5564" y="3473"/>
                  <a:pt x="0" y="7361"/>
                  <a:pt x="0" y="12158"/>
                </a:cubicBezTo>
                <a:lnTo>
                  <a:pt x="0" y="21600"/>
                </a:lnTo>
                <a:lnTo>
                  <a:pt x="5327" y="21600"/>
                </a:lnTo>
                <a:lnTo>
                  <a:pt x="5327" y="12158"/>
                </a:lnTo>
                <a:cubicBezTo>
                  <a:pt x="5327" y="10240"/>
                  <a:pt x="8506" y="8685"/>
                  <a:pt x="12427" y="8685"/>
                </a:cubicBezTo>
                <a:lnTo>
                  <a:pt x="12427" y="12158"/>
                </a:lnTo>
                <a:lnTo>
                  <a:pt x="21600" y="6079"/>
                </a:lnTo>
                <a:close/>
              </a:path>
            </a:pathLst>
          </a:cu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64" name="Text Box 27">
            <a:extLst>
              <a:ext uri="{FF2B5EF4-FFF2-40B4-BE49-F238E27FC236}">
                <a16:creationId xmlns:a16="http://schemas.microsoft.com/office/drawing/2014/main" id="{E7E7840B-6632-4A9C-A392-3A29C457C33B}"/>
              </a:ext>
            </a:extLst>
          </p:cNvPr>
          <p:cNvSpPr txBox="1">
            <a:spLocks noChangeArrowheads="1"/>
          </p:cNvSpPr>
          <p:nvPr/>
        </p:nvSpPr>
        <p:spPr bwMode="auto">
          <a:xfrm>
            <a:off x="760413" y="793750"/>
            <a:ext cx="2305050" cy="306388"/>
          </a:xfrm>
          <a:prstGeom prst="rect">
            <a:avLst/>
          </a:prstGeom>
          <a:solidFill>
            <a:srgbClr val="E1FA2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b="1"/>
              <a:t>Phase 1 frame store</a:t>
            </a:r>
          </a:p>
        </p:txBody>
      </p:sp>
      <p:sp>
        <p:nvSpPr>
          <p:cNvPr id="65" name="Text Box 31">
            <a:extLst>
              <a:ext uri="{FF2B5EF4-FFF2-40B4-BE49-F238E27FC236}">
                <a16:creationId xmlns:a16="http://schemas.microsoft.com/office/drawing/2014/main" id="{6D7B2CCE-86F6-49B0-9FC6-6904C21F1566}"/>
              </a:ext>
            </a:extLst>
          </p:cNvPr>
          <p:cNvSpPr txBox="1">
            <a:spLocks noChangeArrowheads="1"/>
          </p:cNvSpPr>
          <p:nvPr/>
        </p:nvSpPr>
        <p:spPr bwMode="auto">
          <a:xfrm>
            <a:off x="3708400" y="3933825"/>
            <a:ext cx="1439863" cy="1812925"/>
          </a:xfrm>
          <a:prstGeom prst="rect">
            <a:avLst/>
          </a:prstGeom>
          <a:solidFill>
            <a:srgbClr val="C0C0C0"/>
          </a:solidFill>
          <a:ln w="9525">
            <a:solidFill>
              <a:schemeClr val="tx1"/>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en-US" altLang="ja-JP" sz="1600"/>
              <a:t>DUT</a:t>
            </a:r>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a:p>
            <a:pPr algn="ctr" eaLnBrk="1" hangingPunct="1">
              <a:spcBef>
                <a:spcPct val="50000"/>
              </a:spcBef>
              <a:buFontTx/>
              <a:buNone/>
            </a:pPr>
            <a:endParaRPr lang="en-US" altLang="ja-JP" sz="1600"/>
          </a:p>
        </p:txBody>
      </p:sp>
      <p:sp>
        <p:nvSpPr>
          <p:cNvPr id="66" name="Line 32">
            <a:extLst>
              <a:ext uri="{FF2B5EF4-FFF2-40B4-BE49-F238E27FC236}">
                <a16:creationId xmlns:a16="http://schemas.microsoft.com/office/drawing/2014/main" id="{089990F9-3569-4F20-A9C2-A4764299EBAB}"/>
              </a:ext>
            </a:extLst>
          </p:cNvPr>
          <p:cNvSpPr>
            <a:spLocks noChangeShapeType="1"/>
          </p:cNvSpPr>
          <p:nvPr/>
        </p:nvSpPr>
        <p:spPr bwMode="auto">
          <a:xfrm>
            <a:off x="2989263" y="4078288"/>
            <a:ext cx="7191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7" name="Line 33">
            <a:extLst>
              <a:ext uri="{FF2B5EF4-FFF2-40B4-BE49-F238E27FC236}">
                <a16:creationId xmlns:a16="http://schemas.microsoft.com/office/drawing/2014/main" id="{518F0049-A63A-4870-A6C2-110BB2C7159D}"/>
              </a:ext>
            </a:extLst>
          </p:cNvPr>
          <p:cNvSpPr>
            <a:spLocks noChangeShapeType="1"/>
          </p:cNvSpPr>
          <p:nvPr/>
        </p:nvSpPr>
        <p:spPr bwMode="auto">
          <a:xfrm>
            <a:off x="5148263" y="4078288"/>
            <a:ext cx="7191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8" name="AutoShape 36">
            <a:extLst>
              <a:ext uri="{FF2B5EF4-FFF2-40B4-BE49-F238E27FC236}">
                <a16:creationId xmlns:a16="http://schemas.microsoft.com/office/drawing/2014/main" id="{E36F6407-CB01-4001-9090-F5887216507E}"/>
              </a:ext>
            </a:extLst>
          </p:cNvPr>
          <p:cNvSpPr>
            <a:spLocks noChangeArrowheads="1"/>
          </p:cNvSpPr>
          <p:nvPr/>
        </p:nvSpPr>
        <p:spPr bwMode="auto">
          <a:xfrm>
            <a:off x="5940425" y="4006850"/>
            <a:ext cx="936625" cy="144463"/>
          </a:xfrm>
          <a:prstGeom prst="leftArrow">
            <a:avLst>
              <a:gd name="adj1" fmla="val 50000"/>
              <a:gd name="adj2" fmla="val 162087"/>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9" name="Text Box 37">
            <a:extLst>
              <a:ext uri="{FF2B5EF4-FFF2-40B4-BE49-F238E27FC236}">
                <a16:creationId xmlns:a16="http://schemas.microsoft.com/office/drawing/2014/main" id="{EFCBFBA0-9F26-4818-A751-9374F876D2F3}"/>
              </a:ext>
            </a:extLst>
          </p:cNvPr>
          <p:cNvSpPr txBox="1">
            <a:spLocks noChangeArrowheads="1"/>
          </p:cNvSpPr>
          <p:nvPr/>
        </p:nvSpPr>
        <p:spPr bwMode="auto">
          <a:xfrm>
            <a:off x="6948488" y="3898900"/>
            <a:ext cx="13827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Stop Pause</a:t>
            </a:r>
            <a:endParaRPr lang="ja-JP" altLang="en-US" sz="1200"/>
          </a:p>
        </p:txBody>
      </p:sp>
      <p:sp>
        <p:nvSpPr>
          <p:cNvPr id="70" name="AutoShape 38">
            <a:extLst>
              <a:ext uri="{FF2B5EF4-FFF2-40B4-BE49-F238E27FC236}">
                <a16:creationId xmlns:a16="http://schemas.microsoft.com/office/drawing/2014/main" id="{0DCDFC08-58CC-4FF9-8F6B-712258C921F0}"/>
              </a:ext>
            </a:extLst>
          </p:cNvPr>
          <p:cNvSpPr>
            <a:spLocks noChangeArrowheads="1"/>
          </p:cNvSpPr>
          <p:nvPr/>
        </p:nvSpPr>
        <p:spPr bwMode="auto">
          <a:xfrm>
            <a:off x="3922713" y="4725988"/>
            <a:ext cx="1008062" cy="792162"/>
          </a:xfrm>
          <a:prstGeom prst="can">
            <a:avLst>
              <a:gd name="adj" fmla="val 25000"/>
            </a:avLst>
          </a:prstGeom>
          <a:solidFill>
            <a:srgbClr val="FF99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1" name="Oval 39">
            <a:extLst>
              <a:ext uri="{FF2B5EF4-FFF2-40B4-BE49-F238E27FC236}">
                <a16:creationId xmlns:a16="http://schemas.microsoft.com/office/drawing/2014/main" id="{65565460-8E8C-449F-94FE-AE5F70BBF7DD}"/>
              </a:ext>
            </a:extLst>
          </p:cNvPr>
          <p:cNvSpPr>
            <a:spLocks noChangeArrowheads="1"/>
          </p:cNvSpPr>
          <p:nvPr/>
        </p:nvSpPr>
        <p:spPr bwMode="auto">
          <a:xfrm>
            <a:off x="4427538" y="5302250"/>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2" name="Oval 40">
            <a:extLst>
              <a:ext uri="{FF2B5EF4-FFF2-40B4-BE49-F238E27FC236}">
                <a16:creationId xmlns:a16="http://schemas.microsoft.com/office/drawing/2014/main" id="{F78F9712-E70C-4D5A-81DA-BEAE4B7F64D5}"/>
              </a:ext>
            </a:extLst>
          </p:cNvPr>
          <p:cNvSpPr>
            <a:spLocks noChangeArrowheads="1"/>
          </p:cNvSpPr>
          <p:nvPr/>
        </p:nvSpPr>
        <p:spPr bwMode="auto">
          <a:xfrm>
            <a:off x="4643438" y="5302250"/>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3" name="Oval 41">
            <a:extLst>
              <a:ext uri="{FF2B5EF4-FFF2-40B4-BE49-F238E27FC236}">
                <a16:creationId xmlns:a16="http://schemas.microsoft.com/office/drawing/2014/main" id="{E144605B-436B-45D4-A0A4-4F9B39CA2A29}"/>
              </a:ext>
            </a:extLst>
          </p:cNvPr>
          <p:cNvSpPr>
            <a:spLocks noChangeArrowheads="1"/>
          </p:cNvSpPr>
          <p:nvPr/>
        </p:nvSpPr>
        <p:spPr bwMode="auto">
          <a:xfrm>
            <a:off x="6011863" y="4365625"/>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4" name="Oval 42">
            <a:extLst>
              <a:ext uri="{FF2B5EF4-FFF2-40B4-BE49-F238E27FC236}">
                <a16:creationId xmlns:a16="http://schemas.microsoft.com/office/drawing/2014/main" id="{8D8385D7-F571-407D-9A1A-1E62C5B292E9}"/>
              </a:ext>
            </a:extLst>
          </p:cNvPr>
          <p:cNvSpPr>
            <a:spLocks noChangeArrowheads="1"/>
          </p:cNvSpPr>
          <p:nvPr/>
        </p:nvSpPr>
        <p:spPr bwMode="auto">
          <a:xfrm>
            <a:off x="3995738" y="5086350"/>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6" name="Oval 43">
            <a:extLst>
              <a:ext uri="{FF2B5EF4-FFF2-40B4-BE49-F238E27FC236}">
                <a16:creationId xmlns:a16="http://schemas.microsoft.com/office/drawing/2014/main" id="{50C33708-C0F3-4914-8C4F-2756168CBAA4}"/>
              </a:ext>
            </a:extLst>
          </p:cNvPr>
          <p:cNvSpPr>
            <a:spLocks noChangeArrowheads="1"/>
          </p:cNvSpPr>
          <p:nvPr/>
        </p:nvSpPr>
        <p:spPr bwMode="auto">
          <a:xfrm>
            <a:off x="3995738" y="5302250"/>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 name="Oval 44">
            <a:extLst>
              <a:ext uri="{FF2B5EF4-FFF2-40B4-BE49-F238E27FC236}">
                <a16:creationId xmlns:a16="http://schemas.microsoft.com/office/drawing/2014/main" id="{8160BD0A-E7CF-4556-B8AF-4DB7115691C9}"/>
              </a:ext>
            </a:extLst>
          </p:cNvPr>
          <p:cNvSpPr>
            <a:spLocks noChangeArrowheads="1"/>
          </p:cNvSpPr>
          <p:nvPr/>
        </p:nvSpPr>
        <p:spPr bwMode="auto">
          <a:xfrm>
            <a:off x="4211638" y="5302250"/>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7" name="AutoShape 46">
            <a:extLst>
              <a:ext uri="{FF2B5EF4-FFF2-40B4-BE49-F238E27FC236}">
                <a16:creationId xmlns:a16="http://schemas.microsoft.com/office/drawing/2014/main" id="{DF5B4F31-2622-4A92-975A-E74B53965DE7}"/>
              </a:ext>
            </a:extLst>
          </p:cNvPr>
          <p:cNvSpPr>
            <a:spLocks noChangeArrowheads="1"/>
          </p:cNvSpPr>
          <p:nvPr/>
        </p:nvSpPr>
        <p:spPr bwMode="auto">
          <a:xfrm>
            <a:off x="4572000" y="4221163"/>
            <a:ext cx="1296988" cy="647700"/>
          </a:xfrm>
          <a:custGeom>
            <a:avLst/>
            <a:gdLst>
              <a:gd name="T0" fmla="*/ 54525856 w 21600"/>
              <a:gd name="T1" fmla="*/ 0 h 21600"/>
              <a:gd name="T2" fmla="*/ 54525856 w 21600"/>
              <a:gd name="T3" fmla="*/ 10932067 h 21600"/>
              <a:gd name="T4" fmla="*/ 5739952 w 21600"/>
              <a:gd name="T5" fmla="*/ 19422004 h 21600"/>
              <a:gd name="T6" fmla="*/ 77878605 w 21600"/>
              <a:gd name="T7" fmla="*/ 5466048 h 21600"/>
              <a:gd name="T8" fmla="*/ 17694720 60000 65536"/>
              <a:gd name="T9" fmla="*/ 5898240 60000 65536"/>
              <a:gd name="T10" fmla="*/ 5898240 60000 65536"/>
              <a:gd name="T11" fmla="*/ 0 60000 65536"/>
              <a:gd name="T12" fmla="*/ 12427 w 21600"/>
              <a:gd name="T13" fmla="*/ 4522 h 21600"/>
              <a:gd name="T14" fmla="*/ 19941 w 21600"/>
              <a:gd name="T15" fmla="*/ 7636 h 21600"/>
            </a:gdLst>
            <a:ahLst/>
            <a:cxnLst>
              <a:cxn ang="T8">
                <a:pos x="T0" y="T1"/>
              </a:cxn>
              <a:cxn ang="T9">
                <a:pos x="T2" y="T3"/>
              </a:cxn>
              <a:cxn ang="T10">
                <a:pos x="T4" y="T5"/>
              </a:cxn>
              <a:cxn ang="T11">
                <a:pos x="T6" y="T7"/>
              </a:cxn>
            </a:cxnLst>
            <a:rect l="T12" t="T13" r="T14" b="T15"/>
            <a:pathLst>
              <a:path w="21600" h="21600">
                <a:moveTo>
                  <a:pt x="21600" y="6079"/>
                </a:moveTo>
                <a:lnTo>
                  <a:pt x="15123" y="0"/>
                </a:lnTo>
                <a:lnTo>
                  <a:pt x="15123" y="4522"/>
                </a:lnTo>
                <a:lnTo>
                  <a:pt x="12427" y="4522"/>
                </a:lnTo>
                <a:cubicBezTo>
                  <a:pt x="5564" y="4522"/>
                  <a:pt x="0" y="7941"/>
                  <a:pt x="0" y="12158"/>
                </a:cubicBezTo>
                <a:lnTo>
                  <a:pt x="0" y="21600"/>
                </a:lnTo>
                <a:lnTo>
                  <a:pt x="3183" y="21600"/>
                </a:lnTo>
                <a:lnTo>
                  <a:pt x="3183" y="12158"/>
                </a:lnTo>
                <a:cubicBezTo>
                  <a:pt x="3183" y="9661"/>
                  <a:pt x="7322" y="7636"/>
                  <a:pt x="12427" y="7636"/>
                </a:cubicBezTo>
                <a:lnTo>
                  <a:pt x="15123" y="7636"/>
                </a:lnTo>
                <a:lnTo>
                  <a:pt x="15123" y="12158"/>
                </a:lnTo>
                <a:lnTo>
                  <a:pt x="21600" y="6079"/>
                </a:lnTo>
                <a:close/>
              </a:path>
            </a:pathLst>
          </a:cu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118" name="Oval 47">
            <a:extLst>
              <a:ext uri="{FF2B5EF4-FFF2-40B4-BE49-F238E27FC236}">
                <a16:creationId xmlns:a16="http://schemas.microsoft.com/office/drawing/2014/main" id="{A8CB1AE7-324B-4C06-95C5-D2B29C8CE010}"/>
              </a:ext>
            </a:extLst>
          </p:cNvPr>
          <p:cNvSpPr>
            <a:spLocks noChangeArrowheads="1"/>
          </p:cNvSpPr>
          <p:nvPr/>
        </p:nvSpPr>
        <p:spPr bwMode="auto">
          <a:xfrm>
            <a:off x="6011863" y="4581525"/>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9" name="Oval 48">
            <a:extLst>
              <a:ext uri="{FF2B5EF4-FFF2-40B4-BE49-F238E27FC236}">
                <a16:creationId xmlns:a16="http://schemas.microsoft.com/office/drawing/2014/main" id="{54BC69CA-018B-4E44-BB2C-F3B10B9DD5C7}"/>
              </a:ext>
            </a:extLst>
          </p:cNvPr>
          <p:cNvSpPr>
            <a:spLocks noChangeArrowheads="1"/>
          </p:cNvSpPr>
          <p:nvPr/>
        </p:nvSpPr>
        <p:spPr bwMode="auto">
          <a:xfrm>
            <a:off x="6011863" y="4797425"/>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0" name="Text Box 49">
            <a:extLst>
              <a:ext uri="{FF2B5EF4-FFF2-40B4-BE49-F238E27FC236}">
                <a16:creationId xmlns:a16="http://schemas.microsoft.com/office/drawing/2014/main" id="{51671E1F-5B9D-4100-8094-2140E79EAD58}"/>
              </a:ext>
            </a:extLst>
          </p:cNvPr>
          <p:cNvSpPr txBox="1">
            <a:spLocks noChangeArrowheads="1"/>
          </p:cNvSpPr>
          <p:nvPr/>
        </p:nvSpPr>
        <p:spPr bwMode="auto">
          <a:xfrm>
            <a:off x="581025" y="2655888"/>
            <a:ext cx="2663825" cy="55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Fill the buffer.</a:t>
            </a:r>
          </a:p>
          <a:p>
            <a:pPr eaLnBrk="1" hangingPunct="1">
              <a:spcBef>
                <a:spcPct val="50000"/>
              </a:spcBef>
              <a:buFontTx/>
              <a:buNone/>
            </a:pPr>
            <a:r>
              <a:rPr lang="en-US" altLang="ja-JP" sz="1200"/>
              <a:t>Overflow frames are discarded.</a:t>
            </a:r>
            <a:endParaRPr lang="ja-JP" altLang="en-US" sz="1200"/>
          </a:p>
        </p:txBody>
      </p:sp>
      <p:sp>
        <p:nvSpPr>
          <p:cNvPr id="121" name="AutoShape 50">
            <a:extLst>
              <a:ext uri="{FF2B5EF4-FFF2-40B4-BE49-F238E27FC236}">
                <a16:creationId xmlns:a16="http://schemas.microsoft.com/office/drawing/2014/main" id="{E9FC8D72-9A5B-4198-8585-579B8B72572C}"/>
              </a:ext>
            </a:extLst>
          </p:cNvPr>
          <p:cNvSpPr>
            <a:spLocks/>
          </p:cNvSpPr>
          <p:nvPr/>
        </p:nvSpPr>
        <p:spPr bwMode="auto">
          <a:xfrm>
            <a:off x="6300788" y="4365625"/>
            <a:ext cx="287337" cy="1655763"/>
          </a:xfrm>
          <a:prstGeom prst="rightBrace">
            <a:avLst>
              <a:gd name="adj1" fmla="val 4802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2" name="Text Box 51">
            <a:extLst>
              <a:ext uri="{FF2B5EF4-FFF2-40B4-BE49-F238E27FC236}">
                <a16:creationId xmlns:a16="http://schemas.microsoft.com/office/drawing/2014/main" id="{6B1E3B2E-7C24-4BAE-A786-C88078FEA70B}"/>
              </a:ext>
            </a:extLst>
          </p:cNvPr>
          <p:cNvSpPr txBox="1">
            <a:spLocks noChangeArrowheads="1"/>
          </p:cNvSpPr>
          <p:nvPr/>
        </p:nvSpPr>
        <p:spPr bwMode="auto">
          <a:xfrm>
            <a:off x="6553200" y="5029200"/>
            <a:ext cx="25209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a:t>Rx frames = Buffered frames</a:t>
            </a:r>
            <a:endParaRPr lang="ja-JP" altLang="en-US" sz="1400"/>
          </a:p>
        </p:txBody>
      </p:sp>
      <p:sp>
        <p:nvSpPr>
          <p:cNvPr id="123" name="Text Box 52">
            <a:extLst>
              <a:ext uri="{FF2B5EF4-FFF2-40B4-BE49-F238E27FC236}">
                <a16:creationId xmlns:a16="http://schemas.microsoft.com/office/drawing/2014/main" id="{692303B0-78DB-4343-A550-414C178BB14C}"/>
              </a:ext>
            </a:extLst>
          </p:cNvPr>
          <p:cNvSpPr txBox="1">
            <a:spLocks noChangeArrowheads="1"/>
          </p:cNvSpPr>
          <p:nvPr/>
        </p:nvSpPr>
        <p:spPr bwMode="auto">
          <a:xfrm>
            <a:off x="6438900" y="2339975"/>
            <a:ext cx="2124075" cy="457200"/>
          </a:xfrm>
          <a:prstGeom prst="rect">
            <a:avLst/>
          </a:prstGeom>
          <a:solidFill>
            <a:srgbClr val="2DF3F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Test frame does not flow to the Rx port side.</a:t>
            </a:r>
            <a:endParaRPr lang="ja-JP" altLang="en-US" sz="1200"/>
          </a:p>
        </p:txBody>
      </p:sp>
      <p:sp>
        <p:nvSpPr>
          <p:cNvPr id="124" name="Oval 58">
            <a:extLst>
              <a:ext uri="{FF2B5EF4-FFF2-40B4-BE49-F238E27FC236}">
                <a16:creationId xmlns:a16="http://schemas.microsoft.com/office/drawing/2014/main" id="{FCBA67A5-C37A-41E0-9104-6DD5A3E1853A}"/>
              </a:ext>
            </a:extLst>
          </p:cNvPr>
          <p:cNvSpPr>
            <a:spLocks noChangeArrowheads="1"/>
          </p:cNvSpPr>
          <p:nvPr/>
        </p:nvSpPr>
        <p:spPr bwMode="auto">
          <a:xfrm>
            <a:off x="6011863" y="5013325"/>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5" name="Oval 59">
            <a:extLst>
              <a:ext uri="{FF2B5EF4-FFF2-40B4-BE49-F238E27FC236}">
                <a16:creationId xmlns:a16="http://schemas.microsoft.com/office/drawing/2014/main" id="{7D64F811-02C2-46C2-8F65-15AA17B98625}"/>
              </a:ext>
            </a:extLst>
          </p:cNvPr>
          <p:cNvSpPr>
            <a:spLocks noChangeArrowheads="1"/>
          </p:cNvSpPr>
          <p:nvPr/>
        </p:nvSpPr>
        <p:spPr bwMode="auto">
          <a:xfrm>
            <a:off x="6011863" y="5229225"/>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6" name="Oval 60">
            <a:extLst>
              <a:ext uri="{FF2B5EF4-FFF2-40B4-BE49-F238E27FC236}">
                <a16:creationId xmlns:a16="http://schemas.microsoft.com/office/drawing/2014/main" id="{473B0614-F388-4261-91D5-1A76665BA612}"/>
              </a:ext>
            </a:extLst>
          </p:cNvPr>
          <p:cNvSpPr>
            <a:spLocks noChangeArrowheads="1"/>
          </p:cNvSpPr>
          <p:nvPr/>
        </p:nvSpPr>
        <p:spPr bwMode="auto">
          <a:xfrm>
            <a:off x="6011863" y="5445125"/>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7" name="Oval 61">
            <a:extLst>
              <a:ext uri="{FF2B5EF4-FFF2-40B4-BE49-F238E27FC236}">
                <a16:creationId xmlns:a16="http://schemas.microsoft.com/office/drawing/2014/main" id="{E1BC7FA7-595A-46E8-A129-2DC0CDEAD092}"/>
              </a:ext>
            </a:extLst>
          </p:cNvPr>
          <p:cNvSpPr>
            <a:spLocks noChangeArrowheads="1"/>
          </p:cNvSpPr>
          <p:nvPr/>
        </p:nvSpPr>
        <p:spPr bwMode="auto">
          <a:xfrm>
            <a:off x="6011863" y="5661025"/>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8" name="Oval 62">
            <a:extLst>
              <a:ext uri="{FF2B5EF4-FFF2-40B4-BE49-F238E27FC236}">
                <a16:creationId xmlns:a16="http://schemas.microsoft.com/office/drawing/2014/main" id="{34F16A8A-265C-4A79-B523-8156B4D36D01}"/>
              </a:ext>
            </a:extLst>
          </p:cNvPr>
          <p:cNvSpPr>
            <a:spLocks noChangeArrowheads="1"/>
          </p:cNvSpPr>
          <p:nvPr/>
        </p:nvSpPr>
        <p:spPr bwMode="auto">
          <a:xfrm>
            <a:off x="6011863" y="5876925"/>
            <a:ext cx="144462" cy="144463"/>
          </a:xfrm>
          <a:prstGeom prst="ellipse">
            <a:avLst/>
          </a:pr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9" name="AutoShape 63">
            <a:extLst>
              <a:ext uri="{FF2B5EF4-FFF2-40B4-BE49-F238E27FC236}">
                <a16:creationId xmlns:a16="http://schemas.microsoft.com/office/drawing/2014/main" id="{D7C9C98C-B7A9-480D-9F0A-BDAB203B2478}"/>
              </a:ext>
            </a:extLst>
          </p:cNvPr>
          <p:cNvSpPr>
            <a:spLocks noChangeArrowheads="1"/>
          </p:cNvSpPr>
          <p:nvPr/>
        </p:nvSpPr>
        <p:spPr bwMode="auto">
          <a:xfrm rot="10800000">
            <a:off x="1835150" y="1773238"/>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0" name="AutoShape 64">
            <a:extLst>
              <a:ext uri="{FF2B5EF4-FFF2-40B4-BE49-F238E27FC236}">
                <a16:creationId xmlns:a16="http://schemas.microsoft.com/office/drawing/2014/main" id="{932DBFF7-463C-4FB3-9044-1103E94F7FD6}"/>
              </a:ext>
            </a:extLst>
          </p:cNvPr>
          <p:cNvSpPr>
            <a:spLocks noChangeArrowheads="1"/>
          </p:cNvSpPr>
          <p:nvPr/>
        </p:nvSpPr>
        <p:spPr bwMode="auto">
          <a:xfrm rot="10800000">
            <a:off x="1833563" y="1916113"/>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1" name="AutoShape 65">
            <a:extLst>
              <a:ext uri="{FF2B5EF4-FFF2-40B4-BE49-F238E27FC236}">
                <a16:creationId xmlns:a16="http://schemas.microsoft.com/office/drawing/2014/main" id="{88A18065-18E6-4747-8FDC-E33AED30EA6C}"/>
              </a:ext>
            </a:extLst>
          </p:cNvPr>
          <p:cNvSpPr>
            <a:spLocks noChangeArrowheads="1"/>
          </p:cNvSpPr>
          <p:nvPr/>
        </p:nvSpPr>
        <p:spPr bwMode="auto">
          <a:xfrm rot="10800000">
            <a:off x="1833563" y="2060575"/>
            <a:ext cx="936625" cy="144463"/>
          </a:xfrm>
          <a:prstGeom prst="leftArrow">
            <a:avLst>
              <a:gd name="adj1" fmla="val 50000"/>
              <a:gd name="adj2" fmla="val 162087"/>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2" name="AutoShape 66">
            <a:extLst>
              <a:ext uri="{FF2B5EF4-FFF2-40B4-BE49-F238E27FC236}">
                <a16:creationId xmlns:a16="http://schemas.microsoft.com/office/drawing/2014/main" id="{628FD9AE-6FE2-4C68-B6DC-D8375F7D3D97}"/>
              </a:ext>
            </a:extLst>
          </p:cNvPr>
          <p:cNvSpPr>
            <a:spLocks noChangeArrowheads="1"/>
          </p:cNvSpPr>
          <p:nvPr/>
        </p:nvSpPr>
        <p:spPr bwMode="auto">
          <a:xfrm rot="10800000">
            <a:off x="1835150" y="2205038"/>
            <a:ext cx="936625" cy="144462"/>
          </a:xfrm>
          <a:prstGeom prst="leftArrow">
            <a:avLst>
              <a:gd name="adj1" fmla="val 50000"/>
              <a:gd name="adj2" fmla="val 162088"/>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 name="AutoShape 67">
            <a:extLst>
              <a:ext uri="{FF2B5EF4-FFF2-40B4-BE49-F238E27FC236}">
                <a16:creationId xmlns:a16="http://schemas.microsoft.com/office/drawing/2014/main" id="{3989AE2F-DB33-479A-9831-33EC065ACF64}"/>
              </a:ext>
            </a:extLst>
          </p:cNvPr>
          <p:cNvSpPr>
            <a:spLocks noChangeArrowheads="1"/>
          </p:cNvSpPr>
          <p:nvPr/>
        </p:nvSpPr>
        <p:spPr bwMode="auto">
          <a:xfrm rot="10800000">
            <a:off x="1835150" y="2349500"/>
            <a:ext cx="936625" cy="144463"/>
          </a:xfrm>
          <a:prstGeom prst="leftArrow">
            <a:avLst>
              <a:gd name="adj1" fmla="val 50000"/>
              <a:gd name="adj2" fmla="val 162087"/>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4" name="Text Box 68">
            <a:extLst>
              <a:ext uri="{FF2B5EF4-FFF2-40B4-BE49-F238E27FC236}">
                <a16:creationId xmlns:a16="http://schemas.microsoft.com/office/drawing/2014/main" id="{919D9254-5363-408D-91DB-E949EBF0526F}"/>
              </a:ext>
            </a:extLst>
          </p:cNvPr>
          <p:cNvSpPr txBox="1">
            <a:spLocks noChangeArrowheads="1"/>
          </p:cNvSpPr>
          <p:nvPr/>
        </p:nvSpPr>
        <p:spPr bwMode="auto">
          <a:xfrm>
            <a:off x="4308475" y="6165850"/>
            <a:ext cx="4262438" cy="3079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a:t>We can know more accurate number of buffers.</a:t>
            </a:r>
            <a:endParaRPr lang="ja-JP" altLang="en-US" sz="1400"/>
          </a:p>
        </p:txBody>
      </p:sp>
      <p:sp>
        <p:nvSpPr>
          <p:cNvPr id="135" name="Rectangle 2">
            <a:extLst>
              <a:ext uri="{FF2B5EF4-FFF2-40B4-BE49-F238E27FC236}">
                <a16:creationId xmlns:a16="http://schemas.microsoft.com/office/drawing/2014/main" id="{5CD2A87A-9FA0-4D2C-8016-2BA2DCBCFDAC}"/>
              </a:ext>
            </a:extLst>
          </p:cNvPr>
          <p:cNvSpPr>
            <a:spLocks noGrp="1" noChangeArrowheads="1"/>
          </p:cNvSpPr>
          <p:nvPr>
            <p:ph type="ctrTitle"/>
          </p:nvPr>
        </p:nvSpPr>
        <p:spPr>
          <a:xfrm>
            <a:off x="684213" y="115888"/>
            <a:ext cx="7772400" cy="506412"/>
          </a:xfrm>
        </p:spPr>
        <p:txBody>
          <a:bodyPr>
            <a:noAutofit/>
          </a:bodyPr>
          <a:lstStyle/>
          <a:p>
            <a:pPr eaLnBrk="1" hangingPunct="1"/>
            <a:r>
              <a:rPr lang="en-US" altLang="ja-JP" sz="2800" dirty="0"/>
              <a:t>RFC8239 Buffering  with Rx Pause</a:t>
            </a:r>
            <a:endParaRPr lang="ja-JP" altLang="en-US" sz="2800" dirty="0"/>
          </a:p>
        </p:txBody>
      </p:sp>
      <p:cxnSp>
        <p:nvCxnSpPr>
          <p:cNvPr id="136" name="直線矢印コネクタ 135">
            <a:extLst>
              <a:ext uri="{FF2B5EF4-FFF2-40B4-BE49-F238E27FC236}">
                <a16:creationId xmlns:a16="http://schemas.microsoft.com/office/drawing/2014/main" id="{B7DF5EB2-0A6D-4402-89CA-E70CD1BF8923}"/>
              </a:ext>
            </a:extLst>
          </p:cNvPr>
          <p:cNvCxnSpPr>
            <a:cxnSpLocks/>
          </p:cNvCxnSpPr>
          <p:nvPr/>
        </p:nvCxnSpPr>
        <p:spPr>
          <a:xfrm flipH="1">
            <a:off x="6102350" y="1514475"/>
            <a:ext cx="19050" cy="1006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7" name="Text Box 9">
            <a:extLst>
              <a:ext uri="{FF2B5EF4-FFF2-40B4-BE49-F238E27FC236}">
                <a16:creationId xmlns:a16="http://schemas.microsoft.com/office/drawing/2014/main" id="{61882682-11D2-46B8-9267-B50513125092}"/>
              </a:ext>
            </a:extLst>
          </p:cNvPr>
          <p:cNvSpPr txBox="1">
            <a:spLocks noChangeArrowheads="1"/>
          </p:cNvSpPr>
          <p:nvPr/>
        </p:nvSpPr>
        <p:spPr bwMode="auto">
          <a:xfrm>
            <a:off x="6192838" y="1830388"/>
            <a:ext cx="1943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Pause Time</a:t>
            </a:r>
            <a:endParaRPr lang="ja-JP" altLang="en-US" sz="1200"/>
          </a:p>
        </p:txBody>
      </p:sp>
      <p:sp>
        <p:nvSpPr>
          <p:cNvPr id="138" name="Text Box 27">
            <a:extLst>
              <a:ext uri="{FF2B5EF4-FFF2-40B4-BE49-F238E27FC236}">
                <a16:creationId xmlns:a16="http://schemas.microsoft.com/office/drawing/2014/main" id="{5D27313D-A04E-4405-B39A-FB3FAAE73334}"/>
              </a:ext>
            </a:extLst>
          </p:cNvPr>
          <p:cNvSpPr txBox="1">
            <a:spLocks noChangeArrowheads="1"/>
          </p:cNvSpPr>
          <p:nvPr/>
        </p:nvSpPr>
        <p:spPr bwMode="auto">
          <a:xfrm>
            <a:off x="812800" y="3602038"/>
            <a:ext cx="2305050" cy="307975"/>
          </a:xfrm>
          <a:prstGeom prst="rect">
            <a:avLst/>
          </a:prstGeom>
          <a:solidFill>
            <a:srgbClr val="E1FA2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b="1"/>
              <a:t>Phase 2 Extract frame</a:t>
            </a:r>
          </a:p>
        </p:txBody>
      </p:sp>
      <p:sp>
        <p:nvSpPr>
          <p:cNvPr id="139" name="Text Box 8">
            <a:extLst>
              <a:ext uri="{FF2B5EF4-FFF2-40B4-BE49-F238E27FC236}">
                <a16:creationId xmlns:a16="http://schemas.microsoft.com/office/drawing/2014/main" id="{B752C86A-25E0-458D-A1ED-8A96A3E34261}"/>
              </a:ext>
            </a:extLst>
          </p:cNvPr>
          <p:cNvSpPr txBox="1">
            <a:spLocks noChangeArrowheads="1"/>
          </p:cNvSpPr>
          <p:nvPr/>
        </p:nvSpPr>
        <p:spPr bwMode="auto">
          <a:xfrm>
            <a:off x="5162550" y="989013"/>
            <a:ext cx="1223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Port # Rx</a:t>
            </a:r>
            <a:endParaRPr lang="ja-JP" altLang="en-US" sz="1200"/>
          </a:p>
        </p:txBody>
      </p:sp>
      <p:sp>
        <p:nvSpPr>
          <p:cNvPr id="140" name="Text Box 8">
            <a:extLst>
              <a:ext uri="{FF2B5EF4-FFF2-40B4-BE49-F238E27FC236}">
                <a16:creationId xmlns:a16="http://schemas.microsoft.com/office/drawing/2014/main" id="{D699DFCB-2E08-4636-8326-BF5ACBB1E08B}"/>
              </a:ext>
            </a:extLst>
          </p:cNvPr>
          <p:cNvSpPr txBox="1">
            <a:spLocks noChangeArrowheads="1"/>
          </p:cNvSpPr>
          <p:nvPr/>
        </p:nvSpPr>
        <p:spPr bwMode="auto">
          <a:xfrm>
            <a:off x="5214938" y="3609975"/>
            <a:ext cx="12239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Port # Rx</a:t>
            </a:r>
            <a:endParaRPr lang="ja-JP" altLang="en-US" sz="1200"/>
          </a:p>
        </p:txBody>
      </p:sp>
      <p:sp>
        <p:nvSpPr>
          <p:cNvPr id="141" name="テキスト ボックス 1">
            <a:extLst>
              <a:ext uri="{FF2B5EF4-FFF2-40B4-BE49-F238E27FC236}">
                <a16:creationId xmlns:a16="http://schemas.microsoft.com/office/drawing/2014/main" id="{B8C367A4-A61C-4401-AB3E-4DE9569B3072}"/>
              </a:ext>
            </a:extLst>
          </p:cNvPr>
          <p:cNvSpPr txBox="1">
            <a:spLocks noChangeArrowheads="1"/>
          </p:cNvSpPr>
          <p:nvPr/>
        </p:nvSpPr>
        <p:spPr bwMode="auto">
          <a:xfrm>
            <a:off x="4031457" y="2763044"/>
            <a:ext cx="12239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a:t>buffer</a:t>
            </a:r>
            <a:endParaRPr lang="ja-JP" altLang="en-US" dirty="0"/>
          </a:p>
        </p:txBody>
      </p:sp>
    </p:spTree>
    <p:extLst>
      <p:ext uri="{BB962C8B-B14F-4D97-AF65-F5344CB8AC3E}">
        <p14:creationId xmlns:p14="http://schemas.microsoft.com/office/powerpoint/2010/main" val="14474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楕円 86">
            <a:extLst>
              <a:ext uri="{FF2B5EF4-FFF2-40B4-BE49-F238E27FC236}">
                <a16:creationId xmlns:a16="http://schemas.microsoft.com/office/drawing/2014/main" id="{24D9F468-2B63-4400-A0CE-FACA268E38C7}"/>
              </a:ext>
            </a:extLst>
          </p:cNvPr>
          <p:cNvSpPr/>
          <p:nvPr/>
        </p:nvSpPr>
        <p:spPr>
          <a:xfrm>
            <a:off x="3057803" y="6165304"/>
            <a:ext cx="750711" cy="26279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0" name="グラフ 79">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3920888464"/>
              </p:ext>
            </p:extLst>
          </p:nvPr>
        </p:nvGraphicFramePr>
        <p:xfrm>
          <a:off x="5144183" y="4731849"/>
          <a:ext cx="3160003" cy="209984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9" name="グラフ 78">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879488713"/>
              </p:ext>
            </p:extLst>
          </p:nvPr>
        </p:nvGraphicFramePr>
        <p:xfrm>
          <a:off x="5228414" y="2950193"/>
          <a:ext cx="3075772" cy="20625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8" name="グラフ 77">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898919839"/>
              </p:ext>
            </p:extLst>
          </p:nvPr>
        </p:nvGraphicFramePr>
        <p:xfrm>
          <a:off x="5135457" y="835192"/>
          <a:ext cx="3324975" cy="2077762"/>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p:cNvSpPr/>
          <p:nvPr/>
        </p:nvSpPr>
        <p:spPr>
          <a:xfrm>
            <a:off x="1733766" y="1916832"/>
            <a:ext cx="1800200" cy="34563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磁気ディスク 4"/>
          <p:cNvSpPr/>
          <p:nvPr/>
        </p:nvSpPr>
        <p:spPr>
          <a:xfrm rot="5400000">
            <a:off x="3605974" y="3028481"/>
            <a:ext cx="504056"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 磁気ディスク 5"/>
          <p:cNvSpPr/>
          <p:nvPr/>
        </p:nvSpPr>
        <p:spPr>
          <a:xfrm rot="16200000">
            <a:off x="1101459" y="1995657"/>
            <a:ext cx="517690"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 磁気ディスク 6"/>
          <p:cNvSpPr/>
          <p:nvPr/>
        </p:nvSpPr>
        <p:spPr>
          <a:xfrm rot="16200000">
            <a:off x="1101459" y="4142263"/>
            <a:ext cx="517690"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51520" y="1772816"/>
            <a:ext cx="1188132" cy="369332"/>
          </a:xfrm>
          <a:prstGeom prst="rect">
            <a:avLst/>
          </a:prstGeom>
          <a:noFill/>
        </p:spPr>
        <p:txBody>
          <a:bodyPr wrap="square" rtlCol="0">
            <a:spAutoFit/>
          </a:bodyPr>
          <a:lstStyle/>
          <a:p>
            <a:r>
              <a:rPr kumimoji="1" lang="en-US" altLang="ja-JP" dirty="0"/>
              <a:t>100% Rate</a:t>
            </a:r>
            <a:endParaRPr kumimoji="1" lang="ja-JP" altLang="en-US" dirty="0"/>
          </a:p>
        </p:txBody>
      </p:sp>
      <p:cxnSp>
        <p:nvCxnSpPr>
          <p:cNvPr id="13" name="直線コネクタ 12"/>
          <p:cNvCxnSpPr/>
          <p:nvPr/>
        </p:nvCxnSpPr>
        <p:spPr>
          <a:xfrm>
            <a:off x="553063" y="4634085"/>
            <a:ext cx="1656184" cy="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2179298" y="3574952"/>
            <a:ext cx="994628" cy="105913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3163416" y="3590912"/>
            <a:ext cx="1736487"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19012" y="3996436"/>
            <a:ext cx="1341184" cy="369332"/>
          </a:xfrm>
          <a:prstGeom prst="rect">
            <a:avLst/>
          </a:prstGeom>
          <a:noFill/>
        </p:spPr>
        <p:txBody>
          <a:bodyPr wrap="square" rtlCol="0">
            <a:spAutoFit/>
          </a:bodyPr>
          <a:lstStyle/>
          <a:p>
            <a:r>
              <a:rPr kumimoji="1" lang="en-US" altLang="ja-JP" dirty="0"/>
              <a:t>100% Rate</a:t>
            </a:r>
            <a:endParaRPr kumimoji="1" lang="ja-JP" altLang="en-US" dirty="0"/>
          </a:p>
        </p:txBody>
      </p:sp>
      <p:sp>
        <p:nvSpPr>
          <p:cNvPr id="21" name="テキスト ボックス 20"/>
          <p:cNvSpPr txBox="1"/>
          <p:nvPr/>
        </p:nvSpPr>
        <p:spPr>
          <a:xfrm>
            <a:off x="2337723" y="1921421"/>
            <a:ext cx="720080" cy="369332"/>
          </a:xfrm>
          <a:prstGeom prst="rect">
            <a:avLst/>
          </a:prstGeom>
          <a:noFill/>
        </p:spPr>
        <p:txBody>
          <a:bodyPr wrap="square" rtlCol="0">
            <a:spAutoFit/>
          </a:bodyPr>
          <a:lstStyle/>
          <a:p>
            <a:r>
              <a:rPr kumimoji="1" lang="en-US" altLang="ja-JP" dirty="0"/>
              <a:t>DUT</a:t>
            </a:r>
            <a:endParaRPr kumimoji="1" lang="ja-JP" altLang="en-US" dirty="0"/>
          </a:p>
        </p:txBody>
      </p:sp>
      <p:sp>
        <p:nvSpPr>
          <p:cNvPr id="24" name="右矢印 23"/>
          <p:cNvSpPr/>
          <p:nvPr/>
        </p:nvSpPr>
        <p:spPr>
          <a:xfrm>
            <a:off x="473626" y="2173334"/>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a:off x="4361437" y="3135583"/>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009178" y="548680"/>
            <a:ext cx="2334178" cy="276999"/>
          </a:xfrm>
          <a:prstGeom prst="rect">
            <a:avLst/>
          </a:prstGeom>
          <a:noFill/>
        </p:spPr>
        <p:txBody>
          <a:bodyPr wrap="square" rtlCol="0">
            <a:spAutoFit/>
          </a:bodyPr>
          <a:lstStyle/>
          <a:p>
            <a:r>
              <a:rPr lang="en-US" altLang="ja-JP" sz="1200" dirty="0"/>
              <a:t>Measure latency per frame </a:t>
            </a:r>
            <a:endParaRPr kumimoji="1" lang="ja-JP" altLang="en-US" sz="1200" dirty="0"/>
          </a:p>
        </p:txBody>
      </p:sp>
      <p:sp>
        <p:nvSpPr>
          <p:cNvPr id="32" name="テキスト ボックス 31"/>
          <p:cNvSpPr txBox="1"/>
          <p:nvPr/>
        </p:nvSpPr>
        <p:spPr>
          <a:xfrm>
            <a:off x="4749945" y="692696"/>
            <a:ext cx="1783077" cy="246221"/>
          </a:xfrm>
          <a:prstGeom prst="rect">
            <a:avLst/>
          </a:prstGeom>
          <a:noFill/>
        </p:spPr>
        <p:txBody>
          <a:bodyPr wrap="square" rtlCol="0">
            <a:spAutoFit/>
          </a:bodyPr>
          <a:lstStyle/>
          <a:p>
            <a:r>
              <a:rPr lang="en-US" altLang="ja-JP" sz="1000" dirty="0"/>
              <a:t>Latency per frame (us)</a:t>
            </a:r>
            <a:endParaRPr kumimoji="1" lang="ja-JP" altLang="en-US" sz="1000" dirty="0"/>
          </a:p>
        </p:txBody>
      </p:sp>
      <p:cxnSp>
        <p:nvCxnSpPr>
          <p:cNvPr id="34" name="直線コネクタ 33"/>
          <p:cNvCxnSpPr>
            <a:cxnSpLocks/>
          </p:cNvCxnSpPr>
          <p:nvPr/>
        </p:nvCxnSpPr>
        <p:spPr>
          <a:xfrm>
            <a:off x="5584157" y="2383322"/>
            <a:ext cx="2313350" cy="0"/>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6009178" y="2104250"/>
            <a:ext cx="1395893" cy="246221"/>
          </a:xfrm>
          <a:prstGeom prst="rect">
            <a:avLst/>
          </a:prstGeom>
          <a:noFill/>
        </p:spPr>
        <p:txBody>
          <a:bodyPr wrap="square" rtlCol="0">
            <a:spAutoFit/>
          </a:bodyPr>
          <a:lstStyle/>
          <a:p>
            <a:r>
              <a:rPr lang="en-US" altLang="ja-JP" sz="1000" dirty="0"/>
              <a:t>Buffered  frames  = 10</a:t>
            </a:r>
            <a:endParaRPr kumimoji="1" lang="ja-JP" altLang="en-US" sz="1000" dirty="0"/>
          </a:p>
        </p:txBody>
      </p:sp>
      <p:cxnSp>
        <p:nvCxnSpPr>
          <p:cNvPr id="38" name="直線コネクタ 37"/>
          <p:cNvCxnSpPr>
            <a:cxnSpLocks/>
          </p:cNvCxnSpPr>
          <p:nvPr/>
        </p:nvCxnSpPr>
        <p:spPr>
          <a:xfrm flipV="1">
            <a:off x="7905574" y="1195161"/>
            <a:ext cx="0" cy="1153719"/>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6311812" y="764704"/>
            <a:ext cx="1230154" cy="246221"/>
          </a:xfrm>
          <a:prstGeom prst="rect">
            <a:avLst/>
          </a:prstGeom>
          <a:noFill/>
        </p:spPr>
        <p:txBody>
          <a:bodyPr wrap="square" rtlCol="0">
            <a:spAutoFit/>
          </a:bodyPr>
          <a:lstStyle/>
          <a:p>
            <a:r>
              <a:rPr lang="en-US" altLang="ja-JP" sz="1000" dirty="0"/>
              <a:t>@64 bytes frame</a:t>
            </a:r>
            <a:endParaRPr kumimoji="1" lang="ja-JP" altLang="en-US" sz="1000" dirty="0"/>
          </a:p>
        </p:txBody>
      </p:sp>
      <p:sp>
        <p:nvSpPr>
          <p:cNvPr id="43" name="テキスト ボックス 42"/>
          <p:cNvSpPr txBox="1"/>
          <p:nvPr/>
        </p:nvSpPr>
        <p:spPr>
          <a:xfrm>
            <a:off x="7859943" y="2801341"/>
            <a:ext cx="927672" cy="246221"/>
          </a:xfrm>
          <a:prstGeom prst="rect">
            <a:avLst/>
          </a:prstGeom>
          <a:noFill/>
        </p:spPr>
        <p:txBody>
          <a:bodyPr wrap="square" rtlCol="0">
            <a:spAutoFit/>
          </a:bodyPr>
          <a:lstStyle/>
          <a:p>
            <a:r>
              <a:rPr lang="en-US" altLang="ja-JP" sz="1000" dirty="0"/>
              <a:t>Drop  frame</a:t>
            </a:r>
            <a:endParaRPr kumimoji="1" lang="ja-JP" altLang="en-US" sz="1000" dirty="0"/>
          </a:p>
        </p:txBody>
      </p:sp>
      <p:cxnSp>
        <p:nvCxnSpPr>
          <p:cNvPr id="46" name="直線矢印コネクタ 45"/>
          <p:cNvCxnSpPr/>
          <p:nvPr/>
        </p:nvCxnSpPr>
        <p:spPr>
          <a:xfrm flipV="1">
            <a:off x="4797599" y="2486025"/>
            <a:ext cx="345901" cy="647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139167" y="3366526"/>
            <a:ext cx="1736487"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81638" y="2445271"/>
            <a:ext cx="1656184" cy="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2237822" y="2463709"/>
            <a:ext cx="901345" cy="90281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9" name="右矢印 38"/>
          <p:cNvSpPr/>
          <p:nvPr/>
        </p:nvSpPr>
        <p:spPr>
          <a:xfrm>
            <a:off x="4361437" y="3643568"/>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右矢印 39"/>
          <p:cNvSpPr/>
          <p:nvPr/>
        </p:nvSpPr>
        <p:spPr>
          <a:xfrm>
            <a:off x="483151" y="4361615"/>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497788" y="2769796"/>
            <a:ext cx="1402115" cy="307777"/>
          </a:xfrm>
          <a:prstGeom prst="rect">
            <a:avLst/>
          </a:prstGeom>
        </p:spPr>
        <p:txBody>
          <a:bodyPr wrap="none">
            <a:spAutoFit/>
          </a:bodyPr>
          <a:lstStyle/>
          <a:p>
            <a:pPr lvl="0"/>
            <a:r>
              <a:rPr lang="en-US" altLang="ja-JP" sz="1400" dirty="0">
                <a:solidFill>
                  <a:prstClr val="black"/>
                </a:solidFill>
              </a:rPr>
              <a:t>oversubscription</a:t>
            </a:r>
            <a:endParaRPr lang="ja-JP" altLang="en-US" sz="1400" dirty="0">
              <a:solidFill>
                <a:prstClr val="black"/>
              </a:solidFill>
            </a:endParaRPr>
          </a:p>
        </p:txBody>
      </p:sp>
      <p:sp>
        <p:nvSpPr>
          <p:cNvPr id="47" name="円/楕円 46"/>
          <p:cNvSpPr/>
          <p:nvPr/>
        </p:nvSpPr>
        <p:spPr>
          <a:xfrm>
            <a:off x="8047394" y="2668093"/>
            <a:ext cx="307586" cy="1880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2179298" y="5012793"/>
            <a:ext cx="1629216" cy="369332"/>
          </a:xfrm>
          <a:prstGeom prst="rect">
            <a:avLst/>
          </a:prstGeom>
          <a:noFill/>
        </p:spPr>
        <p:txBody>
          <a:bodyPr wrap="square" rtlCol="0">
            <a:spAutoFit/>
          </a:bodyPr>
          <a:lstStyle/>
          <a:p>
            <a:r>
              <a:rPr kumimoji="1" lang="en-US" altLang="ja-JP" dirty="0"/>
              <a:t>Buffer scope</a:t>
            </a:r>
            <a:endParaRPr kumimoji="1" lang="ja-JP" altLang="en-US" dirty="0"/>
          </a:p>
        </p:txBody>
      </p:sp>
      <p:sp>
        <p:nvSpPr>
          <p:cNvPr id="57" name="テキスト ボックス 56"/>
          <p:cNvSpPr txBox="1"/>
          <p:nvPr/>
        </p:nvSpPr>
        <p:spPr>
          <a:xfrm>
            <a:off x="1451349" y="5904883"/>
            <a:ext cx="3192659" cy="523220"/>
          </a:xfrm>
          <a:prstGeom prst="rect">
            <a:avLst/>
          </a:prstGeom>
          <a:noFill/>
          <a:ln>
            <a:solidFill>
              <a:schemeClr val="tx1"/>
            </a:solidFill>
          </a:ln>
        </p:spPr>
        <p:txBody>
          <a:bodyPr wrap="square" rtlCol="0">
            <a:spAutoFit/>
          </a:bodyPr>
          <a:lstStyle/>
          <a:p>
            <a:r>
              <a:rPr lang="en-US" altLang="ja-JP" sz="1400" dirty="0"/>
              <a:t>Total buffered  frames  = 10 + 9 + 9 </a:t>
            </a:r>
          </a:p>
          <a:p>
            <a:r>
              <a:rPr kumimoji="1" lang="en-US" altLang="ja-JP" sz="1400" dirty="0"/>
              <a:t>                                          = 28</a:t>
            </a:r>
            <a:endParaRPr kumimoji="1" lang="ja-JP" altLang="en-US" sz="1400" dirty="0"/>
          </a:p>
        </p:txBody>
      </p:sp>
      <p:cxnSp>
        <p:nvCxnSpPr>
          <p:cNvPr id="60" name="直線矢印コネクタ 59"/>
          <p:cNvCxnSpPr/>
          <p:nvPr/>
        </p:nvCxnSpPr>
        <p:spPr>
          <a:xfrm>
            <a:off x="4743512" y="3802572"/>
            <a:ext cx="318370" cy="9945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フローチャート : 磁気ディスク 58"/>
          <p:cNvSpPr/>
          <p:nvPr/>
        </p:nvSpPr>
        <p:spPr>
          <a:xfrm rot="16200000">
            <a:off x="1113317" y="3002125"/>
            <a:ext cx="517690"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330870" y="2856298"/>
            <a:ext cx="1341184" cy="369332"/>
          </a:xfrm>
          <a:prstGeom prst="rect">
            <a:avLst/>
          </a:prstGeom>
          <a:noFill/>
        </p:spPr>
        <p:txBody>
          <a:bodyPr wrap="square" rtlCol="0">
            <a:spAutoFit/>
          </a:bodyPr>
          <a:lstStyle/>
          <a:p>
            <a:r>
              <a:rPr kumimoji="1" lang="en-US" altLang="ja-JP" dirty="0"/>
              <a:t>100% Rate</a:t>
            </a:r>
            <a:endParaRPr kumimoji="1" lang="ja-JP" altLang="en-US" dirty="0"/>
          </a:p>
        </p:txBody>
      </p:sp>
      <p:sp>
        <p:nvSpPr>
          <p:cNvPr id="62" name="右矢印 61"/>
          <p:cNvSpPr/>
          <p:nvPr/>
        </p:nvSpPr>
        <p:spPr>
          <a:xfrm>
            <a:off x="461234" y="3211332"/>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矢印コネクタ 62"/>
          <p:cNvCxnSpPr/>
          <p:nvPr/>
        </p:nvCxnSpPr>
        <p:spPr>
          <a:xfrm>
            <a:off x="461234" y="3453652"/>
            <a:ext cx="4414419" cy="27174"/>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55" name="円/楕円 54"/>
          <p:cNvSpPr/>
          <p:nvPr/>
        </p:nvSpPr>
        <p:spPr>
          <a:xfrm>
            <a:off x="1451349" y="2106087"/>
            <a:ext cx="2184547" cy="2906705"/>
          </a:xfrm>
          <a:prstGeom prst="ellipse">
            <a:avLst/>
          </a:prstGeom>
          <a:noFill/>
          <a:ln w="22225">
            <a:solidFill>
              <a:srgbClr val="00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右矢印 63"/>
          <p:cNvSpPr/>
          <p:nvPr/>
        </p:nvSpPr>
        <p:spPr>
          <a:xfrm>
            <a:off x="4361437" y="3375832"/>
            <a:ext cx="371960" cy="20998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5584157" y="2749926"/>
            <a:ext cx="1783077" cy="246221"/>
          </a:xfrm>
          <a:prstGeom prst="rect">
            <a:avLst/>
          </a:prstGeom>
          <a:noFill/>
        </p:spPr>
        <p:txBody>
          <a:bodyPr wrap="square" rtlCol="0">
            <a:spAutoFit/>
          </a:bodyPr>
          <a:lstStyle/>
          <a:p>
            <a:r>
              <a:rPr lang="en-US" altLang="ja-JP" sz="1000" dirty="0"/>
              <a:t>Received  frame  number</a:t>
            </a:r>
            <a:endParaRPr kumimoji="1" lang="ja-JP" altLang="en-US" sz="1000" dirty="0"/>
          </a:p>
        </p:txBody>
      </p:sp>
      <p:cxnSp>
        <p:nvCxnSpPr>
          <p:cNvPr id="69" name="直線コネクタ 68"/>
          <p:cNvCxnSpPr>
            <a:cxnSpLocks/>
          </p:cNvCxnSpPr>
          <p:nvPr/>
        </p:nvCxnSpPr>
        <p:spPr>
          <a:xfrm>
            <a:off x="5740034" y="4501737"/>
            <a:ext cx="2000318" cy="0"/>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6184648" y="4160823"/>
            <a:ext cx="1395893" cy="246221"/>
          </a:xfrm>
          <a:prstGeom prst="rect">
            <a:avLst/>
          </a:prstGeom>
          <a:noFill/>
        </p:spPr>
        <p:txBody>
          <a:bodyPr wrap="square" rtlCol="0">
            <a:spAutoFit/>
          </a:bodyPr>
          <a:lstStyle/>
          <a:p>
            <a:r>
              <a:rPr lang="en-US" altLang="ja-JP" sz="1000" dirty="0"/>
              <a:t>Buffered  frames  = 9</a:t>
            </a:r>
            <a:endParaRPr kumimoji="1" lang="ja-JP" altLang="en-US" sz="1000" dirty="0"/>
          </a:p>
        </p:txBody>
      </p:sp>
      <p:cxnSp>
        <p:nvCxnSpPr>
          <p:cNvPr id="71" name="直線コネクタ 70"/>
          <p:cNvCxnSpPr>
            <a:cxnSpLocks/>
          </p:cNvCxnSpPr>
          <p:nvPr/>
        </p:nvCxnSpPr>
        <p:spPr>
          <a:xfrm flipV="1">
            <a:off x="7702212" y="3316326"/>
            <a:ext cx="0" cy="1090718"/>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921026" y="3490351"/>
            <a:ext cx="2270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a:off x="7880573" y="4722440"/>
            <a:ext cx="274893" cy="2017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Rectangle 2">
            <a:extLst>
              <a:ext uri="{FF2B5EF4-FFF2-40B4-BE49-F238E27FC236}">
                <a16:creationId xmlns:a16="http://schemas.microsoft.com/office/drawing/2014/main" id="{2079ABD5-2A41-4503-A821-C4A716507321}"/>
              </a:ext>
            </a:extLst>
          </p:cNvPr>
          <p:cNvSpPr>
            <a:spLocks noGrp="1" noChangeArrowheads="1"/>
          </p:cNvSpPr>
          <p:nvPr>
            <p:ph type="ctrTitle"/>
          </p:nvPr>
        </p:nvSpPr>
        <p:spPr>
          <a:xfrm>
            <a:off x="684213" y="115888"/>
            <a:ext cx="7772400" cy="506412"/>
          </a:xfrm>
        </p:spPr>
        <p:txBody>
          <a:bodyPr>
            <a:noAutofit/>
          </a:bodyPr>
          <a:lstStyle/>
          <a:p>
            <a:pPr eaLnBrk="1" hangingPunct="1"/>
            <a:r>
              <a:rPr lang="en-US" altLang="ja-JP" sz="2800" dirty="0"/>
              <a:t>RFC8239 Buffering  with Rx Pause</a:t>
            </a:r>
            <a:endParaRPr lang="ja-JP" altLang="en-US" sz="2800" dirty="0"/>
          </a:p>
        </p:txBody>
      </p:sp>
      <p:sp>
        <p:nvSpPr>
          <p:cNvPr id="75" name="AutoShape 8">
            <a:extLst>
              <a:ext uri="{FF2B5EF4-FFF2-40B4-BE49-F238E27FC236}">
                <a16:creationId xmlns:a16="http://schemas.microsoft.com/office/drawing/2014/main" id="{4BD967D2-B5BE-45C4-84E3-1A544C01F1F3}"/>
              </a:ext>
            </a:extLst>
          </p:cNvPr>
          <p:cNvSpPr>
            <a:spLocks noChangeArrowheads="1"/>
          </p:cNvSpPr>
          <p:nvPr/>
        </p:nvSpPr>
        <p:spPr bwMode="auto">
          <a:xfrm>
            <a:off x="4114237" y="2545418"/>
            <a:ext cx="464330" cy="177136"/>
          </a:xfrm>
          <a:prstGeom prst="leftArrow">
            <a:avLst>
              <a:gd name="adj1" fmla="val 50000"/>
              <a:gd name="adj2" fmla="val 162088"/>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7" name="Text Box 9">
            <a:extLst>
              <a:ext uri="{FF2B5EF4-FFF2-40B4-BE49-F238E27FC236}">
                <a16:creationId xmlns:a16="http://schemas.microsoft.com/office/drawing/2014/main" id="{88FC5C90-06E0-4B6B-896B-17122FC7C80F}"/>
              </a:ext>
            </a:extLst>
          </p:cNvPr>
          <p:cNvSpPr txBox="1">
            <a:spLocks noChangeArrowheads="1"/>
          </p:cNvSpPr>
          <p:nvPr/>
        </p:nvSpPr>
        <p:spPr bwMode="auto">
          <a:xfrm>
            <a:off x="3973039" y="2242768"/>
            <a:ext cx="11487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dirty="0"/>
              <a:t>Pause Frame</a:t>
            </a:r>
            <a:endParaRPr lang="ja-JP" altLang="en-US" sz="1200" dirty="0"/>
          </a:p>
        </p:txBody>
      </p:sp>
      <p:sp>
        <p:nvSpPr>
          <p:cNvPr id="81" name="円/楕円 52">
            <a:extLst>
              <a:ext uri="{FF2B5EF4-FFF2-40B4-BE49-F238E27FC236}">
                <a16:creationId xmlns:a16="http://schemas.microsoft.com/office/drawing/2014/main" id="{A3C6A03C-2F36-4251-A438-2ECA5DBBD23B}"/>
              </a:ext>
            </a:extLst>
          </p:cNvPr>
          <p:cNvSpPr/>
          <p:nvPr/>
        </p:nvSpPr>
        <p:spPr>
          <a:xfrm>
            <a:off x="7905574" y="6567547"/>
            <a:ext cx="274893" cy="2017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 name="直線コネクタ 81">
            <a:extLst>
              <a:ext uri="{FF2B5EF4-FFF2-40B4-BE49-F238E27FC236}">
                <a16:creationId xmlns:a16="http://schemas.microsoft.com/office/drawing/2014/main" id="{94C42584-5333-4692-B0E2-511399EAA309}"/>
              </a:ext>
            </a:extLst>
          </p:cNvPr>
          <p:cNvCxnSpPr>
            <a:cxnSpLocks/>
          </p:cNvCxnSpPr>
          <p:nvPr/>
        </p:nvCxnSpPr>
        <p:spPr>
          <a:xfrm>
            <a:off x="5778174" y="6318115"/>
            <a:ext cx="2000318" cy="0"/>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14B88CA4-15D2-44AD-983C-C8CD56EB812A}"/>
              </a:ext>
            </a:extLst>
          </p:cNvPr>
          <p:cNvSpPr txBox="1"/>
          <p:nvPr/>
        </p:nvSpPr>
        <p:spPr>
          <a:xfrm>
            <a:off x="6222788" y="5977201"/>
            <a:ext cx="1395893" cy="246221"/>
          </a:xfrm>
          <a:prstGeom prst="rect">
            <a:avLst/>
          </a:prstGeom>
          <a:noFill/>
        </p:spPr>
        <p:txBody>
          <a:bodyPr wrap="square" rtlCol="0">
            <a:spAutoFit/>
          </a:bodyPr>
          <a:lstStyle/>
          <a:p>
            <a:r>
              <a:rPr lang="en-US" altLang="ja-JP" sz="1000" dirty="0"/>
              <a:t>Buffered  frames  = 9</a:t>
            </a:r>
            <a:endParaRPr kumimoji="1" lang="ja-JP" altLang="en-US" sz="1000" dirty="0"/>
          </a:p>
        </p:txBody>
      </p:sp>
      <p:cxnSp>
        <p:nvCxnSpPr>
          <p:cNvPr id="84" name="直線コネクタ 83">
            <a:extLst>
              <a:ext uri="{FF2B5EF4-FFF2-40B4-BE49-F238E27FC236}">
                <a16:creationId xmlns:a16="http://schemas.microsoft.com/office/drawing/2014/main" id="{589F1033-B8A4-4FAE-8A16-329CA215878E}"/>
              </a:ext>
            </a:extLst>
          </p:cNvPr>
          <p:cNvCxnSpPr>
            <a:cxnSpLocks/>
          </p:cNvCxnSpPr>
          <p:nvPr/>
        </p:nvCxnSpPr>
        <p:spPr>
          <a:xfrm flipV="1">
            <a:off x="7740352" y="5132704"/>
            <a:ext cx="0" cy="1090718"/>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3A3370C1-F674-4F0F-A6A7-4D7C5FE365F3}"/>
              </a:ext>
            </a:extLst>
          </p:cNvPr>
          <p:cNvCxnSpPr>
            <a:cxnSpLocks/>
          </p:cNvCxnSpPr>
          <p:nvPr/>
        </p:nvCxnSpPr>
        <p:spPr>
          <a:xfrm flipV="1">
            <a:off x="5652120" y="1261997"/>
            <a:ext cx="0" cy="911337"/>
          </a:xfrm>
          <a:prstGeom prst="line">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66FBE495-34F1-4A77-BFB5-4728AE1815C1}"/>
              </a:ext>
            </a:extLst>
          </p:cNvPr>
          <p:cNvSpPr txBox="1"/>
          <p:nvPr/>
        </p:nvSpPr>
        <p:spPr>
          <a:xfrm>
            <a:off x="5608981" y="1305520"/>
            <a:ext cx="1627315" cy="246221"/>
          </a:xfrm>
          <a:prstGeom prst="rect">
            <a:avLst/>
          </a:prstGeom>
          <a:noFill/>
        </p:spPr>
        <p:txBody>
          <a:bodyPr wrap="square" rtlCol="0">
            <a:spAutoFit/>
          </a:bodyPr>
          <a:lstStyle/>
          <a:p>
            <a:r>
              <a:rPr lang="en-US" altLang="ja-JP" sz="1000" dirty="0"/>
              <a:t>DUT Latency + Pause Time</a:t>
            </a:r>
            <a:endParaRPr kumimoji="1" lang="ja-JP" altLang="en-US" sz="1000" dirty="0"/>
          </a:p>
        </p:txBody>
      </p:sp>
    </p:spTree>
    <p:extLst>
      <p:ext uri="{BB962C8B-B14F-4D97-AF65-F5344CB8AC3E}">
        <p14:creationId xmlns:p14="http://schemas.microsoft.com/office/powerpoint/2010/main" val="28831246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154</TotalTime>
  <Words>379</Words>
  <Application>Microsoft Office PowerPoint</Application>
  <PresentationFormat>画面に合わせる (4:3)</PresentationFormat>
  <Paragraphs>108</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ＭＳ Ｐゴシック</vt:lpstr>
      <vt:lpstr>Arial</vt:lpstr>
      <vt:lpstr>Calibri</vt:lpstr>
      <vt:lpstr>Office ​​テーマ</vt:lpstr>
      <vt:lpstr>RFC8239 Data Center Benchmarking Methodology 3.Buffering Testing</vt:lpstr>
      <vt:lpstr>RFC8239 Data Center Benchmarking Methodology 3.Buffering Testing</vt:lpstr>
      <vt:lpstr>RFC8239 Data Center Benchmarking Methodology 3.Buffering Testing</vt:lpstr>
      <vt:lpstr>RFC2544 back-to-back  and RFC8239 Buffering</vt:lpstr>
      <vt:lpstr>RFC8239 Buffering  with Rx Pause</vt:lpstr>
      <vt:lpstr>RFC8239 Buffering  with Rx Pause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RFC8239 Data Center Benchmarking Methodology 3.Buffering Testing</dc:title>
  <dc:creator>hoge</dc:creator>
  <cp:lastModifiedBy>Yoshiaki Itou</cp:lastModifiedBy>
  <cp:revision>22</cp:revision>
  <dcterms:created xsi:type="dcterms:W3CDTF">2018-06-11T07:17:08Z</dcterms:created>
  <dcterms:modified xsi:type="dcterms:W3CDTF">2018-07-24T11:50:00Z</dcterms:modified>
</cp:coreProperties>
</file>