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85" r:id="rId4"/>
    <p:sldId id="294" r:id="rId5"/>
    <p:sldId id="287" r:id="rId6"/>
    <p:sldId id="257" r:id="rId7"/>
    <p:sldId id="281" r:id="rId8"/>
    <p:sldId id="289" r:id="rId9"/>
    <p:sldId id="271" r:id="rId10"/>
    <p:sldId id="282" r:id="rId11"/>
    <p:sldId id="284" r:id="rId12"/>
    <p:sldId id="292" r:id="rId13"/>
    <p:sldId id="293" r:id="rId14"/>
    <p:sldId id="283" r:id="rId15"/>
    <p:sldId id="28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0033A0"/>
    <a:srgbClr val="63666A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9807" autoAdjust="0"/>
  </p:normalViewPr>
  <p:slideViewPr>
    <p:cSldViewPr snapToObjects="1">
      <p:cViewPr>
        <p:scale>
          <a:sx n="95" d="100"/>
          <a:sy n="95" d="100"/>
        </p:scale>
        <p:origin x="-1400" y="-80"/>
      </p:cViewPr>
      <p:guideLst>
        <p:guide orient="horz" pos="2160"/>
        <p:guide orient="horz" pos="142"/>
        <p:guide orient="horz" pos="4174"/>
        <p:guide pos="2880"/>
        <p:guide pos="144"/>
        <p:guide pos="5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Internet Society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A946-30F8-C546-B20C-3B3FA9038F77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3E3A-8085-449C-8357-10ECBB623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32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A97C-8FFB-F349-869B-66E50A0BC96F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73100"/>
            <a:ext cx="3835400" cy="287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3069" y="3877521"/>
            <a:ext cx="6371864" cy="45806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B214-1C32-413B-96F4-E3B72B110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935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621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4487" indent="-171450" algn="l" defTabSz="914400" rtl="0" eaLnBrk="1" latinLnBrk="0" hangingPunct="1">
      <a:buFont typeface="Calibri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509588" indent="-157163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681038" indent="-171450" algn="l" defTabSz="914400" rtl="0" eaLnBrk="1" latinLnBrk="0" hangingPunct="1">
      <a:buFont typeface="Calibri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D21A85-792D-9B44-8A3A-1609189D80C4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1163AC-06FC-C246-B609-526BAC47D049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1163AC-06FC-C246-B609-526BAC47D049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1163AC-06FC-C246-B609-526BAC47D049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1163AC-06FC-C246-B609-526BAC47D049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1163AC-06FC-C246-B609-526BAC47D049}" type="datetime4">
              <a:rPr lang="en-US" smtClean="0"/>
              <a:pPr/>
              <a:t>January 29,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599" y="1708038"/>
            <a:ext cx="8689975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pic>
        <p:nvPicPr>
          <p:cNvPr id="45" name="Picture 44" descr="ietf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52641"/>
            <a:ext cx="1752600" cy="9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arti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28600" y="2705100"/>
            <a:ext cx="8686800" cy="3009900"/>
          </a:xfrm>
          <a:solidFill>
            <a:srgbClr val="63666A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228600" y="228602"/>
            <a:ext cx="8686800" cy="235575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7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 userDrawn="1"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219200"/>
            <a:ext cx="4341813" cy="1036320"/>
          </a:xfrm>
        </p:spPr>
        <p:txBody>
          <a:bodyPr/>
          <a:lstStyle>
            <a:lvl1pPr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Optional Telephone Number, </a:t>
            </a:r>
            <a:r>
              <a:rPr lang="en-US" dirty="0" err="1" smtClean="0"/>
              <a:t>eMail</a:t>
            </a:r>
            <a:r>
              <a:rPr lang="en-US" dirty="0" smtClean="0"/>
              <a:t>, etc.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228600" y="225425"/>
            <a:ext cx="4343400" cy="461665"/>
          </a:xfrm>
        </p:spPr>
        <p:txBody>
          <a:bodyPr bIns="0">
            <a:sp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Optional Contact Name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87090"/>
            <a:ext cx="4343400" cy="341632"/>
          </a:xfrm>
        </p:spPr>
        <p:txBody>
          <a:bodyPr vert="horz" lIns="228600" tIns="91440" rIns="228600" bIns="0" rtlCol="0" anchor="t" anchorCtr="0">
            <a:spAutoFit/>
          </a:bodyPr>
          <a:lstStyle>
            <a:lvl1pPr>
              <a:defRPr lang="en-US" sz="1800" b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Optional Title</a:t>
            </a:r>
          </a:p>
        </p:txBody>
      </p:sp>
    </p:spTree>
    <p:extLst>
      <p:ext uri="{BB962C8B-B14F-4D97-AF65-F5344CB8AC3E}">
        <p14:creationId xmlns:p14="http://schemas.microsoft.com/office/powerpoint/2010/main" val="9653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111875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12963" y="6427788"/>
            <a:ext cx="5202237" cy="430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E596-1C04-0945-8A1D-EDCA4B46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55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599" y="1089406"/>
            <a:ext cx="8689975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6800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 userDrawn="1"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48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28600" y="228601"/>
            <a:ext cx="8689975" cy="4763527"/>
          </a:xfrm>
          <a:solidFill>
            <a:srgbClr val="63666A"/>
          </a:solidFill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2411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pic>
        <p:nvPicPr>
          <p:cNvPr id="41" name="Picture 40" descr="ietf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52641"/>
            <a:ext cx="1752600" cy="9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1143000"/>
            <a:ext cx="8686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28600" y="1143001"/>
            <a:ext cx="4267200" cy="48005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143001"/>
            <a:ext cx="4267200" cy="48005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9974" cy="57181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228600" y="3886200"/>
            <a:ext cx="8686800" cy="1828800"/>
          </a:xfrm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6800" cy="36607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28600" y="225425"/>
            <a:ext cx="8689975" cy="5489575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6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Full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8686800" cy="5486400"/>
          </a:xfrm>
          <a:solidFill>
            <a:srgbClr val="63666A"/>
          </a:solidFill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7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IETF Sponsorship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February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  <a:prstGeom prst="rect">
            <a:avLst/>
          </a:prstGeom>
        </p:spPr>
        <p:txBody>
          <a:bodyPr vert="horz" lIns="228600" tIns="182880" rIns="228600" bIns="2286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8600" y="1143000"/>
            <a:ext cx="8686800" cy="4724400"/>
          </a:xfrm>
          <a:prstGeom prst="rect">
            <a:avLst/>
          </a:prstGeom>
        </p:spPr>
        <p:txBody>
          <a:bodyPr vert="horz" lIns="228600" tIns="91440" rIns="228600" bIns="9144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etf-logo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44" y="6039281"/>
            <a:ext cx="1400556" cy="7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64" r:id="rId5"/>
    <p:sldLayoutId id="2147483673" r:id="rId6"/>
    <p:sldLayoutId id="2147483674" r:id="rId7"/>
    <p:sldLayoutId id="2147483672" r:id="rId8"/>
    <p:sldLayoutId id="2147483663" r:id="rId9"/>
    <p:sldLayoutId id="2147483671" r:id="rId10"/>
    <p:sldLayoutId id="2147483666" r:id="rId11"/>
    <p:sldLayoutId id="214748366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4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SzPct val="90000"/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4163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744538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7781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–"/>
        <a:defRPr sz="1600" kern="1200">
          <a:solidFill>
            <a:srgbClr val="63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dvorshak@isoc.org" TargetMode="External"/><Relationship Id="rId3" Type="http://schemas.openxmlformats.org/officeDocument/2006/relationships/hyperlink" Target="mailto:frost@iso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IETF Sponsorship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the sponsorship opportunities for IETF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5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5" b="25252"/>
          <a:stretch/>
        </p:blipFill>
        <p:spPr>
          <a:xfrm>
            <a:off x="467895" y="3886200"/>
            <a:ext cx="8447505" cy="20627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76200"/>
            <a:ext cx="8686800" cy="3660775"/>
          </a:xfrm>
        </p:spPr>
        <p:txBody>
          <a:bodyPr/>
          <a:lstStyle/>
          <a:p>
            <a:r>
              <a:rPr lang="en-US" dirty="0" smtClean="0">
                <a:solidFill>
                  <a:srgbClr val="0033A0"/>
                </a:solidFill>
              </a:rPr>
              <a:t>Hospitality Suite - $25,000 (USD)*</a:t>
            </a:r>
          </a:p>
          <a:p>
            <a:pPr lvl="1"/>
            <a:r>
              <a:rPr lang="en-US" dirty="0" smtClean="0"/>
              <a:t>Meeting Program listing</a:t>
            </a:r>
          </a:p>
          <a:p>
            <a:pPr lvl="1"/>
            <a:r>
              <a:rPr lang="en-US" dirty="0" smtClean="0"/>
              <a:t>IETF provided signage</a:t>
            </a:r>
            <a:r>
              <a:rPr lang="en-US" dirty="0"/>
              <a:t>, sponsor literature / visual display area</a:t>
            </a:r>
          </a:p>
          <a:p>
            <a:pPr lvl="1"/>
            <a:r>
              <a:rPr lang="en-US" dirty="0" smtClean="0"/>
              <a:t>Logo </a:t>
            </a:r>
            <a:r>
              <a:rPr lang="en-US" dirty="0"/>
              <a:t>on IETF Journal, meeting website </a:t>
            </a:r>
            <a:r>
              <a:rPr lang="en-US" dirty="0" smtClean="0"/>
              <a:t>and </a:t>
            </a:r>
            <a:r>
              <a:rPr lang="en-US" dirty="0"/>
              <a:t>social media </a:t>
            </a:r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Promotion on official IETF Meeting Attendee mailing list</a:t>
            </a:r>
          </a:p>
          <a:p>
            <a:pPr marL="0" lvl="1" indent="0">
              <a:buNone/>
            </a:pPr>
            <a:r>
              <a:rPr lang="en-US" sz="1400" dirty="0"/>
              <a:t>* dependent on location, please enquire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8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48005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33A0"/>
                </a:solidFill>
              </a:rPr>
              <a:t>Breakfast - $15,000 (USD)* 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5 available, 20% discount if sponsoring all</a:t>
            </a:r>
          </a:p>
          <a:p>
            <a:pPr lvl="1"/>
            <a:r>
              <a:rPr lang="en-US" dirty="0" smtClean="0"/>
              <a:t>Meeting Program listing</a:t>
            </a:r>
          </a:p>
          <a:p>
            <a:pPr lvl="1"/>
            <a:r>
              <a:rPr lang="en-US" dirty="0" smtClean="0"/>
              <a:t>IETF provided signage</a:t>
            </a:r>
            <a:r>
              <a:rPr lang="en-US" dirty="0"/>
              <a:t>, sponsor literature / visual display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Promotion on official IETF Meeting Attendee </a:t>
            </a:r>
            <a:r>
              <a:rPr lang="en-US" dirty="0" smtClean="0"/>
              <a:t>mailing list</a:t>
            </a:r>
            <a:endParaRPr lang="en-US" dirty="0"/>
          </a:p>
          <a:p>
            <a:pPr lvl="1"/>
            <a:r>
              <a:rPr lang="en-US" dirty="0"/>
              <a:t>Logo on </a:t>
            </a:r>
            <a:r>
              <a:rPr lang="en-US" dirty="0" smtClean="0"/>
              <a:t>meeting </a:t>
            </a:r>
            <a:r>
              <a:rPr lang="en-US" dirty="0"/>
              <a:t>website and social media promotion</a:t>
            </a:r>
          </a:p>
          <a:p>
            <a:pPr lvl="1"/>
            <a:r>
              <a:rPr lang="en-US" dirty="0"/>
              <a:t>Logo on IETF </a:t>
            </a:r>
            <a:r>
              <a:rPr lang="en-US" dirty="0" smtClean="0"/>
              <a:t>Journal (if sponsoring at least 2)</a:t>
            </a:r>
          </a:p>
          <a:p>
            <a:pPr marL="0" lvl="1" indent="0">
              <a:buNone/>
            </a:pPr>
            <a:r>
              <a:rPr lang="en-US" sz="1400" dirty="0"/>
              <a:t>* dependent on location, please </a:t>
            </a:r>
            <a:r>
              <a:rPr lang="en-US" sz="1400" dirty="0" smtClean="0"/>
              <a:t>enquire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267200" cy="4800599"/>
          </a:xfrm>
        </p:spPr>
        <p:txBody>
          <a:bodyPr/>
          <a:lstStyle/>
          <a:p>
            <a:r>
              <a:rPr lang="en-US" dirty="0" smtClean="0">
                <a:solidFill>
                  <a:srgbClr val="0033A0"/>
                </a:solidFill>
              </a:rPr>
              <a:t>Refreshment (Bottled water) - $25,000 (USD)*</a:t>
            </a:r>
            <a:endParaRPr lang="en-US" dirty="0">
              <a:solidFill>
                <a:srgbClr val="0033A0"/>
              </a:solidFill>
            </a:endParaRPr>
          </a:p>
          <a:p>
            <a:pPr lvl="1"/>
            <a:r>
              <a:rPr lang="en-US" dirty="0" smtClean="0"/>
              <a:t>Logo on all bottled water distributed to attendees throughout week (4,000+ bottles)</a:t>
            </a:r>
          </a:p>
          <a:p>
            <a:pPr lvl="1"/>
            <a:r>
              <a:rPr lang="en-US" dirty="0" smtClean="0"/>
              <a:t>IETF provided signage</a:t>
            </a:r>
          </a:p>
          <a:p>
            <a:pPr lvl="1"/>
            <a:r>
              <a:rPr lang="en-US" dirty="0"/>
              <a:t>Logo on meeting website and social media </a:t>
            </a:r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733800"/>
            <a:ext cx="2667000" cy="29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686800" cy="3660775"/>
          </a:xfrm>
        </p:spPr>
        <p:txBody>
          <a:bodyPr/>
          <a:lstStyle/>
          <a:p>
            <a:r>
              <a:rPr lang="en-US" sz="2000" dirty="0" smtClean="0"/>
              <a:t>Bits-N-Bites is an opportunity for </a:t>
            </a:r>
            <a:r>
              <a:rPr lang="en-US" sz="2000" dirty="0"/>
              <a:t>e</a:t>
            </a:r>
            <a:r>
              <a:rPr lang="en-US" sz="2000" dirty="0" smtClean="0"/>
              <a:t>xhibitors</a:t>
            </a:r>
            <a:r>
              <a:rPr lang="en-US" sz="2000" dirty="0"/>
              <a:t>, product vendors, and service providers </a:t>
            </a:r>
            <a:r>
              <a:rPr lang="en-US" sz="2000" dirty="0" smtClean="0"/>
              <a:t>to </a:t>
            </a:r>
            <a:r>
              <a:rPr lang="en-US" sz="2000" dirty="0"/>
              <a:t>share information and showcase products and services to the IETF community in a social </a:t>
            </a:r>
            <a:r>
              <a:rPr lang="en-US" sz="2000" dirty="0" smtClean="0"/>
              <a:t>setting.</a:t>
            </a:r>
          </a:p>
          <a:p>
            <a:r>
              <a:rPr lang="en-US" sz="2000" dirty="0" smtClean="0"/>
              <a:t>The event takes place on </a:t>
            </a:r>
            <a:r>
              <a:rPr lang="en-US" sz="2000" dirty="0"/>
              <a:t>Thursday </a:t>
            </a:r>
            <a:r>
              <a:rPr lang="en-US" sz="2000" dirty="0" smtClean="0"/>
              <a:t>evening for </a:t>
            </a:r>
            <a:r>
              <a:rPr lang="en-US" sz="2000" dirty="0"/>
              <a:t>700 </a:t>
            </a:r>
            <a:r>
              <a:rPr lang="en-US" sz="2000" dirty="0" smtClean="0"/>
              <a:t>people, </a:t>
            </a:r>
            <a:r>
              <a:rPr lang="en-US" sz="2000" dirty="0"/>
              <a:t>with IETF provided food and </a:t>
            </a:r>
            <a:r>
              <a:rPr lang="en-US" sz="2000" dirty="0" smtClean="0"/>
              <a:t>beverages.</a:t>
            </a:r>
            <a:endParaRPr lang="en-GB" sz="2000" dirty="0"/>
          </a:p>
          <a:p>
            <a:r>
              <a:rPr lang="en-US" sz="2000" dirty="0"/>
              <a:t>Each exhibitor table will include:</a:t>
            </a:r>
            <a:endParaRPr lang="en-GB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Electricity </a:t>
            </a:r>
            <a:endParaRPr lang="en-GB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Access to the IETF wireless network. </a:t>
            </a:r>
            <a:endParaRPr lang="en-GB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A table (minimum 6’) or space for alternate display for companies that </a:t>
            </a:r>
            <a:r>
              <a:rPr lang="en-US" sz="2000" dirty="0" smtClean="0"/>
              <a:t>have their own </a:t>
            </a:r>
            <a:r>
              <a:rPr lang="en-US" sz="2000" dirty="0"/>
              <a:t>exhibition </a:t>
            </a:r>
            <a:r>
              <a:rPr lang="en-US" sz="2000" dirty="0" smtClean="0"/>
              <a:t>display / booth. </a:t>
            </a:r>
          </a:p>
          <a:p>
            <a:pPr lvl="0"/>
            <a:r>
              <a:rPr lang="en-US" sz="2000" dirty="0" smtClean="0"/>
              <a:t>Any extra costs related to power or Internet will be borne by the sponsor.</a:t>
            </a:r>
            <a:endParaRPr lang="en-GB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7" name="Title 15"/>
          <p:cNvSpPr txBox="1">
            <a:spLocks/>
          </p:cNvSpPr>
          <p:nvPr/>
        </p:nvSpPr>
        <p:spPr>
          <a:xfrm>
            <a:off x="228600" y="225425"/>
            <a:ext cx="8686800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Bits-N-Bites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4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76200"/>
            <a:ext cx="8686800" cy="3660775"/>
          </a:xfrm>
        </p:spPr>
        <p:txBody>
          <a:bodyPr/>
          <a:lstStyle/>
          <a:p>
            <a:r>
              <a:rPr lang="en-US" dirty="0" smtClean="0">
                <a:solidFill>
                  <a:srgbClr val="0033A0"/>
                </a:solidFill>
              </a:rPr>
              <a:t>Bits-N-Bites - $10,000 (USD)</a:t>
            </a:r>
            <a:endParaRPr lang="en-US" dirty="0">
              <a:solidFill>
                <a:srgbClr val="0033A0"/>
              </a:solidFill>
            </a:endParaRPr>
          </a:p>
          <a:p>
            <a:pPr lvl="1"/>
            <a:r>
              <a:rPr lang="en-US" dirty="0"/>
              <a:t>Sponsor literature / visual display area </a:t>
            </a:r>
            <a:endParaRPr lang="en-US" dirty="0" smtClean="0"/>
          </a:p>
          <a:p>
            <a:pPr lvl="1"/>
            <a:r>
              <a:rPr lang="en-US" dirty="0" smtClean="0"/>
              <a:t>Meeting </a:t>
            </a:r>
            <a:r>
              <a:rPr lang="en-US" dirty="0"/>
              <a:t>Program listing</a:t>
            </a:r>
          </a:p>
          <a:p>
            <a:pPr lvl="1"/>
            <a:r>
              <a:rPr lang="en-US" dirty="0" smtClean="0"/>
              <a:t>IETF provided signage and sponsor provided signage if space allows</a:t>
            </a:r>
          </a:p>
          <a:p>
            <a:pPr lvl="1"/>
            <a:r>
              <a:rPr lang="en-US" dirty="0"/>
              <a:t>Logo on meeting website </a:t>
            </a:r>
            <a:r>
              <a:rPr lang="en-US" dirty="0" smtClean="0"/>
              <a:t>and </a:t>
            </a:r>
            <a:r>
              <a:rPr lang="en-US" dirty="0"/>
              <a:t>social media </a:t>
            </a:r>
            <a:r>
              <a:rPr lang="en-US" dirty="0" smtClean="0"/>
              <a:t>promotion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Complimentary </a:t>
            </a:r>
            <a:r>
              <a:rPr lang="en-US" dirty="0" smtClean="0"/>
              <a:t>registrations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7" b="34874"/>
          <a:stretch/>
        </p:blipFill>
        <p:spPr>
          <a:xfrm>
            <a:off x="260350" y="3880451"/>
            <a:ext cx="8655050" cy="2139349"/>
          </a:xfrm>
        </p:spPr>
      </p:pic>
    </p:spTree>
    <p:extLst>
      <p:ext uri="{BB962C8B-B14F-4D97-AF65-F5344CB8AC3E}">
        <p14:creationId xmlns:p14="http://schemas.microsoft.com/office/powerpoint/2010/main" val="36273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381000"/>
            <a:ext cx="4267200" cy="48005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33A0"/>
                </a:solidFill>
              </a:rPr>
              <a:t>Beverage / Snack Break - $6,000 (USD)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20% discount if sponsoring all</a:t>
            </a:r>
            <a:endParaRPr lang="en-US" sz="1900" dirty="0"/>
          </a:p>
          <a:p>
            <a:pPr lvl="1"/>
            <a:r>
              <a:rPr lang="en-US" dirty="0"/>
              <a:t>Meeting </a:t>
            </a:r>
            <a:r>
              <a:rPr lang="en-US" dirty="0" smtClean="0"/>
              <a:t>Program </a:t>
            </a:r>
            <a:r>
              <a:rPr lang="en-US" dirty="0"/>
              <a:t>listing</a:t>
            </a:r>
          </a:p>
          <a:p>
            <a:pPr lvl="1"/>
            <a:r>
              <a:rPr lang="en-US" dirty="0" smtClean="0"/>
              <a:t>IETF provided signage </a:t>
            </a:r>
          </a:p>
          <a:p>
            <a:pPr lvl="1"/>
            <a:r>
              <a:rPr lang="en-US" dirty="0" smtClean="0"/>
              <a:t>Logo </a:t>
            </a:r>
            <a:r>
              <a:rPr lang="en-US" dirty="0"/>
              <a:t>on meeting </a:t>
            </a:r>
            <a:r>
              <a:rPr lang="en-US" dirty="0" smtClean="0"/>
              <a:t>website (if sponsoring all 4) </a:t>
            </a:r>
            <a:r>
              <a:rPr lang="en-US" dirty="0"/>
              <a:t>and social media promotion</a:t>
            </a:r>
          </a:p>
          <a:p>
            <a:pPr lvl="1"/>
            <a:r>
              <a:rPr lang="en-US" dirty="0"/>
              <a:t>Logo on IETF Journal (if sponsoring </a:t>
            </a:r>
            <a:r>
              <a:rPr lang="en-US" dirty="0" smtClean="0"/>
              <a:t>all 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02" y="381000"/>
            <a:ext cx="4267200" cy="4800599"/>
          </a:xfrm>
        </p:spPr>
        <p:txBody>
          <a:bodyPr/>
          <a:lstStyle/>
          <a:p>
            <a:r>
              <a:rPr lang="en-US" dirty="0" smtClean="0">
                <a:solidFill>
                  <a:srgbClr val="0033A0"/>
                </a:solidFill>
              </a:rPr>
              <a:t>Ice Cream Social - $7,500 (USD)</a:t>
            </a:r>
            <a:endParaRPr lang="en-US" dirty="0">
              <a:solidFill>
                <a:srgbClr val="0033A0"/>
              </a:solidFill>
            </a:endParaRPr>
          </a:p>
          <a:p>
            <a:pPr lvl="1"/>
            <a:r>
              <a:rPr lang="en-US" dirty="0"/>
              <a:t>Meeting </a:t>
            </a:r>
            <a:r>
              <a:rPr lang="en-US" dirty="0" smtClean="0"/>
              <a:t>Program </a:t>
            </a:r>
            <a:r>
              <a:rPr lang="en-US" dirty="0"/>
              <a:t>listing</a:t>
            </a:r>
          </a:p>
          <a:p>
            <a:pPr lvl="1"/>
            <a:r>
              <a:rPr lang="en-US" dirty="0" smtClean="0"/>
              <a:t>IETF provided signage</a:t>
            </a:r>
            <a:endParaRPr lang="en-US" dirty="0"/>
          </a:p>
          <a:p>
            <a:pPr lvl="1"/>
            <a:r>
              <a:rPr lang="en-US" dirty="0"/>
              <a:t>Promotion on official IETF Meeting Attendee </a:t>
            </a:r>
            <a:r>
              <a:rPr lang="en-US" dirty="0" smtClean="0"/>
              <a:t>mailing list</a:t>
            </a:r>
            <a:endParaRPr lang="en-US" dirty="0"/>
          </a:p>
          <a:p>
            <a:pPr lvl="1"/>
            <a:r>
              <a:rPr lang="en-US" dirty="0" smtClean="0"/>
              <a:t>Social media promotion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Complimentary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58037"/>
            <a:ext cx="3124200" cy="21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6085"/>
            <a:ext cx="4074630" cy="5887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8200" y="762001"/>
            <a:ext cx="4495800" cy="2971799"/>
          </a:xfrm>
        </p:spPr>
        <p:txBody>
          <a:bodyPr/>
          <a:lstStyle/>
          <a:p>
            <a:pPr lvl="1"/>
            <a:endParaRPr lang="en-US" dirty="0"/>
          </a:p>
          <a:p>
            <a:pPr marL="0" lvl="1" indent="0" algn="ctr">
              <a:buNone/>
            </a:pPr>
            <a:r>
              <a:rPr lang="en-US" sz="3200" dirty="0"/>
              <a:t>IETF </a:t>
            </a:r>
            <a:r>
              <a:rPr lang="en-US" sz="3200" dirty="0" smtClean="0"/>
              <a:t>is the </a:t>
            </a:r>
            <a:r>
              <a:rPr lang="en-US" sz="3200" dirty="0"/>
              <a:t>premier </a:t>
            </a:r>
            <a:r>
              <a:rPr lang="en-US" sz="3200" dirty="0" smtClean="0"/>
              <a:t>Internet standards </a:t>
            </a:r>
            <a:r>
              <a:rPr lang="en-US" sz="3200" dirty="0"/>
              <a:t>setting organization </a:t>
            </a:r>
            <a:endParaRPr lang="en-US" sz="3200" dirty="0" smtClean="0"/>
          </a:p>
          <a:p>
            <a:pPr marL="0" lvl="1" indent="0" algn="ctr">
              <a:buNone/>
            </a:pPr>
            <a:r>
              <a:rPr lang="en-US" sz="3200" dirty="0"/>
              <a:t>B</a:t>
            </a:r>
            <a:r>
              <a:rPr lang="en-US" sz="3200" dirty="0" smtClean="0"/>
              <a:t>e a part </a:t>
            </a:r>
            <a:r>
              <a:rPr lang="en-US" sz="3200" dirty="0"/>
              <a:t>of </a:t>
            </a:r>
            <a:r>
              <a:rPr lang="en-US" sz="3200" dirty="0" smtClean="0"/>
              <a:t>it. </a:t>
            </a:r>
            <a:r>
              <a:rPr lang="en-US" sz="3200" dirty="0"/>
              <a:t>P</a:t>
            </a:r>
            <a:r>
              <a:rPr lang="en-US" sz="3200" dirty="0" smtClean="0"/>
              <a:t>rofile yourselves to this critical </a:t>
            </a:r>
            <a:r>
              <a:rPr lang="en-US" sz="3200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4861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Thank You!</a:t>
            </a:r>
          </a:p>
        </p:txBody>
      </p:sp>
      <p:sp>
        <p:nvSpPr>
          <p:cNvPr id="43010" name="Vertical Text Placeholder 9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8686800" cy="4724400"/>
          </a:xfrm>
        </p:spPr>
        <p:txBody>
          <a:bodyPr vert="horz"/>
          <a:lstStyle/>
          <a:p>
            <a:pPr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For more information on how your company or organization can become involved with the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IETF contact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algn="ctr">
              <a:buFont typeface="Times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Drew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Dvorshak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- Director, Membership &amp; Services</a:t>
            </a:r>
          </a:p>
          <a:p>
            <a:pPr algn="ctr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dvorshak@isoc.org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+1 703 439 2129</a:t>
            </a:r>
          </a:p>
          <a:p>
            <a:pPr algn="ctr">
              <a:buFont typeface="Times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Emma Frost - Senior Manager, Organization Member Relations</a:t>
            </a:r>
          </a:p>
          <a:p>
            <a:pPr algn="ctr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frost@isoc.org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+1 571 299 2516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52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4" y="341873"/>
            <a:ext cx="8005927" cy="4763527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76769"/>
            <a:ext cx="8686800" cy="618631"/>
          </a:xfrm>
        </p:spPr>
        <p:txBody>
          <a:bodyPr/>
          <a:lstStyle/>
          <a:p>
            <a:r>
              <a:rPr lang="en-US" dirty="0" smtClean="0"/>
              <a:t>Support the IETF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6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the </a:t>
            </a:r>
            <a:r>
              <a:rPr lang="en-US" dirty="0" smtClean="0"/>
              <a:t>Community. Sponsor an IETF Meeting!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28600" y="1447800"/>
            <a:ext cx="8686800" cy="42672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Internet Engineering Task Force (IETF) </a:t>
            </a:r>
            <a:r>
              <a:rPr lang="en-US" sz="2000" dirty="0"/>
              <a:t>is the world’s premier Internet standards setting organization</a:t>
            </a:r>
            <a:r>
              <a:rPr lang="en-US" sz="2000" dirty="0" smtClean="0"/>
              <a:t>. </a:t>
            </a:r>
            <a:r>
              <a:rPr lang="en-US" sz="2000" dirty="0"/>
              <a:t>It operates as a large, </a:t>
            </a:r>
            <a:r>
              <a:rPr lang="en-US" sz="2000" dirty="0" smtClean="0"/>
              <a:t>open, </a:t>
            </a:r>
            <a:r>
              <a:rPr lang="en-US" sz="2000" dirty="0"/>
              <a:t>international community of network designers, operators, vendor experts, researchers, and other interested technologists. 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work of the IETF promotes the evolution, advancement, and smooth operation of </a:t>
            </a:r>
            <a:r>
              <a:rPr lang="en-US" sz="2000" dirty="0" smtClean="0"/>
              <a:t>the Internet </a:t>
            </a:r>
            <a:r>
              <a:rPr lang="en-US" sz="2000" dirty="0"/>
              <a:t>through the development and refinement of Internet technical standards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Face</a:t>
            </a:r>
            <a:r>
              <a:rPr lang="en-US" sz="2000" dirty="0"/>
              <a:t>-to-face meetings take place </a:t>
            </a:r>
            <a:r>
              <a:rPr lang="en-US" sz="2000" dirty="0" smtClean="0"/>
              <a:t>3 times </a:t>
            </a:r>
            <a:r>
              <a:rPr lang="en-US" sz="2000" dirty="0"/>
              <a:t>per </a:t>
            </a:r>
            <a:r>
              <a:rPr lang="en-US" sz="2000" dirty="0" smtClean="0"/>
              <a:t>year. 1,200</a:t>
            </a:r>
            <a:r>
              <a:rPr lang="en-US" sz="2000" dirty="0"/>
              <a:t>+ </a:t>
            </a:r>
            <a:r>
              <a:rPr lang="en-US" sz="2000" dirty="0" smtClean="0"/>
              <a:t>individuals attend </a:t>
            </a:r>
            <a:r>
              <a:rPr lang="en-US" sz="2000" dirty="0"/>
              <a:t>each IETF meeting and </a:t>
            </a:r>
            <a:r>
              <a:rPr lang="en-US" sz="2000" dirty="0" smtClean="0"/>
              <a:t>come </a:t>
            </a:r>
            <a:r>
              <a:rPr lang="en-US" sz="2000" dirty="0"/>
              <a:t>from more than 40 </a:t>
            </a:r>
            <a:r>
              <a:rPr lang="en-US" sz="2000" dirty="0" smtClean="0"/>
              <a:t>countries.</a:t>
            </a:r>
            <a:r>
              <a:rPr lang="en-GB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256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Sponsor?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28600" y="1447800"/>
            <a:ext cx="8686800" cy="42672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IETF gives sponsors an opportunity to positively promote themselves in front of 1200+ individuals seen as thought leaders in the industry and representing high profile organizations from across the globe.</a:t>
            </a:r>
          </a:p>
          <a:p>
            <a:r>
              <a:rPr lang="en-GB" sz="2000" dirty="0" smtClean="0"/>
              <a:t>Giving constant networking opportunities throughout the week with individuals at a senior level, IETF meetings provide unique opportunities for sponsors to access the people influencing the way people design, use and manage the Internet.</a:t>
            </a:r>
          </a:p>
          <a:p>
            <a:r>
              <a:rPr lang="en-US" sz="2000" dirty="0"/>
              <a:t>Beyond informal networking, sponsors of IETF events are associated through their support with the collaboration among top technical thinkers that has been and is the hallmark of Internet innovation.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76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7575"/>
          </a:xfrm>
        </p:spPr>
        <p:txBody>
          <a:bodyPr/>
          <a:lstStyle/>
          <a:p>
            <a:r>
              <a:rPr lang="en-US" dirty="0" smtClean="0"/>
              <a:t>Sponsorship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81800" cy="4800600"/>
          </a:xfrm>
        </p:spPr>
        <p:txBody>
          <a:bodyPr/>
          <a:lstStyle/>
          <a:p>
            <a:pPr lvl="1"/>
            <a:r>
              <a:rPr lang="en-US" dirty="0" smtClean="0"/>
              <a:t>Meeting Host (1, but co-hosting can be discussed)</a:t>
            </a:r>
          </a:p>
          <a:p>
            <a:pPr lvl="1"/>
            <a:r>
              <a:rPr lang="en-US" dirty="0" smtClean="0"/>
              <a:t>Meeting Connectivity Sponsor</a:t>
            </a:r>
          </a:p>
          <a:p>
            <a:pPr lvl="1"/>
            <a:r>
              <a:rPr lang="en-US" dirty="0" smtClean="0"/>
              <a:t>Welcome Reception</a:t>
            </a:r>
          </a:p>
          <a:p>
            <a:pPr lvl="1"/>
            <a:r>
              <a:rPr lang="en-US" dirty="0" smtClean="0"/>
              <a:t>Hospitality Suite*</a:t>
            </a:r>
          </a:p>
          <a:p>
            <a:pPr lvl="1"/>
            <a:r>
              <a:rPr lang="en-US" dirty="0"/>
              <a:t>Refreshment (Bottled water with logo)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Breakfast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Bits-N-</a:t>
            </a:r>
            <a:r>
              <a:rPr lang="en-US" dirty="0" smtClean="0"/>
              <a:t>Bites</a:t>
            </a:r>
          </a:p>
          <a:p>
            <a:pPr lvl="1"/>
            <a:r>
              <a:rPr lang="en-US" dirty="0"/>
              <a:t>Ice Cream Social</a:t>
            </a:r>
          </a:p>
          <a:p>
            <a:pPr lvl="1"/>
            <a:r>
              <a:rPr lang="en-US" dirty="0" smtClean="0"/>
              <a:t>Beverage / Snack Breaks</a:t>
            </a:r>
          </a:p>
          <a:p>
            <a:pPr marL="0" lvl="1" indent="0">
              <a:buNone/>
            </a:pPr>
            <a:r>
              <a:rPr lang="en-US" sz="1400" dirty="0" smtClean="0"/>
              <a:t>* dependent on location, please enquire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51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7575"/>
          </a:xfrm>
        </p:spPr>
        <p:txBody>
          <a:bodyPr/>
          <a:lstStyle/>
          <a:p>
            <a:r>
              <a:rPr lang="en-US" dirty="0" smtClean="0"/>
              <a:t>Meeting Host -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 lvl="1"/>
            <a:r>
              <a:rPr lang="en-US" sz="1800" dirty="0" smtClean="0"/>
              <a:t>Logos on meeting website </a:t>
            </a:r>
            <a:r>
              <a:rPr lang="en-US" sz="1800" dirty="0"/>
              <a:t>and signage </a:t>
            </a:r>
            <a:r>
              <a:rPr lang="en-US" sz="1800" dirty="0" smtClean="0"/>
              <a:t>(provided by the IETF, Host </a:t>
            </a:r>
            <a:r>
              <a:rPr lang="en-US" sz="1800" dirty="0"/>
              <a:t>can provide </a:t>
            </a:r>
            <a:r>
              <a:rPr lang="en-US" sz="1800" dirty="0" smtClean="0"/>
              <a:t>additional signage i.e. banners)</a:t>
            </a:r>
          </a:p>
          <a:p>
            <a:pPr lvl="1"/>
            <a:r>
              <a:rPr lang="en-US" sz="1800" dirty="0" smtClean="0"/>
              <a:t>Logos on t-shirts and lanyards (provided by Host)</a:t>
            </a:r>
          </a:p>
          <a:p>
            <a:pPr lvl="1"/>
            <a:r>
              <a:rPr lang="en-US" sz="1800" dirty="0" smtClean="0"/>
              <a:t>Organizational Membership to Internet Society (or upgrade for current members)</a:t>
            </a:r>
          </a:p>
          <a:p>
            <a:pPr lvl="1"/>
            <a:r>
              <a:rPr lang="en-US" sz="1800" dirty="0" smtClean="0"/>
              <a:t>Public acknowledgement by the IETF at the Plenary</a:t>
            </a:r>
          </a:p>
          <a:p>
            <a:pPr lvl="1"/>
            <a:r>
              <a:rPr lang="en-US" sz="1800" dirty="0" smtClean="0"/>
              <a:t>10 complimentary registrations for the meeting</a:t>
            </a:r>
          </a:p>
          <a:p>
            <a:pPr lvl="1"/>
            <a:r>
              <a:rPr lang="en-US" sz="1800" dirty="0" smtClean="0"/>
              <a:t>5 complimentary registrations for an earlier meeting (for Host personnel to aid in preparation)</a:t>
            </a:r>
          </a:p>
          <a:p>
            <a:pPr lvl="1"/>
            <a:r>
              <a:rPr lang="en-US" sz="1800" dirty="0" smtClean="0"/>
              <a:t>Bits-N-Bites exhibition space</a:t>
            </a:r>
          </a:p>
          <a:p>
            <a:pPr lvl="1"/>
            <a:r>
              <a:rPr lang="en-US" sz="1800" dirty="0" smtClean="0"/>
              <a:t>Choose speaker and topic for Thursday Lunch Speaker Series</a:t>
            </a:r>
          </a:p>
          <a:p>
            <a:pPr lvl="1"/>
            <a:r>
              <a:rPr lang="en-US" sz="1800" dirty="0" smtClean="0"/>
              <a:t>Social media promotion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-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cost of hosting an IETF Meeting varies </a:t>
            </a:r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location, an approximate amount is $333,000 (USD)</a:t>
            </a:r>
          </a:p>
          <a:p>
            <a:pPr lvl="1"/>
            <a:r>
              <a:rPr lang="en-US" sz="2200" dirty="0" smtClean="0"/>
              <a:t>Meeting space costs vary on venue location</a:t>
            </a:r>
          </a:p>
          <a:p>
            <a:pPr lvl="1"/>
            <a:r>
              <a:rPr lang="en-US" sz="2200" dirty="0" smtClean="0"/>
              <a:t>T-shirts and lanyards provided by Host (approx. $10,000)</a:t>
            </a:r>
          </a:p>
          <a:p>
            <a:pPr lvl="1"/>
            <a:r>
              <a:rPr lang="en-US" sz="2200" dirty="0" smtClean="0"/>
              <a:t>Tuesday Social</a:t>
            </a:r>
          </a:p>
          <a:p>
            <a:pPr lvl="2"/>
            <a:r>
              <a:rPr lang="en-US" sz="2200" dirty="0" smtClean="0"/>
              <a:t>This is optional and costs are entirely dependent on host’s choice of venue (the IETF is not usually aware of these costs)</a:t>
            </a:r>
          </a:p>
          <a:p>
            <a:pPr lvl="2"/>
            <a:r>
              <a:rPr lang="en-US" sz="2200" dirty="0" smtClean="0"/>
              <a:t>A ticket price of $25 - $40, less fees, is returned to Host (around 500 – 700 tickets will be required)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622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Connectivity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Sponsor contributes two 1G/10G circuits with full IPv4 and IPv6 routes delivered to the </a:t>
            </a:r>
            <a:r>
              <a:rPr lang="en-US" dirty="0" smtClean="0"/>
              <a:t>venue.</a:t>
            </a:r>
          </a:p>
          <a:p>
            <a:pPr lvl="1"/>
            <a:r>
              <a:rPr lang="en-US" dirty="0"/>
              <a:t>Logo on m</a:t>
            </a:r>
            <a:r>
              <a:rPr lang="en-US" dirty="0" smtClean="0"/>
              <a:t>eeting </a:t>
            </a:r>
            <a:r>
              <a:rPr lang="en-US" dirty="0"/>
              <a:t>website </a:t>
            </a:r>
            <a:endParaRPr lang="en-US" dirty="0" smtClean="0"/>
          </a:p>
          <a:p>
            <a:pPr lvl="1"/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complimentary registrations </a:t>
            </a:r>
            <a:endParaRPr lang="en-US" dirty="0" smtClean="0"/>
          </a:p>
          <a:p>
            <a:pPr lvl="1"/>
            <a:r>
              <a:rPr lang="en-US" dirty="0" smtClean="0"/>
              <a:t>Logo </a:t>
            </a:r>
            <a:r>
              <a:rPr lang="en-US" dirty="0"/>
              <a:t>and recognition in the IETF </a:t>
            </a:r>
            <a:r>
              <a:rPr lang="en-US" dirty="0" smtClean="0"/>
              <a:t>Journal</a:t>
            </a:r>
          </a:p>
          <a:p>
            <a:pPr lvl="1"/>
            <a:r>
              <a:rPr lang="en-US" dirty="0" smtClean="0"/>
              <a:t>Acknowledgement </a:t>
            </a:r>
            <a:r>
              <a:rPr lang="en-US" dirty="0"/>
              <a:t>at the Plenary and in the Proceedings of the m</a:t>
            </a:r>
            <a:r>
              <a:rPr lang="en-US" dirty="0" smtClean="0"/>
              <a:t>eeting</a:t>
            </a:r>
          </a:p>
          <a:p>
            <a:pPr lvl="1"/>
            <a:r>
              <a:rPr lang="en-US" dirty="0"/>
              <a:t>Organizational membership in the Internet Society (upgrade for current members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Table </a:t>
            </a:r>
            <a:r>
              <a:rPr lang="en-US" dirty="0"/>
              <a:t>for </a:t>
            </a:r>
            <a:r>
              <a:rPr lang="en-US" dirty="0" smtClean="0"/>
              <a:t>literature and pop</a:t>
            </a:r>
            <a:r>
              <a:rPr lang="en-US" dirty="0"/>
              <a:t>-up </a:t>
            </a:r>
            <a:r>
              <a:rPr lang="en-US" dirty="0" smtClean="0"/>
              <a:t>banner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35657"/>
          <a:stretch/>
        </p:blipFill>
        <p:spPr>
          <a:xfrm>
            <a:off x="228600" y="4191000"/>
            <a:ext cx="8667983" cy="1766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-3175"/>
            <a:ext cx="8686800" cy="3660775"/>
          </a:xfrm>
        </p:spPr>
        <p:txBody>
          <a:bodyPr/>
          <a:lstStyle/>
          <a:p>
            <a:r>
              <a:rPr lang="en-US" dirty="0" smtClean="0">
                <a:solidFill>
                  <a:srgbClr val="0033A0"/>
                </a:solidFill>
              </a:rPr>
              <a:t>Welcome Reception - $50,000 (USD)</a:t>
            </a:r>
            <a:endParaRPr lang="en-US" dirty="0">
              <a:solidFill>
                <a:srgbClr val="0033A0"/>
              </a:solidFill>
            </a:endParaRPr>
          </a:p>
          <a:p>
            <a:pPr lvl="1"/>
            <a:r>
              <a:rPr lang="en-US" sz="1800" dirty="0" smtClean="0"/>
              <a:t>IETF provided </a:t>
            </a:r>
            <a:r>
              <a:rPr lang="en-US" sz="1800" dirty="0"/>
              <a:t>signage, </a:t>
            </a:r>
            <a:r>
              <a:rPr lang="en-US" sz="1800" dirty="0" smtClean="0"/>
              <a:t>sponsor </a:t>
            </a:r>
            <a:r>
              <a:rPr lang="en-US" sz="1800" dirty="0"/>
              <a:t>literature / visual display </a:t>
            </a:r>
            <a:r>
              <a:rPr lang="en-US" sz="1800" dirty="0" smtClean="0"/>
              <a:t>area</a:t>
            </a:r>
          </a:p>
          <a:p>
            <a:pPr lvl="1"/>
            <a:r>
              <a:rPr lang="en-US" sz="1800" dirty="0" smtClean="0"/>
              <a:t>Logo on IETF Journal, meeting website, Internet Society website and social media promotion</a:t>
            </a:r>
          </a:p>
          <a:p>
            <a:pPr lvl="1"/>
            <a:r>
              <a:rPr lang="en-US" sz="1800" dirty="0" smtClean="0"/>
              <a:t>5 Complimentary registrations </a:t>
            </a:r>
          </a:p>
          <a:p>
            <a:pPr lvl="1"/>
            <a:r>
              <a:rPr lang="en-US" sz="1800" dirty="0" smtClean="0"/>
              <a:t>Speaking opportunity at reception</a:t>
            </a:r>
          </a:p>
          <a:p>
            <a:pPr lvl="1"/>
            <a:r>
              <a:rPr lang="en-US" sz="1800" dirty="0"/>
              <a:t>Public acknowledgement by the IETF at the Plenary</a:t>
            </a:r>
          </a:p>
          <a:p>
            <a:pPr lvl="1"/>
            <a:r>
              <a:rPr lang="en-US" sz="1800" dirty="0" smtClean="0"/>
              <a:t>Press release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Society_template">
  <a:themeElements>
    <a:clrScheme name="ISOC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009FDF"/>
      </a:accent2>
      <a:accent3>
        <a:srgbClr val="001489"/>
      </a:accent3>
      <a:accent4>
        <a:srgbClr val="485CC7"/>
      </a:accent4>
      <a:accent5>
        <a:srgbClr val="63666A"/>
      </a:accent5>
      <a:accent6>
        <a:srgbClr val="97999B"/>
      </a:accent6>
      <a:hlink>
        <a:srgbClr val="009FDF"/>
      </a:hlink>
      <a:folHlink>
        <a:srgbClr val="97999B"/>
      </a:folHlink>
    </a:clrScheme>
    <a:fontScheme name="IS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solidFill>
            <a:schemeClr val="tx1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InternetSociety_template.potx</Template>
  <TotalTime>411</TotalTime>
  <Words>1080</Words>
  <Application>Microsoft Macintosh PowerPoint</Application>
  <PresentationFormat>On-screen Show (4:3)</PresentationFormat>
  <Paragraphs>142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InternetSociety_template</vt:lpstr>
      <vt:lpstr>IETF Sponsorship</vt:lpstr>
      <vt:lpstr>Support the IETF</vt:lpstr>
      <vt:lpstr>Support the Community. Sponsor an IETF Meeting!</vt:lpstr>
      <vt:lpstr>Why Sponsor?</vt:lpstr>
      <vt:lpstr>Sponsorship Opportunities</vt:lpstr>
      <vt:lpstr>Meeting Host - Benefits</vt:lpstr>
      <vt:lpstr>Hosting - Costs</vt:lpstr>
      <vt:lpstr>Meeting Connectivity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Hinge</Company>
  <LinksUpToDate>false</LinksUpToDate>
  <SharedDoc>false</SharedDoc>
  <HyperlinkBase>www.internetsociety.org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Society Presentation Template</dc:title>
  <dc:creator>Juan Plaza</dc:creator>
  <cp:lastModifiedBy>Drew Dvorshak</cp:lastModifiedBy>
  <cp:revision>90</cp:revision>
  <dcterms:created xsi:type="dcterms:W3CDTF">2013-01-28T22:05:43Z</dcterms:created>
  <dcterms:modified xsi:type="dcterms:W3CDTF">2014-01-29T19:40:21Z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27-04-2011</vt:lpwstr>
  </property>
</Properties>
</file>