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78" r:id="rId3"/>
    <p:sldId id="305" r:id="rId4"/>
    <p:sldId id="304" r:id="rId5"/>
    <p:sldId id="300" r:id="rId6"/>
    <p:sldId id="301" r:id="rId7"/>
    <p:sldId id="302" r:id="rId8"/>
    <p:sldId id="303" r:id="rId9"/>
    <p:sldId id="298" r:id="rId10"/>
    <p:sldId id="258" r:id="rId11"/>
    <p:sldId id="280" r:id="rId12"/>
    <p:sldId id="289" r:id="rId13"/>
    <p:sldId id="291" r:id="rId1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3" autoAdjust="0"/>
    <p:restoredTop sz="87925" autoAdjust="0"/>
  </p:normalViewPr>
  <p:slideViewPr>
    <p:cSldViewPr>
      <p:cViewPr varScale="1">
        <p:scale>
          <a:sx n="75" d="100"/>
          <a:sy n="75" d="100"/>
        </p:scale>
        <p:origin x="1181" y="62"/>
      </p:cViewPr>
      <p:guideLst>
        <p:guide orient="horz" pos="2160"/>
        <p:guide pos="2880"/>
      </p:guideLst>
    </p:cSldViewPr>
  </p:slideViewPr>
  <p:outlineViewPr>
    <p:cViewPr>
      <p:scale>
        <a:sx n="33" d="100"/>
        <a:sy n="33" d="100"/>
      </p:scale>
      <p:origin x="0" y="-7949"/>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836A24-E1F7-461E-948C-B9569147976F}" type="datetimeFigureOut">
              <a:rPr lang="zh-CN" altLang="en-US" smtClean="0"/>
              <a:pPr/>
              <a:t>2017/2/15</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AD31DE-D4A2-4D0E-97AB-696FFE622DFC}" type="slidenum">
              <a:rPr lang="zh-CN" altLang="en-US" smtClean="0"/>
              <a:pPr/>
              <a:t>‹#›</a:t>
            </a:fld>
            <a:endParaRPr lang="zh-CN" altLang="en-US"/>
          </a:p>
        </p:txBody>
      </p:sp>
    </p:spTree>
    <p:extLst>
      <p:ext uri="{BB962C8B-B14F-4D97-AF65-F5344CB8AC3E}">
        <p14:creationId xmlns:p14="http://schemas.microsoft.com/office/powerpoint/2010/main" val="4028301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r>
              <a:rPr lang="en-GB" dirty="0" smtClean="0"/>
              <a:t> </a:t>
            </a:r>
            <a:endParaRPr lang="en-GB" dirty="0"/>
          </a:p>
        </p:txBody>
      </p:sp>
      <p:sp>
        <p:nvSpPr>
          <p:cNvPr id="4" name="Slide Number Placeholder 3"/>
          <p:cNvSpPr>
            <a:spLocks noGrp="1"/>
          </p:cNvSpPr>
          <p:nvPr>
            <p:ph type="sldNum" sz="quarter" idx="10"/>
          </p:nvPr>
        </p:nvSpPr>
        <p:spPr/>
        <p:txBody>
          <a:bodyPr/>
          <a:lstStyle/>
          <a:p>
            <a:fld id="{42AD31DE-D4A2-4D0E-97AB-696FFE622DFC}" type="slidenum">
              <a:rPr lang="zh-CN" altLang="en-US" smtClean="0"/>
              <a:pPr/>
              <a:t>1</a:t>
            </a:fld>
            <a:endParaRPr lang="zh-CN" altLang="en-US"/>
          </a:p>
        </p:txBody>
      </p:sp>
    </p:spTree>
    <p:extLst>
      <p:ext uri="{BB962C8B-B14F-4D97-AF65-F5344CB8AC3E}">
        <p14:creationId xmlns:p14="http://schemas.microsoft.com/office/powerpoint/2010/main" val="1956366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AD31DE-D4A2-4D0E-97AB-696FFE622DFC}" type="slidenum">
              <a:rPr lang="zh-CN" altLang="en-US" smtClean="0"/>
              <a:pPr/>
              <a:t>11</a:t>
            </a:fld>
            <a:endParaRPr lang="zh-CN" altLang="en-US"/>
          </a:p>
        </p:txBody>
      </p:sp>
    </p:spTree>
    <p:extLst>
      <p:ext uri="{BB962C8B-B14F-4D97-AF65-F5344CB8AC3E}">
        <p14:creationId xmlns:p14="http://schemas.microsoft.com/office/powerpoint/2010/main" val="804896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64, 1518 includes 4</a:t>
            </a:r>
            <a:r>
              <a:rPr lang="en-GB" baseline="0" dirty="0" smtClean="0"/>
              <a:t> byte FCS.  Hence these counters definitions need to be modified to support 802.1Q and configurable MTU/MRU.</a:t>
            </a:r>
            <a:endParaRPr lang="en-GB" dirty="0"/>
          </a:p>
        </p:txBody>
      </p:sp>
      <p:sp>
        <p:nvSpPr>
          <p:cNvPr id="4" name="Slide Number Placeholder 3"/>
          <p:cNvSpPr>
            <a:spLocks noGrp="1"/>
          </p:cNvSpPr>
          <p:nvPr>
            <p:ph type="sldNum" sz="quarter" idx="10"/>
          </p:nvPr>
        </p:nvSpPr>
        <p:spPr/>
        <p:txBody>
          <a:bodyPr/>
          <a:lstStyle/>
          <a:p>
            <a:fld id="{42AD31DE-D4A2-4D0E-97AB-696FFE622DFC}" type="slidenum">
              <a:rPr lang="zh-CN" altLang="en-US" smtClean="0"/>
              <a:pPr/>
              <a:t>12</a:t>
            </a:fld>
            <a:endParaRPr lang="zh-CN" altLang="en-US"/>
          </a:p>
        </p:txBody>
      </p:sp>
    </p:spTree>
    <p:extLst>
      <p:ext uri="{BB962C8B-B14F-4D97-AF65-F5344CB8AC3E}">
        <p14:creationId xmlns:p14="http://schemas.microsoft.com/office/powerpoint/2010/main" val="529366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In-octets-total/in-</a:t>
            </a:r>
            <a:r>
              <a:rPr lang="en-GB" dirty="0" err="1" smtClean="0"/>
              <a:t>pkts</a:t>
            </a:r>
            <a:r>
              <a:rPr lang="en-GB" dirty="0" smtClean="0"/>
              <a:t>/total also</a:t>
            </a:r>
            <a:r>
              <a:rPr lang="en-GB" baseline="0" dirty="0" smtClean="0"/>
              <a:t> include packets received without a matching MAC address.</a:t>
            </a:r>
            <a:endParaRPr lang="en-GB" dirty="0"/>
          </a:p>
        </p:txBody>
      </p:sp>
      <p:sp>
        <p:nvSpPr>
          <p:cNvPr id="4" name="Slide Number Placeholder 3"/>
          <p:cNvSpPr>
            <a:spLocks noGrp="1"/>
          </p:cNvSpPr>
          <p:nvPr>
            <p:ph type="sldNum" sz="quarter" idx="10"/>
          </p:nvPr>
        </p:nvSpPr>
        <p:spPr/>
        <p:txBody>
          <a:bodyPr/>
          <a:lstStyle/>
          <a:p>
            <a:fld id="{42AD31DE-D4A2-4D0E-97AB-696FFE622DFC}" type="slidenum">
              <a:rPr lang="zh-CN" altLang="en-US" smtClean="0"/>
              <a:pPr/>
              <a:t>13</a:t>
            </a:fld>
            <a:endParaRPr lang="zh-CN" altLang="en-US"/>
          </a:p>
        </p:txBody>
      </p:sp>
    </p:spTree>
    <p:extLst>
      <p:ext uri="{BB962C8B-B14F-4D97-AF65-F5344CB8AC3E}">
        <p14:creationId xmlns:p14="http://schemas.microsoft.com/office/powerpoint/2010/main" val="3707932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2017/2/15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2017/2/15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2017/2/15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2017/2/15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2017/2/15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2017/2/15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2017/2/15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2017/2/15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2017/2/15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2017/2/15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2017/2/15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2017/2/15</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Autofit/>
          </a:bodyPr>
          <a:lstStyle/>
          <a:p>
            <a:r>
              <a:rPr lang="en-US" altLang="zh-CN" sz="3200" dirty="0" smtClean="0"/>
              <a:t>802.3 </a:t>
            </a:r>
            <a:r>
              <a:rPr lang="en-US" altLang="zh-CN" sz="3200" dirty="0"/>
              <a:t>Ethernet </a:t>
            </a:r>
            <a:r>
              <a:rPr lang="en-US" altLang="zh-CN" sz="3200" dirty="0" smtClean="0"/>
              <a:t>Interface YANG Task Force</a:t>
            </a:r>
            <a:r>
              <a:rPr lang="en-US" altLang="zh-CN" sz="3200" dirty="0"/>
              <a:t/>
            </a:r>
            <a:br>
              <a:rPr lang="en-US" altLang="zh-CN" sz="3200" dirty="0"/>
            </a:br>
            <a:r>
              <a:rPr lang="en-US" altLang="zh-CN" sz="3200" dirty="0"/>
              <a:t>(802.3cf) and RMON MIB </a:t>
            </a:r>
            <a:r>
              <a:rPr lang="en-US" altLang="zh-CN" sz="3200" dirty="0" smtClean="0"/>
              <a:t>(RFC 3635)</a:t>
            </a:r>
            <a:br>
              <a:rPr lang="en-US" altLang="zh-CN" sz="3200" dirty="0" smtClean="0"/>
            </a:br>
            <a:r>
              <a:rPr lang="en-US" altLang="zh-CN" sz="3200" dirty="0" smtClean="0"/>
              <a:t>(Also Power over Ethernet YANG)</a:t>
            </a:r>
            <a:endParaRPr lang="zh-CN" altLang="en-US" sz="3200" dirty="0"/>
          </a:p>
        </p:txBody>
      </p:sp>
      <p:sp>
        <p:nvSpPr>
          <p:cNvPr id="3" name="副标题 2"/>
          <p:cNvSpPr>
            <a:spLocks noGrp="1"/>
          </p:cNvSpPr>
          <p:nvPr>
            <p:ph type="subTitle" idx="1"/>
          </p:nvPr>
        </p:nvSpPr>
        <p:spPr/>
        <p:txBody>
          <a:bodyPr>
            <a:normAutofit/>
          </a:bodyPr>
          <a:lstStyle/>
          <a:p>
            <a:r>
              <a:rPr lang="en-US" altLang="zh-CN" sz="2400" dirty="0" smtClean="0"/>
              <a:t>Rob Wilton</a:t>
            </a:r>
          </a:p>
          <a:p>
            <a:r>
              <a:rPr lang="en-US" altLang="zh-CN" sz="2400" dirty="0" smtClean="0"/>
              <a:t>Cisco</a:t>
            </a:r>
          </a:p>
        </p:txBody>
      </p:sp>
      <p:sp>
        <p:nvSpPr>
          <p:cNvPr id="4" name="矩形 3"/>
          <p:cNvSpPr/>
          <p:nvPr/>
        </p:nvSpPr>
        <p:spPr>
          <a:xfrm>
            <a:off x="3485468" y="5229200"/>
            <a:ext cx="3757246" cy="646331"/>
          </a:xfrm>
          <a:prstGeom prst="rect">
            <a:avLst/>
          </a:prstGeom>
        </p:spPr>
        <p:txBody>
          <a:bodyPr wrap="none">
            <a:spAutoFit/>
          </a:bodyPr>
          <a:lstStyle/>
          <a:p>
            <a:pPr algn="ctr"/>
            <a:r>
              <a:rPr lang="en-US" altLang="zh-CN" dirty="0" smtClean="0"/>
              <a:t>2017 Jan 30, IETF/IEEE liaison </a:t>
            </a:r>
            <a:r>
              <a:rPr lang="en-US" altLang="zh-CN" dirty="0" smtClean="0"/>
              <a:t>meeting</a:t>
            </a:r>
          </a:p>
          <a:p>
            <a:pPr algn="ctr"/>
            <a:r>
              <a:rPr lang="en-US" altLang="zh-CN" dirty="0" smtClean="0"/>
              <a:t>Updated 27 Feb 2017</a:t>
            </a:r>
            <a:endParaRPr lang="zh-CN"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13446" y="2636912"/>
            <a:ext cx="3991029" cy="923330"/>
          </a:xfrm>
          <a:prstGeom prst="rect">
            <a:avLst/>
          </a:prstGeom>
          <a:noFill/>
        </p:spPr>
        <p:txBody>
          <a:bodyPr wrap="none" rtlCol="0">
            <a:spAutoFit/>
          </a:bodyPr>
          <a:lstStyle/>
          <a:p>
            <a:r>
              <a:rPr lang="en-US" altLang="zh-CN" sz="5400" dirty="0" smtClean="0">
                <a:latin typeface="+mj-lt"/>
              </a:rPr>
              <a:t>Backup Slides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IETF interface YANG statistics</a:t>
            </a:r>
            <a:br>
              <a:rPr lang="en-US" altLang="zh-CN" dirty="0" smtClean="0"/>
            </a:br>
            <a:r>
              <a:rPr lang="en-US" altLang="zh-CN" sz="2700" dirty="0" smtClean="0"/>
              <a:t>(For reference. Every Ethernet interface always has these)</a:t>
            </a:r>
            <a:endParaRPr lang="zh-CN" altLang="en-US" sz="2700" dirty="0"/>
          </a:p>
        </p:txBody>
      </p:sp>
      <p:sp>
        <p:nvSpPr>
          <p:cNvPr id="3" name="内容占位符 2"/>
          <p:cNvSpPr>
            <a:spLocks noGrp="1"/>
          </p:cNvSpPr>
          <p:nvPr>
            <p:ph idx="1"/>
          </p:nvPr>
        </p:nvSpPr>
        <p:spPr>
          <a:xfrm>
            <a:off x="457200" y="1600200"/>
            <a:ext cx="8363272" cy="4525963"/>
          </a:xfrm>
        </p:spPr>
        <p:txBody>
          <a:bodyPr>
            <a:noAutofit/>
          </a:bodyPr>
          <a:lstStyle/>
          <a:p>
            <a:pPr marL="0" indent="0">
              <a:buNone/>
            </a:pPr>
            <a:r>
              <a:rPr lang="en-GB" altLang="zh-CN" sz="1400" b="1" dirty="0" smtClean="0">
                <a:latin typeface="Consolas" panose="020B0609020204030204" pitchFamily="49" charset="0"/>
                <a:cs typeface="Consolas" panose="020B0609020204030204" pitchFamily="49" charset="0"/>
              </a:rPr>
              <a:t> +--</a:t>
            </a:r>
            <a:r>
              <a:rPr lang="en-GB" altLang="zh-CN" sz="1400" b="1" dirty="0" err="1" smtClean="0">
                <a:latin typeface="Consolas" panose="020B0609020204030204" pitchFamily="49" charset="0"/>
                <a:cs typeface="Consolas" panose="020B0609020204030204" pitchFamily="49" charset="0"/>
              </a:rPr>
              <a:t>ro</a:t>
            </a:r>
            <a:r>
              <a:rPr lang="en-GB" altLang="zh-CN" sz="1400" b="1" dirty="0" smtClean="0">
                <a:latin typeface="Consolas" panose="020B0609020204030204" pitchFamily="49" charset="0"/>
                <a:cs typeface="Consolas" panose="020B0609020204030204" pitchFamily="49" charset="0"/>
              </a:rPr>
              <a:t> statistics</a:t>
            </a:r>
          </a:p>
          <a:p>
            <a:pPr marL="0" indent="0">
              <a:buNone/>
            </a:pPr>
            <a:r>
              <a:rPr lang="en-GB" altLang="zh-CN" sz="1400" b="1" dirty="0" smtClean="0">
                <a:latin typeface="Consolas" panose="020B0609020204030204" pitchFamily="49" charset="0"/>
                <a:cs typeface="Consolas" panose="020B0609020204030204" pitchFamily="49" charset="0"/>
              </a:rPr>
              <a:t>    +--</a:t>
            </a:r>
            <a:r>
              <a:rPr lang="en-GB" altLang="zh-CN" sz="1400" b="1" dirty="0" err="1" smtClean="0">
                <a:latin typeface="Consolas" panose="020B0609020204030204" pitchFamily="49" charset="0"/>
                <a:cs typeface="Consolas" panose="020B0609020204030204" pitchFamily="49" charset="0"/>
              </a:rPr>
              <a:t>ro</a:t>
            </a:r>
            <a:r>
              <a:rPr lang="en-GB" altLang="zh-CN" sz="1400" b="1" dirty="0" smtClean="0">
                <a:latin typeface="Consolas" panose="020B0609020204030204" pitchFamily="49" charset="0"/>
                <a:cs typeface="Consolas" panose="020B0609020204030204" pitchFamily="49" charset="0"/>
              </a:rPr>
              <a:t> discontinuity-time    </a:t>
            </a:r>
            <a:r>
              <a:rPr lang="en-GB" altLang="zh-CN" sz="1400" b="1" dirty="0" err="1" smtClean="0">
                <a:latin typeface="Consolas" panose="020B0609020204030204" pitchFamily="49" charset="0"/>
                <a:cs typeface="Consolas" panose="020B0609020204030204" pitchFamily="49" charset="0"/>
              </a:rPr>
              <a:t>yang:date-and-time</a:t>
            </a:r>
            <a:endParaRPr lang="en-GB" altLang="zh-CN" sz="1400" b="1" dirty="0" smtClean="0">
              <a:latin typeface="Consolas" panose="020B0609020204030204" pitchFamily="49" charset="0"/>
              <a:cs typeface="Consolas" panose="020B0609020204030204" pitchFamily="49" charset="0"/>
            </a:endParaRPr>
          </a:p>
          <a:p>
            <a:pPr marL="0" indent="0">
              <a:buNone/>
            </a:pPr>
            <a:endParaRPr lang="en-GB" altLang="zh-CN" sz="1400" b="1" dirty="0" smtClean="0">
              <a:latin typeface="Consolas" panose="020B0609020204030204" pitchFamily="49" charset="0"/>
              <a:cs typeface="Consolas" panose="020B0609020204030204" pitchFamily="49" charset="0"/>
            </a:endParaRPr>
          </a:p>
          <a:p>
            <a:pPr marL="0" indent="0">
              <a:buNone/>
            </a:pPr>
            <a:r>
              <a:rPr lang="en-GB" altLang="zh-CN" sz="1400" b="1" dirty="0" smtClean="0">
                <a:latin typeface="Consolas" panose="020B0609020204030204" pitchFamily="49" charset="0"/>
                <a:cs typeface="Consolas" panose="020B0609020204030204" pitchFamily="49" charset="0"/>
              </a:rPr>
              <a:t>    +--</a:t>
            </a:r>
            <a:r>
              <a:rPr lang="en-GB" altLang="zh-CN" sz="1400" b="1" dirty="0" err="1" smtClean="0">
                <a:latin typeface="Consolas" panose="020B0609020204030204" pitchFamily="49" charset="0"/>
                <a:cs typeface="Consolas" panose="020B0609020204030204" pitchFamily="49" charset="0"/>
              </a:rPr>
              <a:t>ro</a:t>
            </a:r>
            <a:r>
              <a:rPr lang="en-GB" altLang="zh-CN" sz="1400" b="1" dirty="0" smtClean="0">
                <a:latin typeface="Consolas" panose="020B0609020204030204" pitchFamily="49" charset="0"/>
                <a:cs typeface="Consolas" panose="020B0609020204030204" pitchFamily="49" charset="0"/>
              </a:rPr>
              <a:t> in-octets?            yang:counter64 = (total </a:t>
            </a:r>
            <a:r>
              <a:rPr lang="en-GB" altLang="zh-CN" sz="1400" b="1" dirty="0" smtClean="0">
                <a:solidFill>
                  <a:srgbClr val="CC9B00"/>
                </a:solidFill>
                <a:latin typeface="Consolas" panose="020B0609020204030204" pitchFamily="49" charset="0"/>
                <a:cs typeface="Consolas" panose="020B0609020204030204" pitchFamily="49" charset="0"/>
              </a:rPr>
              <a:t>good</a:t>
            </a:r>
            <a:r>
              <a:rPr lang="en-GB" altLang="zh-CN" sz="1400" b="1" dirty="0" smtClean="0">
                <a:solidFill>
                  <a:srgbClr val="FFC000"/>
                </a:solidFill>
                <a:latin typeface="Consolas" panose="020B0609020204030204" pitchFamily="49" charset="0"/>
                <a:cs typeface="Consolas" panose="020B0609020204030204" pitchFamily="49" charset="0"/>
              </a:rPr>
              <a:t> </a:t>
            </a:r>
            <a:r>
              <a:rPr lang="en-GB" altLang="zh-CN" sz="1400" b="1" dirty="0" smtClean="0">
                <a:latin typeface="Consolas" panose="020B0609020204030204" pitchFamily="49" charset="0"/>
                <a:cs typeface="Consolas" panose="020B0609020204030204" pitchFamily="49" charset="0"/>
              </a:rPr>
              <a:t>bytes, </a:t>
            </a:r>
            <a:r>
              <a:rPr lang="en-GB" altLang="zh-CN" sz="1400" b="1" dirty="0" err="1" smtClean="0">
                <a:latin typeface="Consolas" panose="020B0609020204030204" pitchFamily="49" charset="0"/>
                <a:cs typeface="Consolas" panose="020B0609020204030204" pitchFamily="49" charset="0"/>
              </a:rPr>
              <a:t>inc</a:t>
            </a:r>
            <a:r>
              <a:rPr lang="en-GB" altLang="zh-CN" sz="1400" b="1" dirty="0" smtClean="0">
                <a:latin typeface="Consolas" panose="020B0609020204030204" pitchFamily="49" charset="0"/>
                <a:cs typeface="Consolas" panose="020B0609020204030204" pitchFamily="49" charset="0"/>
              </a:rPr>
              <a:t> fcs chars)</a:t>
            </a:r>
          </a:p>
          <a:p>
            <a:pPr marL="0" indent="0">
              <a:buNone/>
            </a:pPr>
            <a:r>
              <a:rPr lang="en-GB" altLang="zh-CN" sz="1400" b="1" dirty="0" smtClean="0">
                <a:latin typeface="Consolas" panose="020B0609020204030204" pitchFamily="49" charset="0"/>
                <a:cs typeface="Consolas" panose="020B0609020204030204" pitchFamily="49" charset="0"/>
              </a:rPr>
              <a:t>    +--</a:t>
            </a:r>
            <a:r>
              <a:rPr lang="en-GB" altLang="zh-CN" sz="1400" b="1" dirty="0" err="1" smtClean="0">
                <a:latin typeface="Consolas" panose="020B0609020204030204" pitchFamily="49" charset="0"/>
                <a:cs typeface="Consolas" panose="020B0609020204030204" pitchFamily="49" charset="0"/>
              </a:rPr>
              <a:t>ro</a:t>
            </a:r>
            <a:r>
              <a:rPr lang="en-GB" altLang="zh-CN" sz="1400" b="1" dirty="0" smtClean="0">
                <a:latin typeface="Consolas" panose="020B0609020204030204" pitchFamily="49" charset="0"/>
                <a:cs typeface="Consolas" panose="020B0609020204030204" pitchFamily="49" charset="0"/>
              </a:rPr>
              <a:t> in-unicast-</a:t>
            </a:r>
            <a:r>
              <a:rPr lang="en-GB" altLang="zh-CN" sz="1400" b="1" dirty="0" err="1" smtClean="0">
                <a:latin typeface="Consolas" panose="020B0609020204030204" pitchFamily="49" charset="0"/>
                <a:cs typeface="Consolas" panose="020B0609020204030204" pitchFamily="49" charset="0"/>
              </a:rPr>
              <a:t>pkts</a:t>
            </a:r>
            <a:r>
              <a:rPr lang="en-GB" altLang="zh-CN" sz="1400" b="1" dirty="0" smtClean="0">
                <a:latin typeface="Consolas" panose="020B0609020204030204" pitchFamily="49" charset="0"/>
                <a:cs typeface="Consolas" panose="020B0609020204030204" pitchFamily="49" charset="0"/>
              </a:rPr>
              <a:t>?      yang:counter64 = good </a:t>
            </a:r>
            <a:r>
              <a:rPr lang="en-GB" altLang="zh-CN" sz="1400" b="1" dirty="0" err="1" smtClean="0">
                <a:latin typeface="Consolas" panose="020B0609020204030204" pitchFamily="49" charset="0"/>
                <a:cs typeface="Consolas" panose="020B0609020204030204" pitchFamily="49" charset="0"/>
              </a:rPr>
              <a:t>uni</a:t>
            </a:r>
            <a:r>
              <a:rPr lang="en-GB" altLang="zh-CN" sz="1400" b="1" dirty="0" smtClean="0">
                <a:latin typeface="Consolas" panose="020B0609020204030204" pitchFamily="49" charset="0"/>
                <a:cs typeface="Consolas" panose="020B0609020204030204" pitchFamily="49" charset="0"/>
              </a:rPr>
              <a:t> </a:t>
            </a:r>
            <a:r>
              <a:rPr lang="en-GB" altLang="zh-CN" sz="1400" b="1" dirty="0" err="1" smtClean="0">
                <a:latin typeface="Consolas" panose="020B0609020204030204" pitchFamily="49" charset="0"/>
                <a:cs typeface="Consolas" panose="020B0609020204030204" pitchFamily="49" charset="0"/>
              </a:rPr>
              <a:t>pkts</a:t>
            </a:r>
            <a:r>
              <a:rPr lang="en-GB" altLang="zh-CN" sz="1400" b="1" dirty="0" smtClean="0">
                <a:latin typeface="Consolas" panose="020B0609020204030204" pitchFamily="49" charset="0"/>
                <a:cs typeface="Consolas" panose="020B0609020204030204" pitchFamily="49" charset="0"/>
              </a:rPr>
              <a:t>    (not drop/error/</a:t>
            </a:r>
          </a:p>
          <a:p>
            <a:pPr marL="0" indent="0">
              <a:buNone/>
            </a:pPr>
            <a:r>
              <a:rPr lang="en-GB" altLang="zh-CN" sz="1400" b="1" dirty="0" smtClean="0">
                <a:latin typeface="Consolas" panose="020B0609020204030204" pitchFamily="49" charset="0"/>
                <a:cs typeface="Consolas" panose="020B0609020204030204" pitchFamily="49" charset="0"/>
              </a:rPr>
              <a:t>    +--</a:t>
            </a:r>
            <a:r>
              <a:rPr lang="en-GB" altLang="zh-CN" sz="1400" b="1" dirty="0" err="1" smtClean="0">
                <a:latin typeface="Consolas" panose="020B0609020204030204" pitchFamily="49" charset="0"/>
                <a:cs typeface="Consolas" panose="020B0609020204030204" pitchFamily="49" charset="0"/>
              </a:rPr>
              <a:t>ro</a:t>
            </a:r>
            <a:r>
              <a:rPr lang="en-GB" altLang="zh-CN" sz="1400" b="1" dirty="0" smtClean="0">
                <a:latin typeface="Consolas" panose="020B0609020204030204" pitchFamily="49" charset="0"/>
                <a:cs typeface="Consolas" panose="020B0609020204030204" pitchFamily="49" charset="0"/>
              </a:rPr>
              <a:t> in-broadcast-</a:t>
            </a:r>
            <a:r>
              <a:rPr lang="en-GB" altLang="zh-CN" sz="1400" b="1" dirty="0" err="1" smtClean="0">
                <a:latin typeface="Consolas" panose="020B0609020204030204" pitchFamily="49" charset="0"/>
                <a:cs typeface="Consolas" panose="020B0609020204030204" pitchFamily="49" charset="0"/>
              </a:rPr>
              <a:t>pkts</a:t>
            </a:r>
            <a:r>
              <a:rPr lang="en-GB" altLang="zh-CN" sz="1400" b="1" dirty="0" smtClean="0">
                <a:latin typeface="Consolas" panose="020B0609020204030204" pitchFamily="49" charset="0"/>
                <a:cs typeface="Consolas" panose="020B0609020204030204" pitchFamily="49" charset="0"/>
              </a:rPr>
              <a:t>?    yang:counter64 = good </a:t>
            </a:r>
            <a:r>
              <a:rPr lang="en-GB" altLang="zh-CN" sz="1400" b="1" dirty="0" err="1" smtClean="0">
                <a:latin typeface="Consolas" panose="020B0609020204030204" pitchFamily="49" charset="0"/>
                <a:cs typeface="Consolas" panose="020B0609020204030204" pitchFamily="49" charset="0"/>
              </a:rPr>
              <a:t>bcast</a:t>
            </a:r>
            <a:r>
              <a:rPr lang="en-GB" altLang="zh-CN" sz="1400" b="1" dirty="0" smtClean="0">
                <a:latin typeface="Consolas" panose="020B0609020204030204" pitchFamily="49" charset="0"/>
                <a:cs typeface="Consolas" panose="020B0609020204030204" pitchFamily="49" charset="0"/>
              </a:rPr>
              <a:t> </a:t>
            </a:r>
            <a:r>
              <a:rPr lang="en-GB" altLang="zh-CN" sz="1400" b="1" dirty="0" err="1" smtClean="0">
                <a:latin typeface="Consolas" panose="020B0609020204030204" pitchFamily="49" charset="0"/>
                <a:cs typeface="Consolas" panose="020B0609020204030204" pitchFamily="49" charset="0"/>
              </a:rPr>
              <a:t>pkts</a:t>
            </a:r>
            <a:r>
              <a:rPr lang="en-GB" altLang="zh-CN" sz="1400" b="1" dirty="0" smtClean="0">
                <a:latin typeface="Consolas" panose="020B0609020204030204" pitchFamily="49" charset="0"/>
                <a:cs typeface="Consolas" panose="020B0609020204030204" pitchFamily="49" charset="0"/>
              </a:rPr>
              <a:t>           unknown)</a:t>
            </a:r>
          </a:p>
          <a:p>
            <a:pPr marL="0" indent="0">
              <a:buNone/>
            </a:pPr>
            <a:r>
              <a:rPr lang="en-GB" altLang="zh-CN" sz="1400" b="1" dirty="0" smtClean="0">
                <a:latin typeface="Consolas" panose="020B0609020204030204" pitchFamily="49" charset="0"/>
                <a:cs typeface="Consolas" panose="020B0609020204030204" pitchFamily="49" charset="0"/>
              </a:rPr>
              <a:t>    +--</a:t>
            </a:r>
            <a:r>
              <a:rPr lang="en-GB" altLang="zh-CN" sz="1400" b="1" dirty="0" err="1" smtClean="0">
                <a:latin typeface="Consolas" panose="020B0609020204030204" pitchFamily="49" charset="0"/>
                <a:cs typeface="Consolas" panose="020B0609020204030204" pitchFamily="49" charset="0"/>
              </a:rPr>
              <a:t>ro</a:t>
            </a:r>
            <a:r>
              <a:rPr lang="en-GB" altLang="zh-CN" sz="1400" b="1" dirty="0" smtClean="0">
                <a:latin typeface="Consolas" panose="020B0609020204030204" pitchFamily="49" charset="0"/>
                <a:cs typeface="Consolas" panose="020B0609020204030204" pitchFamily="49" charset="0"/>
              </a:rPr>
              <a:t> in-multicast-</a:t>
            </a:r>
            <a:r>
              <a:rPr lang="en-GB" altLang="zh-CN" sz="1400" b="1" dirty="0" err="1" smtClean="0">
                <a:latin typeface="Consolas" panose="020B0609020204030204" pitchFamily="49" charset="0"/>
                <a:cs typeface="Consolas" panose="020B0609020204030204" pitchFamily="49" charset="0"/>
              </a:rPr>
              <a:t>pkts</a:t>
            </a:r>
            <a:r>
              <a:rPr lang="en-GB" altLang="zh-CN" sz="1400" b="1" dirty="0" smtClean="0">
                <a:latin typeface="Consolas" panose="020B0609020204030204" pitchFamily="49" charset="0"/>
                <a:cs typeface="Consolas" panose="020B0609020204030204" pitchFamily="49" charset="0"/>
              </a:rPr>
              <a:t>?    yang:counter64 = good </a:t>
            </a:r>
            <a:r>
              <a:rPr lang="en-GB" altLang="zh-CN" sz="1400" b="1" dirty="0" err="1" smtClean="0">
                <a:latin typeface="Consolas" panose="020B0609020204030204" pitchFamily="49" charset="0"/>
                <a:cs typeface="Consolas" panose="020B0609020204030204" pitchFamily="49" charset="0"/>
              </a:rPr>
              <a:t>mcast</a:t>
            </a:r>
            <a:r>
              <a:rPr lang="en-GB" altLang="zh-CN" sz="1400" b="1" dirty="0" smtClean="0">
                <a:latin typeface="Consolas" panose="020B0609020204030204" pitchFamily="49" charset="0"/>
                <a:cs typeface="Consolas" panose="020B0609020204030204" pitchFamily="49" charset="0"/>
              </a:rPr>
              <a:t> </a:t>
            </a:r>
            <a:r>
              <a:rPr lang="en-GB" altLang="zh-CN" sz="1400" b="1" dirty="0" err="1" smtClean="0">
                <a:latin typeface="Consolas" panose="020B0609020204030204" pitchFamily="49" charset="0"/>
                <a:cs typeface="Consolas" panose="020B0609020204030204" pitchFamily="49" charset="0"/>
              </a:rPr>
              <a:t>pkts</a:t>
            </a:r>
            <a:r>
              <a:rPr lang="en-GB" altLang="zh-CN" sz="1400" b="1" dirty="0" smtClean="0">
                <a:latin typeface="Consolas" panose="020B0609020204030204" pitchFamily="49" charset="0"/>
                <a:cs typeface="Consolas" panose="020B0609020204030204" pitchFamily="49" charset="0"/>
              </a:rPr>
              <a:t>      “</a:t>
            </a:r>
          </a:p>
          <a:p>
            <a:pPr marL="0" indent="0">
              <a:buNone/>
            </a:pPr>
            <a:r>
              <a:rPr lang="en-GB" altLang="zh-CN" sz="1400" b="1" dirty="0" smtClean="0">
                <a:latin typeface="Consolas" panose="020B0609020204030204" pitchFamily="49" charset="0"/>
                <a:cs typeface="Consolas" panose="020B0609020204030204" pitchFamily="49" charset="0"/>
              </a:rPr>
              <a:t>    +--</a:t>
            </a:r>
            <a:r>
              <a:rPr lang="en-GB" altLang="zh-CN" sz="1400" b="1" dirty="0" err="1" smtClean="0">
                <a:latin typeface="Consolas" panose="020B0609020204030204" pitchFamily="49" charset="0"/>
                <a:cs typeface="Consolas" panose="020B0609020204030204" pitchFamily="49" charset="0"/>
              </a:rPr>
              <a:t>ro</a:t>
            </a:r>
            <a:r>
              <a:rPr lang="en-GB" altLang="zh-CN" sz="1400" b="1" dirty="0" smtClean="0">
                <a:latin typeface="Consolas" panose="020B0609020204030204" pitchFamily="49" charset="0"/>
                <a:cs typeface="Consolas" panose="020B0609020204030204" pitchFamily="49" charset="0"/>
              </a:rPr>
              <a:t> in-discards?          yang:counter32 = e.g. </a:t>
            </a:r>
            <a:r>
              <a:rPr lang="en-GB" altLang="zh-CN" sz="1400" b="1" dirty="0" err="1" smtClean="0">
                <a:latin typeface="Consolas" panose="020B0609020204030204" pitchFamily="49" charset="0"/>
                <a:cs typeface="Consolas" panose="020B0609020204030204" pitchFamily="49" charset="0"/>
              </a:rPr>
              <a:t>QoS</a:t>
            </a:r>
            <a:r>
              <a:rPr lang="en-GB" altLang="zh-CN" sz="1400" b="1" dirty="0" smtClean="0">
                <a:latin typeface="Consolas" panose="020B0609020204030204" pitchFamily="49" charset="0"/>
                <a:cs typeface="Consolas" panose="020B0609020204030204" pitchFamily="49" charset="0"/>
              </a:rPr>
              <a:t>/ACL drops</a:t>
            </a:r>
          </a:p>
          <a:p>
            <a:pPr marL="0" indent="0">
              <a:buNone/>
            </a:pPr>
            <a:r>
              <a:rPr lang="en-GB" altLang="zh-CN" sz="1400" b="1" dirty="0" smtClean="0">
                <a:latin typeface="Consolas" panose="020B0609020204030204" pitchFamily="49" charset="0"/>
                <a:cs typeface="Consolas" panose="020B0609020204030204" pitchFamily="49" charset="0"/>
              </a:rPr>
              <a:t>    +--</a:t>
            </a:r>
            <a:r>
              <a:rPr lang="en-GB" altLang="zh-CN" sz="1400" b="1" dirty="0" err="1" smtClean="0">
                <a:latin typeface="Consolas" panose="020B0609020204030204" pitchFamily="49" charset="0"/>
                <a:cs typeface="Consolas" panose="020B0609020204030204" pitchFamily="49" charset="0"/>
              </a:rPr>
              <a:t>ro</a:t>
            </a:r>
            <a:r>
              <a:rPr lang="en-GB" altLang="zh-CN" sz="1400" b="1" dirty="0" smtClean="0">
                <a:latin typeface="Consolas" panose="020B0609020204030204" pitchFamily="49" charset="0"/>
                <a:cs typeface="Consolas" panose="020B0609020204030204" pitchFamily="49" charset="0"/>
              </a:rPr>
              <a:t> in-errors?            yang:counter32 = e.g. Frame errors</a:t>
            </a:r>
          </a:p>
          <a:p>
            <a:pPr marL="0" indent="0">
              <a:buNone/>
            </a:pPr>
            <a:r>
              <a:rPr lang="en-GB" altLang="zh-CN" sz="1400" b="1" dirty="0" smtClean="0">
                <a:latin typeface="Consolas" panose="020B0609020204030204" pitchFamily="49" charset="0"/>
                <a:cs typeface="Consolas" panose="020B0609020204030204" pitchFamily="49" charset="0"/>
              </a:rPr>
              <a:t>    +--</a:t>
            </a:r>
            <a:r>
              <a:rPr lang="en-GB" altLang="zh-CN" sz="1400" b="1" dirty="0" err="1" smtClean="0">
                <a:latin typeface="Consolas" panose="020B0609020204030204" pitchFamily="49" charset="0"/>
                <a:cs typeface="Consolas" panose="020B0609020204030204" pitchFamily="49" charset="0"/>
              </a:rPr>
              <a:t>ro</a:t>
            </a:r>
            <a:r>
              <a:rPr lang="en-GB" altLang="zh-CN" sz="1400" b="1" dirty="0" smtClean="0">
                <a:latin typeface="Consolas" panose="020B0609020204030204" pitchFamily="49" charset="0"/>
                <a:cs typeface="Consolas" panose="020B0609020204030204" pitchFamily="49" charset="0"/>
              </a:rPr>
              <a:t> in-unknown-</a:t>
            </a:r>
            <a:r>
              <a:rPr lang="en-GB" altLang="zh-CN" sz="1400" b="1" dirty="0" err="1" smtClean="0">
                <a:latin typeface="Consolas" panose="020B0609020204030204" pitchFamily="49" charset="0"/>
                <a:cs typeface="Consolas" panose="020B0609020204030204" pitchFamily="49" charset="0"/>
              </a:rPr>
              <a:t>protos</a:t>
            </a:r>
            <a:r>
              <a:rPr lang="en-GB" altLang="zh-CN" sz="1400" b="1" dirty="0">
                <a:latin typeface="Consolas" panose="020B0609020204030204" pitchFamily="49" charset="0"/>
                <a:cs typeface="Consolas" panose="020B0609020204030204" pitchFamily="49" charset="0"/>
              </a:rPr>
              <a:t>?    </a:t>
            </a:r>
            <a:r>
              <a:rPr lang="en-GB" altLang="zh-CN" sz="1400" b="1" dirty="0" smtClean="0">
                <a:latin typeface="Consolas" panose="020B0609020204030204" pitchFamily="49" charset="0"/>
                <a:cs typeface="Consolas" panose="020B0609020204030204" pitchFamily="49" charset="0"/>
              </a:rPr>
              <a:t>yang:counter32 = e.g. Unknown proto drops.</a:t>
            </a:r>
          </a:p>
          <a:p>
            <a:pPr marL="0" indent="0">
              <a:buNone/>
            </a:pPr>
            <a:endParaRPr lang="en-GB" altLang="zh-CN" sz="1400" b="1" dirty="0" smtClean="0">
              <a:latin typeface="Consolas" panose="020B0609020204030204" pitchFamily="49" charset="0"/>
              <a:cs typeface="Consolas" panose="020B0609020204030204" pitchFamily="49" charset="0"/>
            </a:endParaRPr>
          </a:p>
          <a:p>
            <a:pPr marL="0" indent="0">
              <a:buNone/>
            </a:pPr>
            <a:r>
              <a:rPr lang="en-GB" altLang="zh-CN" sz="1400" b="1" dirty="0">
                <a:latin typeface="Consolas" panose="020B0609020204030204" pitchFamily="49" charset="0"/>
                <a:cs typeface="Consolas" panose="020B0609020204030204" pitchFamily="49" charset="0"/>
              </a:rPr>
              <a:t> </a:t>
            </a:r>
            <a:r>
              <a:rPr lang="en-GB" altLang="zh-CN" sz="1400" b="1" dirty="0" smtClean="0">
                <a:latin typeface="Consolas" panose="020B0609020204030204" pitchFamily="49" charset="0"/>
                <a:cs typeface="Consolas" panose="020B0609020204030204" pitchFamily="49" charset="0"/>
              </a:rPr>
              <a:t>   +--</a:t>
            </a:r>
            <a:r>
              <a:rPr lang="en-GB" altLang="zh-CN" sz="1400" b="1" dirty="0" err="1">
                <a:latin typeface="Consolas" panose="020B0609020204030204" pitchFamily="49" charset="0"/>
                <a:cs typeface="Consolas" panose="020B0609020204030204" pitchFamily="49" charset="0"/>
              </a:rPr>
              <a:t>ro</a:t>
            </a:r>
            <a:r>
              <a:rPr lang="en-GB" altLang="zh-CN" sz="1400" b="1" dirty="0">
                <a:latin typeface="Consolas" panose="020B0609020204030204" pitchFamily="49" charset="0"/>
                <a:cs typeface="Consolas" panose="020B0609020204030204" pitchFamily="49" charset="0"/>
              </a:rPr>
              <a:t> out-octets?           yang:counter64</a:t>
            </a:r>
          </a:p>
          <a:p>
            <a:pPr marL="0" indent="0">
              <a:buNone/>
            </a:pPr>
            <a:r>
              <a:rPr lang="en-GB" altLang="zh-CN" sz="1400" b="1" dirty="0">
                <a:latin typeface="Consolas" panose="020B0609020204030204" pitchFamily="49" charset="0"/>
                <a:cs typeface="Consolas" panose="020B0609020204030204" pitchFamily="49" charset="0"/>
              </a:rPr>
              <a:t>    </a:t>
            </a:r>
            <a:r>
              <a:rPr lang="en-GB" altLang="zh-CN" sz="1400" b="1" dirty="0" smtClean="0">
                <a:latin typeface="Consolas" panose="020B0609020204030204" pitchFamily="49" charset="0"/>
                <a:cs typeface="Consolas" panose="020B0609020204030204" pitchFamily="49" charset="0"/>
              </a:rPr>
              <a:t>+--</a:t>
            </a:r>
            <a:r>
              <a:rPr lang="en-GB" altLang="zh-CN" sz="1400" b="1" dirty="0" err="1">
                <a:latin typeface="Consolas" panose="020B0609020204030204" pitchFamily="49" charset="0"/>
                <a:cs typeface="Consolas" panose="020B0609020204030204" pitchFamily="49" charset="0"/>
              </a:rPr>
              <a:t>ro</a:t>
            </a:r>
            <a:r>
              <a:rPr lang="en-GB" altLang="zh-CN" sz="1400" b="1" dirty="0">
                <a:latin typeface="Consolas" panose="020B0609020204030204" pitchFamily="49" charset="0"/>
                <a:cs typeface="Consolas" panose="020B0609020204030204" pitchFamily="49" charset="0"/>
              </a:rPr>
              <a:t> out-unicast-</a:t>
            </a:r>
            <a:r>
              <a:rPr lang="en-GB" altLang="zh-CN" sz="1400" b="1" dirty="0" err="1">
                <a:latin typeface="Consolas" panose="020B0609020204030204" pitchFamily="49" charset="0"/>
                <a:cs typeface="Consolas" panose="020B0609020204030204" pitchFamily="49" charset="0"/>
              </a:rPr>
              <a:t>pkts</a:t>
            </a:r>
            <a:r>
              <a:rPr lang="en-GB" altLang="zh-CN" sz="1400" b="1" dirty="0">
                <a:latin typeface="Consolas" panose="020B0609020204030204" pitchFamily="49" charset="0"/>
                <a:cs typeface="Consolas" panose="020B0609020204030204" pitchFamily="49" charset="0"/>
              </a:rPr>
              <a:t>?     yang:counter64</a:t>
            </a:r>
          </a:p>
          <a:p>
            <a:pPr marL="0" indent="0">
              <a:buNone/>
            </a:pPr>
            <a:r>
              <a:rPr lang="en-GB" altLang="zh-CN" sz="1400" b="1" dirty="0">
                <a:latin typeface="Consolas" panose="020B0609020204030204" pitchFamily="49" charset="0"/>
                <a:cs typeface="Consolas" panose="020B0609020204030204" pitchFamily="49" charset="0"/>
              </a:rPr>
              <a:t>    </a:t>
            </a:r>
            <a:r>
              <a:rPr lang="en-GB" altLang="zh-CN" sz="1400" b="1" dirty="0" smtClean="0">
                <a:latin typeface="Consolas" panose="020B0609020204030204" pitchFamily="49" charset="0"/>
                <a:cs typeface="Consolas" panose="020B0609020204030204" pitchFamily="49" charset="0"/>
              </a:rPr>
              <a:t>+--</a:t>
            </a:r>
            <a:r>
              <a:rPr lang="en-GB" altLang="zh-CN" sz="1400" b="1" dirty="0" err="1">
                <a:latin typeface="Consolas" panose="020B0609020204030204" pitchFamily="49" charset="0"/>
                <a:cs typeface="Consolas" panose="020B0609020204030204" pitchFamily="49" charset="0"/>
              </a:rPr>
              <a:t>ro</a:t>
            </a:r>
            <a:r>
              <a:rPr lang="en-GB" altLang="zh-CN" sz="1400" b="1" dirty="0">
                <a:latin typeface="Consolas" panose="020B0609020204030204" pitchFamily="49" charset="0"/>
                <a:cs typeface="Consolas" panose="020B0609020204030204" pitchFamily="49" charset="0"/>
              </a:rPr>
              <a:t> out-broadcast-</a:t>
            </a:r>
            <a:r>
              <a:rPr lang="en-GB" altLang="zh-CN" sz="1400" b="1" dirty="0" err="1">
                <a:latin typeface="Consolas" panose="020B0609020204030204" pitchFamily="49" charset="0"/>
                <a:cs typeface="Consolas" panose="020B0609020204030204" pitchFamily="49" charset="0"/>
              </a:rPr>
              <a:t>pkts</a:t>
            </a:r>
            <a:r>
              <a:rPr lang="en-GB" altLang="zh-CN" sz="1400" b="1" dirty="0">
                <a:latin typeface="Consolas" panose="020B0609020204030204" pitchFamily="49" charset="0"/>
                <a:cs typeface="Consolas" panose="020B0609020204030204" pitchFamily="49" charset="0"/>
              </a:rPr>
              <a:t>?   yang:counter64</a:t>
            </a:r>
          </a:p>
          <a:p>
            <a:pPr marL="0" indent="0">
              <a:buNone/>
            </a:pPr>
            <a:r>
              <a:rPr lang="en-GB" altLang="zh-CN" sz="1400" b="1" dirty="0">
                <a:latin typeface="Consolas" panose="020B0609020204030204" pitchFamily="49" charset="0"/>
                <a:cs typeface="Consolas" panose="020B0609020204030204" pitchFamily="49" charset="0"/>
              </a:rPr>
              <a:t>    </a:t>
            </a:r>
            <a:r>
              <a:rPr lang="en-GB" altLang="zh-CN" sz="1400" b="1" dirty="0" smtClean="0">
                <a:latin typeface="Consolas" panose="020B0609020204030204" pitchFamily="49" charset="0"/>
                <a:cs typeface="Consolas" panose="020B0609020204030204" pitchFamily="49" charset="0"/>
              </a:rPr>
              <a:t>+--</a:t>
            </a:r>
            <a:r>
              <a:rPr lang="en-GB" altLang="zh-CN" sz="1400" b="1" dirty="0" err="1">
                <a:latin typeface="Consolas" panose="020B0609020204030204" pitchFamily="49" charset="0"/>
                <a:cs typeface="Consolas" panose="020B0609020204030204" pitchFamily="49" charset="0"/>
              </a:rPr>
              <a:t>ro</a:t>
            </a:r>
            <a:r>
              <a:rPr lang="en-GB" altLang="zh-CN" sz="1400" b="1" dirty="0">
                <a:latin typeface="Consolas" panose="020B0609020204030204" pitchFamily="49" charset="0"/>
                <a:cs typeface="Consolas" panose="020B0609020204030204" pitchFamily="49" charset="0"/>
              </a:rPr>
              <a:t> out-multicast-</a:t>
            </a:r>
            <a:r>
              <a:rPr lang="en-GB" altLang="zh-CN" sz="1400" b="1" dirty="0" err="1">
                <a:latin typeface="Consolas" panose="020B0609020204030204" pitchFamily="49" charset="0"/>
                <a:cs typeface="Consolas" panose="020B0609020204030204" pitchFamily="49" charset="0"/>
              </a:rPr>
              <a:t>pkts</a:t>
            </a:r>
            <a:r>
              <a:rPr lang="en-GB" altLang="zh-CN" sz="1400" b="1" dirty="0">
                <a:latin typeface="Consolas" panose="020B0609020204030204" pitchFamily="49" charset="0"/>
                <a:cs typeface="Consolas" panose="020B0609020204030204" pitchFamily="49" charset="0"/>
              </a:rPr>
              <a:t>?   yang:counter64</a:t>
            </a:r>
          </a:p>
          <a:p>
            <a:pPr marL="0" indent="0">
              <a:buNone/>
            </a:pPr>
            <a:r>
              <a:rPr lang="en-GB" altLang="zh-CN" sz="1400" b="1" dirty="0">
                <a:latin typeface="Consolas" panose="020B0609020204030204" pitchFamily="49" charset="0"/>
                <a:cs typeface="Consolas" panose="020B0609020204030204" pitchFamily="49" charset="0"/>
              </a:rPr>
              <a:t>    </a:t>
            </a:r>
            <a:r>
              <a:rPr lang="en-GB" altLang="zh-CN" sz="1400" b="1" dirty="0" smtClean="0">
                <a:latin typeface="Consolas" panose="020B0609020204030204" pitchFamily="49" charset="0"/>
                <a:cs typeface="Consolas" panose="020B0609020204030204" pitchFamily="49" charset="0"/>
              </a:rPr>
              <a:t>+--</a:t>
            </a:r>
            <a:r>
              <a:rPr lang="en-GB" altLang="zh-CN" sz="1400" b="1" dirty="0" err="1">
                <a:latin typeface="Consolas" panose="020B0609020204030204" pitchFamily="49" charset="0"/>
                <a:cs typeface="Consolas" panose="020B0609020204030204" pitchFamily="49" charset="0"/>
              </a:rPr>
              <a:t>ro</a:t>
            </a:r>
            <a:r>
              <a:rPr lang="en-GB" altLang="zh-CN" sz="1400" b="1" dirty="0">
                <a:latin typeface="Consolas" panose="020B0609020204030204" pitchFamily="49" charset="0"/>
                <a:cs typeface="Consolas" panose="020B0609020204030204" pitchFamily="49" charset="0"/>
              </a:rPr>
              <a:t> out-discards?         yang:counter32</a:t>
            </a:r>
          </a:p>
          <a:p>
            <a:pPr marL="0" indent="0">
              <a:buNone/>
            </a:pPr>
            <a:r>
              <a:rPr lang="en-GB" altLang="zh-CN" sz="1400" b="1" dirty="0">
                <a:latin typeface="Consolas" panose="020B0609020204030204" pitchFamily="49" charset="0"/>
                <a:cs typeface="Consolas" panose="020B0609020204030204" pitchFamily="49" charset="0"/>
              </a:rPr>
              <a:t>    </a:t>
            </a:r>
            <a:r>
              <a:rPr lang="en-GB" altLang="zh-CN" sz="1400" b="1" dirty="0" smtClean="0">
                <a:latin typeface="Consolas" panose="020B0609020204030204" pitchFamily="49" charset="0"/>
                <a:cs typeface="Consolas" panose="020B0609020204030204" pitchFamily="49" charset="0"/>
              </a:rPr>
              <a:t>+--</a:t>
            </a:r>
            <a:r>
              <a:rPr lang="en-GB" altLang="zh-CN" sz="1400" b="1" dirty="0" err="1">
                <a:latin typeface="Consolas" panose="020B0609020204030204" pitchFamily="49" charset="0"/>
                <a:cs typeface="Consolas" panose="020B0609020204030204" pitchFamily="49" charset="0"/>
              </a:rPr>
              <a:t>ro</a:t>
            </a:r>
            <a:r>
              <a:rPr lang="en-GB" altLang="zh-CN" sz="1400" b="1" dirty="0">
                <a:latin typeface="Consolas" panose="020B0609020204030204" pitchFamily="49" charset="0"/>
                <a:cs typeface="Consolas" panose="020B0609020204030204" pitchFamily="49" charset="0"/>
              </a:rPr>
              <a:t> out-errors?           </a:t>
            </a:r>
            <a:r>
              <a:rPr lang="en-GB" altLang="zh-CN" sz="1400" b="1" dirty="0" smtClean="0">
                <a:latin typeface="Consolas" panose="020B0609020204030204" pitchFamily="49" charset="0"/>
                <a:cs typeface="Consolas" panose="020B0609020204030204" pitchFamily="49" charset="0"/>
              </a:rPr>
              <a:t>yang:counter32</a:t>
            </a:r>
            <a:endParaRPr lang="en-GB" altLang="zh-CN" sz="1400" b="1"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8847876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Existing RMON MIB Ethernet counters</a:t>
            </a:r>
            <a:br>
              <a:rPr lang="en-US" altLang="zh-CN" dirty="0" smtClean="0"/>
            </a:br>
            <a:r>
              <a:rPr lang="en-US" altLang="zh-CN" sz="2700" dirty="0" smtClean="0"/>
              <a:t>(For reference purposes only, defined in RFC 2819)</a:t>
            </a:r>
            <a:endParaRPr lang="zh-CN" altLang="en-US" sz="2700" dirty="0"/>
          </a:p>
        </p:txBody>
      </p:sp>
      <p:sp>
        <p:nvSpPr>
          <p:cNvPr id="3" name="内容占位符 2"/>
          <p:cNvSpPr>
            <a:spLocks noGrp="1"/>
          </p:cNvSpPr>
          <p:nvPr>
            <p:ph idx="1"/>
          </p:nvPr>
        </p:nvSpPr>
        <p:spPr>
          <a:xfrm>
            <a:off x="457200" y="1600200"/>
            <a:ext cx="8363272" cy="4525963"/>
          </a:xfrm>
        </p:spPr>
        <p:txBody>
          <a:bodyPr>
            <a:noAutofit/>
          </a:bodyPr>
          <a:lstStyle/>
          <a:p>
            <a:pPr>
              <a:buNone/>
            </a:pP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a:t>
            </a:r>
            <a:r>
              <a:rPr lang="en-US" altLang="zh-CN" sz="1400" b="1" dirty="0" err="1" smtClean="0">
                <a:latin typeface="Consolas" panose="020B0609020204030204" pitchFamily="49" charset="0"/>
                <a:ea typeface="Arial Unicode MS" panose="020B0604020202020204" pitchFamily="34" charset="-128"/>
                <a:cs typeface="Consolas" panose="020B0609020204030204" pitchFamily="49" charset="0"/>
              </a:rPr>
              <a:t>etherStatsDropEvents</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a:t>
            </a: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Counter32</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 Drop due to lack of resources</a:t>
            </a:r>
            <a:endParaRPr lang="en-US" altLang="zh-CN" sz="1400" b="1" dirty="0">
              <a:latin typeface="Consolas" panose="020B0609020204030204" pitchFamily="49" charset="0"/>
              <a:ea typeface="Arial Unicode MS" panose="020B0604020202020204" pitchFamily="34" charset="-128"/>
              <a:cs typeface="Consolas" panose="020B0609020204030204" pitchFamily="49" charset="0"/>
            </a:endParaRPr>
          </a:p>
          <a:p>
            <a:pPr>
              <a:buNone/>
            </a:pP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 </a:t>
            </a:r>
            <a:r>
              <a:rPr lang="en-US" altLang="zh-CN" sz="1400" b="1" dirty="0" err="1" smtClean="0">
                <a:latin typeface="Consolas" panose="020B0609020204030204" pitchFamily="49" charset="0"/>
                <a:ea typeface="Arial Unicode MS" panose="020B0604020202020204" pitchFamily="34" charset="-128"/>
                <a:cs typeface="Consolas" panose="020B0609020204030204" pitchFamily="49" charset="0"/>
              </a:rPr>
              <a:t>etherStatsOctets</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a:t>
            </a: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Counter32</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 Total bytes (good + bad)</a:t>
            </a:r>
            <a:endParaRPr lang="en-US" altLang="zh-CN" sz="1400" b="1" dirty="0">
              <a:latin typeface="Consolas" panose="020B0609020204030204" pitchFamily="49" charset="0"/>
              <a:ea typeface="Arial Unicode MS" panose="020B0604020202020204" pitchFamily="34" charset="-128"/>
              <a:cs typeface="Consolas" panose="020B0609020204030204" pitchFamily="49" charset="0"/>
            </a:endParaRPr>
          </a:p>
          <a:p>
            <a:pPr>
              <a:buNone/>
            </a:pP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 </a:t>
            </a:r>
            <a:r>
              <a:rPr lang="en-US" altLang="zh-CN" sz="1400" b="1" dirty="0" err="1" smtClean="0">
                <a:latin typeface="Consolas" panose="020B0609020204030204" pitchFamily="49" charset="0"/>
                <a:ea typeface="Arial Unicode MS" panose="020B0604020202020204" pitchFamily="34" charset="-128"/>
                <a:cs typeface="Consolas" panose="020B0609020204030204" pitchFamily="49" charset="0"/>
              </a:rPr>
              <a:t>etherStatsPkts</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a:t>
            </a: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Counter32</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 Total </a:t>
            </a:r>
            <a:r>
              <a:rPr lang="en-US" altLang="zh-CN" sz="1400" b="1" dirty="0" err="1" smtClean="0">
                <a:latin typeface="Consolas" panose="020B0609020204030204" pitchFamily="49" charset="0"/>
                <a:ea typeface="Arial Unicode MS" panose="020B0604020202020204" pitchFamily="34" charset="-128"/>
                <a:cs typeface="Consolas" panose="020B0609020204030204" pitchFamily="49" charset="0"/>
              </a:rPr>
              <a:t>pkts</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(good + bad)</a:t>
            </a:r>
            <a:endParaRPr lang="en-US" altLang="zh-CN" sz="1400" b="1" dirty="0">
              <a:latin typeface="Consolas" panose="020B0609020204030204" pitchFamily="49" charset="0"/>
              <a:ea typeface="Arial Unicode MS" panose="020B0604020202020204" pitchFamily="34" charset="-128"/>
              <a:cs typeface="Consolas" panose="020B0609020204030204" pitchFamily="49" charset="0"/>
            </a:endParaRPr>
          </a:p>
          <a:p>
            <a:pPr>
              <a:buNone/>
            </a:pP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 </a:t>
            </a:r>
            <a:r>
              <a:rPr lang="en-US" altLang="zh-CN" sz="1400" b="1" dirty="0" err="1" smtClean="0">
                <a:latin typeface="Consolas" panose="020B0609020204030204" pitchFamily="49" charset="0"/>
                <a:ea typeface="Arial Unicode MS" panose="020B0604020202020204" pitchFamily="34" charset="-128"/>
                <a:cs typeface="Consolas" panose="020B0609020204030204" pitchFamily="49" charset="0"/>
              </a:rPr>
              <a:t>etherStatsBroadcastPkts</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a:t>
            </a: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Counter32</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 Total good </a:t>
            </a:r>
            <a:r>
              <a:rPr lang="en-US" altLang="zh-CN" sz="1400" b="1" dirty="0" err="1" smtClean="0">
                <a:latin typeface="Consolas" panose="020B0609020204030204" pitchFamily="49" charset="0"/>
                <a:ea typeface="Arial Unicode MS" panose="020B0604020202020204" pitchFamily="34" charset="-128"/>
                <a:cs typeface="Consolas" panose="020B0609020204030204" pitchFamily="49" charset="0"/>
              </a:rPr>
              <a:t>bcast</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a:t>
            </a:r>
            <a:r>
              <a:rPr lang="en-US" altLang="zh-CN" sz="1400" b="1" dirty="0" err="1" smtClean="0">
                <a:latin typeface="Consolas" panose="020B0609020204030204" pitchFamily="49" charset="0"/>
                <a:ea typeface="Arial Unicode MS" panose="020B0604020202020204" pitchFamily="34" charset="-128"/>
                <a:cs typeface="Consolas" panose="020B0609020204030204" pitchFamily="49" charset="0"/>
              </a:rPr>
              <a:t>pkts</a:t>
            </a:r>
            <a:endParaRPr lang="en-US" altLang="zh-CN" sz="1400" b="1" dirty="0">
              <a:latin typeface="Consolas" panose="020B0609020204030204" pitchFamily="49" charset="0"/>
              <a:ea typeface="Arial Unicode MS" panose="020B0604020202020204" pitchFamily="34" charset="-128"/>
              <a:cs typeface="Consolas" panose="020B0609020204030204" pitchFamily="49" charset="0"/>
            </a:endParaRPr>
          </a:p>
          <a:p>
            <a:pPr>
              <a:buNone/>
            </a:pP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 </a:t>
            </a:r>
            <a:r>
              <a:rPr lang="en-US" altLang="zh-CN" sz="1400" b="1" dirty="0" err="1" smtClean="0">
                <a:latin typeface="Consolas" panose="020B0609020204030204" pitchFamily="49" charset="0"/>
                <a:ea typeface="Arial Unicode MS" panose="020B0604020202020204" pitchFamily="34" charset="-128"/>
                <a:cs typeface="Consolas" panose="020B0609020204030204" pitchFamily="49" charset="0"/>
              </a:rPr>
              <a:t>etherStatsMulticastPkts</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a:t>
            </a: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Counter32</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 </a:t>
            </a: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Total good </a:t>
            </a:r>
            <a:r>
              <a:rPr lang="en-US" altLang="zh-CN" sz="1400" b="1" dirty="0" err="1">
                <a:latin typeface="Consolas" panose="020B0609020204030204" pitchFamily="49" charset="0"/>
                <a:ea typeface="Arial Unicode MS" panose="020B0604020202020204" pitchFamily="34" charset="-128"/>
                <a:cs typeface="Consolas" panose="020B0609020204030204" pitchFamily="49" charset="0"/>
              </a:rPr>
              <a:t>m</a:t>
            </a:r>
            <a:r>
              <a:rPr lang="en-US" altLang="zh-CN" sz="1400" b="1" dirty="0" err="1" smtClean="0">
                <a:latin typeface="Consolas" panose="020B0609020204030204" pitchFamily="49" charset="0"/>
                <a:ea typeface="Arial Unicode MS" panose="020B0604020202020204" pitchFamily="34" charset="-128"/>
                <a:cs typeface="Consolas" panose="020B0609020204030204" pitchFamily="49" charset="0"/>
              </a:rPr>
              <a:t>cast</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a:t>
            </a:r>
            <a:r>
              <a:rPr lang="en-US" altLang="zh-CN" sz="1400" b="1" dirty="0" err="1">
                <a:latin typeface="Consolas" panose="020B0609020204030204" pitchFamily="49" charset="0"/>
                <a:ea typeface="Arial Unicode MS" panose="020B0604020202020204" pitchFamily="34" charset="-128"/>
                <a:cs typeface="Consolas" panose="020B0609020204030204" pitchFamily="49" charset="0"/>
              </a:rPr>
              <a:t>pkts</a:t>
            </a:r>
            <a:endParaRPr lang="en-US" altLang="zh-CN" sz="1400" b="1" dirty="0">
              <a:latin typeface="Consolas" panose="020B0609020204030204" pitchFamily="49" charset="0"/>
              <a:ea typeface="Arial Unicode MS" panose="020B0604020202020204" pitchFamily="34" charset="-128"/>
              <a:cs typeface="Consolas" panose="020B0609020204030204" pitchFamily="49" charset="0"/>
            </a:endParaRPr>
          </a:p>
          <a:p>
            <a:pPr>
              <a:buNone/>
            </a:pP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 </a:t>
            </a:r>
            <a:r>
              <a:rPr lang="en-US" altLang="zh-CN" sz="1400" b="1" dirty="0" err="1" smtClean="0">
                <a:latin typeface="Consolas" panose="020B0609020204030204" pitchFamily="49" charset="0"/>
                <a:ea typeface="Arial Unicode MS" panose="020B0604020202020204" pitchFamily="34" charset="-128"/>
                <a:cs typeface="Consolas" panose="020B0609020204030204" pitchFamily="49" charset="0"/>
              </a:rPr>
              <a:t>etherStatsCRCAlignErrors</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a:t>
            </a: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Counter32</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 64 &lt;= </a:t>
            </a:r>
            <a:r>
              <a:rPr lang="en-US" altLang="zh-CN" sz="1400" b="1" dirty="0" err="1" smtClean="0">
                <a:latin typeface="Consolas" panose="020B0609020204030204" pitchFamily="49" charset="0"/>
                <a:ea typeface="Arial Unicode MS" panose="020B0604020202020204" pitchFamily="34" charset="-128"/>
                <a:cs typeface="Consolas" panose="020B0609020204030204" pitchFamily="49" charset="0"/>
              </a:rPr>
              <a:t>pkt</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&lt;= 1518, bad CRC/align</a:t>
            </a:r>
            <a:endParaRPr lang="en-US" altLang="zh-CN" sz="1400" b="1" dirty="0">
              <a:latin typeface="Consolas" panose="020B0609020204030204" pitchFamily="49" charset="0"/>
              <a:ea typeface="Arial Unicode MS" panose="020B0604020202020204" pitchFamily="34" charset="-128"/>
              <a:cs typeface="Consolas" panose="020B0609020204030204" pitchFamily="49" charset="0"/>
            </a:endParaRPr>
          </a:p>
          <a:p>
            <a:pPr>
              <a:buNone/>
            </a:pP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 </a:t>
            </a:r>
            <a:r>
              <a:rPr lang="en-US" altLang="zh-CN" sz="1400" b="1" dirty="0" err="1" smtClean="0">
                <a:latin typeface="Consolas" panose="020B0609020204030204" pitchFamily="49" charset="0"/>
                <a:ea typeface="Arial Unicode MS" panose="020B0604020202020204" pitchFamily="34" charset="-128"/>
                <a:cs typeface="Consolas" panose="020B0609020204030204" pitchFamily="49" charset="0"/>
              </a:rPr>
              <a:t>etherStatsUndersizePkts</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a:t>
            </a: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Counter32</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 </a:t>
            </a:r>
            <a:r>
              <a:rPr lang="en-US" altLang="zh-CN" sz="1400" b="1" dirty="0" err="1" smtClean="0">
                <a:latin typeface="Consolas" panose="020B0609020204030204" pitchFamily="49" charset="0"/>
                <a:ea typeface="Arial Unicode MS" panose="020B0604020202020204" pitchFamily="34" charset="-128"/>
                <a:cs typeface="Consolas" panose="020B0609020204030204" pitchFamily="49" charset="0"/>
              </a:rPr>
              <a:t>pkt</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&lt; 64, good CRC</a:t>
            </a:r>
            <a:endParaRPr lang="en-US" altLang="zh-CN" sz="1400" b="1" dirty="0">
              <a:latin typeface="Consolas" panose="020B0609020204030204" pitchFamily="49" charset="0"/>
              <a:ea typeface="Arial Unicode MS" panose="020B0604020202020204" pitchFamily="34" charset="-128"/>
              <a:cs typeface="Consolas" panose="020B0609020204030204" pitchFamily="49" charset="0"/>
            </a:endParaRPr>
          </a:p>
          <a:p>
            <a:pPr>
              <a:buNone/>
            </a:pP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 </a:t>
            </a:r>
            <a:r>
              <a:rPr lang="en-US" altLang="zh-CN" sz="1400" b="1" dirty="0" err="1" smtClean="0">
                <a:latin typeface="Consolas" panose="020B0609020204030204" pitchFamily="49" charset="0"/>
                <a:ea typeface="Arial Unicode MS" panose="020B0604020202020204" pitchFamily="34" charset="-128"/>
                <a:cs typeface="Consolas" panose="020B0609020204030204" pitchFamily="49" charset="0"/>
              </a:rPr>
              <a:t>etherStatsOversizePkts</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a:t>
            </a: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Counter32</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 </a:t>
            </a:r>
            <a:r>
              <a:rPr lang="en-US" altLang="zh-CN" sz="1400" b="1" dirty="0" err="1" smtClean="0">
                <a:latin typeface="Consolas" panose="020B0609020204030204" pitchFamily="49" charset="0"/>
                <a:ea typeface="Arial Unicode MS" panose="020B0604020202020204" pitchFamily="34" charset="-128"/>
                <a:cs typeface="Consolas" panose="020B0609020204030204" pitchFamily="49" charset="0"/>
              </a:rPr>
              <a:t>pkt</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&gt; 1518, good CRC</a:t>
            </a:r>
            <a:endParaRPr lang="en-US" altLang="zh-CN" sz="1400" b="1" dirty="0">
              <a:latin typeface="Consolas" panose="020B0609020204030204" pitchFamily="49" charset="0"/>
              <a:ea typeface="Arial Unicode MS" panose="020B0604020202020204" pitchFamily="34" charset="-128"/>
              <a:cs typeface="Consolas" panose="020B0609020204030204" pitchFamily="49" charset="0"/>
            </a:endParaRPr>
          </a:p>
          <a:p>
            <a:pPr>
              <a:buNone/>
            </a:pP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 </a:t>
            </a:r>
            <a:r>
              <a:rPr lang="en-US" altLang="zh-CN" sz="1400" b="1" dirty="0" err="1" smtClean="0">
                <a:latin typeface="Consolas" panose="020B0609020204030204" pitchFamily="49" charset="0"/>
                <a:ea typeface="Arial Unicode MS" panose="020B0604020202020204" pitchFamily="34" charset="-128"/>
                <a:cs typeface="Consolas" panose="020B0609020204030204" pitchFamily="49" charset="0"/>
              </a:rPr>
              <a:t>etherStatsFragments</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a:t>
            </a: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Counter32</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 </a:t>
            </a:r>
            <a:r>
              <a:rPr lang="en-US" altLang="zh-CN" sz="1400" b="1" dirty="0" err="1" smtClean="0">
                <a:latin typeface="Consolas" panose="020B0609020204030204" pitchFamily="49" charset="0"/>
                <a:ea typeface="Arial Unicode MS" panose="020B0604020202020204" pitchFamily="34" charset="-128"/>
                <a:cs typeface="Consolas" panose="020B0609020204030204" pitchFamily="49" charset="0"/>
              </a:rPr>
              <a:t>pkt</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&lt; 64, bad CRC</a:t>
            </a:r>
            <a:endParaRPr lang="en-US" altLang="zh-CN" sz="1400" b="1" dirty="0">
              <a:latin typeface="Consolas" panose="020B0609020204030204" pitchFamily="49" charset="0"/>
              <a:ea typeface="Arial Unicode MS" panose="020B0604020202020204" pitchFamily="34" charset="-128"/>
              <a:cs typeface="Consolas" panose="020B0609020204030204" pitchFamily="49" charset="0"/>
            </a:endParaRPr>
          </a:p>
          <a:p>
            <a:pPr>
              <a:buNone/>
            </a:pP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 </a:t>
            </a:r>
            <a:r>
              <a:rPr lang="en-US" altLang="zh-CN" sz="1400" b="1" dirty="0" err="1" smtClean="0">
                <a:latin typeface="Consolas" panose="020B0609020204030204" pitchFamily="49" charset="0"/>
                <a:ea typeface="Arial Unicode MS" panose="020B0604020202020204" pitchFamily="34" charset="-128"/>
                <a:cs typeface="Consolas" panose="020B0609020204030204" pitchFamily="49" charset="0"/>
              </a:rPr>
              <a:t>etherStatsJabbers</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a:t>
            </a: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Counter32</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 </a:t>
            </a:r>
            <a:r>
              <a:rPr lang="en-US" altLang="zh-CN" sz="1400" b="1" dirty="0" err="1" smtClean="0">
                <a:latin typeface="Consolas" panose="020B0609020204030204" pitchFamily="49" charset="0"/>
                <a:ea typeface="Arial Unicode MS" panose="020B0604020202020204" pitchFamily="34" charset="-128"/>
                <a:cs typeface="Consolas" panose="020B0609020204030204" pitchFamily="49" charset="0"/>
              </a:rPr>
              <a:t>pkt</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&gt; 1518, bad CRC</a:t>
            </a:r>
            <a:endParaRPr lang="en-US" altLang="zh-CN" sz="1400" b="1" dirty="0">
              <a:latin typeface="Consolas" panose="020B0609020204030204" pitchFamily="49" charset="0"/>
              <a:ea typeface="Arial Unicode MS" panose="020B0604020202020204" pitchFamily="34" charset="-128"/>
              <a:cs typeface="Consolas" panose="020B0609020204030204" pitchFamily="49" charset="0"/>
            </a:endParaRPr>
          </a:p>
          <a:p>
            <a:pPr>
              <a:buNone/>
            </a:pP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 </a:t>
            </a:r>
            <a:r>
              <a:rPr lang="en-US" altLang="zh-CN" sz="1400" b="1" dirty="0" err="1" smtClean="0">
                <a:latin typeface="Consolas" panose="020B0609020204030204" pitchFamily="49" charset="0"/>
                <a:ea typeface="Arial Unicode MS" panose="020B0604020202020204" pitchFamily="34" charset="-128"/>
                <a:cs typeface="Consolas" panose="020B0609020204030204" pitchFamily="49" charset="0"/>
              </a:rPr>
              <a:t>etherStatsCollisions</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a:t>
            </a: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Counter32</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 Collision estimate</a:t>
            </a:r>
            <a:endParaRPr lang="en-US" altLang="zh-CN" sz="1400" b="1" dirty="0">
              <a:latin typeface="Consolas" panose="020B0609020204030204" pitchFamily="49" charset="0"/>
              <a:ea typeface="Arial Unicode MS" panose="020B0604020202020204" pitchFamily="34" charset="-128"/>
              <a:cs typeface="Consolas" panose="020B0609020204030204" pitchFamily="49" charset="0"/>
            </a:endParaRPr>
          </a:p>
          <a:p>
            <a:pPr>
              <a:buNone/>
            </a:pP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 </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etherStatsPkts64Octets             </a:t>
            </a: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Counter32</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 64 byte </a:t>
            </a:r>
            <a:r>
              <a:rPr lang="en-US" altLang="zh-CN" sz="1400" b="1" dirty="0" err="1" smtClean="0">
                <a:latin typeface="Consolas" panose="020B0609020204030204" pitchFamily="49" charset="0"/>
                <a:ea typeface="Arial Unicode MS" panose="020B0604020202020204" pitchFamily="34" charset="-128"/>
                <a:cs typeface="Consolas" panose="020B0609020204030204" pitchFamily="49" charset="0"/>
              </a:rPr>
              <a:t>pkts</a:t>
            </a:r>
            <a:endParaRPr lang="en-US" altLang="zh-CN" sz="1400" b="1" dirty="0">
              <a:latin typeface="Consolas" panose="020B0609020204030204" pitchFamily="49" charset="0"/>
              <a:ea typeface="Arial Unicode MS" panose="020B0604020202020204" pitchFamily="34" charset="-128"/>
              <a:cs typeface="Consolas" panose="020B0609020204030204" pitchFamily="49" charset="0"/>
            </a:endParaRPr>
          </a:p>
          <a:p>
            <a:pPr>
              <a:buNone/>
            </a:pP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 </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etherStatsPkts65to127Octets        </a:t>
            </a: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Counter32</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 65 – 127 byte </a:t>
            </a:r>
            <a:r>
              <a:rPr lang="en-US" altLang="zh-CN" sz="1400" b="1" dirty="0" err="1" smtClean="0">
                <a:latin typeface="Consolas" panose="020B0609020204030204" pitchFamily="49" charset="0"/>
                <a:ea typeface="Arial Unicode MS" panose="020B0604020202020204" pitchFamily="34" charset="-128"/>
                <a:cs typeface="Consolas" panose="020B0609020204030204" pitchFamily="49" charset="0"/>
              </a:rPr>
              <a:t>pkts</a:t>
            </a:r>
            <a:endParaRPr lang="en-US" altLang="zh-CN" sz="1400" b="1" dirty="0">
              <a:latin typeface="Consolas" panose="020B0609020204030204" pitchFamily="49" charset="0"/>
              <a:ea typeface="Arial Unicode MS" panose="020B0604020202020204" pitchFamily="34" charset="-128"/>
              <a:cs typeface="Consolas" panose="020B0609020204030204" pitchFamily="49" charset="0"/>
            </a:endParaRPr>
          </a:p>
          <a:p>
            <a:pPr>
              <a:buNone/>
            </a:pP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 </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etherStatsPkts128to255Octets       </a:t>
            </a: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Counter32</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a:t>
            </a: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 </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 128 </a:t>
            </a: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 </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255 byte </a:t>
            </a:r>
            <a:r>
              <a:rPr lang="en-US" altLang="zh-CN" sz="1400" b="1" dirty="0" err="1" smtClean="0">
                <a:latin typeface="Consolas" panose="020B0609020204030204" pitchFamily="49" charset="0"/>
                <a:ea typeface="Arial Unicode MS" panose="020B0604020202020204" pitchFamily="34" charset="-128"/>
                <a:cs typeface="Consolas" panose="020B0609020204030204" pitchFamily="49" charset="0"/>
              </a:rPr>
              <a:t>pkts</a:t>
            </a:r>
            <a:endParaRPr lang="en-US" altLang="zh-CN" sz="1400" b="1" dirty="0">
              <a:latin typeface="Consolas" panose="020B0609020204030204" pitchFamily="49" charset="0"/>
              <a:ea typeface="Arial Unicode MS" panose="020B0604020202020204" pitchFamily="34" charset="-128"/>
              <a:cs typeface="Consolas" panose="020B0609020204030204" pitchFamily="49" charset="0"/>
            </a:endParaRPr>
          </a:p>
          <a:p>
            <a:pPr>
              <a:buNone/>
            </a:pP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 </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etherStatsPkts256to511Octets       </a:t>
            </a: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Counter32</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 256 </a:t>
            </a: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 </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511 </a:t>
            </a: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byte </a:t>
            </a:r>
            <a:r>
              <a:rPr lang="en-US" altLang="zh-CN" sz="1400" b="1" dirty="0" err="1" smtClean="0">
                <a:latin typeface="Consolas" panose="020B0609020204030204" pitchFamily="49" charset="0"/>
                <a:ea typeface="Arial Unicode MS" panose="020B0604020202020204" pitchFamily="34" charset="-128"/>
                <a:cs typeface="Consolas" panose="020B0609020204030204" pitchFamily="49" charset="0"/>
              </a:rPr>
              <a:t>pkts</a:t>
            </a:r>
            <a:endParaRPr lang="en-US" altLang="zh-CN" sz="1400" b="1" dirty="0">
              <a:latin typeface="Consolas" panose="020B0609020204030204" pitchFamily="49" charset="0"/>
              <a:ea typeface="Arial Unicode MS" panose="020B0604020202020204" pitchFamily="34" charset="-128"/>
              <a:cs typeface="Consolas" panose="020B0609020204030204" pitchFamily="49" charset="0"/>
            </a:endParaRPr>
          </a:p>
          <a:p>
            <a:pPr>
              <a:buNone/>
            </a:pP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 </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etherStatsPkts512to1023Octets      </a:t>
            </a: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Counter32</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 512 </a:t>
            </a: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 </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1023 </a:t>
            </a: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byte </a:t>
            </a:r>
            <a:r>
              <a:rPr lang="en-US" altLang="zh-CN" sz="1400" b="1" dirty="0" err="1" smtClean="0">
                <a:latin typeface="Consolas" panose="020B0609020204030204" pitchFamily="49" charset="0"/>
                <a:ea typeface="Arial Unicode MS" panose="020B0604020202020204" pitchFamily="34" charset="-128"/>
                <a:cs typeface="Consolas" panose="020B0609020204030204" pitchFamily="49" charset="0"/>
              </a:rPr>
              <a:t>pkts</a:t>
            </a:r>
            <a:endParaRPr lang="en-US" altLang="zh-CN" sz="1400" b="1" dirty="0">
              <a:latin typeface="Consolas" panose="020B0609020204030204" pitchFamily="49" charset="0"/>
              <a:ea typeface="Arial Unicode MS" panose="020B0604020202020204" pitchFamily="34" charset="-128"/>
              <a:cs typeface="Consolas" panose="020B0609020204030204" pitchFamily="49" charset="0"/>
            </a:endParaRPr>
          </a:p>
          <a:p>
            <a:pPr>
              <a:buNone/>
            </a:pP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 </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etherStatsPkts1024to1518Octets     </a:t>
            </a: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Counter32</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 1024 </a:t>
            </a: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 </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1518 </a:t>
            </a: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byte </a:t>
            </a:r>
            <a:r>
              <a:rPr lang="en-US" altLang="zh-CN" sz="1400" b="1" dirty="0" err="1" smtClean="0">
                <a:latin typeface="Consolas" panose="020B0609020204030204" pitchFamily="49" charset="0"/>
                <a:ea typeface="Arial Unicode MS" panose="020B0604020202020204" pitchFamily="34" charset="-128"/>
                <a:cs typeface="Consolas" panose="020B0609020204030204" pitchFamily="49" charset="0"/>
              </a:rPr>
              <a:t>pkts</a:t>
            </a:r>
            <a:endParaRPr lang="en-US" altLang="zh-CN" sz="1400" b="1" dirty="0">
              <a:latin typeface="Consolas" panose="020B0609020204030204" pitchFamily="49" charset="0"/>
              <a:ea typeface="Arial Unicode MS" panose="020B0604020202020204" pitchFamily="34" charset="-128"/>
              <a:cs typeface="Consolas" panose="020B0609020204030204" pitchFamily="49" charset="0"/>
            </a:endParaRPr>
          </a:p>
        </p:txBody>
      </p:sp>
    </p:spTree>
    <p:extLst>
      <p:ext uri="{BB962C8B-B14F-4D97-AF65-F5344CB8AC3E}">
        <p14:creationId xmlns:p14="http://schemas.microsoft.com/office/powerpoint/2010/main" val="2072969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802.3 Ethernet Frame/</a:t>
            </a:r>
            <a:r>
              <a:rPr lang="en-US" altLang="zh-CN" dirty="0" err="1" smtClean="0"/>
              <a:t>Phy</a:t>
            </a:r>
            <a:r>
              <a:rPr lang="en-US" altLang="zh-CN" dirty="0" smtClean="0"/>
              <a:t> Counters</a:t>
            </a:r>
            <a:br>
              <a:rPr lang="en-US" altLang="zh-CN" dirty="0" smtClean="0"/>
            </a:br>
            <a:r>
              <a:rPr lang="en-US" altLang="zh-CN" sz="3100" dirty="0" smtClean="0"/>
              <a:t>(Combined </a:t>
            </a:r>
            <a:r>
              <a:rPr lang="en-US" altLang="zh-CN" sz="3100" dirty="0" err="1" smtClean="0"/>
              <a:t>Etherlike</a:t>
            </a:r>
            <a:r>
              <a:rPr lang="en-US" altLang="zh-CN" sz="3100" dirty="0" smtClean="0"/>
              <a:t> MIB and RMON MIB)</a:t>
            </a:r>
            <a:endParaRPr lang="zh-CN" altLang="en-US" sz="3100" dirty="0"/>
          </a:p>
        </p:txBody>
      </p:sp>
      <p:sp>
        <p:nvSpPr>
          <p:cNvPr id="3" name="内容占位符 2"/>
          <p:cNvSpPr>
            <a:spLocks noGrp="1"/>
          </p:cNvSpPr>
          <p:nvPr>
            <p:ph idx="1"/>
          </p:nvPr>
        </p:nvSpPr>
        <p:spPr>
          <a:xfrm>
            <a:off x="457200" y="1600200"/>
            <a:ext cx="8363272" cy="4525963"/>
          </a:xfrm>
        </p:spPr>
        <p:txBody>
          <a:bodyPr>
            <a:noAutofit/>
          </a:bodyPr>
          <a:lstStyle/>
          <a:p>
            <a:pPr>
              <a:buNone/>
            </a:pP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This counters are in addition to the </a:t>
            </a:r>
            <a:r>
              <a:rPr lang="en-US" altLang="zh-CN" sz="1400" b="1" dirty="0" err="1" smtClean="0">
                <a:latin typeface="Consolas" panose="020B0609020204030204" pitchFamily="49" charset="0"/>
                <a:ea typeface="Arial Unicode MS" panose="020B0604020202020204" pitchFamily="34" charset="-128"/>
                <a:cs typeface="Consolas" panose="020B0609020204030204" pitchFamily="49" charset="0"/>
              </a:rPr>
              <a:t>ietf</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-interfaces statistics.</a:t>
            </a:r>
          </a:p>
          <a:p>
            <a:pPr>
              <a:buNone/>
            </a:pP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i</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nterfaces-state/interface/</a:t>
            </a:r>
            <a:r>
              <a:rPr lang="en-US" altLang="zh-CN" sz="1400" b="1" dirty="0" err="1" smtClean="0">
                <a:latin typeface="Consolas" panose="020B0609020204030204" pitchFamily="49" charset="0"/>
                <a:ea typeface="Arial Unicode MS" panose="020B0604020202020204" pitchFamily="34" charset="-128"/>
                <a:cs typeface="Consolas" panose="020B0609020204030204" pitchFamily="49" charset="0"/>
              </a:rPr>
              <a:t>ethernet</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/frame-statistics:</a:t>
            </a:r>
          </a:p>
          <a:p>
            <a:pPr>
              <a:buNone/>
            </a:pP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in-total-octets           counter64, </a:t>
            </a: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 Total </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received bytes </a:t>
            </a: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(good + bad)</a:t>
            </a:r>
          </a:p>
          <a:p>
            <a:pPr>
              <a:buNone/>
            </a:pP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in-total-</a:t>
            </a:r>
            <a:r>
              <a:rPr lang="en-US" altLang="zh-CN" sz="1400" b="1" dirty="0" err="1" smtClean="0">
                <a:latin typeface="Consolas" panose="020B0609020204030204" pitchFamily="49" charset="0"/>
                <a:ea typeface="Arial Unicode MS" panose="020B0604020202020204" pitchFamily="34" charset="-128"/>
                <a:cs typeface="Consolas" panose="020B0609020204030204" pitchFamily="49" charset="0"/>
              </a:rPr>
              <a:t>pkts</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counter64, </a:t>
            </a: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 Total </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received </a:t>
            </a:r>
            <a:r>
              <a:rPr lang="en-US" altLang="zh-CN" sz="1400" b="1" dirty="0" err="1" smtClean="0">
                <a:latin typeface="Consolas" panose="020B0609020204030204" pitchFamily="49" charset="0"/>
                <a:ea typeface="Arial Unicode MS" panose="020B0604020202020204" pitchFamily="34" charset="-128"/>
                <a:cs typeface="Consolas" panose="020B0609020204030204" pitchFamily="49" charset="0"/>
              </a:rPr>
              <a:t>pkts</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a:t>
            </a: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(good + </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bad)</a:t>
            </a:r>
          </a:p>
          <a:p>
            <a:pPr>
              <a:buNone/>
            </a:pP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in-</a:t>
            </a:r>
            <a:r>
              <a:rPr lang="en-US" altLang="zh-CN" sz="1400" b="1" dirty="0" err="1" smtClean="0">
                <a:latin typeface="Consolas" panose="020B0609020204030204" pitchFamily="49" charset="0"/>
                <a:ea typeface="Arial Unicode MS" panose="020B0604020202020204" pitchFamily="34" charset="-128"/>
                <a:cs typeface="Consolas" panose="020B0609020204030204" pitchFamily="49" charset="0"/>
              </a:rPr>
              <a:t>pkts</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-errors-fcs        counter64, </a:t>
            </a: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 64 &lt;= </a:t>
            </a:r>
            <a:r>
              <a:rPr lang="en-US" altLang="zh-CN" sz="1400" b="1" dirty="0" err="1">
                <a:latin typeface="Consolas" panose="020B0609020204030204" pitchFamily="49" charset="0"/>
                <a:ea typeface="Arial Unicode MS" panose="020B0604020202020204" pitchFamily="34" charset="-128"/>
                <a:cs typeface="Consolas" panose="020B0609020204030204" pitchFamily="49" charset="0"/>
              </a:rPr>
              <a:t>pkt</a:t>
            </a: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 </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&lt;= </a:t>
            </a: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1518, bad </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CRC or alignment</a:t>
            </a:r>
            <a:endParaRPr lang="en-US" altLang="en-US" sz="1400" b="1" dirty="0" smtClean="0">
              <a:latin typeface="Consolas" panose="020B0609020204030204" pitchFamily="49" charset="0"/>
              <a:cs typeface="Consolas" panose="020B0609020204030204" pitchFamily="49" charset="0"/>
            </a:endParaRPr>
          </a:p>
          <a:p>
            <a:pPr>
              <a:buNone/>
            </a:pP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in-</a:t>
            </a:r>
            <a:r>
              <a:rPr lang="en-US" altLang="zh-CN" sz="1400" b="1" dirty="0" err="1" smtClean="0">
                <a:latin typeface="Consolas" panose="020B0609020204030204" pitchFamily="49" charset="0"/>
                <a:ea typeface="Arial Unicode MS" panose="020B0604020202020204" pitchFamily="34" charset="-128"/>
                <a:cs typeface="Consolas" panose="020B0609020204030204" pitchFamily="49" charset="0"/>
              </a:rPr>
              <a:t>pkts</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-errors-runt       counter64, </a:t>
            </a: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 </a:t>
            </a:r>
            <a:r>
              <a:rPr lang="en-US" altLang="zh-CN" sz="1400" b="1" dirty="0" err="1" smtClean="0">
                <a:latin typeface="Consolas" panose="020B0609020204030204" pitchFamily="49" charset="0"/>
                <a:ea typeface="Arial Unicode MS" panose="020B0604020202020204" pitchFamily="34" charset="-128"/>
                <a:cs typeface="Consolas" panose="020B0609020204030204" pitchFamily="49" charset="0"/>
              </a:rPr>
              <a:t>pkt</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&lt; 64</a:t>
            </a:r>
            <a:endParaRPr lang="en-US" altLang="en-US" sz="1400" b="1" dirty="0" smtClean="0">
              <a:latin typeface="Consolas" panose="020B0609020204030204" pitchFamily="49" charset="0"/>
              <a:cs typeface="Consolas" panose="020B0609020204030204" pitchFamily="49" charset="0"/>
            </a:endParaRPr>
          </a:p>
          <a:p>
            <a:pPr>
              <a:buNone/>
            </a:pP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in-</a:t>
            </a:r>
            <a:r>
              <a:rPr lang="en-US" altLang="zh-CN" sz="1400" b="1" dirty="0" err="1" smtClean="0">
                <a:latin typeface="Consolas" panose="020B0609020204030204" pitchFamily="49" charset="0"/>
                <a:ea typeface="Arial Unicode MS" panose="020B0604020202020204" pitchFamily="34" charset="-128"/>
                <a:cs typeface="Consolas" panose="020B0609020204030204" pitchFamily="49" charset="0"/>
              </a:rPr>
              <a:t>pkts</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-errors-giant      counter64, // </a:t>
            </a:r>
            <a:r>
              <a:rPr lang="en-US" altLang="zh-CN" sz="1400" b="1" dirty="0" err="1" smtClean="0">
                <a:latin typeface="Consolas" panose="020B0609020204030204" pitchFamily="49" charset="0"/>
                <a:ea typeface="Arial Unicode MS" panose="020B0604020202020204" pitchFamily="34" charset="-128"/>
                <a:cs typeface="Consolas" panose="020B0609020204030204" pitchFamily="49" charset="0"/>
              </a:rPr>
              <a:t>pkt</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&gt; MRU</a:t>
            </a:r>
          </a:p>
          <a:p>
            <a:pPr>
              <a:buNone/>
            </a:pP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out-total-octets          counter64</a:t>
            </a: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 // Total </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transmitted </a:t>
            </a: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bytes (good + bad)</a:t>
            </a:r>
          </a:p>
          <a:p>
            <a:pPr>
              <a:buNone/>
            </a:pP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out-total=</a:t>
            </a:r>
            <a:r>
              <a:rPr lang="en-US" altLang="zh-CN" sz="1400" b="1" dirty="0" err="1" smtClean="0">
                <a:latin typeface="Consolas" panose="020B0609020204030204" pitchFamily="49" charset="0"/>
                <a:ea typeface="Arial Unicode MS" panose="020B0604020202020204" pitchFamily="34" charset="-128"/>
                <a:cs typeface="Consolas" panose="020B0609020204030204" pitchFamily="49" charset="0"/>
              </a:rPr>
              <a:t>pkts</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            counter64</a:t>
            </a: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 // Total </a:t>
            </a:r>
            <a:r>
              <a:rPr lang="en-US" altLang="zh-CN" sz="1400" b="1" dirty="0" smtClean="0">
                <a:latin typeface="Consolas" panose="020B0609020204030204" pitchFamily="49" charset="0"/>
                <a:ea typeface="Arial Unicode MS" panose="020B0604020202020204" pitchFamily="34" charset="-128"/>
                <a:cs typeface="Consolas" panose="020B0609020204030204" pitchFamily="49" charset="0"/>
              </a:rPr>
              <a:t>transmitted </a:t>
            </a:r>
            <a:r>
              <a:rPr lang="en-US" altLang="zh-CN" sz="1400" b="1" dirty="0" err="1">
                <a:latin typeface="Consolas" panose="020B0609020204030204" pitchFamily="49" charset="0"/>
                <a:ea typeface="Arial Unicode MS" panose="020B0604020202020204" pitchFamily="34" charset="-128"/>
                <a:cs typeface="Consolas" panose="020B0609020204030204" pitchFamily="49" charset="0"/>
              </a:rPr>
              <a:t>pkts</a:t>
            </a:r>
            <a:r>
              <a:rPr lang="en-US" altLang="zh-CN" sz="1400" b="1" dirty="0">
                <a:latin typeface="Consolas" panose="020B0609020204030204" pitchFamily="49" charset="0"/>
                <a:ea typeface="Arial Unicode MS" panose="020B0604020202020204" pitchFamily="34" charset="-128"/>
                <a:cs typeface="Consolas" panose="020B0609020204030204" pitchFamily="49" charset="0"/>
              </a:rPr>
              <a:t> (good + bad)</a:t>
            </a:r>
          </a:p>
          <a:p>
            <a:pPr>
              <a:buNone/>
            </a:pPr>
            <a:r>
              <a:rPr lang="en-US" altLang="en-US" sz="1400" b="1" dirty="0" smtClean="0">
                <a:latin typeface="Consolas" panose="020B0609020204030204" pitchFamily="49" charset="0"/>
                <a:cs typeface="Consolas" panose="020B0609020204030204" pitchFamily="49" charset="0"/>
              </a:rPr>
              <a:t>  // May still be some generic input/output errors missing.</a:t>
            </a:r>
          </a:p>
          <a:p>
            <a:pPr>
              <a:buNone/>
            </a:pPr>
            <a:endParaRPr lang="en-US" altLang="en-US" sz="1400" b="1" dirty="0" smtClean="0">
              <a:latin typeface="Consolas" panose="020B0609020204030204" pitchFamily="49" charset="0"/>
              <a:cs typeface="Consolas" panose="020B0609020204030204" pitchFamily="49" charset="0"/>
            </a:endParaRPr>
          </a:p>
          <a:p>
            <a:pPr>
              <a:buNone/>
            </a:pPr>
            <a:r>
              <a:rPr lang="en-US" altLang="en-US" sz="1400" b="1" dirty="0">
                <a:latin typeface="Consolas" panose="020B0609020204030204" pitchFamily="49" charset="0"/>
                <a:cs typeface="Consolas" panose="020B0609020204030204" pitchFamily="49" charset="0"/>
              </a:rPr>
              <a:t>i</a:t>
            </a:r>
            <a:r>
              <a:rPr lang="en-US" altLang="en-US" sz="1400" b="1" dirty="0" smtClean="0">
                <a:latin typeface="Consolas" panose="020B0609020204030204" pitchFamily="49" charset="0"/>
                <a:cs typeface="Consolas" panose="020B0609020204030204" pitchFamily="49" charset="0"/>
              </a:rPr>
              <a:t>nterfaces-state/interface/</a:t>
            </a:r>
            <a:r>
              <a:rPr lang="en-US" altLang="en-US" sz="1400" b="1" dirty="0" err="1" smtClean="0">
                <a:latin typeface="Consolas" panose="020B0609020204030204" pitchFamily="49" charset="0"/>
                <a:cs typeface="Consolas" panose="020B0609020204030204" pitchFamily="49" charset="0"/>
              </a:rPr>
              <a:t>ethernet</a:t>
            </a:r>
            <a:r>
              <a:rPr lang="en-US" altLang="en-US" sz="1400" b="1" dirty="0" smtClean="0">
                <a:latin typeface="Consolas" panose="020B0609020204030204" pitchFamily="49" charset="0"/>
                <a:cs typeface="Consolas" panose="020B0609020204030204" pitchFamily="49" charset="0"/>
              </a:rPr>
              <a:t>/</a:t>
            </a:r>
            <a:r>
              <a:rPr lang="en-US" altLang="en-US" sz="1400" b="1" dirty="0" err="1" smtClean="0">
                <a:latin typeface="Consolas" panose="020B0609020204030204" pitchFamily="49" charset="0"/>
                <a:cs typeface="Consolas" panose="020B0609020204030204" pitchFamily="49" charset="0"/>
              </a:rPr>
              <a:t>phy</a:t>
            </a:r>
            <a:r>
              <a:rPr lang="en-US" altLang="en-US" sz="1400" b="1" dirty="0" smtClean="0">
                <a:latin typeface="Consolas" panose="020B0609020204030204" pitchFamily="49" charset="0"/>
                <a:cs typeface="Consolas" panose="020B0609020204030204" pitchFamily="49" charset="0"/>
              </a:rPr>
              <a:t>-statistics:</a:t>
            </a:r>
          </a:p>
          <a:p>
            <a:pPr>
              <a:buNone/>
            </a:pPr>
            <a:r>
              <a:rPr lang="en-US" altLang="en-US" sz="1400" b="1" dirty="0" smtClean="0">
                <a:latin typeface="Consolas" panose="020B0609020204030204" pitchFamily="49" charset="0"/>
                <a:cs typeface="Consolas" panose="020B0609020204030204" pitchFamily="49" charset="0"/>
              </a:rPr>
              <a:t>  in-errors-symbol </a:t>
            </a:r>
            <a:r>
              <a:rPr lang="en-US" altLang="en-US" sz="1400" b="1" dirty="0">
                <a:latin typeface="Consolas" panose="020B0609020204030204" pitchFamily="49" charset="0"/>
                <a:cs typeface="Consolas" panose="020B0609020204030204" pitchFamily="49" charset="0"/>
              </a:rPr>
              <a:t>           counter64, // symbol </a:t>
            </a:r>
            <a:r>
              <a:rPr lang="en-US" altLang="en-US" sz="1400" b="1" dirty="0" smtClean="0">
                <a:latin typeface="Consolas" panose="020B0609020204030204" pitchFamily="49" charset="0"/>
                <a:cs typeface="Consolas" panose="020B0609020204030204" pitchFamily="49" charset="0"/>
              </a:rPr>
              <a:t>errors</a:t>
            </a:r>
          </a:p>
          <a:p>
            <a:pPr>
              <a:buNone/>
            </a:pPr>
            <a:r>
              <a:rPr lang="en-US" altLang="en-US" sz="1400" b="1" dirty="0">
                <a:latin typeface="Consolas" panose="020B0609020204030204" pitchFamily="49" charset="0"/>
                <a:cs typeface="Consolas" panose="020B0609020204030204" pitchFamily="49" charset="0"/>
              </a:rPr>
              <a:t> </a:t>
            </a:r>
            <a:r>
              <a:rPr lang="en-US" altLang="en-US" sz="1400" b="1" dirty="0" smtClean="0">
                <a:latin typeface="Consolas" panose="020B0609020204030204" pitchFamily="49" charset="0"/>
                <a:cs typeface="Consolas" panose="020B0609020204030204" pitchFamily="49" charset="0"/>
              </a:rPr>
              <a:t> </a:t>
            </a:r>
            <a:r>
              <a:rPr lang="en-US" altLang="en-US" sz="1400" b="1" dirty="0" err="1" smtClean="0">
                <a:latin typeface="Consolas" panose="020B0609020204030204" pitchFamily="49" charset="0"/>
                <a:cs typeface="Consolas" panose="020B0609020204030204" pitchFamily="49" charset="0"/>
              </a:rPr>
              <a:t>lpi</a:t>
            </a:r>
            <a:r>
              <a:rPr lang="en-US" altLang="en-US" sz="1400" b="1" dirty="0" smtClean="0">
                <a:latin typeface="Consolas" panose="020B0609020204030204" pitchFamily="49" charset="0"/>
                <a:cs typeface="Consolas" panose="020B0609020204030204" pitchFamily="49" charset="0"/>
              </a:rPr>
              <a:t> {   </a:t>
            </a:r>
            <a:r>
              <a:rPr lang="en-US" altLang="en-US" sz="1400" b="1" dirty="0" smtClean="0">
                <a:solidFill>
                  <a:srgbClr val="FF0000"/>
                </a:solidFill>
                <a:latin typeface="Consolas" panose="020B0609020204030204" pitchFamily="49" charset="0"/>
                <a:cs typeface="Consolas" panose="020B0609020204030204" pitchFamily="49" charset="0"/>
              </a:rPr>
              <a:t>&lt;- TODO, make LPI a feature.</a:t>
            </a:r>
          </a:p>
          <a:p>
            <a:pPr>
              <a:buNone/>
            </a:pPr>
            <a:r>
              <a:rPr lang="en-US" altLang="en-US" sz="1400" b="1" dirty="0">
                <a:latin typeface="Consolas" panose="020B0609020204030204" pitchFamily="49" charset="0"/>
                <a:cs typeface="Consolas" panose="020B0609020204030204" pitchFamily="49" charset="0"/>
              </a:rPr>
              <a:t> </a:t>
            </a:r>
            <a:r>
              <a:rPr lang="en-US" altLang="en-US" sz="1400" b="1" dirty="0" smtClean="0">
                <a:latin typeface="Consolas" panose="020B0609020204030204" pitchFamily="49" charset="0"/>
                <a:cs typeface="Consolas" panose="020B0609020204030204" pitchFamily="49" charset="0"/>
              </a:rPr>
              <a:t>   in-</a:t>
            </a:r>
            <a:r>
              <a:rPr lang="en-US" altLang="en-US" sz="1400" b="1" dirty="0" err="1" smtClean="0">
                <a:latin typeface="Consolas" panose="020B0609020204030204" pitchFamily="49" charset="0"/>
                <a:cs typeface="Consolas" panose="020B0609020204030204" pitchFamily="49" charset="0"/>
              </a:rPr>
              <a:t>lpi</a:t>
            </a:r>
            <a:r>
              <a:rPr lang="en-US" altLang="en-US" sz="1400" b="1" dirty="0" smtClean="0">
                <a:latin typeface="Consolas" panose="020B0609020204030204" pitchFamily="49" charset="0"/>
                <a:cs typeface="Consolas" panose="020B0609020204030204" pitchFamily="49" charset="0"/>
              </a:rPr>
              <a:t>-transitions</a:t>
            </a:r>
            <a:r>
              <a:rPr lang="en-US" altLang="en-US" sz="1400" b="1" dirty="0">
                <a:latin typeface="Consolas" panose="020B0609020204030204" pitchFamily="49" charset="0"/>
                <a:cs typeface="Consolas" panose="020B0609020204030204" pitchFamily="49" charset="0"/>
              </a:rPr>
              <a:t>   </a:t>
            </a:r>
            <a:r>
              <a:rPr lang="en-US" altLang="en-US" sz="1400" b="1" dirty="0" smtClean="0">
                <a:latin typeface="Consolas" panose="020B0609020204030204" pitchFamily="49" charset="0"/>
                <a:cs typeface="Consolas" panose="020B0609020204030204" pitchFamily="49" charset="0"/>
              </a:rPr>
              <a:t> </a:t>
            </a:r>
            <a:r>
              <a:rPr lang="en-US" altLang="en-US" sz="1400" b="1" dirty="0">
                <a:latin typeface="Consolas" panose="020B0609020204030204" pitchFamily="49" charset="0"/>
                <a:cs typeface="Consolas" panose="020B0609020204030204" pitchFamily="49" charset="0"/>
              </a:rPr>
              <a:t>    counter64, </a:t>
            </a:r>
            <a:r>
              <a:rPr lang="en-US" altLang="en-US" sz="1400" b="1" dirty="0" smtClean="0">
                <a:latin typeface="Consolas" panose="020B0609020204030204" pitchFamily="49" charset="0"/>
                <a:cs typeface="Consolas" panose="020B0609020204030204" pitchFamily="49" charset="0"/>
              </a:rPr>
              <a:t>// </a:t>
            </a:r>
            <a:r>
              <a:rPr lang="en-US" altLang="en-US" sz="1400" b="1" dirty="0" err="1" smtClean="0">
                <a:latin typeface="Consolas" panose="020B0609020204030204" pitchFamily="49" charset="0"/>
                <a:cs typeface="Consolas" panose="020B0609020204030204" pitchFamily="49" charset="0"/>
              </a:rPr>
              <a:t>lpi</a:t>
            </a:r>
            <a:r>
              <a:rPr lang="en-US" altLang="en-US" sz="1400" b="1" dirty="0" smtClean="0">
                <a:latin typeface="Consolas" panose="020B0609020204030204" pitchFamily="49" charset="0"/>
                <a:cs typeface="Consolas" panose="020B0609020204030204" pitchFamily="49" charset="0"/>
              </a:rPr>
              <a:t> transitions</a:t>
            </a:r>
          </a:p>
          <a:p>
            <a:pPr>
              <a:buNone/>
            </a:pPr>
            <a:r>
              <a:rPr lang="en-US" altLang="en-US" sz="1400" b="1" dirty="0">
                <a:latin typeface="Consolas" panose="020B0609020204030204" pitchFamily="49" charset="0"/>
                <a:cs typeface="Consolas" panose="020B0609020204030204" pitchFamily="49" charset="0"/>
              </a:rPr>
              <a:t> </a:t>
            </a:r>
            <a:r>
              <a:rPr lang="en-US" altLang="en-US" sz="1400" b="1" dirty="0" smtClean="0">
                <a:latin typeface="Consolas" panose="020B0609020204030204" pitchFamily="49" charset="0"/>
                <a:cs typeface="Consolas" panose="020B0609020204030204" pitchFamily="49" charset="0"/>
              </a:rPr>
              <a:t>   in-</a:t>
            </a:r>
            <a:r>
              <a:rPr lang="en-US" altLang="en-US" sz="1400" b="1" dirty="0" err="1" smtClean="0">
                <a:latin typeface="Consolas" panose="020B0609020204030204" pitchFamily="49" charset="0"/>
                <a:cs typeface="Consolas" panose="020B0609020204030204" pitchFamily="49" charset="0"/>
              </a:rPr>
              <a:t>lpi</a:t>
            </a:r>
            <a:r>
              <a:rPr lang="en-US" altLang="en-US" sz="1400" b="1" dirty="0" smtClean="0">
                <a:latin typeface="Consolas" panose="020B0609020204030204" pitchFamily="49" charset="0"/>
                <a:cs typeface="Consolas" panose="020B0609020204030204" pitchFamily="49" charset="0"/>
              </a:rPr>
              <a:t>-time               decimal64, // </a:t>
            </a:r>
            <a:r>
              <a:rPr lang="en-US" altLang="en-US" sz="1400" b="1" dirty="0" err="1" smtClean="0">
                <a:latin typeface="Consolas" panose="020B0609020204030204" pitchFamily="49" charset="0"/>
                <a:cs typeface="Consolas" panose="020B0609020204030204" pitchFamily="49" charset="0"/>
              </a:rPr>
              <a:t>lpi</a:t>
            </a:r>
            <a:r>
              <a:rPr lang="en-US" altLang="en-US" sz="1400" b="1" dirty="0" smtClean="0">
                <a:latin typeface="Consolas" panose="020B0609020204030204" pitchFamily="49" charset="0"/>
                <a:cs typeface="Consolas" panose="020B0609020204030204" pitchFamily="49" charset="0"/>
              </a:rPr>
              <a:t> time (seconds, 6 </a:t>
            </a:r>
            <a:r>
              <a:rPr lang="en-US" altLang="en-US" sz="1400" b="1" dirty="0" err="1" smtClean="0">
                <a:latin typeface="Consolas" panose="020B0609020204030204" pitchFamily="49" charset="0"/>
                <a:cs typeface="Consolas" panose="020B0609020204030204" pitchFamily="49" charset="0"/>
              </a:rPr>
              <a:t>d.p.</a:t>
            </a:r>
            <a:r>
              <a:rPr lang="en-US" altLang="en-US" sz="1400" b="1" dirty="0" smtClean="0">
                <a:latin typeface="Consolas" panose="020B0609020204030204" pitchFamily="49" charset="0"/>
                <a:cs typeface="Consolas" panose="020B0609020204030204" pitchFamily="49" charset="0"/>
              </a:rPr>
              <a:t>)</a:t>
            </a:r>
          </a:p>
          <a:p>
            <a:pPr>
              <a:buNone/>
            </a:pPr>
            <a:r>
              <a:rPr lang="en-US" altLang="en-US" sz="1400" b="1" dirty="0">
                <a:latin typeface="Consolas" panose="020B0609020204030204" pitchFamily="49" charset="0"/>
                <a:cs typeface="Consolas" panose="020B0609020204030204" pitchFamily="49" charset="0"/>
              </a:rPr>
              <a:t> </a:t>
            </a:r>
            <a:r>
              <a:rPr lang="en-US" altLang="en-US" sz="1400" b="1" dirty="0" smtClean="0">
                <a:latin typeface="Consolas" panose="020B0609020204030204" pitchFamily="49" charset="0"/>
                <a:cs typeface="Consolas" panose="020B0609020204030204" pitchFamily="49" charset="0"/>
              </a:rPr>
              <a:t>   out-</a:t>
            </a:r>
            <a:r>
              <a:rPr lang="en-US" altLang="en-US" sz="1400" b="1" dirty="0" err="1" smtClean="0">
                <a:latin typeface="Consolas" panose="020B0609020204030204" pitchFamily="49" charset="0"/>
                <a:cs typeface="Consolas" panose="020B0609020204030204" pitchFamily="49" charset="0"/>
              </a:rPr>
              <a:t>lpi</a:t>
            </a:r>
            <a:r>
              <a:rPr lang="en-US" altLang="en-US" sz="1400" b="1" dirty="0" smtClean="0">
                <a:latin typeface="Consolas" panose="020B0609020204030204" pitchFamily="49" charset="0"/>
                <a:cs typeface="Consolas" panose="020B0609020204030204" pitchFamily="49" charset="0"/>
              </a:rPr>
              <a:t>-transitions</a:t>
            </a:r>
            <a:r>
              <a:rPr lang="en-US" altLang="en-US" sz="1400" b="1" dirty="0">
                <a:latin typeface="Consolas" panose="020B0609020204030204" pitchFamily="49" charset="0"/>
                <a:cs typeface="Consolas" panose="020B0609020204030204" pitchFamily="49" charset="0"/>
              </a:rPr>
              <a:t>       counter64, // </a:t>
            </a:r>
            <a:r>
              <a:rPr lang="en-US" altLang="en-US" sz="1400" b="1" dirty="0" err="1">
                <a:latin typeface="Consolas" panose="020B0609020204030204" pitchFamily="49" charset="0"/>
                <a:cs typeface="Consolas" panose="020B0609020204030204" pitchFamily="49" charset="0"/>
              </a:rPr>
              <a:t>lpi</a:t>
            </a:r>
            <a:r>
              <a:rPr lang="en-US" altLang="en-US" sz="1400" b="1" dirty="0">
                <a:latin typeface="Consolas" panose="020B0609020204030204" pitchFamily="49" charset="0"/>
                <a:cs typeface="Consolas" panose="020B0609020204030204" pitchFamily="49" charset="0"/>
              </a:rPr>
              <a:t> transitions</a:t>
            </a:r>
            <a:endParaRPr lang="en-US" altLang="en-US" sz="1400" b="1" dirty="0" smtClean="0">
              <a:latin typeface="Consolas" panose="020B0609020204030204" pitchFamily="49" charset="0"/>
              <a:cs typeface="Consolas" panose="020B0609020204030204" pitchFamily="49" charset="0"/>
            </a:endParaRPr>
          </a:p>
          <a:p>
            <a:pPr>
              <a:buNone/>
            </a:pPr>
            <a:r>
              <a:rPr lang="en-US" altLang="en-US" sz="1400" b="1" dirty="0">
                <a:latin typeface="Consolas" panose="020B0609020204030204" pitchFamily="49" charset="0"/>
                <a:cs typeface="Consolas" panose="020B0609020204030204" pitchFamily="49" charset="0"/>
              </a:rPr>
              <a:t> </a:t>
            </a:r>
            <a:r>
              <a:rPr lang="en-US" altLang="en-US" sz="1400" b="1" dirty="0" smtClean="0">
                <a:latin typeface="Consolas" panose="020B0609020204030204" pitchFamily="49" charset="0"/>
                <a:cs typeface="Consolas" panose="020B0609020204030204" pitchFamily="49" charset="0"/>
              </a:rPr>
              <a:t>   out-</a:t>
            </a:r>
            <a:r>
              <a:rPr lang="en-US" altLang="en-US" sz="1400" b="1" dirty="0" err="1" smtClean="0">
                <a:latin typeface="Consolas" panose="020B0609020204030204" pitchFamily="49" charset="0"/>
                <a:cs typeface="Consolas" panose="020B0609020204030204" pitchFamily="49" charset="0"/>
              </a:rPr>
              <a:t>lpi</a:t>
            </a:r>
            <a:r>
              <a:rPr lang="en-US" altLang="en-US" sz="1400" b="1" dirty="0" smtClean="0">
                <a:latin typeface="Consolas" panose="020B0609020204030204" pitchFamily="49" charset="0"/>
                <a:cs typeface="Consolas" panose="020B0609020204030204" pitchFamily="49" charset="0"/>
              </a:rPr>
              <a:t>-time</a:t>
            </a:r>
            <a:r>
              <a:rPr lang="en-US" altLang="en-US" sz="1400" b="1" dirty="0">
                <a:latin typeface="Consolas" panose="020B0609020204030204" pitchFamily="49" charset="0"/>
                <a:cs typeface="Consolas" panose="020B0609020204030204" pitchFamily="49" charset="0"/>
              </a:rPr>
              <a:t> </a:t>
            </a:r>
            <a:r>
              <a:rPr lang="en-US" altLang="en-US" sz="1400" b="1" dirty="0" smtClean="0">
                <a:latin typeface="Consolas" panose="020B0609020204030204" pitchFamily="49" charset="0"/>
                <a:cs typeface="Consolas" panose="020B0609020204030204" pitchFamily="49" charset="0"/>
              </a:rPr>
              <a:t>             decimal64</a:t>
            </a:r>
            <a:r>
              <a:rPr lang="en-US" altLang="en-US" sz="1400" b="1" dirty="0">
                <a:latin typeface="Consolas" panose="020B0609020204030204" pitchFamily="49" charset="0"/>
                <a:cs typeface="Consolas" panose="020B0609020204030204" pitchFamily="49" charset="0"/>
              </a:rPr>
              <a:t>, // </a:t>
            </a:r>
            <a:r>
              <a:rPr lang="en-US" altLang="en-US" sz="1400" b="1" dirty="0" err="1">
                <a:latin typeface="Consolas" panose="020B0609020204030204" pitchFamily="49" charset="0"/>
                <a:cs typeface="Consolas" panose="020B0609020204030204" pitchFamily="49" charset="0"/>
              </a:rPr>
              <a:t>lpi</a:t>
            </a:r>
            <a:r>
              <a:rPr lang="en-US" altLang="en-US" sz="1400" b="1" dirty="0">
                <a:latin typeface="Consolas" panose="020B0609020204030204" pitchFamily="49" charset="0"/>
                <a:cs typeface="Consolas" panose="020B0609020204030204" pitchFamily="49" charset="0"/>
              </a:rPr>
              <a:t> time (seconds, 6 </a:t>
            </a:r>
            <a:r>
              <a:rPr lang="en-US" altLang="en-US" sz="1400" b="1" dirty="0" err="1">
                <a:latin typeface="Consolas" panose="020B0609020204030204" pitchFamily="49" charset="0"/>
                <a:cs typeface="Consolas" panose="020B0609020204030204" pitchFamily="49" charset="0"/>
              </a:rPr>
              <a:t>d.p.</a:t>
            </a:r>
            <a:r>
              <a:rPr lang="en-US" altLang="en-US" sz="1400" b="1" dirty="0">
                <a:latin typeface="Consolas" panose="020B0609020204030204" pitchFamily="49" charset="0"/>
                <a:cs typeface="Consolas" panose="020B0609020204030204" pitchFamily="49" charset="0"/>
              </a:rPr>
              <a:t>)</a:t>
            </a:r>
            <a:endParaRPr lang="en-US" altLang="en-US" sz="1400" b="1" dirty="0" smtClean="0">
              <a:latin typeface="Consolas" panose="020B0609020204030204" pitchFamily="49" charset="0"/>
              <a:cs typeface="Consolas" panose="020B0609020204030204" pitchFamily="49" charset="0"/>
            </a:endParaRPr>
          </a:p>
          <a:p>
            <a:pPr>
              <a:buNone/>
            </a:pPr>
            <a:r>
              <a:rPr lang="en-US" altLang="en-US" sz="1400" b="1" dirty="0">
                <a:latin typeface="Consolas" panose="020B0609020204030204" pitchFamily="49" charset="0"/>
                <a:cs typeface="Consolas" panose="020B0609020204030204" pitchFamily="49" charset="0"/>
              </a:rPr>
              <a:t> </a:t>
            </a:r>
            <a:r>
              <a:rPr lang="en-US" altLang="en-US" sz="1400" b="1" dirty="0" smtClean="0">
                <a:latin typeface="Consolas" panose="020B0609020204030204" pitchFamily="49" charset="0"/>
                <a:cs typeface="Consolas" panose="020B0609020204030204" pitchFamily="49" charset="0"/>
              </a:rPr>
              <a:t> }</a:t>
            </a:r>
            <a:endParaRPr lang="en-US" altLang="en-US" sz="1400" b="1"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0215757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Disclaimer</a:t>
            </a:r>
            <a:endParaRPr lang="zh-CN" altLang="en-US" dirty="0"/>
          </a:p>
        </p:txBody>
      </p:sp>
      <p:sp>
        <p:nvSpPr>
          <p:cNvPr id="3" name="内容占位符 2"/>
          <p:cNvSpPr>
            <a:spLocks noGrp="1"/>
          </p:cNvSpPr>
          <p:nvPr>
            <p:ph idx="1"/>
          </p:nvPr>
        </p:nvSpPr>
        <p:spPr>
          <a:xfrm>
            <a:off x="457200" y="1600200"/>
            <a:ext cx="8363272" cy="4525963"/>
          </a:xfrm>
        </p:spPr>
        <p:txBody>
          <a:bodyPr>
            <a:normAutofit/>
          </a:bodyPr>
          <a:lstStyle/>
          <a:p>
            <a:pPr marL="0" indent="0">
              <a:buNone/>
            </a:pPr>
            <a:r>
              <a:rPr lang="en-GB" dirty="0"/>
              <a:t>“At lectures, symposia, seminars, or educational courses, an individual presenting information on IEEE standards shall make it clear that his or her views should be considered the personal views of that individual rather than the formal position, explanation, or interpretation of the IEEE</a:t>
            </a:r>
            <a:r>
              <a:rPr lang="en-GB" dirty="0" smtClean="0"/>
              <a:t>.”</a:t>
            </a:r>
          </a:p>
          <a:p>
            <a:pPr marL="0" indent="0">
              <a:buNone/>
            </a:pPr>
            <a:r>
              <a:rPr lang="en-GB" dirty="0"/>
              <a:t>http://standards.ieee.org/ipr/disclaimers.html</a:t>
            </a:r>
          </a:p>
          <a:p>
            <a:pPr marL="0" indent="0">
              <a:buNone/>
            </a:pPr>
            <a:endParaRPr lang="en-GB" altLang="zh-CN" dirty="0" smtClean="0"/>
          </a:p>
        </p:txBody>
      </p:sp>
    </p:spTree>
    <p:extLst>
      <p:ext uri="{BB962C8B-B14F-4D97-AF65-F5344CB8AC3E}">
        <p14:creationId xmlns:p14="http://schemas.microsoft.com/office/powerpoint/2010/main" val="32240712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Ethernet 802.3 YANG Task Force</a:t>
            </a:r>
            <a:endParaRPr lang="zh-CN" altLang="en-US" dirty="0"/>
          </a:p>
        </p:txBody>
      </p:sp>
      <p:sp>
        <p:nvSpPr>
          <p:cNvPr id="3" name="内容占位符 2"/>
          <p:cNvSpPr>
            <a:spLocks noGrp="1"/>
          </p:cNvSpPr>
          <p:nvPr>
            <p:ph idx="1"/>
          </p:nvPr>
        </p:nvSpPr>
        <p:spPr>
          <a:xfrm>
            <a:off x="457200" y="1600200"/>
            <a:ext cx="8363272" cy="4525963"/>
          </a:xfrm>
        </p:spPr>
        <p:txBody>
          <a:bodyPr>
            <a:normAutofit/>
          </a:bodyPr>
          <a:lstStyle/>
          <a:p>
            <a:r>
              <a:rPr lang="en-GB" altLang="zh-CN" dirty="0" smtClean="0"/>
              <a:t>IEEE 802.3cf is defining Ethernet YANG models:</a:t>
            </a:r>
          </a:p>
          <a:p>
            <a:pPr marL="457200" lvl="1" indent="0">
              <a:buNone/>
            </a:pPr>
            <a:r>
              <a:rPr lang="en-GB" altLang="zh-CN" dirty="0" smtClean="0"/>
              <a:t>E.g. basic Ethernet interface, Power over Ethernet, PON, Physical Link OAM (Ethernet in the first mile)</a:t>
            </a:r>
          </a:p>
          <a:p>
            <a:r>
              <a:rPr lang="en-GB" altLang="zh-CN" dirty="0" smtClean="0"/>
              <a:t>A lot of content was previously defined in various MIBs (e.g. </a:t>
            </a:r>
            <a:r>
              <a:rPr lang="en-GB" altLang="zh-CN" dirty="0" err="1" smtClean="0"/>
              <a:t>Etherlike</a:t>
            </a:r>
            <a:r>
              <a:rPr lang="en-GB" altLang="zh-CN" dirty="0" smtClean="0"/>
              <a:t> MIB - RFC 2665)</a:t>
            </a:r>
          </a:p>
          <a:p>
            <a:r>
              <a:rPr lang="en-GB" altLang="zh-CN" dirty="0" smtClean="0"/>
              <a:t>These MIBs were originally defined in IETF, but subsequently transitioned to IEEE 802.3 (via RFC 7448).  Now defined in IEEE 802.3.1.</a:t>
            </a:r>
          </a:p>
        </p:txBody>
      </p:sp>
    </p:spTree>
    <p:extLst>
      <p:ext uri="{BB962C8B-B14F-4D97-AF65-F5344CB8AC3E}">
        <p14:creationId xmlns:p14="http://schemas.microsoft.com/office/powerpoint/2010/main" val="1213210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Ethernet 802.3 </a:t>
            </a:r>
            <a:r>
              <a:rPr lang="en-US" altLang="zh-CN" dirty="0" smtClean="0"/>
              <a:t>Clause 30 Background</a:t>
            </a:r>
            <a:endParaRPr lang="zh-CN" altLang="en-US" dirty="0"/>
          </a:p>
        </p:txBody>
      </p:sp>
      <p:sp>
        <p:nvSpPr>
          <p:cNvPr id="3" name="内容占位符 2"/>
          <p:cNvSpPr>
            <a:spLocks noGrp="1"/>
          </p:cNvSpPr>
          <p:nvPr>
            <p:ph idx="1"/>
          </p:nvPr>
        </p:nvSpPr>
        <p:spPr>
          <a:xfrm>
            <a:off x="457200" y="1600200"/>
            <a:ext cx="8363272" cy="4525963"/>
          </a:xfrm>
        </p:spPr>
        <p:txBody>
          <a:bodyPr>
            <a:normAutofit fontScale="85000" lnSpcReduction="10000"/>
          </a:bodyPr>
          <a:lstStyle/>
          <a:p>
            <a:r>
              <a:rPr lang="en-GB" altLang="zh-CN" dirty="0" smtClean="0"/>
              <a:t>Clause 30 of IEEE 802.3 is an internal management API for all 802.3 standards compliant Ethernet devices.</a:t>
            </a:r>
          </a:p>
          <a:p>
            <a:r>
              <a:rPr lang="en-GB" altLang="zh-CN" dirty="0" smtClean="0"/>
              <a:t>Hardware implementations of 802.3 must implement all of the appropriate parts of clause 30 (some parts are optional), if supporting management.</a:t>
            </a:r>
          </a:p>
          <a:p>
            <a:r>
              <a:rPr lang="en-GB" altLang="zh-CN" dirty="0" smtClean="0"/>
              <a:t>Standard Ethernet management models (e.g. SNMP, YANG) are written to clause 30.</a:t>
            </a:r>
          </a:p>
          <a:p>
            <a:pPr lvl="1">
              <a:buFont typeface="Courier New" panose="02070309020205020404" pitchFamily="49" charset="0"/>
              <a:buChar char="o"/>
            </a:pPr>
            <a:r>
              <a:rPr lang="en-GB" altLang="zh-CN" dirty="0" smtClean="0"/>
              <a:t>IEEE 802.3 standards models </a:t>
            </a:r>
            <a:r>
              <a:rPr lang="en-GB" altLang="zh-CN" b="1" dirty="0" smtClean="0"/>
              <a:t>must</a:t>
            </a:r>
            <a:r>
              <a:rPr lang="en-GB" altLang="zh-CN" dirty="0" smtClean="0"/>
              <a:t> only relate to fields defined in clause 30.</a:t>
            </a:r>
          </a:p>
          <a:p>
            <a:pPr lvl="1">
              <a:buFont typeface="Courier New" panose="02070309020205020404" pitchFamily="49" charset="0"/>
              <a:buChar char="o"/>
            </a:pPr>
            <a:r>
              <a:rPr lang="en-GB" altLang="zh-CN" dirty="0" smtClean="0"/>
              <a:t>They can be combined, and not all fields must be used.</a:t>
            </a:r>
            <a:endParaRPr lang="en-GB" altLang="zh-CN" dirty="0" smtClean="0"/>
          </a:p>
        </p:txBody>
      </p:sp>
    </p:spTree>
    <p:extLst>
      <p:ext uri="{BB962C8B-B14F-4D97-AF65-F5344CB8AC3E}">
        <p14:creationId xmlns:p14="http://schemas.microsoft.com/office/powerpoint/2010/main" val="7117983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Ethernet 802.3 YANG – RMON MIB</a:t>
            </a:r>
            <a:endParaRPr lang="zh-CN" altLang="en-US" dirty="0"/>
          </a:p>
        </p:txBody>
      </p:sp>
      <p:sp>
        <p:nvSpPr>
          <p:cNvPr id="3" name="内容占位符 2"/>
          <p:cNvSpPr>
            <a:spLocks noGrp="1"/>
          </p:cNvSpPr>
          <p:nvPr>
            <p:ph idx="1"/>
          </p:nvPr>
        </p:nvSpPr>
        <p:spPr>
          <a:xfrm>
            <a:off x="457200" y="1600200"/>
            <a:ext cx="8363272" cy="4525963"/>
          </a:xfrm>
        </p:spPr>
        <p:txBody>
          <a:bodyPr>
            <a:normAutofit fontScale="92500"/>
          </a:bodyPr>
          <a:lstStyle/>
          <a:p>
            <a:r>
              <a:rPr lang="en-GB" altLang="zh-CN" dirty="0" smtClean="0"/>
              <a:t>Some Ethernet related statistics are defined in the RMON MIB (RFC 2819)</a:t>
            </a:r>
          </a:p>
          <a:p>
            <a:pPr lvl="1"/>
            <a:r>
              <a:rPr lang="en-GB" altLang="zh-CN" dirty="0" smtClean="0"/>
              <a:t>Of particular interest is the Ethernet-Statistics group</a:t>
            </a:r>
          </a:p>
          <a:p>
            <a:r>
              <a:rPr lang="en-GB" altLang="zh-CN" dirty="0" smtClean="0"/>
              <a:t>This MIB doesn’t only define Ethernet related data, and ownership was not transitioned to IEEE 802.3</a:t>
            </a:r>
          </a:p>
          <a:p>
            <a:r>
              <a:rPr lang="en-GB" altLang="zh-CN" dirty="0" smtClean="0"/>
              <a:t>802.3cf would like to define YANG for some of the Ethernet counters previously defined in the RMON MIB</a:t>
            </a:r>
          </a:p>
        </p:txBody>
      </p:sp>
    </p:spTree>
    <p:extLst>
      <p:ext uri="{BB962C8B-B14F-4D97-AF65-F5344CB8AC3E}">
        <p14:creationId xmlns:p14="http://schemas.microsoft.com/office/powerpoint/2010/main" val="23180693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Ethernet 802.3 YANG – RMON </a:t>
            </a:r>
            <a:r>
              <a:rPr lang="en-US" altLang="zh-CN" dirty="0" smtClean="0"/>
              <a:t>MIB</a:t>
            </a:r>
            <a:endParaRPr lang="zh-CN" altLang="en-US" dirty="0"/>
          </a:p>
        </p:txBody>
      </p:sp>
      <p:sp>
        <p:nvSpPr>
          <p:cNvPr id="3" name="内容占位符 2"/>
          <p:cNvSpPr>
            <a:spLocks noGrp="1"/>
          </p:cNvSpPr>
          <p:nvPr>
            <p:ph idx="1"/>
          </p:nvPr>
        </p:nvSpPr>
        <p:spPr>
          <a:xfrm>
            <a:off x="457200" y="1600200"/>
            <a:ext cx="8363272" cy="4525963"/>
          </a:xfrm>
        </p:spPr>
        <p:txBody>
          <a:bodyPr>
            <a:normAutofit fontScale="92500" lnSpcReduction="10000"/>
          </a:bodyPr>
          <a:lstStyle/>
          <a:p>
            <a:r>
              <a:rPr lang="en-GB" altLang="zh-CN" dirty="0" smtClean="0"/>
              <a:t>Don’t plan on defining 802.3 YANG for all of RMON MIB Ethernet counters:</a:t>
            </a:r>
          </a:p>
          <a:p>
            <a:pPr lvl="1"/>
            <a:r>
              <a:rPr lang="en-GB" altLang="zh-CN" dirty="0" smtClean="0"/>
              <a:t>Only those that are supported by underlying Ethernet 802.3 clause 30 definitions (which may be extended)</a:t>
            </a:r>
          </a:p>
          <a:p>
            <a:pPr lvl="1"/>
            <a:r>
              <a:rPr lang="en-GB" altLang="zh-CN" dirty="0" smtClean="0"/>
              <a:t>Only those that are still relevant on modern hardware</a:t>
            </a:r>
          </a:p>
          <a:p>
            <a:pPr lvl="1"/>
            <a:r>
              <a:rPr lang="en-GB" altLang="zh-CN" dirty="0" smtClean="0"/>
              <a:t>802.3cf proposes that some Ethernet related fields are defined in IETF RFCs (i.e. those that are not, or cannot, be tied back to IEEE 802.3 clause 30)</a:t>
            </a:r>
          </a:p>
          <a:p>
            <a:pPr lvl="1"/>
            <a:r>
              <a:rPr lang="en-GB" altLang="zh-CN" dirty="0" smtClean="0"/>
              <a:t>The proposal is to add them to the </a:t>
            </a:r>
            <a:r>
              <a:rPr lang="en-GB" b="1" dirty="0" smtClean="0"/>
              <a:t>interfaces-</a:t>
            </a:r>
            <a:r>
              <a:rPr lang="en-GB" b="1" dirty="0" err="1" smtClean="0"/>
              <a:t>ethernet</a:t>
            </a:r>
            <a:r>
              <a:rPr lang="en-GB" b="1" dirty="0" smtClean="0"/>
              <a:t>-like module, </a:t>
            </a:r>
            <a:r>
              <a:rPr lang="en-GB" dirty="0" smtClean="0"/>
              <a:t>this is </a:t>
            </a:r>
            <a:r>
              <a:rPr lang="en-GB" dirty="0"/>
              <a:t>being defined in </a:t>
            </a:r>
            <a:r>
              <a:rPr lang="en-GB" b="1" dirty="0" smtClean="0"/>
              <a:t>draft-</a:t>
            </a:r>
            <a:r>
              <a:rPr lang="en-GB" b="1" dirty="0" err="1" smtClean="0"/>
              <a:t>ietf</a:t>
            </a:r>
            <a:r>
              <a:rPr lang="en-GB" b="1" dirty="0" smtClean="0"/>
              <a:t>-</a:t>
            </a:r>
            <a:r>
              <a:rPr lang="en-GB" b="1" dirty="0" err="1" smtClean="0"/>
              <a:t>netmod</a:t>
            </a:r>
            <a:r>
              <a:rPr lang="en-GB" b="1" dirty="0" smtClean="0"/>
              <a:t>-</a:t>
            </a:r>
            <a:r>
              <a:rPr lang="en-GB" b="1" dirty="0" err="1" smtClean="0"/>
              <a:t>intf</a:t>
            </a:r>
            <a:r>
              <a:rPr lang="en-GB" b="1" dirty="0" smtClean="0"/>
              <a:t>-</a:t>
            </a:r>
            <a:r>
              <a:rPr lang="en-GB" b="1" dirty="0" err="1" smtClean="0"/>
              <a:t>ext</a:t>
            </a:r>
            <a:r>
              <a:rPr lang="en-GB" b="1" dirty="0" smtClean="0"/>
              <a:t>-yang</a:t>
            </a:r>
            <a:r>
              <a:rPr lang="en-GB" dirty="0" smtClean="0"/>
              <a:t> (I’m an author of this draft) </a:t>
            </a:r>
            <a:endParaRPr lang="en-GB" altLang="zh-CN" dirty="0" smtClean="0"/>
          </a:p>
        </p:txBody>
      </p:sp>
    </p:spTree>
    <p:extLst>
      <p:ext uri="{BB962C8B-B14F-4D97-AF65-F5344CB8AC3E}">
        <p14:creationId xmlns:p14="http://schemas.microsoft.com/office/powerpoint/2010/main" val="1184382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Ethernet 802.3 YANG – Questions</a:t>
            </a:r>
            <a:endParaRPr lang="zh-CN" altLang="en-US" dirty="0"/>
          </a:p>
        </p:txBody>
      </p:sp>
      <p:sp>
        <p:nvSpPr>
          <p:cNvPr id="3" name="内容占位符 2"/>
          <p:cNvSpPr>
            <a:spLocks noGrp="1"/>
          </p:cNvSpPr>
          <p:nvPr>
            <p:ph idx="1"/>
          </p:nvPr>
        </p:nvSpPr>
        <p:spPr>
          <a:xfrm>
            <a:off x="457200" y="1600200"/>
            <a:ext cx="8363272" cy="4525963"/>
          </a:xfrm>
        </p:spPr>
        <p:txBody>
          <a:bodyPr>
            <a:normAutofit lnSpcReduction="10000"/>
          </a:bodyPr>
          <a:lstStyle/>
          <a:p>
            <a:r>
              <a:rPr lang="en-GB" altLang="zh-CN" dirty="0" smtClean="0"/>
              <a:t>Is anyone aware of any plans to convert the RMON MIB to YANG?</a:t>
            </a:r>
          </a:p>
          <a:p>
            <a:pPr lvl="1"/>
            <a:r>
              <a:rPr lang="en-GB" altLang="zh-CN" dirty="0" smtClean="0"/>
              <a:t>If so which WG, NETMOD?</a:t>
            </a:r>
          </a:p>
          <a:p>
            <a:pPr lvl="1"/>
            <a:r>
              <a:rPr lang="en-GB" altLang="zh-CN" dirty="0" smtClean="0"/>
              <a:t>If this work was ever done, then the Ethernet related counters could just be left out.</a:t>
            </a:r>
          </a:p>
          <a:p>
            <a:r>
              <a:rPr lang="en-GB" altLang="zh-CN" dirty="0" smtClean="0"/>
              <a:t>Does anyone (particularly from IETF) have any comments or concerns on this approach?</a:t>
            </a:r>
          </a:p>
          <a:p>
            <a:pPr lvl="1"/>
            <a:r>
              <a:rPr lang="en-GB" altLang="zh-CN" dirty="0" smtClean="0"/>
              <a:t>I intend to run this approach via the NETMOD WG as well.</a:t>
            </a:r>
          </a:p>
        </p:txBody>
      </p:sp>
    </p:spTree>
    <p:extLst>
      <p:ext uri="{BB962C8B-B14F-4D97-AF65-F5344CB8AC3E}">
        <p14:creationId xmlns:p14="http://schemas.microsoft.com/office/powerpoint/2010/main" val="19592112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Ethernet 802.3 YANG</a:t>
            </a:r>
            <a:br>
              <a:rPr lang="en-US" altLang="zh-CN" dirty="0" smtClean="0"/>
            </a:br>
            <a:r>
              <a:rPr lang="en-US" altLang="zh-CN" sz="4000" dirty="0" smtClean="0"/>
              <a:t>Power over Ethernet (</a:t>
            </a:r>
            <a:r>
              <a:rPr lang="en-US" altLang="zh-CN" sz="4000" dirty="0" err="1" smtClean="0"/>
              <a:t>PoE</a:t>
            </a:r>
            <a:r>
              <a:rPr lang="en-US" altLang="zh-CN" sz="4000" dirty="0" smtClean="0"/>
              <a:t>)</a:t>
            </a:r>
            <a:endParaRPr lang="zh-CN" altLang="en-US" dirty="0"/>
          </a:p>
        </p:txBody>
      </p:sp>
      <p:sp>
        <p:nvSpPr>
          <p:cNvPr id="3" name="内容占位符 2"/>
          <p:cNvSpPr>
            <a:spLocks noGrp="1"/>
          </p:cNvSpPr>
          <p:nvPr>
            <p:ph idx="1"/>
          </p:nvPr>
        </p:nvSpPr>
        <p:spPr>
          <a:xfrm>
            <a:off x="457200" y="1600200"/>
            <a:ext cx="8363272" cy="4525963"/>
          </a:xfrm>
        </p:spPr>
        <p:txBody>
          <a:bodyPr>
            <a:normAutofit fontScale="70000" lnSpcReduction="20000"/>
          </a:bodyPr>
          <a:lstStyle/>
          <a:p>
            <a:r>
              <a:rPr lang="en-GB" altLang="zh-CN" dirty="0" smtClean="0"/>
              <a:t>Similar issue, but in the reverse direction!</a:t>
            </a:r>
          </a:p>
          <a:p>
            <a:r>
              <a:rPr lang="en-GB" altLang="zh-CN" dirty="0" smtClean="0"/>
              <a:t>802.3.1 currently owns the </a:t>
            </a:r>
            <a:r>
              <a:rPr lang="en-GB" altLang="zh-CN" dirty="0" err="1" smtClean="0"/>
              <a:t>PoE</a:t>
            </a:r>
            <a:r>
              <a:rPr lang="en-GB" altLang="zh-CN" dirty="0" smtClean="0"/>
              <a:t> MIB (originally </a:t>
            </a:r>
            <a:r>
              <a:rPr lang="en-GB" dirty="0"/>
              <a:t>RFC </a:t>
            </a:r>
            <a:r>
              <a:rPr lang="en-GB" dirty="0" smtClean="0"/>
              <a:t>3621)</a:t>
            </a:r>
            <a:r>
              <a:rPr lang="en-GB" altLang="zh-CN" dirty="0" smtClean="0"/>
              <a:t>, but doesn’t have the underlying clause 30 definitions to support all of it.</a:t>
            </a:r>
          </a:p>
          <a:p>
            <a:pPr lvl="1"/>
            <a:r>
              <a:rPr lang="en-GB" altLang="zh-CN" dirty="0" smtClean="0"/>
              <a:t>The PSE/PD port information (</a:t>
            </a:r>
            <a:r>
              <a:rPr lang="en-GB" altLang="zh-CN" dirty="0" err="1" smtClean="0"/>
              <a:t>pethPsePortTable</a:t>
            </a:r>
            <a:r>
              <a:rPr lang="en-GB" altLang="zh-CN" dirty="0" smtClean="0"/>
              <a:t>) should be defined in 802.3cf</a:t>
            </a:r>
          </a:p>
          <a:p>
            <a:pPr lvl="1"/>
            <a:r>
              <a:rPr lang="en-GB" altLang="zh-CN" dirty="0" smtClean="0"/>
              <a:t>The power supply information (</a:t>
            </a:r>
            <a:r>
              <a:rPr lang="en-GB" altLang="zh-CN" dirty="0" err="1" smtClean="0"/>
              <a:t>pethMainPseObjects</a:t>
            </a:r>
            <a:r>
              <a:rPr lang="en-GB" altLang="zh-CN" dirty="0" smtClean="0"/>
              <a:t>, </a:t>
            </a:r>
            <a:r>
              <a:rPr lang="en-GB" altLang="zh-CN" dirty="0" err="1" smtClean="0"/>
              <a:t>pethNotificationControlTable</a:t>
            </a:r>
            <a:r>
              <a:rPr lang="en-GB" altLang="zh-CN" dirty="0" smtClean="0"/>
              <a:t>) should not be defined in 802.3cf</a:t>
            </a:r>
          </a:p>
          <a:p>
            <a:r>
              <a:rPr lang="en-GB" altLang="zh-CN" dirty="0" smtClean="0"/>
              <a:t>It looks like some of the information being reported is quite closely aligned to the Entity MIB, and the associated Entity YANG model currently being developed in NETMOD.</a:t>
            </a:r>
          </a:p>
          <a:p>
            <a:r>
              <a:rPr lang="en-GB" altLang="zh-CN" dirty="0" smtClean="0"/>
              <a:t>Propose talking with the authors of the Entity YANG draft and NETMOD to see if appropriate parts of the </a:t>
            </a:r>
            <a:r>
              <a:rPr lang="en-GB" altLang="zh-CN" dirty="0" err="1" smtClean="0"/>
              <a:t>PoE</a:t>
            </a:r>
            <a:r>
              <a:rPr lang="en-GB" altLang="zh-CN" dirty="0" smtClean="0"/>
              <a:t> YANG model could be aligned with it (and possibly also be standardized in NETMOD).</a:t>
            </a:r>
          </a:p>
          <a:p>
            <a:endParaRPr lang="en-GB" altLang="zh-CN" dirty="0" smtClean="0"/>
          </a:p>
        </p:txBody>
      </p:sp>
    </p:spTree>
    <p:extLst>
      <p:ext uri="{BB962C8B-B14F-4D97-AF65-F5344CB8AC3E}">
        <p14:creationId xmlns:p14="http://schemas.microsoft.com/office/powerpoint/2010/main" val="4864285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699792" y="2636912"/>
            <a:ext cx="2968248" cy="830997"/>
          </a:xfrm>
          <a:prstGeom prst="rect">
            <a:avLst/>
          </a:prstGeom>
          <a:noFill/>
        </p:spPr>
        <p:txBody>
          <a:bodyPr wrap="none" rtlCol="0">
            <a:spAutoFit/>
          </a:bodyPr>
          <a:lstStyle/>
          <a:p>
            <a:r>
              <a:rPr lang="en-US" altLang="zh-CN" sz="4800" dirty="0" smtClean="0">
                <a:latin typeface="+mj-lt"/>
              </a:rPr>
              <a:t>Thank you!</a:t>
            </a:r>
            <a:endParaRPr lang="zh-CN" altLang="en-US" sz="4800" dirty="0">
              <a:latin typeface="+mj-lt"/>
            </a:endParaRPr>
          </a:p>
        </p:txBody>
      </p:sp>
    </p:spTree>
    <p:extLst>
      <p:ext uri="{BB962C8B-B14F-4D97-AF65-F5344CB8AC3E}">
        <p14:creationId xmlns:p14="http://schemas.microsoft.com/office/powerpoint/2010/main" val="5203779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64129</TotalTime>
  <Words>1089</Words>
  <Application>Microsoft Office PowerPoint</Application>
  <PresentationFormat>On-screen Show (4:3)</PresentationFormat>
  <Paragraphs>109</Paragraphs>
  <Slides>13</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 Unicode MS</vt:lpstr>
      <vt:lpstr>宋体</vt:lpstr>
      <vt:lpstr>Arial</vt:lpstr>
      <vt:lpstr>Calibri</vt:lpstr>
      <vt:lpstr>Consolas</vt:lpstr>
      <vt:lpstr>Courier New</vt:lpstr>
      <vt:lpstr>Office 主题</vt:lpstr>
      <vt:lpstr>802.3 Ethernet Interface YANG Task Force (802.3cf) and RMON MIB (RFC 3635) (Also Power over Ethernet YANG)</vt:lpstr>
      <vt:lpstr>Disclaimer</vt:lpstr>
      <vt:lpstr>Ethernet 802.3 YANG Task Force</vt:lpstr>
      <vt:lpstr>Ethernet 802.3 Clause 30 Background</vt:lpstr>
      <vt:lpstr>Ethernet 802.3 YANG – RMON MIB</vt:lpstr>
      <vt:lpstr>Ethernet 802.3 YANG – RMON MIB</vt:lpstr>
      <vt:lpstr>Ethernet 802.3 YANG – Questions</vt:lpstr>
      <vt:lpstr>Ethernet 802.3 YANG Power over Ethernet (PoE)</vt:lpstr>
      <vt:lpstr>PowerPoint Presentation</vt:lpstr>
      <vt:lpstr>PowerPoint Presentation</vt:lpstr>
      <vt:lpstr>IETF interface YANG statistics (For reference. Every Ethernet interface always has these)</vt:lpstr>
      <vt:lpstr>Existing RMON MIB Ethernet counters (For reference purposes only, defined in RFC 2819)</vt:lpstr>
      <vt:lpstr>802.3 Ethernet Frame/Phy Counters (Combined Etherlike MIB and RMON MIB)</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 Plan</dc:title>
  <dc:creator>Zhuangyan (Yan)</dc:creator>
  <cp:lastModifiedBy>Robert Wilton -X (rwilton - ENSOFT LIMITED at Cisco)</cp:lastModifiedBy>
  <cp:revision>259</cp:revision>
  <dcterms:created xsi:type="dcterms:W3CDTF">2016-10-28T14:34:01Z</dcterms:created>
  <dcterms:modified xsi:type="dcterms:W3CDTF">2017-03-09T11:43:31Z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(2)AAxYsuHc+ncVYPm77G0j1hpTbP7zgL0C3x1kcgikuzzBehT+wZ/Kn5bHqHoXlss+t368I7Cx
pIpJHRlDiDYpzxan6HHsn03/WBL3UrMRcDnXcodLDAePPosEnpkHk+W2FIv2xGJ+LvO+sfb9
x3FMujvqZzuoi6as/prt7EgK+MkcQs9U3tM1/61ZsTGdrv/vghX9yPfv7BC+yIv9o9EO7ewa
5kU1qLEvQNSDSHIU18</vt:lpwstr>
  </property>
  <property fmtid="{D5CDD505-2E9C-101B-9397-08002B2CF9AE}" pid="3" name="_2015_ms_pID_7253431">
    <vt:lpwstr>TxGc/f1chXF9wCWxGGsEc8hnu1aFMY3fpGL1HJ4PkCGk8ScGuWAEsV
YdAniozeHHgMI++L2OBT/WZMqLySz2Z1E6Sgt7eyg+zc++E1dhiuWdHWc+k+XCrMJS4NMUdq
qE4phzNJFhGP62Nor4z41qi6UGePj2k/Qv1qoN1ZPULzH7YLnjlw0JdbRjf5JpJQMdOwNJTV
0HGYnmgsFdpKM+PD</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1482134482</vt:lpwstr>
  </property>
</Properties>
</file>