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31" autoAdjust="0"/>
    <p:restoredTop sz="94660"/>
  </p:normalViewPr>
  <p:slideViewPr>
    <p:cSldViewPr snapToGrid="0">
      <p:cViewPr>
        <p:scale>
          <a:sx n="125" d="100"/>
          <a:sy n="125" d="100"/>
        </p:scale>
        <p:origin x="2310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B66E1-33AA-4D4B-947A-2BDAD31076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E8C13F-956E-49AE-AC42-009A04D24B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6B488-3142-49F6-A1C0-1147692CC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1507-61A2-4403-9A96-CFA86F461763}" type="datetimeFigureOut">
              <a:rPr lang="en-US" smtClean="0"/>
              <a:t>2/13/2020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53AD05-DB3D-4338-9BCD-521D5AF63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4DB0D-E712-4702-B384-95139AEF7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11C0-1607-4C2A-BC29-13B53C70F0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21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C909A-F43F-44B7-B0F7-943C56D4A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23EC00-6FBF-4F2E-B1C1-987B001A4D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68781-5952-4027-AB6D-C49EF9B87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1507-61A2-4403-9A96-CFA86F461763}" type="datetimeFigureOut">
              <a:rPr lang="en-US" smtClean="0"/>
              <a:t>2/13/2020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4EB7C1-B48D-48BE-8A3F-1E4135BB6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73249-4039-4D30-B415-DBAF2DA59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11C0-1607-4C2A-BC29-13B53C70F0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016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AAAD2F-23DF-4617-8036-ACA36034B4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0DD8F5-2B2D-42E9-94CD-446C276F1F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D7AA2-CD04-45FD-BCFE-AE94F92FD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1507-61A2-4403-9A96-CFA86F461763}" type="datetimeFigureOut">
              <a:rPr lang="en-US" smtClean="0"/>
              <a:t>2/13/2020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97EC4-D974-457D-95D3-6F8E10637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CD090-4CF1-4509-A80E-0D9632CB8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11C0-1607-4C2A-BC29-13B53C70F0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089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804CD-9088-497D-8B58-4BDED1B35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5264B-AB0C-4F4B-8BB0-9A681422E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387E7-29C4-419A-83E9-01D89D0C7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1507-61A2-4403-9A96-CFA86F461763}" type="datetimeFigureOut">
              <a:rPr lang="en-US" smtClean="0"/>
              <a:t>2/13/2020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81DEA-2908-4842-AC0C-39C708140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A4563-3A68-4A91-B52C-0D4107D27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11C0-1607-4C2A-BC29-13B53C70F0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860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B3557-817B-4EE3-A2D3-F6C3FB465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9FC326-4482-4309-A530-C7C816C7D5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C5AED-409A-43B6-AD50-BF44C9645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1507-61A2-4403-9A96-CFA86F461763}" type="datetimeFigureOut">
              <a:rPr lang="en-US" smtClean="0"/>
              <a:t>2/13/2020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ACFEB-AFEB-424B-9730-A499BF44A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14A88-6295-4D53-8243-E32174A09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11C0-1607-4C2A-BC29-13B53C70F0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032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4099C-AB27-4D15-B6F6-CDE2EFA82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F49A0-C0F7-4BC3-BA2A-028F3851B6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BC5725-1713-4760-B526-0E9E3A3443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9F7BCC-C473-451B-9D0C-8EC67373B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1507-61A2-4403-9A96-CFA86F461763}" type="datetimeFigureOut">
              <a:rPr lang="en-US" smtClean="0"/>
              <a:t>2/13/2020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A3120-43CF-4E36-91AE-231734F14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2B573-E196-43C3-B943-5C5CBA629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11C0-1607-4C2A-BC29-13B53C70F0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435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EB948-D8CF-4849-83D0-255629E64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6FAE1C-2FB1-4E70-86B1-6D78A1709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9DD979-7B29-4E5A-A863-90BD91D4E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D54FC1-2E09-4C45-B904-5CED327461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A7C597-32F3-422F-AA28-C945EC293F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E9CCC4-CD27-49E6-8C81-9AEBE7F00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1507-61A2-4403-9A96-CFA86F461763}" type="datetimeFigureOut">
              <a:rPr lang="en-US" smtClean="0"/>
              <a:t>2/13/2020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5B1C3F-0A02-4083-995B-326B079C4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E26079-8C03-481E-93D0-F7227B3CC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11C0-1607-4C2A-BC29-13B53C70F0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469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D3384-00A1-4F8A-98D3-60A7B832C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EF17D3-3C8F-4F16-BDB6-C3793C8B0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1507-61A2-4403-9A96-CFA86F461763}" type="datetimeFigureOut">
              <a:rPr lang="en-US" smtClean="0"/>
              <a:t>2/13/2020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2A550B-F5A1-40A3-882A-59EE5331B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7B5C09-14A4-4ACA-9DE5-E32218C3E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11C0-1607-4C2A-BC29-13B53C70F0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312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32041E-C54E-4A5B-8042-66C5D405C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1507-61A2-4403-9A96-CFA86F461763}" type="datetimeFigureOut">
              <a:rPr lang="en-US" smtClean="0"/>
              <a:t>2/13/2020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AD660A-434F-4A13-AB48-8D99C81C8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E7CD22-6228-4B2F-9A1F-E6295634E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11C0-1607-4C2A-BC29-13B53C70F0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444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4F0E1-8003-44A7-BA53-4C23B9AF6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6BAEA-D8B5-4691-BC79-E826019E7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DD3F20-04B0-4C01-97DC-4DCC3EC0F1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348F3-DD71-4129-ABA4-C50565256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1507-61A2-4403-9A96-CFA86F461763}" type="datetimeFigureOut">
              <a:rPr lang="en-US" smtClean="0"/>
              <a:t>2/13/2020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3A74A1-CF31-4E38-BDD5-926CF44BF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9991F3-FF82-4FC1-ACD8-414902214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11C0-1607-4C2A-BC29-13B53C70F0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674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A76A9-9305-4349-9543-2199B5878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B4FDEF-CA03-44E8-9C6D-E0BB73792A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92E83A-8BC2-424E-8F42-50333E86C8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B8E080-A91C-4FA5-921F-0C5F90E73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1507-61A2-4403-9A96-CFA86F461763}" type="datetimeFigureOut">
              <a:rPr lang="en-US" smtClean="0"/>
              <a:t>2/13/2020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6B8CC-06B6-49F1-9365-F59A6542B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4CBBC9-8940-4B07-ABDD-CD67642C0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11C0-1607-4C2A-BC29-13B53C70F0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207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F448BC-0399-48EC-BFB2-36B185D03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D7DD08-B8B0-4D7F-9915-130D45E76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4F48C-9A94-4952-8EC8-5298FA67B4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61507-61A2-4403-9A96-CFA86F461763}" type="datetimeFigureOut">
              <a:rPr lang="en-US" smtClean="0"/>
              <a:t>2/13/2020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CD90C-7349-4C7B-8A84-A479A97C78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E0D273-6443-4879-8CCE-5D05EC2C06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B11C0-1607-4C2A-BC29-13B53C70F0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463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6B259950-E18F-4FC2-82BD-E80BC6545169}"/>
              </a:ext>
            </a:extLst>
          </p:cNvPr>
          <p:cNvSpPr/>
          <p:nvPr/>
        </p:nvSpPr>
        <p:spPr>
          <a:xfrm>
            <a:off x="700644" y="2542007"/>
            <a:ext cx="748145" cy="233889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N1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F93FED4-D28B-43F3-A8A8-E0971DE754BB}"/>
              </a:ext>
            </a:extLst>
          </p:cNvPr>
          <p:cNvSpPr/>
          <p:nvPr/>
        </p:nvSpPr>
        <p:spPr>
          <a:xfrm>
            <a:off x="5452203" y="2542007"/>
            <a:ext cx="748145" cy="233890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/>
              <a:t>N2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6F6977B-6B1A-4034-A447-3AB0CD5D8633}"/>
              </a:ext>
            </a:extLst>
          </p:cNvPr>
          <p:cNvCxnSpPr/>
          <p:nvPr/>
        </p:nvCxnSpPr>
        <p:spPr>
          <a:xfrm>
            <a:off x="1514103" y="2741908"/>
            <a:ext cx="3758541" cy="0"/>
          </a:xfrm>
          <a:prstGeom prst="line">
            <a:avLst/>
          </a:prstGeom>
          <a:ln w="19050">
            <a:solidFill>
              <a:srgbClr val="00B050"/>
            </a:solidFill>
            <a:prstDash val="dash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3A9ACD8-73B5-4954-8CD1-29059919526A}"/>
              </a:ext>
            </a:extLst>
          </p:cNvPr>
          <p:cNvCxnSpPr/>
          <p:nvPr/>
        </p:nvCxnSpPr>
        <p:spPr>
          <a:xfrm>
            <a:off x="1528038" y="4053846"/>
            <a:ext cx="3806042" cy="0"/>
          </a:xfrm>
          <a:prstGeom prst="line">
            <a:avLst/>
          </a:prstGeom>
          <a:ln w="28575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F8929EBA-489E-4641-962D-8A1E3DC82AAF}"/>
              </a:ext>
            </a:extLst>
          </p:cNvPr>
          <p:cNvSpPr/>
          <p:nvPr/>
        </p:nvSpPr>
        <p:spPr>
          <a:xfrm>
            <a:off x="1791636" y="2661261"/>
            <a:ext cx="96748" cy="246222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6FAC042-EC8A-401B-86F0-DBB4E52AC643}"/>
              </a:ext>
            </a:extLst>
          </p:cNvPr>
          <p:cNvSpPr txBox="1"/>
          <p:nvPr/>
        </p:nvSpPr>
        <p:spPr>
          <a:xfrm>
            <a:off x="2006193" y="2534082"/>
            <a:ext cx="7681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B050"/>
                </a:solidFill>
              </a:rPr>
              <a:t>Chanel.id.1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D8C46095-DAF6-495B-A8A3-F47B7A566765}"/>
              </a:ext>
            </a:extLst>
          </p:cNvPr>
          <p:cNvCxnSpPr>
            <a:cxnSpLocks/>
            <a:stCxn id="27" idx="4"/>
          </p:cNvCxnSpPr>
          <p:nvPr/>
        </p:nvCxnSpPr>
        <p:spPr>
          <a:xfrm>
            <a:off x="1840010" y="2907483"/>
            <a:ext cx="0" cy="1113704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D9FB18C0-FBB0-472B-B6FE-3FC52D92C718}"/>
              </a:ext>
            </a:extLst>
          </p:cNvPr>
          <p:cNvSpPr txBox="1"/>
          <p:nvPr/>
        </p:nvSpPr>
        <p:spPr>
          <a:xfrm>
            <a:off x="2017314" y="3832762"/>
            <a:ext cx="14061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</a:rPr>
              <a:t>Radio Link (mw-link-11)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CB5A9D5-61DC-4FF3-AF63-43427E11EEFB}"/>
              </a:ext>
            </a:extLst>
          </p:cNvPr>
          <p:cNvSpPr/>
          <p:nvPr/>
        </p:nvSpPr>
        <p:spPr>
          <a:xfrm>
            <a:off x="6519608" y="550039"/>
            <a:ext cx="318906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"ietf-network-topology:</a:t>
            </a:r>
            <a:r>
              <a:rPr lang="en-US" sz="800" dirty="0">
                <a:solidFill>
                  <a:srgbClr val="0070C0"/>
                </a:solidFill>
              </a:rPr>
              <a:t>link</a:t>
            </a:r>
            <a:r>
              <a:rPr lang="en-US" sz="800" dirty="0"/>
              <a:t>": [</a:t>
            </a:r>
          </a:p>
          <a:p>
            <a:r>
              <a:rPr lang="en-US" sz="800" dirty="0"/>
              <a:t>       {</a:t>
            </a:r>
          </a:p>
          <a:p>
            <a:r>
              <a:rPr lang="en-US" sz="800" dirty="0"/>
              <a:t>         "link-id": "</a:t>
            </a:r>
            <a:r>
              <a:rPr lang="en-US" sz="800" dirty="0">
                <a:solidFill>
                  <a:srgbClr val="0070C0"/>
                </a:solidFill>
              </a:rPr>
              <a:t>mw-link-11</a:t>
            </a:r>
            <a:r>
              <a:rPr lang="en-US" sz="800" dirty="0"/>
              <a:t>",</a:t>
            </a:r>
          </a:p>
          <a:p>
            <a:r>
              <a:rPr lang="en-US" sz="800" dirty="0"/>
              <a:t>         "source": {</a:t>
            </a:r>
          </a:p>
          <a:p>
            <a:r>
              <a:rPr lang="en-US" sz="800" dirty="0"/>
              <a:t>           "source-node": "N1",</a:t>
            </a:r>
          </a:p>
          <a:p>
            <a:r>
              <a:rPr lang="en-US" sz="800" dirty="0"/>
              <a:t>           "source-tp": "LTP-1"</a:t>
            </a:r>
          </a:p>
          <a:p>
            <a:r>
              <a:rPr lang="en-US" sz="800" dirty="0"/>
              <a:t>         }</a:t>
            </a:r>
          </a:p>
          <a:p>
            <a:r>
              <a:rPr lang="en-US" sz="800" dirty="0"/>
              <a:t>         "destination": {</a:t>
            </a:r>
          </a:p>
          <a:p>
            <a:r>
              <a:rPr lang="en-US" sz="800" dirty="0"/>
              <a:t>           "dest-node": "N2",</a:t>
            </a:r>
          </a:p>
          <a:p>
            <a:r>
              <a:rPr lang="en-US" sz="800" dirty="0"/>
              <a:t>           "dest-tp": "LTP-1"</a:t>
            </a:r>
          </a:p>
          <a:p>
            <a:r>
              <a:rPr lang="en-US" sz="800" dirty="0"/>
              <a:t>         }</a:t>
            </a:r>
          </a:p>
          <a:p>
            <a:r>
              <a:rPr lang="en-US" sz="800" dirty="0"/>
              <a:t>		 </a:t>
            </a:r>
          </a:p>
          <a:p>
            <a:r>
              <a:rPr lang="en-US" sz="800" dirty="0"/>
              <a:t>         "mw-channels":</a:t>
            </a:r>
          </a:p>
          <a:p>
            <a:r>
              <a:rPr lang="en-US" sz="800" dirty="0"/>
              <a:t>          </a:t>
            </a:r>
            <a:r>
              <a:rPr lang="en-US" sz="800" dirty="0">
                <a:solidFill>
                  <a:srgbClr val="00B050"/>
                </a:solidFill>
              </a:rPr>
              <a:t>{</a:t>
            </a:r>
          </a:p>
          <a:p>
            <a:r>
              <a:rPr lang="en-US" sz="800" dirty="0">
                <a:solidFill>
                  <a:srgbClr val="00B050"/>
                </a:solidFill>
              </a:rPr>
              <a:t>            "ietf-microwave-topology:mw-channel-id":  "1",</a:t>
            </a:r>
          </a:p>
          <a:p>
            <a:r>
              <a:rPr lang="en-US" sz="800" dirty="0">
                <a:solidFill>
                  <a:srgbClr val="00B050"/>
                </a:solidFill>
              </a:rPr>
              <a:t>            "ietf-microwave-topology:mw-channel-frequency":  10728000,</a:t>
            </a:r>
          </a:p>
          <a:p>
            <a:r>
              <a:rPr lang="en-US" sz="800" dirty="0">
                <a:solidFill>
                  <a:srgbClr val="00B050"/>
                </a:solidFill>
              </a:rPr>
              <a:t>            "ietf-microwave-topology:mw-channel-separation": "28000",</a:t>
            </a:r>
          </a:p>
          <a:p>
            <a:r>
              <a:rPr lang="en-US" sz="800" dirty="0">
                <a:solidFill>
                  <a:srgbClr val="00B050"/>
                </a:solidFill>
              </a:rPr>
              <a:t>            "ietf-microwave-topology:mw-channel-nominal-bandwidth": "2000",</a:t>
            </a:r>
          </a:p>
          <a:p>
            <a:r>
              <a:rPr lang="en-US" sz="800" dirty="0">
                <a:solidFill>
                  <a:srgbClr val="00B050"/>
                </a:solidFill>
              </a:rPr>
              <a:t>            "ietf-microwave-topology:mw-channel-current-bandwidth": "1000",</a:t>
            </a:r>
          </a:p>
          <a:p>
            <a:r>
              <a:rPr lang="en-US" sz="800" dirty="0">
                <a:solidFill>
                  <a:srgbClr val="00B050"/>
                </a:solidFill>
              </a:rPr>
              <a:t>          }</a:t>
            </a:r>
            <a:endParaRPr lang="en-US" sz="800" dirty="0"/>
          </a:p>
          <a:p>
            <a:r>
              <a:rPr lang="en-US" sz="800" dirty="0"/>
              <a:t>          </a:t>
            </a:r>
            <a:r>
              <a:rPr lang="en-US" sz="800" dirty="0">
                <a:solidFill>
                  <a:srgbClr val="0070C0"/>
                </a:solidFill>
              </a:rPr>
              <a:t>"mw-bandwidth":"2000"</a:t>
            </a:r>
          </a:p>
          <a:p>
            <a:endParaRPr lang="en-US" sz="800" dirty="0"/>
          </a:p>
          <a:p>
            <a:r>
              <a:rPr lang="en-US" sz="800" dirty="0"/>
              <a:t>          </a:t>
            </a:r>
            <a:r>
              <a:rPr lang="en-US" sz="800" dirty="0">
                <a:solidFill>
                  <a:srgbClr val="0070C0"/>
                </a:solidFill>
              </a:rPr>
              <a:t>"ietf-generic-extension-topology:link-availability":{</a:t>
            </a:r>
          </a:p>
          <a:p>
            <a:r>
              <a:rPr lang="en-US" sz="800" dirty="0">
                <a:solidFill>
                  <a:srgbClr val="0070C0"/>
                </a:solidFill>
              </a:rPr>
              <a:t>             "availability":"99.999",</a:t>
            </a:r>
          </a:p>
          <a:p>
            <a:r>
              <a:rPr lang="en-US" sz="800" dirty="0">
                <a:solidFill>
                  <a:srgbClr val="0070C0"/>
                </a:solidFill>
              </a:rPr>
              <a:t>             "channel-bandwidth": “500"</a:t>
            </a:r>
          </a:p>
          <a:p>
            <a:r>
              <a:rPr lang="en-US" sz="800" dirty="0">
                <a:solidFill>
                  <a:srgbClr val="0070C0"/>
                </a:solidFill>
              </a:rPr>
              <a:t>          }</a:t>
            </a:r>
          </a:p>
          <a:p>
            <a:r>
              <a:rPr lang="en-US" sz="800" dirty="0">
                <a:solidFill>
                  <a:srgbClr val="0070C0"/>
                </a:solidFill>
              </a:rPr>
              <a:t>          "ietf-generic-extension-topology:link-availability":{</a:t>
            </a:r>
          </a:p>
          <a:p>
            <a:r>
              <a:rPr lang="en-US" sz="800" dirty="0">
                <a:solidFill>
                  <a:srgbClr val="0070C0"/>
                </a:solidFill>
              </a:rPr>
              <a:t>             "availability":"99.0",</a:t>
            </a:r>
          </a:p>
          <a:p>
            <a:r>
              <a:rPr lang="en-US" sz="800" dirty="0">
                <a:solidFill>
                  <a:srgbClr val="0070C0"/>
                </a:solidFill>
              </a:rPr>
              <a:t>             "channel-bandwidth": "4000"</a:t>
            </a:r>
          </a:p>
          <a:p>
            <a:r>
              <a:rPr lang="en-US" sz="800" dirty="0"/>
              <a:t>          }</a:t>
            </a:r>
          </a:p>
          <a:p>
            <a:r>
              <a:rPr lang="en-US" sz="800" dirty="0"/>
              <a:t>       }</a:t>
            </a:r>
          </a:p>
          <a:p>
            <a:r>
              <a:rPr lang="en-US" sz="800" dirty="0"/>
              <a:t>      ]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38C3B21A-C989-4CF3-9B13-0F8C9074B203}"/>
              </a:ext>
            </a:extLst>
          </p:cNvPr>
          <p:cNvSpPr/>
          <p:nvPr/>
        </p:nvSpPr>
        <p:spPr>
          <a:xfrm>
            <a:off x="1318503" y="4021188"/>
            <a:ext cx="65315" cy="653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E163253D-0C98-4024-964C-DE434006B134}"/>
              </a:ext>
            </a:extLst>
          </p:cNvPr>
          <p:cNvSpPr/>
          <p:nvPr/>
        </p:nvSpPr>
        <p:spPr>
          <a:xfrm>
            <a:off x="5502654" y="4021187"/>
            <a:ext cx="65315" cy="653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1E6C42DA-95F3-403F-AC9E-44D8271949B2}"/>
              </a:ext>
            </a:extLst>
          </p:cNvPr>
          <p:cNvSpPr/>
          <p:nvPr/>
        </p:nvSpPr>
        <p:spPr>
          <a:xfrm>
            <a:off x="1333951" y="2709250"/>
            <a:ext cx="65315" cy="6531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23A395BE-3615-46BE-8914-8223326B6C4E}"/>
              </a:ext>
            </a:extLst>
          </p:cNvPr>
          <p:cNvSpPr/>
          <p:nvPr/>
        </p:nvSpPr>
        <p:spPr>
          <a:xfrm>
            <a:off x="5494134" y="2709249"/>
            <a:ext cx="65315" cy="6531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928FF58-ED4C-47B8-8FD8-F46C7D0F0FED}"/>
              </a:ext>
            </a:extLst>
          </p:cNvPr>
          <p:cNvSpPr txBox="1"/>
          <p:nvPr/>
        </p:nvSpPr>
        <p:spPr>
          <a:xfrm>
            <a:off x="1055222" y="2528343"/>
            <a:ext cx="3818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CT1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DE55086-AE0F-4FF0-9FCB-85653595F14A}"/>
              </a:ext>
            </a:extLst>
          </p:cNvPr>
          <p:cNvSpPr txBox="1"/>
          <p:nvPr/>
        </p:nvSpPr>
        <p:spPr>
          <a:xfrm>
            <a:off x="5438868" y="2527399"/>
            <a:ext cx="3818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CT1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D965822-34A7-4DCA-8336-35550C666B61}"/>
              </a:ext>
            </a:extLst>
          </p:cNvPr>
          <p:cNvSpPr txBox="1"/>
          <p:nvPr/>
        </p:nvSpPr>
        <p:spPr>
          <a:xfrm>
            <a:off x="563286" y="365373"/>
            <a:ext cx="1929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Suggestion for 1+0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00C5F65-9043-4223-95AD-72631D82276A}"/>
              </a:ext>
            </a:extLst>
          </p:cNvPr>
          <p:cNvSpPr txBox="1"/>
          <p:nvPr/>
        </p:nvSpPr>
        <p:spPr>
          <a:xfrm>
            <a:off x="968769" y="368451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RLT-1</a:t>
            </a:r>
          </a:p>
          <a:p>
            <a:r>
              <a:rPr lang="en-US" sz="900" dirty="0"/>
              <a:t>LTP-1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B109BDC-E6D3-4675-845A-DB1AA33091A8}"/>
              </a:ext>
            </a:extLst>
          </p:cNvPr>
          <p:cNvSpPr txBox="1"/>
          <p:nvPr/>
        </p:nvSpPr>
        <p:spPr>
          <a:xfrm>
            <a:off x="5480799" y="368451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RLT-1</a:t>
            </a:r>
          </a:p>
          <a:p>
            <a:r>
              <a:rPr lang="en-US" sz="900" dirty="0"/>
              <a:t>LTP-1</a:t>
            </a:r>
          </a:p>
        </p:txBody>
      </p:sp>
      <p:sp>
        <p:nvSpPr>
          <p:cNvPr id="2" name="Right Brace 1">
            <a:extLst>
              <a:ext uri="{FF2B5EF4-FFF2-40B4-BE49-F238E27FC236}">
                <a16:creationId xmlns:a16="http://schemas.microsoft.com/office/drawing/2014/main" id="{7F4E3AA5-BAEB-4D0E-9F24-42355DF7CFD6}"/>
              </a:ext>
            </a:extLst>
          </p:cNvPr>
          <p:cNvSpPr/>
          <p:nvPr/>
        </p:nvSpPr>
        <p:spPr>
          <a:xfrm>
            <a:off x="9708677" y="2164080"/>
            <a:ext cx="243043" cy="1105479"/>
          </a:xfrm>
          <a:prstGeom prst="rightBrace">
            <a:avLst/>
          </a:prstGeom>
          <a:noFill/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AF7146-6EA4-49E5-9F0A-CB4308D4C506}"/>
              </a:ext>
            </a:extLst>
          </p:cNvPr>
          <p:cNvSpPr txBox="1"/>
          <p:nvPr/>
        </p:nvSpPr>
        <p:spPr>
          <a:xfrm>
            <a:off x="10022595" y="2612171"/>
            <a:ext cx="1670907" cy="30777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Channel 1 attributes</a:t>
            </a:r>
          </a:p>
        </p:txBody>
      </p:sp>
      <p:sp>
        <p:nvSpPr>
          <p:cNvPr id="34" name="Right Brace 33">
            <a:extLst>
              <a:ext uri="{FF2B5EF4-FFF2-40B4-BE49-F238E27FC236}">
                <a16:creationId xmlns:a16="http://schemas.microsoft.com/office/drawing/2014/main" id="{EB6B96A0-3B09-4F03-9EA0-8E6D46611FB3}"/>
              </a:ext>
            </a:extLst>
          </p:cNvPr>
          <p:cNvSpPr/>
          <p:nvPr/>
        </p:nvSpPr>
        <p:spPr>
          <a:xfrm>
            <a:off x="9714019" y="3274571"/>
            <a:ext cx="243043" cy="1105479"/>
          </a:xfrm>
          <a:prstGeom prst="rightBrace">
            <a:avLst/>
          </a:prstGeom>
          <a:noFill/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09AC1D1-E901-434E-9DA5-0CFE2ECB6BF4}"/>
              </a:ext>
            </a:extLst>
          </p:cNvPr>
          <p:cNvSpPr txBox="1"/>
          <p:nvPr/>
        </p:nvSpPr>
        <p:spPr>
          <a:xfrm>
            <a:off x="10027937" y="3722662"/>
            <a:ext cx="1690143" cy="30777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Radio Link attributes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B65580-3888-4676-8E1B-ADF766D8BDF6}"/>
              </a:ext>
            </a:extLst>
          </p:cNvPr>
          <p:cNvSpPr txBox="1"/>
          <p:nvPr/>
        </p:nvSpPr>
        <p:spPr>
          <a:xfrm>
            <a:off x="563286" y="1140021"/>
            <a:ext cx="23374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Legend:</a:t>
            </a:r>
          </a:p>
          <a:p>
            <a:r>
              <a:rPr lang="en-US" sz="1100" dirty="0"/>
              <a:t>CT: Carrier Termination (rfc8561)</a:t>
            </a:r>
          </a:p>
          <a:p>
            <a:r>
              <a:rPr lang="en-US" sz="1100" dirty="0"/>
              <a:t>RLT: Radio Link Termination (rfc8561)</a:t>
            </a:r>
          </a:p>
          <a:p>
            <a:r>
              <a:rPr lang="en-US" sz="1100" dirty="0"/>
              <a:t>LTP: Link Termination Point (rfc8345)</a:t>
            </a:r>
          </a:p>
        </p:txBody>
      </p:sp>
    </p:spTree>
    <p:extLst>
      <p:ext uri="{BB962C8B-B14F-4D97-AF65-F5344CB8AC3E}">
        <p14:creationId xmlns:p14="http://schemas.microsoft.com/office/powerpoint/2010/main" val="4291482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6B259950-E18F-4FC2-82BD-E80BC6545169}"/>
              </a:ext>
            </a:extLst>
          </p:cNvPr>
          <p:cNvSpPr/>
          <p:nvPr/>
        </p:nvSpPr>
        <p:spPr>
          <a:xfrm>
            <a:off x="700644" y="2542007"/>
            <a:ext cx="748145" cy="233889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N1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F93FED4-D28B-43F3-A8A8-E0971DE754BB}"/>
              </a:ext>
            </a:extLst>
          </p:cNvPr>
          <p:cNvSpPr/>
          <p:nvPr/>
        </p:nvSpPr>
        <p:spPr>
          <a:xfrm>
            <a:off x="5452203" y="2542007"/>
            <a:ext cx="748145" cy="233890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/>
              <a:t>N2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5D5F88B-DCBA-4916-B02B-9853BC1CAFE2}"/>
              </a:ext>
            </a:extLst>
          </p:cNvPr>
          <p:cNvCxnSpPr/>
          <p:nvPr/>
        </p:nvCxnSpPr>
        <p:spPr>
          <a:xfrm>
            <a:off x="1514103" y="3515780"/>
            <a:ext cx="3758541" cy="0"/>
          </a:xfrm>
          <a:prstGeom prst="line">
            <a:avLst/>
          </a:prstGeom>
          <a:ln w="19050">
            <a:solidFill>
              <a:srgbClr val="FFC000"/>
            </a:solidFill>
            <a:prstDash val="dash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6F6977B-6B1A-4034-A447-3AB0CD5D8633}"/>
              </a:ext>
            </a:extLst>
          </p:cNvPr>
          <p:cNvCxnSpPr/>
          <p:nvPr/>
        </p:nvCxnSpPr>
        <p:spPr>
          <a:xfrm>
            <a:off x="1514103" y="2741908"/>
            <a:ext cx="3758541" cy="0"/>
          </a:xfrm>
          <a:prstGeom prst="line">
            <a:avLst/>
          </a:prstGeom>
          <a:ln w="19050">
            <a:solidFill>
              <a:srgbClr val="00B050"/>
            </a:solidFill>
            <a:prstDash val="dash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3A9ACD8-73B5-4954-8CD1-29059919526A}"/>
              </a:ext>
            </a:extLst>
          </p:cNvPr>
          <p:cNvCxnSpPr/>
          <p:nvPr/>
        </p:nvCxnSpPr>
        <p:spPr>
          <a:xfrm>
            <a:off x="1528038" y="4808226"/>
            <a:ext cx="3806042" cy="0"/>
          </a:xfrm>
          <a:prstGeom prst="line">
            <a:avLst/>
          </a:prstGeom>
          <a:ln w="28575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F8929EBA-489E-4641-962D-8A1E3DC82AAF}"/>
              </a:ext>
            </a:extLst>
          </p:cNvPr>
          <p:cNvSpPr/>
          <p:nvPr/>
        </p:nvSpPr>
        <p:spPr>
          <a:xfrm>
            <a:off x="1743778" y="2661260"/>
            <a:ext cx="144606" cy="967143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2A2D9BB-DB3B-4042-83B9-01C830870CEF}"/>
              </a:ext>
            </a:extLst>
          </p:cNvPr>
          <p:cNvSpPr txBox="1"/>
          <p:nvPr/>
        </p:nvSpPr>
        <p:spPr>
          <a:xfrm>
            <a:off x="2017314" y="3303415"/>
            <a:ext cx="7681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C000"/>
                </a:solidFill>
              </a:rPr>
              <a:t>Chanel.id.2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6FAC042-EC8A-401B-86F0-DBB4E52AC643}"/>
              </a:ext>
            </a:extLst>
          </p:cNvPr>
          <p:cNvSpPr txBox="1"/>
          <p:nvPr/>
        </p:nvSpPr>
        <p:spPr>
          <a:xfrm>
            <a:off x="2006193" y="2534082"/>
            <a:ext cx="7681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B050"/>
                </a:solidFill>
              </a:rPr>
              <a:t>Chanel.id.1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D8C46095-DAF6-495B-A8A3-F47B7A566765}"/>
              </a:ext>
            </a:extLst>
          </p:cNvPr>
          <p:cNvCxnSpPr>
            <a:cxnSpLocks/>
            <a:stCxn id="27" idx="4"/>
          </p:cNvCxnSpPr>
          <p:nvPr/>
        </p:nvCxnSpPr>
        <p:spPr>
          <a:xfrm>
            <a:off x="1816081" y="3628403"/>
            <a:ext cx="0" cy="1122222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D9FB18C0-FBB0-472B-B6FE-3FC52D92C718}"/>
              </a:ext>
            </a:extLst>
          </p:cNvPr>
          <p:cNvSpPr txBox="1"/>
          <p:nvPr/>
        </p:nvSpPr>
        <p:spPr>
          <a:xfrm>
            <a:off x="2017314" y="4587142"/>
            <a:ext cx="14061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</a:rPr>
              <a:t>Radio Link (mw-link-11)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CB5A9D5-61DC-4FF3-AF63-43427E11EEFB}"/>
              </a:ext>
            </a:extLst>
          </p:cNvPr>
          <p:cNvSpPr/>
          <p:nvPr/>
        </p:nvSpPr>
        <p:spPr>
          <a:xfrm>
            <a:off x="6519608" y="550039"/>
            <a:ext cx="318906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"ietf-network-topology:</a:t>
            </a:r>
            <a:r>
              <a:rPr lang="en-US" sz="800" dirty="0">
                <a:solidFill>
                  <a:srgbClr val="0070C0"/>
                </a:solidFill>
              </a:rPr>
              <a:t>link</a:t>
            </a:r>
            <a:r>
              <a:rPr lang="en-US" sz="800" dirty="0"/>
              <a:t>": [</a:t>
            </a:r>
          </a:p>
          <a:p>
            <a:r>
              <a:rPr lang="en-US" sz="800" dirty="0"/>
              <a:t>       {</a:t>
            </a:r>
          </a:p>
          <a:p>
            <a:r>
              <a:rPr lang="en-US" sz="800" dirty="0"/>
              <a:t>         "link-id": "</a:t>
            </a:r>
            <a:r>
              <a:rPr lang="en-US" sz="800" dirty="0">
                <a:solidFill>
                  <a:srgbClr val="0070C0"/>
                </a:solidFill>
              </a:rPr>
              <a:t>mw-link-11</a:t>
            </a:r>
            <a:r>
              <a:rPr lang="en-US" sz="800" dirty="0"/>
              <a:t>",</a:t>
            </a:r>
          </a:p>
          <a:p>
            <a:r>
              <a:rPr lang="en-US" sz="800" dirty="0"/>
              <a:t>         "source": {</a:t>
            </a:r>
          </a:p>
          <a:p>
            <a:r>
              <a:rPr lang="en-US" sz="800" dirty="0"/>
              <a:t>           "source-node": "N1",</a:t>
            </a:r>
          </a:p>
          <a:p>
            <a:r>
              <a:rPr lang="en-US" sz="800" dirty="0"/>
              <a:t>           "source-tp": "LTP-1"</a:t>
            </a:r>
          </a:p>
          <a:p>
            <a:r>
              <a:rPr lang="en-US" sz="800" dirty="0"/>
              <a:t>         }</a:t>
            </a:r>
          </a:p>
          <a:p>
            <a:r>
              <a:rPr lang="en-US" sz="800" dirty="0"/>
              <a:t>         "destination": {</a:t>
            </a:r>
          </a:p>
          <a:p>
            <a:r>
              <a:rPr lang="en-US" sz="800" dirty="0"/>
              <a:t>           "dest-node": "N2",</a:t>
            </a:r>
          </a:p>
          <a:p>
            <a:r>
              <a:rPr lang="en-US" sz="800" dirty="0"/>
              <a:t>           "dest-tp": "LTP-1"</a:t>
            </a:r>
          </a:p>
          <a:p>
            <a:r>
              <a:rPr lang="en-US" sz="800" dirty="0"/>
              <a:t>         }</a:t>
            </a:r>
          </a:p>
          <a:p>
            <a:r>
              <a:rPr lang="en-US" sz="800" dirty="0"/>
              <a:t>		 </a:t>
            </a:r>
          </a:p>
          <a:p>
            <a:r>
              <a:rPr lang="en-US" sz="800" dirty="0"/>
              <a:t>         "mw-channels":</a:t>
            </a:r>
          </a:p>
          <a:p>
            <a:r>
              <a:rPr lang="en-US" sz="800" dirty="0"/>
              <a:t>          </a:t>
            </a:r>
            <a:r>
              <a:rPr lang="en-US" sz="800" dirty="0">
                <a:solidFill>
                  <a:srgbClr val="00B050"/>
                </a:solidFill>
              </a:rPr>
              <a:t>{</a:t>
            </a:r>
          </a:p>
          <a:p>
            <a:r>
              <a:rPr lang="en-US" sz="800" dirty="0">
                <a:solidFill>
                  <a:srgbClr val="00B050"/>
                </a:solidFill>
              </a:rPr>
              <a:t>            "ietf-microwave-topology:mw-channel-id":  "1",</a:t>
            </a:r>
          </a:p>
          <a:p>
            <a:r>
              <a:rPr lang="en-US" sz="800" dirty="0">
                <a:solidFill>
                  <a:srgbClr val="00B050"/>
                </a:solidFill>
              </a:rPr>
              <a:t>            "ietf-microwave-topology:mw-channel-frequency":  10728000,</a:t>
            </a:r>
          </a:p>
          <a:p>
            <a:r>
              <a:rPr lang="en-US" sz="800" dirty="0">
                <a:solidFill>
                  <a:srgbClr val="00B050"/>
                </a:solidFill>
              </a:rPr>
              <a:t>            "ietf-microwave-topology:mw-channel-separation": "28000",</a:t>
            </a:r>
          </a:p>
          <a:p>
            <a:r>
              <a:rPr lang="en-US" sz="800" dirty="0">
                <a:solidFill>
                  <a:srgbClr val="00B050"/>
                </a:solidFill>
              </a:rPr>
              <a:t>            "ietf-microwave-topology:mw-channel-nominal-bandwidth": "2000",</a:t>
            </a:r>
          </a:p>
          <a:p>
            <a:r>
              <a:rPr lang="en-US" sz="800" dirty="0">
                <a:solidFill>
                  <a:srgbClr val="00B050"/>
                </a:solidFill>
              </a:rPr>
              <a:t>            "ietf-microwave-topology:mw-channel-current-bandwidth": "1000",</a:t>
            </a:r>
          </a:p>
          <a:p>
            <a:r>
              <a:rPr lang="en-US" sz="800" dirty="0">
                <a:solidFill>
                  <a:srgbClr val="00B050"/>
                </a:solidFill>
              </a:rPr>
              <a:t>          }</a:t>
            </a:r>
          </a:p>
          <a:p>
            <a:r>
              <a:rPr lang="en-US" sz="800" dirty="0"/>
              <a:t>          </a:t>
            </a:r>
            <a:r>
              <a:rPr lang="en-US" sz="800" dirty="0">
                <a:solidFill>
                  <a:srgbClr val="FFC000"/>
                </a:solidFill>
              </a:rPr>
              <a:t>{</a:t>
            </a:r>
          </a:p>
          <a:p>
            <a:r>
              <a:rPr lang="en-US" sz="800" dirty="0">
                <a:solidFill>
                  <a:srgbClr val="FFC000"/>
                </a:solidFill>
              </a:rPr>
              <a:t>            "ietf-microwave-topology:mw-channel-id":  "2",</a:t>
            </a:r>
          </a:p>
          <a:p>
            <a:r>
              <a:rPr lang="en-US" sz="800" dirty="0">
                <a:solidFill>
                  <a:srgbClr val="FFC000"/>
                </a:solidFill>
              </a:rPr>
              <a:t>            "ietf-microwave-topology:mw-channel-frequency":  10756000,</a:t>
            </a:r>
          </a:p>
          <a:p>
            <a:r>
              <a:rPr lang="en-US" sz="800" dirty="0">
                <a:solidFill>
                  <a:srgbClr val="FFC000"/>
                </a:solidFill>
              </a:rPr>
              <a:t>            "ietf-microwave-topology:mw-channel-separation": "28000",</a:t>
            </a:r>
          </a:p>
          <a:p>
            <a:r>
              <a:rPr lang="en-US" sz="800" dirty="0">
                <a:solidFill>
                  <a:srgbClr val="FFC000"/>
                </a:solidFill>
              </a:rPr>
              <a:t>            "ietf-microwave-topology:mw-channel-nominal-bandwidth": "2000",</a:t>
            </a:r>
          </a:p>
          <a:p>
            <a:r>
              <a:rPr lang="en-US" sz="800" dirty="0">
                <a:solidFill>
                  <a:srgbClr val="FFC000"/>
                </a:solidFill>
              </a:rPr>
              <a:t>            "ietf-microwave-topology:mw-channel-current-bandwidth": "1000",</a:t>
            </a:r>
          </a:p>
          <a:p>
            <a:r>
              <a:rPr lang="en-US" sz="800" dirty="0">
                <a:solidFill>
                  <a:srgbClr val="FFC000"/>
                </a:solidFill>
              </a:rPr>
              <a:t>          }</a:t>
            </a:r>
          </a:p>
          <a:p>
            <a:endParaRPr lang="en-US" sz="800" dirty="0"/>
          </a:p>
          <a:p>
            <a:r>
              <a:rPr lang="en-US" sz="800" dirty="0"/>
              <a:t>          </a:t>
            </a:r>
            <a:r>
              <a:rPr lang="en-US" sz="800" dirty="0">
                <a:solidFill>
                  <a:srgbClr val="0070C0"/>
                </a:solidFill>
              </a:rPr>
              <a:t>"mw-bandwidth":"2000"</a:t>
            </a:r>
          </a:p>
          <a:p>
            <a:endParaRPr lang="en-US" sz="800" dirty="0"/>
          </a:p>
          <a:p>
            <a:r>
              <a:rPr lang="en-US" sz="800" dirty="0"/>
              <a:t>          </a:t>
            </a:r>
            <a:r>
              <a:rPr lang="en-US" sz="800" dirty="0">
                <a:solidFill>
                  <a:srgbClr val="0070C0"/>
                </a:solidFill>
              </a:rPr>
              <a:t>"ietf-generic-extension-topology:link-availability":{</a:t>
            </a:r>
          </a:p>
          <a:p>
            <a:r>
              <a:rPr lang="en-US" sz="800" dirty="0">
                <a:solidFill>
                  <a:srgbClr val="0070C0"/>
                </a:solidFill>
              </a:rPr>
              <a:t>             "availability":"99.999",</a:t>
            </a:r>
          </a:p>
          <a:p>
            <a:r>
              <a:rPr lang="en-US" sz="800" dirty="0">
                <a:solidFill>
                  <a:srgbClr val="0070C0"/>
                </a:solidFill>
              </a:rPr>
              <a:t>             "channel-bandwidth": “500"</a:t>
            </a:r>
          </a:p>
          <a:p>
            <a:r>
              <a:rPr lang="en-US" sz="800" dirty="0">
                <a:solidFill>
                  <a:srgbClr val="0070C0"/>
                </a:solidFill>
              </a:rPr>
              <a:t>          }</a:t>
            </a:r>
          </a:p>
          <a:p>
            <a:r>
              <a:rPr lang="en-US" sz="800" dirty="0">
                <a:solidFill>
                  <a:srgbClr val="0070C0"/>
                </a:solidFill>
              </a:rPr>
              <a:t>          "ietf-generic-extension-topology:link-availability":{</a:t>
            </a:r>
          </a:p>
          <a:p>
            <a:r>
              <a:rPr lang="en-US" sz="800" dirty="0">
                <a:solidFill>
                  <a:srgbClr val="0070C0"/>
                </a:solidFill>
              </a:rPr>
              <a:t>             "availability":"99.0",</a:t>
            </a:r>
          </a:p>
          <a:p>
            <a:r>
              <a:rPr lang="en-US" sz="800" dirty="0">
                <a:solidFill>
                  <a:srgbClr val="0070C0"/>
                </a:solidFill>
              </a:rPr>
              <a:t>             "channel-bandwidth": "4000"</a:t>
            </a:r>
          </a:p>
          <a:p>
            <a:r>
              <a:rPr lang="en-US" sz="800" dirty="0"/>
              <a:t>          }</a:t>
            </a:r>
          </a:p>
          <a:p>
            <a:r>
              <a:rPr lang="en-US" sz="800" dirty="0"/>
              <a:t>       }</a:t>
            </a:r>
          </a:p>
          <a:p>
            <a:r>
              <a:rPr lang="en-US" sz="800" dirty="0"/>
              <a:t>      ]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38C3B21A-C989-4CF3-9B13-0F8C9074B203}"/>
              </a:ext>
            </a:extLst>
          </p:cNvPr>
          <p:cNvSpPr/>
          <p:nvPr/>
        </p:nvSpPr>
        <p:spPr>
          <a:xfrm>
            <a:off x="1318503" y="4775568"/>
            <a:ext cx="65315" cy="653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E163253D-0C98-4024-964C-DE434006B134}"/>
              </a:ext>
            </a:extLst>
          </p:cNvPr>
          <p:cNvSpPr/>
          <p:nvPr/>
        </p:nvSpPr>
        <p:spPr>
          <a:xfrm>
            <a:off x="5502654" y="4775567"/>
            <a:ext cx="65315" cy="653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1E6C42DA-95F3-403F-AC9E-44D8271949B2}"/>
              </a:ext>
            </a:extLst>
          </p:cNvPr>
          <p:cNvSpPr/>
          <p:nvPr/>
        </p:nvSpPr>
        <p:spPr>
          <a:xfrm>
            <a:off x="1333951" y="2709250"/>
            <a:ext cx="65315" cy="6531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23A395BE-3615-46BE-8914-8223326B6C4E}"/>
              </a:ext>
            </a:extLst>
          </p:cNvPr>
          <p:cNvSpPr/>
          <p:nvPr/>
        </p:nvSpPr>
        <p:spPr>
          <a:xfrm>
            <a:off x="5494134" y="2709249"/>
            <a:ext cx="65315" cy="6531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42BC0EC1-75DA-42ED-8A53-DD0E1A601B41}"/>
              </a:ext>
            </a:extLst>
          </p:cNvPr>
          <p:cNvSpPr/>
          <p:nvPr/>
        </p:nvSpPr>
        <p:spPr>
          <a:xfrm>
            <a:off x="1329027" y="3485470"/>
            <a:ext cx="65315" cy="65315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88727BAD-B342-4C48-A557-B478801FD4E7}"/>
              </a:ext>
            </a:extLst>
          </p:cNvPr>
          <p:cNvSpPr/>
          <p:nvPr/>
        </p:nvSpPr>
        <p:spPr>
          <a:xfrm>
            <a:off x="5491847" y="3488472"/>
            <a:ext cx="65315" cy="65315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928FF58-ED4C-47B8-8FD8-F46C7D0F0FED}"/>
              </a:ext>
            </a:extLst>
          </p:cNvPr>
          <p:cNvSpPr txBox="1"/>
          <p:nvPr/>
        </p:nvSpPr>
        <p:spPr>
          <a:xfrm>
            <a:off x="1055222" y="2528343"/>
            <a:ext cx="3818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CT1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DE55086-AE0F-4FF0-9FCB-85653595F14A}"/>
              </a:ext>
            </a:extLst>
          </p:cNvPr>
          <p:cNvSpPr txBox="1"/>
          <p:nvPr/>
        </p:nvSpPr>
        <p:spPr>
          <a:xfrm>
            <a:off x="5438868" y="2527399"/>
            <a:ext cx="3818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CT1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EA3BB41-6C13-4567-BF97-0EBA0ED2BFE0}"/>
              </a:ext>
            </a:extLst>
          </p:cNvPr>
          <p:cNvSpPr txBox="1"/>
          <p:nvPr/>
        </p:nvSpPr>
        <p:spPr>
          <a:xfrm>
            <a:off x="1055222" y="3275841"/>
            <a:ext cx="3818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CT2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FC02589-20B4-4020-903B-7A1FA1A7BD03}"/>
              </a:ext>
            </a:extLst>
          </p:cNvPr>
          <p:cNvSpPr txBox="1"/>
          <p:nvPr/>
        </p:nvSpPr>
        <p:spPr>
          <a:xfrm>
            <a:off x="5435488" y="3269559"/>
            <a:ext cx="3818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CT2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D965822-34A7-4DCA-8336-35550C666B61}"/>
              </a:ext>
            </a:extLst>
          </p:cNvPr>
          <p:cNvSpPr txBox="1"/>
          <p:nvPr/>
        </p:nvSpPr>
        <p:spPr>
          <a:xfrm>
            <a:off x="563286" y="365373"/>
            <a:ext cx="501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Suggestion for 2+0 [generic: 1+1, N+0, XPIC, MIMO]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00C5F65-9043-4223-95AD-72631D82276A}"/>
              </a:ext>
            </a:extLst>
          </p:cNvPr>
          <p:cNvSpPr txBox="1"/>
          <p:nvPr/>
        </p:nvSpPr>
        <p:spPr>
          <a:xfrm>
            <a:off x="968769" y="443889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RLT-1</a:t>
            </a:r>
          </a:p>
          <a:p>
            <a:r>
              <a:rPr lang="en-US" sz="900" dirty="0"/>
              <a:t>LTP-1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B109BDC-E6D3-4675-845A-DB1AA33091A8}"/>
              </a:ext>
            </a:extLst>
          </p:cNvPr>
          <p:cNvSpPr txBox="1"/>
          <p:nvPr/>
        </p:nvSpPr>
        <p:spPr>
          <a:xfrm>
            <a:off x="5480799" y="443889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RLT-1</a:t>
            </a:r>
          </a:p>
          <a:p>
            <a:r>
              <a:rPr lang="en-US" sz="900" dirty="0"/>
              <a:t>LTP-1</a:t>
            </a:r>
          </a:p>
        </p:txBody>
      </p:sp>
      <p:sp>
        <p:nvSpPr>
          <p:cNvPr id="2" name="Right Brace 1">
            <a:extLst>
              <a:ext uri="{FF2B5EF4-FFF2-40B4-BE49-F238E27FC236}">
                <a16:creationId xmlns:a16="http://schemas.microsoft.com/office/drawing/2014/main" id="{7F4E3AA5-BAEB-4D0E-9F24-42355DF7CFD6}"/>
              </a:ext>
            </a:extLst>
          </p:cNvPr>
          <p:cNvSpPr/>
          <p:nvPr/>
        </p:nvSpPr>
        <p:spPr>
          <a:xfrm>
            <a:off x="9708677" y="2164080"/>
            <a:ext cx="243043" cy="1105479"/>
          </a:xfrm>
          <a:prstGeom prst="rightBrace">
            <a:avLst/>
          </a:prstGeom>
          <a:noFill/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AF7146-6EA4-49E5-9F0A-CB4308D4C506}"/>
              </a:ext>
            </a:extLst>
          </p:cNvPr>
          <p:cNvSpPr txBox="1"/>
          <p:nvPr/>
        </p:nvSpPr>
        <p:spPr>
          <a:xfrm>
            <a:off x="10022595" y="2612171"/>
            <a:ext cx="1670907" cy="30777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Channel 1 attributes</a:t>
            </a:r>
          </a:p>
        </p:txBody>
      </p:sp>
      <p:sp>
        <p:nvSpPr>
          <p:cNvPr id="32" name="Right Brace 31">
            <a:extLst>
              <a:ext uri="{FF2B5EF4-FFF2-40B4-BE49-F238E27FC236}">
                <a16:creationId xmlns:a16="http://schemas.microsoft.com/office/drawing/2014/main" id="{F11F09E2-9014-447B-94F7-95A8E77C2502}"/>
              </a:ext>
            </a:extLst>
          </p:cNvPr>
          <p:cNvSpPr/>
          <p:nvPr/>
        </p:nvSpPr>
        <p:spPr>
          <a:xfrm>
            <a:off x="9706785" y="3269559"/>
            <a:ext cx="243043" cy="1105479"/>
          </a:xfrm>
          <a:prstGeom prst="rightBrace">
            <a:avLst/>
          </a:prstGeom>
          <a:noFill/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BCBD292-0A7E-46E2-A4C6-0C1914D5E534}"/>
              </a:ext>
            </a:extLst>
          </p:cNvPr>
          <p:cNvSpPr txBox="1"/>
          <p:nvPr/>
        </p:nvSpPr>
        <p:spPr>
          <a:xfrm>
            <a:off x="10020703" y="3717650"/>
            <a:ext cx="1670907" cy="30777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Channel 2 attributes</a:t>
            </a:r>
          </a:p>
        </p:txBody>
      </p:sp>
      <p:sp>
        <p:nvSpPr>
          <p:cNvPr id="34" name="Right Brace 33">
            <a:extLst>
              <a:ext uri="{FF2B5EF4-FFF2-40B4-BE49-F238E27FC236}">
                <a16:creationId xmlns:a16="http://schemas.microsoft.com/office/drawing/2014/main" id="{EB6B96A0-3B09-4F03-9EA0-8E6D46611FB3}"/>
              </a:ext>
            </a:extLst>
          </p:cNvPr>
          <p:cNvSpPr/>
          <p:nvPr/>
        </p:nvSpPr>
        <p:spPr>
          <a:xfrm>
            <a:off x="9714019" y="4432811"/>
            <a:ext cx="243043" cy="1105479"/>
          </a:xfrm>
          <a:prstGeom prst="rightBrace">
            <a:avLst/>
          </a:prstGeom>
          <a:noFill/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09AC1D1-E901-434E-9DA5-0CFE2ECB6BF4}"/>
              </a:ext>
            </a:extLst>
          </p:cNvPr>
          <p:cNvSpPr txBox="1"/>
          <p:nvPr/>
        </p:nvSpPr>
        <p:spPr>
          <a:xfrm>
            <a:off x="10027937" y="4880902"/>
            <a:ext cx="1690143" cy="30777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Radio Link attributes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4FEF300-5DAB-41D2-A5FC-37D7A1F06F40}"/>
              </a:ext>
            </a:extLst>
          </p:cNvPr>
          <p:cNvSpPr txBox="1"/>
          <p:nvPr/>
        </p:nvSpPr>
        <p:spPr>
          <a:xfrm>
            <a:off x="563286" y="1140021"/>
            <a:ext cx="23374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Legend:</a:t>
            </a:r>
          </a:p>
          <a:p>
            <a:r>
              <a:rPr lang="en-US" sz="1100" dirty="0"/>
              <a:t>CT: Carrier Termination (rfc8561)</a:t>
            </a:r>
          </a:p>
          <a:p>
            <a:r>
              <a:rPr lang="en-US" sz="1100" dirty="0"/>
              <a:t>RLT: Radio Link Termination (rfc8561)</a:t>
            </a:r>
          </a:p>
          <a:p>
            <a:r>
              <a:rPr lang="en-US" sz="1100" dirty="0"/>
              <a:t>LTP: Link Termination Point (rfc8345)</a:t>
            </a:r>
          </a:p>
        </p:txBody>
      </p:sp>
    </p:spTree>
    <p:extLst>
      <p:ext uri="{BB962C8B-B14F-4D97-AF65-F5344CB8AC3E}">
        <p14:creationId xmlns:p14="http://schemas.microsoft.com/office/powerpoint/2010/main" val="68100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241</Words>
  <Application>Microsoft Office PowerPoint</Application>
  <PresentationFormat>Widescreen</PresentationFormat>
  <Paragraphs>110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Dragos-Iulian Dosan</dc:creator>
  <cp:lastModifiedBy>Dragos-Iulian Dosan</cp:lastModifiedBy>
  <cp:revision>12</cp:revision>
  <dcterms:created xsi:type="dcterms:W3CDTF">2020-02-13T08:29:45Z</dcterms:created>
  <dcterms:modified xsi:type="dcterms:W3CDTF">2020-02-13T15:18:08Z</dcterms:modified>
</cp:coreProperties>
</file>