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3" r:id="rId4"/>
    <p:sldId id="267" r:id="rId5"/>
    <p:sldId id="268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BB300-C1C9-45C3-B1B3-3FE1F605C356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BB129-D4E5-401E-A854-B2D4B6AB8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6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3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1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3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3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5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2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6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3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2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July, 2017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draft-ietf-ccamp-mw-yang-01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242F4-3B75-4E3C-A0AC-3666538EA6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9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2074" y="1367540"/>
            <a:ext cx="10567852" cy="1648829"/>
          </a:xfrm>
        </p:spPr>
        <p:txBody>
          <a:bodyPr>
            <a:normAutofit fontScale="90000"/>
          </a:bodyPr>
          <a:lstStyle/>
          <a:p>
            <a:r>
              <a:rPr lang="en-US" altLang="zh-CN" sz="4900" dirty="0">
                <a:solidFill>
                  <a:srgbClr val="58585A"/>
                </a:solidFill>
                <a:latin typeface="Ericsson Capital TT" pitchFamily="2" charset="0"/>
              </a:rPr>
              <a:t>A YANG Data Model for Microwave Radio Link</a:t>
            </a:r>
            <a:br>
              <a:rPr lang="en-US" altLang="zh-CN" sz="4400" dirty="0">
                <a:solidFill>
                  <a:srgbClr val="58585A"/>
                </a:solidFill>
                <a:latin typeface="Ericsson Capital TT" pitchFamily="2" charset="0"/>
              </a:rPr>
            </a:br>
            <a:br>
              <a:rPr lang="en-US" altLang="zh-CN" sz="3600" dirty="0">
                <a:solidFill>
                  <a:prstClr val="black"/>
                </a:solidFill>
                <a:latin typeface="Calibri"/>
              </a:rPr>
            </a:br>
            <a:r>
              <a:rPr lang="en-US" altLang="zh-CN" sz="2800" dirty="0">
                <a:solidFill>
                  <a:prstClr val="black"/>
                </a:solidFill>
                <a:latin typeface="Calibri"/>
              </a:rPr>
              <a:t>draft-ietf-ccamp-mw-yang-01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85594"/>
            <a:ext cx="3477208" cy="2108719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altLang="zh-CN" sz="2000" dirty="0"/>
              <a:t>J. Ahlberg (Ericsson)</a:t>
            </a:r>
          </a:p>
          <a:p>
            <a:pPr algn="l">
              <a:defRPr/>
            </a:pPr>
            <a:r>
              <a:rPr lang="en-US" altLang="zh-CN" sz="2000" dirty="0"/>
              <a:t>M. YE (Huawei)</a:t>
            </a:r>
          </a:p>
          <a:p>
            <a:pPr algn="l">
              <a:defRPr/>
            </a:pPr>
            <a:r>
              <a:rPr lang="en-US" altLang="zh-CN" sz="2000" dirty="0"/>
              <a:t>X. Li (NEC Laboratories Europe)</a:t>
            </a:r>
          </a:p>
          <a:p>
            <a:pPr algn="l">
              <a:defRPr/>
            </a:pPr>
            <a:r>
              <a:rPr lang="en-US" altLang="zh-CN" sz="2000" dirty="0"/>
              <a:t>CJ. </a:t>
            </a:r>
            <a:r>
              <a:rPr lang="en-US" altLang="zh-CN" sz="2000" dirty="0" err="1"/>
              <a:t>Bernardos</a:t>
            </a:r>
            <a:r>
              <a:rPr lang="en-US" altLang="zh-CN" sz="2000" dirty="0"/>
              <a:t> (UC3M)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 bwMode="auto">
          <a:xfrm>
            <a:off x="4103792" y="6163192"/>
            <a:ext cx="398441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zh-CN" sz="2000" dirty="0">
                <a:latin typeface="+mn-lt"/>
                <a:ea typeface="+mn-ea"/>
              </a:rPr>
              <a:t>IETF 99   CCAMP  July 2017   Prague</a:t>
            </a:r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6096000" y="3685594"/>
            <a:ext cx="4960775" cy="1889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zh-CN" sz="2000" dirty="0"/>
              <a:t>M. Vaupotic (</a:t>
            </a:r>
            <a:r>
              <a:rPr lang="en-US" altLang="zh-CN" sz="2000" dirty="0" err="1"/>
              <a:t>Aviat</a:t>
            </a:r>
            <a:r>
              <a:rPr lang="en-US" altLang="zh-CN" sz="2000" dirty="0"/>
              <a:t>)</a:t>
            </a:r>
          </a:p>
          <a:p>
            <a:pPr algn="l">
              <a:defRPr/>
            </a:pPr>
            <a:r>
              <a:rPr lang="en-US" altLang="zh-CN" sz="2000" dirty="0"/>
              <a:t>K. Kawada (NEC Corporation)</a:t>
            </a:r>
          </a:p>
          <a:p>
            <a:pPr algn="l">
              <a:defRPr/>
            </a:pPr>
            <a:r>
              <a:rPr lang="en-US" altLang="zh-CN" sz="2000" dirty="0"/>
              <a:t>D. Spreafico (Nokia - IT)</a:t>
            </a:r>
          </a:p>
        </p:txBody>
      </p:sp>
    </p:spTree>
    <p:extLst>
      <p:ext uri="{BB962C8B-B14F-4D97-AF65-F5344CB8AC3E}">
        <p14:creationId xmlns:p14="http://schemas.microsoft.com/office/powerpoint/2010/main" val="148196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0802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58585A"/>
                </a:solidFill>
                <a:latin typeface="Ericsson Capital TT" pitchFamily="2" charset="0"/>
              </a:rPr>
              <a:t>Overview</a:t>
            </a:r>
            <a:endParaRPr lang="en-US" dirty="0">
              <a:solidFill>
                <a:srgbClr val="58585A"/>
              </a:solidFill>
              <a:latin typeface="Ericsson Capital TT" pitchFamily="2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9834" y="1733852"/>
            <a:ext cx="716183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draft defines a YANG data model in order to control and manage the radio link interfaces, and the connectivity to packet (typically Ethernet) interfaces in a microwave/millimeter wave node.</a:t>
            </a:r>
          </a:p>
          <a:p>
            <a:pPr lvl="1"/>
            <a:r>
              <a:rPr lang="en-US" sz="2000" b="1" dirty="0"/>
              <a:t>follows the framework in [draft-mwdt-ccamp-fmwk-01], </a:t>
            </a:r>
            <a:r>
              <a:rPr lang="en-US" sz="2000" dirty="0"/>
              <a:t>which defines the use cases and requirements, and provides detailed gap analysis of the current existing/drafts models</a:t>
            </a:r>
          </a:p>
          <a:p>
            <a:pPr lvl="1"/>
            <a:r>
              <a:rPr lang="en-US" sz="2000" b="1" dirty="0"/>
              <a:t>augments RFC 7223 </a:t>
            </a:r>
            <a:r>
              <a:rPr lang="en-US" sz="2000" dirty="0"/>
              <a:t>to align with the same structure for management of the packet interfaces. </a:t>
            </a:r>
          </a:p>
          <a:p>
            <a:pPr lvl="1"/>
            <a:r>
              <a:rPr lang="en-US" sz="2000" b="1" dirty="0"/>
              <a:t>uses established microwave equipment and radio standards</a:t>
            </a:r>
            <a:r>
              <a:rPr lang="en-US" sz="2000" dirty="0"/>
              <a:t>, such as ETSI EN 302 217-2, </a:t>
            </a:r>
            <a:r>
              <a:rPr lang="en-US" sz="2000" b="1" dirty="0"/>
              <a:t>and the [draft-ahlberg-ccamp-microwave-radio-link-01] and the ONF Microwave Models as the basis </a:t>
            </a:r>
            <a:r>
              <a:rPr lang="en-US" sz="2000" dirty="0"/>
              <a:t>for the definition of the detailed configuration parameters and proposing new ones to cover the identified gaps that are analyzed in [draft-mwdt-ccamp-fmwk-01]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12239" y="761636"/>
            <a:ext cx="1559797" cy="250201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498012" y="3740185"/>
            <a:ext cx="3196980" cy="2633323"/>
            <a:chOff x="2836507" y="3632991"/>
            <a:chExt cx="3477638" cy="2864498"/>
          </a:xfrm>
        </p:grpSpPr>
        <p:sp>
          <p:nvSpPr>
            <p:cNvPr id="6" name="Rectangle 5"/>
            <p:cNvSpPr/>
            <p:nvPr/>
          </p:nvSpPr>
          <p:spPr bwMode="auto">
            <a:xfrm>
              <a:off x="2836507" y="3632991"/>
              <a:ext cx="3477638" cy="28644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dirty="0">
                  <a:latin typeface="Arial" charset="0"/>
                </a:rPr>
                <a:t>Interfaces Hierarchy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775956" y="5065240"/>
              <a:ext cx="1454778" cy="45726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radio-link-terminal</a:t>
              </a:r>
            </a:p>
          </p:txBody>
        </p:sp>
        <p:sp>
          <p:nvSpPr>
            <p:cNvPr id="8" name="Rectangle 10"/>
            <p:cNvSpPr/>
            <p:nvPr/>
          </p:nvSpPr>
          <p:spPr bwMode="auto">
            <a:xfrm>
              <a:off x="4732505" y="5957983"/>
              <a:ext cx="1456359" cy="4333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Arial" charset="0"/>
                </a:rPr>
                <a:t>carrier-termination</a:t>
              </a:r>
            </a:p>
          </p:txBody>
        </p:sp>
        <p:sp>
          <p:nvSpPr>
            <p:cNvPr id="9" name="Rectangle 12"/>
            <p:cNvSpPr/>
            <p:nvPr/>
          </p:nvSpPr>
          <p:spPr bwMode="auto">
            <a:xfrm>
              <a:off x="3108357" y="4161954"/>
              <a:ext cx="1335198" cy="46780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‘Ethernet Port’</a:t>
              </a:r>
            </a:p>
          </p:txBody>
        </p:sp>
        <p:sp>
          <p:nvSpPr>
            <p:cNvPr id="10" name="Rectangle 13"/>
            <p:cNvSpPr/>
            <p:nvPr/>
          </p:nvSpPr>
          <p:spPr bwMode="auto">
            <a:xfrm>
              <a:off x="2987196" y="5957983"/>
              <a:ext cx="1456359" cy="43334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bg1"/>
                  </a:solidFill>
                  <a:latin typeface="Arial" charset="0"/>
                </a:rPr>
                <a:t>carrier-termination</a:t>
              </a:r>
            </a:p>
          </p:txBody>
        </p:sp>
        <p:sp>
          <p:nvSpPr>
            <p:cNvPr id="11" name="Rectangle 12"/>
            <p:cNvSpPr/>
            <p:nvPr/>
          </p:nvSpPr>
          <p:spPr bwMode="auto">
            <a:xfrm>
              <a:off x="4732505" y="4154875"/>
              <a:ext cx="1335198" cy="46780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‘TDM Port’</a:t>
              </a:r>
            </a:p>
          </p:txBody>
        </p:sp>
        <p:cxnSp>
          <p:nvCxnSpPr>
            <p:cNvPr id="12" name="直接连接符 13"/>
            <p:cNvCxnSpPr>
              <a:stCxn id="9" idx="2"/>
              <a:endCxn id="7" idx="0"/>
            </p:cNvCxnSpPr>
            <p:nvPr/>
          </p:nvCxnSpPr>
          <p:spPr>
            <a:xfrm>
              <a:off x="3775956" y="4629759"/>
              <a:ext cx="727389" cy="435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5"/>
            <p:cNvCxnSpPr>
              <a:stCxn id="11" idx="2"/>
              <a:endCxn id="7" idx="0"/>
            </p:cNvCxnSpPr>
            <p:nvPr/>
          </p:nvCxnSpPr>
          <p:spPr>
            <a:xfrm flipH="1">
              <a:off x="4503345" y="4622680"/>
              <a:ext cx="896759" cy="4425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7"/>
            <p:cNvCxnSpPr>
              <a:stCxn id="7" idx="2"/>
              <a:endCxn id="10" idx="0"/>
            </p:cNvCxnSpPr>
            <p:nvPr/>
          </p:nvCxnSpPr>
          <p:spPr>
            <a:xfrm flipH="1">
              <a:off x="3715376" y="5522501"/>
              <a:ext cx="787969" cy="4354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9"/>
            <p:cNvCxnSpPr>
              <a:stCxn id="7" idx="2"/>
              <a:endCxn id="8" idx="0"/>
            </p:cNvCxnSpPr>
            <p:nvPr/>
          </p:nvCxnSpPr>
          <p:spPr>
            <a:xfrm>
              <a:off x="4503345" y="5522501"/>
              <a:ext cx="957340" cy="4354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8ED2DAF6-1E3C-4C45-8506-727BBC86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09E2CC6C-3E8E-4CAD-91F9-33F1C8182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F266FB64-D732-4A60-AECD-DAB2895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74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8585A"/>
                </a:solidFill>
                <a:latin typeface="Ericsson Capital TT" pitchFamily="2" charset="0"/>
              </a:rPr>
              <a:t>Status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54225"/>
            <a:ext cx="10513426" cy="4967785"/>
          </a:xfrm>
        </p:spPr>
        <p:txBody>
          <a:bodyPr>
            <a:normAutofit/>
          </a:bodyPr>
          <a:lstStyle/>
          <a:p>
            <a:r>
              <a:rPr lang="en-US" sz="2000" dirty="0"/>
              <a:t>The draft was adopted by CCAMP WG, April 2016</a:t>
            </a:r>
            <a:endParaRPr lang="en-US" sz="1600" i="1" dirty="0"/>
          </a:p>
          <a:p>
            <a:pPr marL="804863" lvl="2" indent="-177800"/>
            <a:endParaRPr lang="en-US" sz="400" i="1" dirty="0"/>
          </a:p>
          <a:p>
            <a:r>
              <a:rPr lang="en-US" sz="2000" dirty="0"/>
              <a:t>Update from -00</a:t>
            </a:r>
          </a:p>
          <a:p>
            <a:pPr marL="531813" lvl="1" indent="-176213"/>
            <a:r>
              <a:rPr lang="en-US" sz="1800" dirty="0"/>
              <a:t>Two new co-authors: Daniela Spreafico from Nokia, and Marko </a:t>
            </a:r>
            <a:r>
              <a:rPr lang="en-US" sz="1800" dirty="0" err="1"/>
              <a:t>Vaupotic</a:t>
            </a:r>
            <a:r>
              <a:rPr lang="en-US" sz="1800" dirty="0"/>
              <a:t> from </a:t>
            </a:r>
            <a:r>
              <a:rPr lang="en-US" sz="1800" dirty="0" err="1"/>
              <a:t>Aviat</a:t>
            </a:r>
            <a:endParaRPr lang="sv-SE" sz="1800" dirty="0"/>
          </a:p>
          <a:p>
            <a:pPr marL="531813" lvl="1" indent="-176213"/>
            <a:r>
              <a:rPr lang="en-US" sz="1800" dirty="0"/>
              <a:t>Model changes: </a:t>
            </a:r>
            <a:endParaRPr lang="sv-SE" sz="1800" dirty="0"/>
          </a:p>
          <a:p>
            <a:pPr marL="804863" lvl="2" indent="-177800"/>
            <a:r>
              <a:rPr lang="en-US" sz="1600" dirty="0"/>
              <a:t>remove </a:t>
            </a:r>
            <a:r>
              <a:rPr lang="en-US" sz="1600" dirty="0" err="1"/>
              <a:t>rx</a:t>
            </a:r>
            <a:r>
              <a:rPr lang="en-US" sz="1600" dirty="0"/>
              <a:t>-frequency-config, and update the definitions of </a:t>
            </a:r>
            <a:r>
              <a:rPr lang="en-US" sz="1600" dirty="0" err="1"/>
              <a:t>rx</a:t>
            </a:r>
            <a:r>
              <a:rPr lang="en-US" sz="1600" dirty="0"/>
              <a:t>-frequency and duplex-distance to enable multiple configuration ways </a:t>
            </a:r>
            <a:endParaRPr lang="sv-SE" sz="1600" dirty="0"/>
          </a:p>
          <a:p>
            <a:pPr marL="804863" lvl="2" indent="-177800"/>
            <a:r>
              <a:rPr lang="en-US" sz="1600" dirty="0"/>
              <a:t>add forced-switch as an identity for protection-external-commands</a:t>
            </a:r>
            <a:endParaRPr lang="sv-SE" sz="1600" dirty="0"/>
          </a:p>
          <a:p>
            <a:pPr marL="804863" lvl="2" indent="-177800"/>
            <a:r>
              <a:rPr lang="en-US" sz="1600" dirty="0"/>
              <a:t>refine the model by better text description, or change the units in some leaves </a:t>
            </a:r>
            <a:endParaRPr lang="sv-SE" sz="1600" dirty="0"/>
          </a:p>
          <a:p>
            <a:pPr marL="531813" lvl="1" indent="-176213"/>
            <a:r>
              <a:rPr lang="en-US" sz="1800" dirty="0"/>
              <a:t>Editorial changes: </a:t>
            </a:r>
            <a:endParaRPr lang="sv-SE" sz="1800" dirty="0"/>
          </a:p>
          <a:p>
            <a:pPr marL="804863" lvl="2" indent="-177800"/>
            <a:r>
              <a:rPr lang="en-US" sz="1600" dirty="0"/>
              <a:t>add a clarification that the definition of the data nodes are based on established microwave equipment and radio standards, such as ETSI EN 302 217</a:t>
            </a:r>
          </a:p>
          <a:p>
            <a:pPr marL="1262063" lvl="3" indent="-177800"/>
            <a:r>
              <a:rPr lang="en-US" sz="1400" dirty="0"/>
              <a:t>to ensure a good alignment  between the various standardization and modeling initiatives within the microwave domain and thereby address a concern raised in the review of the last version of the model</a:t>
            </a:r>
            <a:endParaRPr lang="sv-SE" sz="1200" dirty="0"/>
          </a:p>
          <a:p>
            <a:pPr marL="804863" lvl="2" indent="-177800"/>
            <a:r>
              <a:rPr lang="en-US" sz="1600" dirty="0"/>
              <a:t>a new sub-section 3.2 to explain that some attribute in RFC7223 may not be relevant for this model.</a:t>
            </a:r>
          </a:p>
          <a:p>
            <a:pPr marL="804863" lvl="2" indent="-177800"/>
            <a:endParaRPr lang="en-US" sz="400" dirty="0"/>
          </a:p>
          <a:p>
            <a:pPr marL="0" indent="-287337"/>
            <a:r>
              <a:rPr lang="en-US" sz="2100" dirty="0"/>
              <a:t>Model validated in practice at IETF Hackathon</a:t>
            </a:r>
          </a:p>
          <a:p>
            <a:pPr marL="457200" lvl="1" indent="-287337"/>
            <a:r>
              <a:rPr lang="en-US" sz="1600" dirty="0"/>
              <a:t>Two SDN applications implemented – Energy Efficiency &amp; Dynamic Frequency Control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8A904-48B4-4BFE-8E38-766C7409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A0633-D4E4-468A-AC39-E99AE2E6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733A6-4B64-4727-A737-0A7C778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CB56CFE-999C-441F-A63D-016E1AFC1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95" y="1942441"/>
            <a:ext cx="4509135" cy="3874770"/>
          </a:xfrm>
          <a:prstGeom prst="rect">
            <a:avLst/>
          </a:prstGeom>
        </p:spPr>
      </p:pic>
      <p:sp>
        <p:nvSpPr>
          <p:cNvPr id="18" name="Cross 17">
            <a:extLst>
              <a:ext uri="{FF2B5EF4-FFF2-40B4-BE49-F238E27FC236}">
                <a16:creationId xmlns:a16="http://schemas.microsoft.com/office/drawing/2014/main" id="{22360416-8B89-48D9-AD07-56410B93BDDF}"/>
              </a:ext>
            </a:extLst>
          </p:cNvPr>
          <p:cNvSpPr/>
          <p:nvPr/>
        </p:nvSpPr>
        <p:spPr>
          <a:xfrm rot="2902157">
            <a:off x="1423422" y="3166806"/>
            <a:ext cx="1108302" cy="1127357"/>
          </a:xfrm>
          <a:prstGeom prst="plus">
            <a:avLst>
              <a:gd name="adj" fmla="val 43565"/>
            </a:avLst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0996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8585A"/>
                </a:solidFill>
                <a:latin typeface="Ericsson Capital TT" pitchFamily="2" charset="0"/>
              </a:rPr>
              <a:t>Model Changes</a:t>
            </a:r>
            <a:br>
              <a:rPr lang="en-US" dirty="0">
                <a:solidFill>
                  <a:srgbClr val="58585A"/>
                </a:solidFill>
                <a:latin typeface="Ericsson Capital TT" pitchFamily="2" charset="0"/>
              </a:rPr>
            </a:br>
            <a:r>
              <a:rPr lang="en-US" sz="3200" dirty="0">
                <a:solidFill>
                  <a:srgbClr val="58585A"/>
                </a:solidFill>
                <a:latin typeface="Ericsson Capital TT" pitchFamily="2" charset="0"/>
              </a:rPr>
              <a:t>CT – RX Frequency Config</a:t>
            </a:r>
            <a:endParaRPr lang="en-US" dirty="0">
              <a:solidFill>
                <a:srgbClr val="58585A"/>
              </a:solidFill>
              <a:latin typeface="Ericsson Capital TT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8A904-48B4-4BFE-8E38-766C7409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A0633-D4E4-468A-AC39-E99AE2E6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733A6-4B64-4727-A737-0A7C778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5C0459E-E78D-45E0-A633-3082C6857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631" y="2174666"/>
            <a:ext cx="4080510" cy="3489008"/>
          </a:xfrm>
          <a:prstGeom prst="rect">
            <a:avLst/>
          </a:prstGeom>
        </p:spPr>
      </p:pic>
      <p:sp>
        <p:nvSpPr>
          <p:cNvPr id="17" name="Arrow: Right 16">
            <a:extLst>
              <a:ext uri="{FF2B5EF4-FFF2-40B4-BE49-F238E27FC236}">
                <a16:creationId xmlns:a16="http://schemas.microsoft.com/office/drawing/2014/main" id="{6B520635-4DE3-4D2A-AD3F-7C39F46312A1}"/>
              </a:ext>
            </a:extLst>
          </p:cNvPr>
          <p:cNvSpPr/>
          <p:nvPr/>
        </p:nvSpPr>
        <p:spPr>
          <a:xfrm>
            <a:off x="5588000" y="3541799"/>
            <a:ext cx="725714" cy="377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8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0996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58585A"/>
                </a:solidFill>
                <a:latin typeface="Ericsson Capital TT" pitchFamily="2" charset="0"/>
              </a:rPr>
              <a:t>Model Changes</a:t>
            </a:r>
            <a:br>
              <a:rPr lang="en-US" dirty="0">
                <a:solidFill>
                  <a:srgbClr val="58585A"/>
                </a:solidFill>
                <a:latin typeface="Ericsson Capital TT" pitchFamily="2" charset="0"/>
              </a:rPr>
            </a:br>
            <a:r>
              <a:rPr lang="en-US" sz="3200" dirty="0">
                <a:solidFill>
                  <a:srgbClr val="58585A"/>
                </a:solidFill>
                <a:latin typeface="Ericsson Capital TT" pitchFamily="2" charset="0"/>
              </a:rPr>
              <a:t>Protection – External Commands</a:t>
            </a:r>
            <a:endParaRPr lang="en-US" dirty="0">
              <a:solidFill>
                <a:srgbClr val="58585A"/>
              </a:solidFill>
              <a:latin typeface="Ericsson Capital TT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8A904-48B4-4BFE-8E38-766C7409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A0633-D4E4-468A-AC39-E99AE2E6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733A6-4B64-4727-A737-0A7C778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79EF92-15D1-4CF1-A0D3-9256F8551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8412"/>
            <a:ext cx="4654868" cy="21602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126F3D-0B75-4AA8-A563-6B5B2D740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2638" y="1861679"/>
            <a:ext cx="3951923" cy="3737610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42E9BB0E-9F63-46B7-964F-FFF62E2311A6}"/>
              </a:ext>
            </a:extLst>
          </p:cNvPr>
          <p:cNvSpPr/>
          <p:nvPr/>
        </p:nvSpPr>
        <p:spPr>
          <a:xfrm>
            <a:off x="5733143" y="2908547"/>
            <a:ext cx="725714" cy="377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A43251-6225-4761-9225-84FC177AC15F}"/>
              </a:ext>
            </a:extLst>
          </p:cNvPr>
          <p:cNvSpPr/>
          <p:nvPr/>
        </p:nvSpPr>
        <p:spPr>
          <a:xfrm>
            <a:off x="7055554" y="4252686"/>
            <a:ext cx="4076905" cy="1407885"/>
          </a:xfrm>
          <a:prstGeom prst="rect">
            <a:avLst/>
          </a:prstGeom>
          <a:noFill/>
          <a:ln w="38100">
            <a:solidFill>
              <a:srgbClr val="2E75B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0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model definition considered to be completed. </a:t>
            </a:r>
          </a:p>
          <a:p>
            <a:pPr lvl="1"/>
            <a:r>
              <a:rPr lang="en-US" dirty="0"/>
              <a:t>Your review and comments are welcome!</a:t>
            </a:r>
          </a:p>
          <a:p>
            <a:pPr lvl="1"/>
            <a:endParaRPr lang="en-US" dirty="0"/>
          </a:p>
          <a:p>
            <a:r>
              <a:rPr lang="en-US" dirty="0"/>
              <a:t>Asking for WG LC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8A904-48B4-4BFE-8E38-766C7409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July,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A0633-D4E4-468A-AC39-E99AE2E6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draft-ietf-ccamp-mw-yang-01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733A6-4B64-4727-A737-0A7C778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42F4-3B75-4E3C-A0AC-3666538EA63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F6142FD1-528E-4E69-903C-AB9B93132CAA}"/>
              </a:ext>
            </a:extLst>
          </p:cNvPr>
          <p:cNvSpPr txBox="1">
            <a:spLocks/>
          </p:cNvSpPr>
          <p:nvPr/>
        </p:nvSpPr>
        <p:spPr>
          <a:xfrm>
            <a:off x="838200" y="908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58585A"/>
                </a:solidFill>
                <a:latin typeface="Ericsson Capital TT" pitchFamily="2" charset="0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95001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9694</TotalTime>
  <Words>360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Ericsson Capital TT</vt:lpstr>
      <vt:lpstr>Office 主题</vt:lpstr>
      <vt:lpstr>A YANG Data Model for Microwave Radio Link  draft-ietf-ccamp-mw-yang-01</vt:lpstr>
      <vt:lpstr>Overview</vt:lpstr>
      <vt:lpstr>Status</vt:lpstr>
      <vt:lpstr>Model Changes CT – RX Frequency Config</vt:lpstr>
      <vt:lpstr>Model Changes Protection – External Commands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YANG Data Model for Microwave Radio Link  draft-mwdt-ccamp-mw-yang-01</dc:title>
  <dc:creator>Yemin (Amy)</dc:creator>
  <cp:lastModifiedBy>Jonas Ahlberg</cp:lastModifiedBy>
  <cp:revision>46</cp:revision>
  <dcterms:created xsi:type="dcterms:W3CDTF">2017-03-17T09:12:10Z</dcterms:created>
  <dcterms:modified xsi:type="dcterms:W3CDTF">2017-07-12T09:49:58Z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(2)iUYzHRXt8tipZrtyXz5MVCrEw8ctUbdGloHYmFEMoRRuFIE2AV9ybKYgILvYcEgDx6wWmPFK
FVkETuufTmDX5FVtkWF3GKXhT9DtFiCY4eN/wGvqh2WS2vp4aAJUzOHYbNNCO/OytefjwlT5
8i29mF+KmJS6vXB6ZdjijSdR/yeXcisOI+dzo6ZEkFo/5cIOx1Q5uVr1wiibNocGBsJCw9QL
G3oMghhCzOppNmbvYL</vt:lpwstr>
  </property>
  <property fmtid="{D5CDD505-2E9C-101B-9397-08002B2CF9AE}" pid="3" name="_2015_ms_pID_7253431">
    <vt:lpwstr>pN9V6DNBR01MVhvgxpRs2U0uSFH01nhsJ1iNxUvLpiWiAtnSDg83C+
kWH2JQzapjC87CBtWAFcCht7+7FbCwXThIro9O/5yv/KGD263I1521MCQnPIvKlmGiCU7l5X
XAwrkyA40Zo1IsO4DmLhPbto2EOQZiV62aZxh9nR3atP+1srm3iu6tOWoNOEVt4L3MLBwczE
Fv5G3VH9GJLKvpdI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1490653398</vt:lpwstr>
  </property>
</Properties>
</file>