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35081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4053" algn="l" defTabSz="35081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08107" algn="l" defTabSz="35081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2162" algn="l" defTabSz="35081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16215" algn="l" defTabSz="35081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70269" algn="l" defTabSz="35081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24322" algn="l" defTabSz="35081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78377" algn="l" defTabSz="35081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32431" algn="l" defTabSz="3508107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532" autoAdjust="0"/>
  </p:normalViewPr>
  <p:slideViewPr>
    <p:cSldViewPr snapToGrid="0">
      <p:cViewPr>
        <p:scale>
          <a:sx n="40" d="100"/>
          <a:sy n="40" d="100"/>
        </p:scale>
        <p:origin x="-402" y="-1806"/>
      </p:cViewPr>
      <p:guideLst>
        <p:guide orient="horz" pos="13482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7005936"/>
            <a:ext cx="25737978" cy="14903708"/>
          </a:xfrm>
          <a:prstGeom prst="rect">
            <a:avLst/>
          </a:prstGeom>
        </p:spPr>
        <p:txBody>
          <a:bodyPr lIns="129369" tIns="64685" rIns="129369" bIns="64685" anchor="b"/>
          <a:lstStyle>
            <a:lvl1pPr algn="ctr">
              <a:defRPr sz="199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997" y="22484389"/>
            <a:ext cx="22709982" cy="10335480"/>
          </a:xfrm>
          <a:prstGeom prst="rect">
            <a:avLst/>
          </a:prstGeom>
        </p:spPr>
        <p:txBody>
          <a:bodyPr lIns="129369" tIns="64685" rIns="129369" bIns="64685"/>
          <a:lstStyle>
            <a:lvl1pPr marL="0" indent="0" algn="ctr">
              <a:buNone/>
              <a:defRPr sz="7900"/>
            </a:lvl1pPr>
            <a:lvl2pPr marL="1512650" indent="0" algn="ctr">
              <a:buNone/>
              <a:defRPr sz="6600"/>
            </a:lvl2pPr>
            <a:lvl3pPr marL="3025301" indent="0" algn="ctr">
              <a:buNone/>
              <a:defRPr sz="6000"/>
            </a:lvl3pPr>
            <a:lvl4pPr marL="4537953" indent="0" algn="ctr">
              <a:buNone/>
              <a:defRPr sz="5300"/>
            </a:lvl4pPr>
            <a:lvl5pPr marL="6050603" indent="0" algn="ctr">
              <a:buNone/>
              <a:defRPr sz="5300"/>
            </a:lvl5pPr>
            <a:lvl6pPr marL="7563253" indent="0" algn="ctr">
              <a:buNone/>
              <a:defRPr sz="5300"/>
            </a:lvl6pPr>
            <a:lvl7pPr marL="9075904" indent="0" algn="ctr">
              <a:buNone/>
              <a:defRPr sz="5300"/>
            </a:lvl7pPr>
            <a:lvl8pPr marL="10588554" indent="0" algn="ctr">
              <a:buNone/>
              <a:defRPr sz="5300"/>
            </a:lvl8pPr>
            <a:lvl9pPr marL="12101206" indent="0" algn="ctr">
              <a:buNone/>
              <a:defRPr sz="53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748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C7816C51-1AC5-4208-8462-DFD9FC347251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30243" y="39677171"/>
            <a:ext cx="10219491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5232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4903F2EC-04F5-434C-BBAB-38B6A69C3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52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49" y="2279168"/>
            <a:ext cx="26116479" cy="8274335"/>
          </a:xfrm>
          <a:prstGeom prst="rect">
            <a:avLst/>
          </a:prstGeom>
        </p:spPr>
        <p:txBody>
          <a:bodyPr lIns="129369" tIns="64685" rIns="129369" bIns="64685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49" y="11395789"/>
            <a:ext cx="26116479" cy="27161617"/>
          </a:xfrm>
          <a:prstGeom prst="rect">
            <a:avLst/>
          </a:prstGeom>
        </p:spPr>
        <p:txBody>
          <a:bodyPr vert="eaVert" lIns="129369" tIns="64685" rIns="129369" bIns="64685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748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C7816C51-1AC5-4208-8462-DFD9FC347251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30243" y="39677171"/>
            <a:ext cx="10219491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5232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4903F2EC-04F5-434C-BBAB-38B6A69C3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4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09" y="2279158"/>
            <a:ext cx="6529119" cy="36278247"/>
          </a:xfrm>
          <a:prstGeom prst="rect">
            <a:avLst/>
          </a:prstGeom>
        </p:spPr>
        <p:txBody>
          <a:bodyPr vert="eaVert" lIns="129369" tIns="64685" rIns="129369" bIns="64685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0" y="2279158"/>
            <a:ext cx="19208859" cy="36278247"/>
          </a:xfrm>
          <a:prstGeom prst="rect">
            <a:avLst/>
          </a:prstGeom>
        </p:spPr>
        <p:txBody>
          <a:bodyPr vert="eaVert" lIns="129369" tIns="64685" rIns="129369" bIns="64685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748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C7816C51-1AC5-4208-8462-DFD9FC347251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30243" y="39677171"/>
            <a:ext cx="10219491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5232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4903F2EC-04F5-434C-BBAB-38B6A69C3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82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49" y="2279168"/>
            <a:ext cx="26116479" cy="8274335"/>
          </a:xfrm>
          <a:prstGeom prst="rect">
            <a:avLst/>
          </a:prstGeom>
        </p:spPr>
        <p:txBody>
          <a:bodyPr lIns="129369" tIns="64685" rIns="129369" bIns="64685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749" y="11395789"/>
            <a:ext cx="26116479" cy="27161617"/>
          </a:xfrm>
          <a:prstGeom prst="rect">
            <a:avLst/>
          </a:prstGeom>
        </p:spPr>
        <p:txBody>
          <a:bodyPr lIns="129369" tIns="64685" rIns="129369" bIns="64685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748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C7816C51-1AC5-4208-8462-DFD9FC347251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30243" y="39677171"/>
            <a:ext cx="10219491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5232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4903F2EC-04F5-434C-BBAB-38B6A69C3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98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80" y="10672417"/>
            <a:ext cx="26116479" cy="17807154"/>
          </a:xfrm>
          <a:prstGeom prst="rect">
            <a:avLst/>
          </a:prstGeom>
        </p:spPr>
        <p:txBody>
          <a:bodyPr lIns="129369" tIns="64685" rIns="129369" bIns="64685" anchor="b"/>
          <a:lstStyle>
            <a:lvl1pPr>
              <a:defRPr sz="199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80" y="28648033"/>
            <a:ext cx="26116479" cy="9364362"/>
          </a:xfrm>
          <a:prstGeom prst="rect">
            <a:avLst/>
          </a:prstGeom>
        </p:spPr>
        <p:txBody>
          <a:bodyPr lIns="129369" tIns="64685" rIns="129369" bIns="64685"/>
          <a:lstStyle>
            <a:lvl1pPr marL="0" indent="0">
              <a:buNone/>
              <a:defRPr sz="7900">
                <a:solidFill>
                  <a:schemeClr val="tx1"/>
                </a:solidFill>
              </a:defRPr>
            </a:lvl1pPr>
            <a:lvl2pPr marL="15126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53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453795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060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3253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7590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8855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01206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748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C7816C51-1AC5-4208-8462-DFD9FC347251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30243" y="39677171"/>
            <a:ext cx="10219491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5232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4903F2EC-04F5-434C-BBAB-38B6A69C3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53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49" y="2279168"/>
            <a:ext cx="26116479" cy="8274335"/>
          </a:xfrm>
          <a:prstGeom prst="rect">
            <a:avLst/>
          </a:prstGeom>
        </p:spPr>
        <p:txBody>
          <a:bodyPr lIns="129369" tIns="64685" rIns="129369" bIns="64685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749" y="11395789"/>
            <a:ext cx="12868990" cy="27161617"/>
          </a:xfrm>
          <a:prstGeom prst="rect">
            <a:avLst/>
          </a:prstGeom>
        </p:spPr>
        <p:txBody>
          <a:bodyPr lIns="129369" tIns="64685" rIns="129369" bIns="64685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8" y="11395789"/>
            <a:ext cx="12868990" cy="27161617"/>
          </a:xfrm>
          <a:prstGeom prst="rect">
            <a:avLst/>
          </a:prstGeom>
        </p:spPr>
        <p:txBody>
          <a:bodyPr lIns="129369" tIns="64685" rIns="129369" bIns="64685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748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C7816C51-1AC5-4208-8462-DFD9FC347251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0243" y="39677171"/>
            <a:ext cx="10219491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5232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4903F2EC-04F5-434C-BBAB-38B6A69C3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7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279168"/>
            <a:ext cx="26116479" cy="8274335"/>
          </a:xfrm>
          <a:prstGeom prst="rect">
            <a:avLst/>
          </a:prstGeom>
        </p:spPr>
        <p:txBody>
          <a:bodyPr lIns="129369" tIns="64685" rIns="129369" bIns="64685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696" y="10494037"/>
            <a:ext cx="12809846" cy="5142965"/>
          </a:xfrm>
          <a:prstGeom prst="rect">
            <a:avLst/>
          </a:prstGeom>
        </p:spPr>
        <p:txBody>
          <a:bodyPr lIns="129369" tIns="64685" rIns="129369" bIns="64685" anchor="b"/>
          <a:lstStyle>
            <a:lvl1pPr marL="0" indent="0">
              <a:buNone/>
              <a:defRPr sz="7900" b="1"/>
            </a:lvl1pPr>
            <a:lvl2pPr marL="1512650" indent="0">
              <a:buNone/>
              <a:defRPr sz="6600" b="1"/>
            </a:lvl2pPr>
            <a:lvl3pPr marL="3025301" indent="0">
              <a:buNone/>
              <a:defRPr sz="6000" b="1"/>
            </a:lvl3pPr>
            <a:lvl4pPr marL="4537953" indent="0">
              <a:buNone/>
              <a:defRPr sz="5300" b="1"/>
            </a:lvl4pPr>
            <a:lvl5pPr marL="6050603" indent="0">
              <a:buNone/>
              <a:defRPr sz="5300" b="1"/>
            </a:lvl5pPr>
            <a:lvl6pPr marL="7563253" indent="0">
              <a:buNone/>
              <a:defRPr sz="5300" b="1"/>
            </a:lvl6pPr>
            <a:lvl7pPr marL="9075904" indent="0">
              <a:buNone/>
              <a:defRPr sz="5300" b="1"/>
            </a:lvl7pPr>
            <a:lvl8pPr marL="10588554" indent="0">
              <a:buNone/>
              <a:defRPr sz="5300" b="1"/>
            </a:lvl8pPr>
            <a:lvl9pPr marL="12101206" indent="0">
              <a:buNone/>
              <a:defRPr sz="5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696" y="15637004"/>
            <a:ext cx="12809846" cy="22999676"/>
          </a:xfrm>
          <a:prstGeom prst="rect">
            <a:avLst/>
          </a:prstGeom>
        </p:spPr>
        <p:txBody>
          <a:bodyPr lIns="129369" tIns="64685" rIns="129369" bIns="64685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38" y="10494037"/>
            <a:ext cx="12872934" cy="5142965"/>
          </a:xfrm>
          <a:prstGeom prst="rect">
            <a:avLst/>
          </a:prstGeom>
        </p:spPr>
        <p:txBody>
          <a:bodyPr lIns="129369" tIns="64685" rIns="129369" bIns="64685" anchor="b"/>
          <a:lstStyle>
            <a:lvl1pPr marL="0" indent="0">
              <a:buNone/>
              <a:defRPr sz="7900" b="1"/>
            </a:lvl1pPr>
            <a:lvl2pPr marL="1512650" indent="0">
              <a:buNone/>
              <a:defRPr sz="6600" b="1"/>
            </a:lvl2pPr>
            <a:lvl3pPr marL="3025301" indent="0">
              <a:buNone/>
              <a:defRPr sz="6000" b="1"/>
            </a:lvl3pPr>
            <a:lvl4pPr marL="4537953" indent="0">
              <a:buNone/>
              <a:defRPr sz="5300" b="1"/>
            </a:lvl4pPr>
            <a:lvl5pPr marL="6050603" indent="0">
              <a:buNone/>
              <a:defRPr sz="5300" b="1"/>
            </a:lvl5pPr>
            <a:lvl6pPr marL="7563253" indent="0">
              <a:buNone/>
              <a:defRPr sz="5300" b="1"/>
            </a:lvl6pPr>
            <a:lvl7pPr marL="9075904" indent="0">
              <a:buNone/>
              <a:defRPr sz="5300" b="1"/>
            </a:lvl7pPr>
            <a:lvl8pPr marL="10588554" indent="0">
              <a:buNone/>
              <a:defRPr sz="5300" b="1"/>
            </a:lvl8pPr>
            <a:lvl9pPr marL="12101206" indent="0">
              <a:buNone/>
              <a:defRPr sz="53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38" y="15637004"/>
            <a:ext cx="12872934" cy="22999676"/>
          </a:xfrm>
          <a:prstGeom prst="rect">
            <a:avLst/>
          </a:prstGeom>
        </p:spPr>
        <p:txBody>
          <a:bodyPr lIns="129369" tIns="64685" rIns="129369" bIns="64685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81748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C7816C51-1AC5-4208-8462-DFD9FC347251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30243" y="39677171"/>
            <a:ext cx="10219491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385232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4903F2EC-04F5-434C-BBAB-38B6A69C3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00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49" y="2279168"/>
            <a:ext cx="26116479" cy="8274335"/>
          </a:xfrm>
          <a:prstGeom prst="rect">
            <a:avLst/>
          </a:prstGeom>
        </p:spPr>
        <p:txBody>
          <a:bodyPr lIns="129369" tIns="64685" rIns="129369" bIns="64685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81748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C7816C51-1AC5-4208-8462-DFD9FC347251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30243" y="39677171"/>
            <a:ext cx="10219491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385232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4903F2EC-04F5-434C-BBAB-38B6A69C3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54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81748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C7816C51-1AC5-4208-8462-DFD9FC347251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030243" y="39677171"/>
            <a:ext cx="10219491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85232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4903F2EC-04F5-434C-BBAB-38B6A69C3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27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1" y="2853902"/>
            <a:ext cx="9766081" cy="9988655"/>
          </a:xfrm>
          <a:prstGeom prst="rect">
            <a:avLst/>
          </a:prstGeom>
        </p:spPr>
        <p:txBody>
          <a:bodyPr lIns="129369" tIns="64685" rIns="129369" bIns="64685" anchor="b"/>
          <a:lstStyle>
            <a:lvl1pPr>
              <a:defRPr sz="10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934" y="6163645"/>
            <a:ext cx="15329237" cy="30421799"/>
          </a:xfrm>
          <a:prstGeom prst="rect">
            <a:avLst/>
          </a:prstGeom>
        </p:spPr>
        <p:txBody>
          <a:bodyPr lIns="129369" tIns="64685" rIns="129369" bIns="64685"/>
          <a:lstStyle>
            <a:lvl1pPr>
              <a:defRPr sz="10600"/>
            </a:lvl1pPr>
            <a:lvl2pPr>
              <a:defRPr sz="93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1" y="12842558"/>
            <a:ext cx="9766081" cy="23792426"/>
          </a:xfrm>
          <a:prstGeom prst="rect">
            <a:avLst/>
          </a:prstGeom>
        </p:spPr>
        <p:txBody>
          <a:bodyPr lIns="129369" tIns="64685" rIns="129369" bIns="64685"/>
          <a:lstStyle>
            <a:lvl1pPr marL="0" indent="0">
              <a:buNone/>
              <a:defRPr sz="5300"/>
            </a:lvl1pPr>
            <a:lvl2pPr marL="1512650" indent="0">
              <a:buNone/>
              <a:defRPr sz="4600"/>
            </a:lvl2pPr>
            <a:lvl3pPr marL="3025301" indent="0">
              <a:buNone/>
              <a:defRPr sz="4000"/>
            </a:lvl3pPr>
            <a:lvl4pPr marL="4537953" indent="0">
              <a:buNone/>
              <a:defRPr sz="3300"/>
            </a:lvl4pPr>
            <a:lvl5pPr marL="6050603" indent="0">
              <a:buNone/>
              <a:defRPr sz="3300"/>
            </a:lvl5pPr>
            <a:lvl6pPr marL="7563253" indent="0">
              <a:buNone/>
              <a:defRPr sz="3300"/>
            </a:lvl6pPr>
            <a:lvl7pPr marL="9075904" indent="0">
              <a:buNone/>
              <a:defRPr sz="3300"/>
            </a:lvl7pPr>
            <a:lvl8pPr marL="10588554" indent="0">
              <a:buNone/>
              <a:defRPr sz="3300"/>
            </a:lvl8pPr>
            <a:lvl9pPr marL="12101206" indent="0">
              <a:buNone/>
              <a:defRPr sz="3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748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C7816C51-1AC5-4208-8462-DFD9FC347251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0243" y="39677171"/>
            <a:ext cx="10219491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5232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4903F2EC-04F5-434C-BBAB-38B6A69C3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91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1" y="2853902"/>
            <a:ext cx="9766081" cy="9988655"/>
          </a:xfrm>
          <a:prstGeom prst="rect">
            <a:avLst/>
          </a:prstGeom>
        </p:spPr>
        <p:txBody>
          <a:bodyPr lIns="129369" tIns="64685" rIns="129369" bIns="64685" anchor="b"/>
          <a:lstStyle>
            <a:lvl1pPr>
              <a:defRPr sz="10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2934" y="6163645"/>
            <a:ext cx="15329237" cy="30421799"/>
          </a:xfrm>
          <a:prstGeom prst="rect">
            <a:avLst/>
          </a:prstGeom>
        </p:spPr>
        <p:txBody>
          <a:bodyPr lIns="129369" tIns="64685" rIns="129369" bIns="64685" anchor="t"/>
          <a:lstStyle>
            <a:lvl1pPr marL="0" indent="0">
              <a:buNone/>
              <a:defRPr sz="10600"/>
            </a:lvl1pPr>
            <a:lvl2pPr marL="1512650" indent="0">
              <a:buNone/>
              <a:defRPr sz="9300"/>
            </a:lvl2pPr>
            <a:lvl3pPr marL="3025301" indent="0">
              <a:buNone/>
              <a:defRPr sz="7900"/>
            </a:lvl3pPr>
            <a:lvl4pPr marL="4537953" indent="0">
              <a:buNone/>
              <a:defRPr sz="6600"/>
            </a:lvl4pPr>
            <a:lvl5pPr marL="6050603" indent="0">
              <a:buNone/>
              <a:defRPr sz="6600"/>
            </a:lvl5pPr>
            <a:lvl6pPr marL="7563253" indent="0">
              <a:buNone/>
              <a:defRPr sz="6600"/>
            </a:lvl6pPr>
            <a:lvl7pPr marL="9075904" indent="0">
              <a:buNone/>
              <a:defRPr sz="6600"/>
            </a:lvl7pPr>
            <a:lvl8pPr marL="10588554" indent="0">
              <a:buNone/>
              <a:defRPr sz="6600"/>
            </a:lvl8pPr>
            <a:lvl9pPr marL="12101206" indent="0">
              <a:buNone/>
              <a:defRPr sz="6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1" y="12842558"/>
            <a:ext cx="9766081" cy="23792426"/>
          </a:xfrm>
          <a:prstGeom prst="rect">
            <a:avLst/>
          </a:prstGeom>
        </p:spPr>
        <p:txBody>
          <a:bodyPr lIns="129369" tIns="64685" rIns="129369" bIns="64685"/>
          <a:lstStyle>
            <a:lvl1pPr marL="0" indent="0">
              <a:buNone/>
              <a:defRPr sz="5300"/>
            </a:lvl1pPr>
            <a:lvl2pPr marL="1512650" indent="0">
              <a:buNone/>
              <a:defRPr sz="4600"/>
            </a:lvl2pPr>
            <a:lvl3pPr marL="3025301" indent="0">
              <a:buNone/>
              <a:defRPr sz="4000"/>
            </a:lvl3pPr>
            <a:lvl4pPr marL="4537953" indent="0">
              <a:buNone/>
              <a:defRPr sz="3300"/>
            </a:lvl4pPr>
            <a:lvl5pPr marL="6050603" indent="0">
              <a:buNone/>
              <a:defRPr sz="3300"/>
            </a:lvl5pPr>
            <a:lvl6pPr marL="7563253" indent="0">
              <a:buNone/>
              <a:defRPr sz="3300"/>
            </a:lvl6pPr>
            <a:lvl7pPr marL="9075904" indent="0">
              <a:buNone/>
              <a:defRPr sz="3300"/>
            </a:lvl7pPr>
            <a:lvl8pPr marL="10588554" indent="0">
              <a:buNone/>
              <a:defRPr sz="3300"/>
            </a:lvl8pPr>
            <a:lvl9pPr marL="12101206" indent="0">
              <a:buNone/>
              <a:defRPr sz="33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748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C7816C51-1AC5-4208-8462-DFD9FC347251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30243" y="39677171"/>
            <a:ext cx="10219491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5232" y="39677171"/>
            <a:ext cx="6812995" cy="2279158"/>
          </a:xfrm>
          <a:prstGeom prst="rect">
            <a:avLst/>
          </a:prstGeom>
        </p:spPr>
        <p:txBody>
          <a:bodyPr lIns="129369" tIns="64685" rIns="129369" bIns="64685"/>
          <a:lstStyle/>
          <a:p>
            <a:fld id="{4903F2EC-04F5-434C-BBAB-38B6A69C3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38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86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5301" rtl="0" eaLnBrk="1" latinLnBrk="0" hangingPunct="1">
        <a:lnSpc>
          <a:spcPct val="90000"/>
        </a:lnSpc>
        <a:spcBef>
          <a:spcPct val="0"/>
        </a:spcBef>
        <a:buNone/>
        <a:defRPr sz="1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325" indent="-756325" algn="l" defTabSz="3025301" rtl="0" eaLnBrk="1" latinLnBrk="0" hangingPunct="1">
        <a:lnSpc>
          <a:spcPct val="90000"/>
        </a:lnSpc>
        <a:spcBef>
          <a:spcPts val="3309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268976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781627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4278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806928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8319579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832229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1344881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857531" indent="-756325" algn="l" defTabSz="3025301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2650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25301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37953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50603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63253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075904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8554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01206" algn="l" defTabSz="3025301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30279975" cy="3563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69" tIns="64685" rIns="129369" bIns="64685" rtlCol="0" anchor="ctr"/>
          <a:lstStyle/>
          <a:p>
            <a:pPr algn="ctr"/>
            <a:endParaRPr lang="en-GB"/>
          </a:p>
        </p:txBody>
      </p:sp>
      <p:sp>
        <p:nvSpPr>
          <p:cNvPr id="24" name="CasellaDiTesto 23"/>
          <p:cNvSpPr txBox="1"/>
          <p:nvPr/>
        </p:nvSpPr>
        <p:spPr>
          <a:xfrm>
            <a:off x="1104207" y="27268951"/>
            <a:ext cx="28071560" cy="6538449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29369" tIns="64685" rIns="129369" bIns="64685" rtlCol="0">
            <a:noAutofit/>
          </a:bodyPr>
          <a:lstStyle/>
          <a:p>
            <a:pPr algn="ctr"/>
            <a:r>
              <a:rPr lang="en-US" sz="5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Case 1: Energy Efficiency  </a:t>
            </a: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34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12775" y="4333431"/>
            <a:ext cx="28812790" cy="1607961"/>
          </a:xfrm>
          <a:prstGeom prst="rect">
            <a:avLst/>
          </a:prstGeom>
          <a:noFill/>
        </p:spPr>
        <p:txBody>
          <a:bodyPr wrap="square" lIns="129369" tIns="64685" rIns="129369" bIns="64685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YANG Data Model for Microwave Radio Link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066107" y="7063096"/>
            <a:ext cx="12992230" cy="8894743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noAutofit/>
          </a:bodyPr>
          <a:lstStyle/>
          <a:p>
            <a:r>
              <a:rPr lang="en-US" sz="5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</a:p>
          <a:p>
            <a:pPr marL="485135" indent="-485135">
              <a:buFont typeface="Arial" panose="020B0604020202020204" pitchFamily="34" charset="0"/>
              <a:buChar char="•"/>
            </a:pPr>
            <a:endParaRPr lang="en-US" altLang="es-ES" sz="1100" dirty="0">
              <a:latin typeface="Calibri" panose="020F0502020204030204" pitchFamily="34" charset="0"/>
            </a:endParaRPr>
          </a:p>
          <a:p>
            <a:pPr marL="266700"/>
            <a:endParaRPr lang="en-US" altLang="es-ES" sz="4200" dirty="0">
              <a:latin typeface="Calibri" panose="020F0502020204030204" pitchFamily="34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6307404" y="16789879"/>
            <a:ext cx="12830264" cy="9779429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29369" tIns="64685" rIns="129369" bIns="64685" rtlCol="0">
            <a:spAutoFit/>
          </a:bodyPr>
          <a:lstStyle/>
          <a:p>
            <a:pPr algn="r"/>
            <a:endParaRPr lang="en-US" sz="5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7485852" y="28381358"/>
            <a:ext cx="11326980" cy="4333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129369" tIns="64685" rIns="129369" bIns="64685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s-ES" sz="4200" i="1" dirty="0">
                <a:latin typeface="Calibri" panose="020F0502020204030204" pitchFamily="34" charset="0"/>
              </a:rPr>
              <a:t>“What’s the target - purpose”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s-ES" sz="4200" dirty="0">
                <a:latin typeface="Calibri" panose="020F0502020204030204" pitchFamily="34" charset="0"/>
              </a:rPr>
              <a:t>Initial status: complete configuration on 2+0</a:t>
            </a:r>
            <a:r>
              <a:rPr lang="en-US" altLang="es-ES" sz="4200" i="1" dirty="0">
                <a:latin typeface="Calibri" panose="020F0502020204030204" pitchFamily="34" charset="0"/>
              </a:rPr>
              <a:t> (move to setup)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s-ES" sz="4200" dirty="0">
                <a:latin typeface="Calibri" panose="020F0502020204030204" pitchFamily="34" charset="0"/>
              </a:rPr>
              <a:t>Manually setting: in day time, set </a:t>
            </a:r>
            <a:r>
              <a:rPr lang="en-US" altLang="es-ES" sz="4200" dirty="0" err="1">
                <a:latin typeface="Calibri" panose="020F0502020204030204" pitchFamily="34" charset="0"/>
              </a:rPr>
              <a:t>tx</a:t>
            </a:r>
            <a:r>
              <a:rPr lang="en-US" altLang="es-ES" sz="4200" dirty="0">
                <a:latin typeface="Calibri" panose="020F0502020204030204" pitchFamily="34" charset="0"/>
              </a:rPr>
              <a:t>-enable of carrier B to TRUE; in the night set </a:t>
            </a:r>
            <a:r>
              <a:rPr lang="en-US" altLang="es-ES" sz="4200" dirty="0" err="1">
                <a:latin typeface="Calibri" panose="020F0502020204030204" pitchFamily="34" charset="0"/>
              </a:rPr>
              <a:t>tx</a:t>
            </a:r>
            <a:r>
              <a:rPr lang="en-US" altLang="es-ES" sz="4200" dirty="0">
                <a:latin typeface="Calibri" panose="020F0502020204030204" pitchFamily="34" charset="0"/>
              </a:rPr>
              <a:t>-enable of carrier B to FALSE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s-ES" sz="4200" dirty="0">
                <a:latin typeface="Calibri" panose="020F0502020204030204" pitchFamily="34" charset="0"/>
              </a:rPr>
              <a:t>Time period may also be set: 8:00 – 24:00, </a:t>
            </a:r>
            <a:r>
              <a:rPr lang="en-US" altLang="es-ES" sz="4200" dirty="0" err="1">
                <a:latin typeface="Calibri" panose="020F0502020204030204" pitchFamily="34" charset="0"/>
              </a:rPr>
              <a:t>tx</a:t>
            </a:r>
            <a:r>
              <a:rPr lang="en-US" altLang="es-ES" sz="4200" dirty="0">
                <a:latin typeface="Calibri" panose="020F0502020204030204" pitchFamily="34" charset="0"/>
              </a:rPr>
              <a:t>-enable = TURE; 0:00 – 8:00, </a:t>
            </a:r>
            <a:r>
              <a:rPr lang="en-US" altLang="es-ES" sz="4200" dirty="0" err="1">
                <a:latin typeface="Calibri" panose="020F0502020204030204" pitchFamily="34" charset="0"/>
              </a:rPr>
              <a:t>tx</a:t>
            </a:r>
            <a:r>
              <a:rPr lang="en-US" altLang="es-ES" sz="4200" dirty="0">
                <a:latin typeface="Calibri" panose="020F0502020204030204" pitchFamily="34" charset="0"/>
              </a:rPr>
              <a:t>-enable = False</a:t>
            </a:r>
          </a:p>
          <a:p>
            <a:pPr indent="-1394053"/>
            <a:endParaRPr lang="en-US" altLang="es-ES" sz="4200" dirty="0">
              <a:latin typeface="Calibri" panose="020F0502020204030204" pitchFamily="34" charset="0"/>
            </a:endParaRPr>
          </a:p>
        </p:txBody>
      </p:sp>
      <p:pic>
        <p:nvPicPr>
          <p:cNvPr id="1030" name="Picture 6" descr="C:\Users\CarroG90\Desktop\NEC-symb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8890" y="1652238"/>
            <a:ext cx="4498135" cy="12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CarroG90\Desktop\ericsson-large-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1" t="3868" r="17976" b="2536"/>
          <a:stretch/>
        </p:blipFill>
        <p:spPr bwMode="auto">
          <a:xfrm>
            <a:off x="14058337" y="34868"/>
            <a:ext cx="4079377" cy="359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CasellaDiTesto 37"/>
          <p:cNvSpPr txBox="1"/>
          <p:nvPr/>
        </p:nvSpPr>
        <p:spPr>
          <a:xfrm>
            <a:off x="1066107" y="16764285"/>
            <a:ext cx="28071561" cy="9779429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29369" tIns="64685" rIns="129369" bIns="64685" rtlCol="0">
            <a:spAutoFit/>
          </a:bodyPr>
          <a:lstStyle/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  <a:p>
            <a:endParaRPr lang="en-US" sz="5700" b="1" dirty="0">
              <a:solidFill>
                <a:srgbClr val="C00000"/>
              </a:solidFill>
            </a:endParaRPr>
          </a:p>
        </p:txBody>
      </p:sp>
      <p:pic>
        <p:nvPicPr>
          <p:cNvPr id="6" name="Picture 2" descr="Bildergebnis für huawe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8861" y="241175"/>
            <a:ext cx="3322052" cy="332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gebnis für IET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51" y="101406"/>
            <a:ext cx="6572015" cy="350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6" descr="Bildergebnis für IET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8" descr="Bildergebnis für IET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9900" y="11723693"/>
            <a:ext cx="3960765" cy="3236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0234" y="17263401"/>
            <a:ext cx="16454905" cy="90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CasellaDiTesto 24"/>
          <p:cNvSpPr txBox="1"/>
          <p:nvPr/>
        </p:nvSpPr>
        <p:spPr>
          <a:xfrm>
            <a:off x="17705139" y="17066761"/>
            <a:ext cx="11202495" cy="92256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129369" tIns="64685" rIns="129369" bIns="64685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s-ES" sz="4200" dirty="0">
                <a:latin typeface="Calibri" panose="020F0502020204030204" pitchFamily="34" charset="0"/>
              </a:rPr>
              <a:t> </a:t>
            </a:r>
            <a:r>
              <a:rPr lang="en-US" altLang="es-ES" sz="4200" dirty="0">
                <a:solidFill>
                  <a:srgbClr val="FF0000"/>
                </a:solidFill>
                <a:latin typeface="Calibri" panose="020F0502020204030204" pitchFamily="34" charset="0"/>
              </a:rPr>
              <a:t>Add some text about the setup (Jonas and Amy)</a:t>
            </a:r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8" cstate="print"/>
          <a:srcRect t="16000" b="3585"/>
          <a:stretch>
            <a:fillRect/>
          </a:stretch>
        </p:blipFill>
        <p:spPr bwMode="auto">
          <a:xfrm>
            <a:off x="1730783" y="10852484"/>
            <a:ext cx="8000001" cy="4376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CasellaDiTesto 8"/>
          <p:cNvSpPr txBox="1"/>
          <p:nvPr/>
        </p:nvSpPr>
        <p:spPr>
          <a:xfrm>
            <a:off x="14732000" y="7063096"/>
            <a:ext cx="14405667" cy="8894743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noAutofit/>
          </a:bodyPr>
          <a:lstStyle/>
          <a:p>
            <a:r>
              <a:rPr lang="en-US" sz="5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YANG DATA MODEL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zh-CN" sz="4000" dirty="0"/>
              <a:t>RLT (Radio link termination)- </a:t>
            </a:r>
            <a:r>
              <a:rPr lang="en-US" altLang="zh-CN" sz="4000" dirty="0" err="1"/>
              <a:t>config</a:t>
            </a:r>
            <a:r>
              <a:rPr lang="en-US" altLang="zh-CN" sz="4000" dirty="0"/>
              <a:t>/state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zh-CN" sz="4000" dirty="0"/>
              <a:t>CT (Carrier termination) - </a:t>
            </a:r>
            <a:r>
              <a:rPr lang="en-US" altLang="zh-CN" sz="4000" dirty="0" err="1"/>
              <a:t>config</a:t>
            </a:r>
            <a:r>
              <a:rPr lang="en-US" altLang="zh-CN" sz="4000" dirty="0"/>
              <a:t>/state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zh-CN" sz="4000" dirty="0"/>
              <a:t>Protection - </a:t>
            </a:r>
            <a:r>
              <a:rPr lang="en-US" altLang="zh-CN" sz="4000" dirty="0" err="1"/>
              <a:t>config</a:t>
            </a:r>
            <a:r>
              <a:rPr lang="en-US" altLang="zh-CN" sz="4000" dirty="0"/>
              <a:t>/state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zh-CN" sz="4000" dirty="0"/>
              <a:t>XPIC(Cross Polarization Interference Cancellation) – </a:t>
            </a:r>
            <a:r>
              <a:rPr lang="en-US" altLang="zh-CN" sz="4000" dirty="0" err="1"/>
              <a:t>config</a:t>
            </a:r>
            <a:endParaRPr lang="en-US" altLang="zh-CN" sz="40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zh-CN" sz="4000" dirty="0"/>
              <a:t>MIMO (Multiple-Input Multiple-Output)- </a:t>
            </a:r>
            <a:r>
              <a:rPr lang="en-US" altLang="zh-CN" sz="4000" dirty="0" err="1"/>
              <a:t>config</a:t>
            </a:r>
            <a:endParaRPr lang="zh-CN" altLang="en-US" sz="4000" dirty="0"/>
          </a:p>
          <a:p>
            <a:endParaRPr lang="en-US" sz="5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85135" indent="-485135">
              <a:buFont typeface="Arial" panose="020B0604020202020204" pitchFamily="34" charset="0"/>
              <a:buChar char="•"/>
            </a:pPr>
            <a:endParaRPr lang="en-US" altLang="es-ES" sz="1100" dirty="0">
              <a:latin typeface="Calibri" panose="020F0502020204030204" pitchFamily="34" charset="0"/>
            </a:endParaRPr>
          </a:p>
          <a:p>
            <a:pPr marL="266700"/>
            <a:endParaRPr lang="en-US" altLang="es-ES" sz="4200" dirty="0">
              <a:latin typeface="Calibri" panose="020F0502020204030204" pitchFamily="34" charset="0"/>
            </a:endParaRPr>
          </a:p>
        </p:txBody>
      </p:sp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3440" y="11461342"/>
            <a:ext cx="4910900" cy="401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CasellaDiTesto 24"/>
          <p:cNvSpPr txBox="1"/>
          <p:nvPr/>
        </p:nvSpPr>
        <p:spPr>
          <a:xfrm>
            <a:off x="1906338" y="8169468"/>
            <a:ext cx="9169649" cy="863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129369" tIns="64685" rIns="129369" bIns="64685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s-ES" sz="4200" dirty="0">
                <a:solidFill>
                  <a:srgbClr val="FF0000"/>
                </a:solidFill>
                <a:latin typeface="Calibri" panose="020F0502020204030204" pitchFamily="34" charset="0"/>
              </a:rPr>
              <a:t>Explain he goal of the data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s-ES" sz="4200" dirty="0">
                <a:solidFill>
                  <a:srgbClr val="FF0000"/>
                </a:solidFill>
                <a:latin typeface="Calibri" panose="020F0502020204030204" pitchFamily="34" charset="0"/>
              </a:rPr>
              <a:t>Terminology of RL, CT, etc. </a:t>
            </a:r>
          </a:p>
        </p:txBody>
      </p:sp>
      <p:sp>
        <p:nvSpPr>
          <p:cNvPr id="76" name="CasellaDiTesto 23"/>
          <p:cNvSpPr txBox="1"/>
          <p:nvPr/>
        </p:nvSpPr>
        <p:spPr>
          <a:xfrm>
            <a:off x="1066108" y="34533351"/>
            <a:ext cx="28071560" cy="6538449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29369" tIns="64685" rIns="129369" bIns="64685" rtlCol="0">
            <a:noAutofit/>
          </a:bodyPr>
          <a:lstStyle/>
          <a:p>
            <a:pPr algn="ctr"/>
            <a:r>
              <a:rPr lang="en-US" sz="5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Case 2: Dynamic frequency control  </a:t>
            </a: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  <a:p>
            <a:pPr algn="ctr"/>
            <a:endParaRPr lang="en-US" sz="3400" b="1" dirty="0">
              <a:solidFill>
                <a:srgbClr val="C00000"/>
              </a:solidFill>
            </a:endParaRPr>
          </a:p>
          <a:p>
            <a:pPr algn="ctr"/>
            <a:endParaRPr lang="en-US" sz="4500" b="1" dirty="0">
              <a:solidFill>
                <a:srgbClr val="C00000"/>
              </a:solidFill>
            </a:endParaRPr>
          </a:p>
        </p:txBody>
      </p:sp>
      <p:sp>
        <p:nvSpPr>
          <p:cNvPr id="77" name="CasellaDiTesto 24"/>
          <p:cNvSpPr txBox="1"/>
          <p:nvPr/>
        </p:nvSpPr>
        <p:spPr>
          <a:xfrm>
            <a:off x="16046647" y="35687000"/>
            <a:ext cx="11776371" cy="502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129369" tIns="64685" rIns="129369" bIns="64685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s-ES" sz="4000" dirty="0">
                <a:latin typeface="Calibri" panose="020F0502020204030204" pitchFamily="34" charset="0"/>
              </a:rPr>
              <a:t>Poll the SNIR/RSL/BER from the 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s-ES" sz="4000" dirty="0">
                <a:latin typeface="Calibri" panose="020F0502020204030204" pitchFamily="34" charset="0"/>
              </a:rPr>
              <a:t>The controller compares the value with a predefined threshold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s-ES" sz="4000" dirty="0">
                <a:latin typeface="Calibri" panose="020F0502020204030204" pitchFamily="34" charset="0"/>
              </a:rPr>
              <a:t>if the value is small than threshold, the controller will </a:t>
            </a:r>
          </a:p>
          <a:p>
            <a:r>
              <a:rPr lang="en-US" altLang="es-ES" sz="4000" dirty="0">
                <a:latin typeface="Calibri" panose="020F0502020204030204" pitchFamily="34" charset="0"/>
              </a:rPr>
              <a:t>         - Decide a new frequency for the link</a:t>
            </a:r>
          </a:p>
          <a:p>
            <a:r>
              <a:rPr lang="en-US" altLang="es-ES" sz="4000" dirty="0">
                <a:latin typeface="Calibri" panose="020F0502020204030204" pitchFamily="34" charset="0"/>
              </a:rPr>
              <a:t>         - Disable the </a:t>
            </a:r>
            <a:r>
              <a:rPr lang="en-US" altLang="es-ES" sz="4000" dirty="0" err="1">
                <a:latin typeface="Calibri" panose="020F0502020204030204" pitchFamily="34" charset="0"/>
              </a:rPr>
              <a:t>tx</a:t>
            </a:r>
            <a:r>
              <a:rPr lang="en-US" altLang="es-ES" sz="4000" dirty="0">
                <a:latin typeface="Calibri" panose="020F0502020204030204" pitchFamily="34" charset="0"/>
              </a:rPr>
              <a:t>/</a:t>
            </a:r>
            <a:r>
              <a:rPr lang="en-US" altLang="es-ES" sz="4000" dirty="0" err="1">
                <a:latin typeface="Calibri" panose="020F0502020204030204" pitchFamily="34" charset="0"/>
              </a:rPr>
              <a:t>rx</a:t>
            </a:r>
            <a:r>
              <a:rPr lang="en-US" altLang="es-ES" sz="4000" dirty="0">
                <a:latin typeface="Calibri" panose="020F0502020204030204" pitchFamily="34" charset="0"/>
              </a:rPr>
              <a:t> </a:t>
            </a:r>
          </a:p>
          <a:p>
            <a:r>
              <a:rPr lang="en-US" altLang="es-ES" sz="4000" dirty="0">
                <a:latin typeface="Calibri" panose="020F0502020204030204" pitchFamily="34" charset="0"/>
              </a:rPr>
              <a:t>         - Set the new </a:t>
            </a:r>
            <a:r>
              <a:rPr lang="en-US" altLang="es-ES" sz="4000" dirty="0" err="1">
                <a:latin typeface="Calibri" panose="020F0502020204030204" pitchFamily="34" charset="0"/>
              </a:rPr>
              <a:t>tx</a:t>
            </a:r>
            <a:r>
              <a:rPr lang="en-US" altLang="es-ES" sz="4000" dirty="0">
                <a:latin typeface="Calibri" panose="020F0502020204030204" pitchFamily="34" charset="0"/>
              </a:rPr>
              <a:t>-frequency/</a:t>
            </a:r>
            <a:r>
              <a:rPr lang="en-US" altLang="es-ES" sz="4000" dirty="0" err="1">
                <a:latin typeface="Calibri" panose="020F0502020204030204" pitchFamily="34" charset="0"/>
              </a:rPr>
              <a:t>rx</a:t>
            </a:r>
            <a:r>
              <a:rPr lang="en-US" altLang="es-ES" sz="4000" dirty="0">
                <a:latin typeface="Calibri" panose="020F0502020204030204" pitchFamily="34" charset="0"/>
              </a:rPr>
              <a:t>-frequency</a:t>
            </a:r>
          </a:p>
          <a:p>
            <a:r>
              <a:rPr lang="en-US" altLang="es-ES" sz="4000" dirty="0">
                <a:latin typeface="Calibri" panose="020F0502020204030204" pitchFamily="34" charset="0"/>
              </a:rPr>
              <a:t>         - Enable the </a:t>
            </a:r>
            <a:r>
              <a:rPr lang="en-US" altLang="es-ES" sz="4000" dirty="0" err="1">
                <a:latin typeface="Calibri" panose="020F0502020204030204" pitchFamily="34" charset="0"/>
              </a:rPr>
              <a:t>tx</a:t>
            </a:r>
            <a:r>
              <a:rPr lang="en-US" altLang="es-ES" sz="4000" dirty="0">
                <a:latin typeface="Calibri" panose="020F0502020204030204" pitchFamily="34" charset="0"/>
              </a:rPr>
              <a:t>/</a:t>
            </a:r>
            <a:r>
              <a:rPr lang="en-US" altLang="es-ES" sz="4000" dirty="0" err="1">
                <a:latin typeface="Calibri" panose="020F0502020204030204" pitchFamily="34" charset="0"/>
              </a:rPr>
              <a:t>rx</a:t>
            </a:r>
            <a:endParaRPr lang="en-US" altLang="es-ES" sz="4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s-ES" sz="4200" dirty="0">
              <a:latin typeface="Calibri" panose="020F0502020204030204" pitchFamily="34" charset="0"/>
            </a:endParaRPr>
          </a:p>
          <a:p>
            <a:pPr indent="-1394053"/>
            <a:endParaRPr lang="en-US" altLang="es-ES" sz="4200" dirty="0">
              <a:latin typeface="Calibri" panose="020F0502020204030204" pitchFamily="34" charset="0"/>
            </a:endParaRPr>
          </a:p>
        </p:txBody>
      </p:sp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881" y="28645131"/>
            <a:ext cx="15489801" cy="4721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677" y="35988625"/>
            <a:ext cx="14606089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图片 3">
            <a:extLst>
              <a:ext uri="{FF2B5EF4-FFF2-40B4-BE49-F238E27FC236}">
                <a16:creationId xmlns:a16="http://schemas.microsoft.com/office/drawing/2014/main" id="{C8EEE3AB-82B8-4A69-8216-311F7036E5C9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148710" y="7568244"/>
            <a:ext cx="2952464" cy="473593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7DCC7D-3D48-4C3E-BE28-B54595052C5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736791" y="11352838"/>
            <a:ext cx="5183869" cy="423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161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</TotalTime>
  <Words>217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Tema di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Giada Landi</dc:creator>
  <cp:lastModifiedBy>Jonas Ahlberg</cp:lastModifiedBy>
  <cp:revision>57</cp:revision>
  <dcterms:created xsi:type="dcterms:W3CDTF">2016-11-02T09:32:55Z</dcterms:created>
  <dcterms:modified xsi:type="dcterms:W3CDTF">2017-07-12T08:08:04Z</dcterms:modified>
</cp:coreProperties>
</file>