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7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B4F2-E363-4D91-B410-51E698C50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29A083-3DCA-4BE4-A82D-572E31B14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31474-534A-4503-A4D1-AE992FD6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4646-6B33-4860-9A48-F8364B074E6B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E12D-D67B-46E9-B087-F2F53DB36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F45C5-A714-4A18-990E-BC662AA1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5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E08BF-8ACC-4B4A-889E-61F6D094D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1883A8-F737-48E7-81E8-33E981306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502CC-B61E-4EC1-9478-C8F059D2B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4646-6B33-4860-9A48-F8364B074E6B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7C09D-A989-4DB4-9723-A8FADDDEC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73E49-73A1-4231-83C8-D607A080A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5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033E72-78D4-47F5-B730-1FF4D09BFB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F74F9E-9F78-455E-B151-3AB3785C6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38DBC-4987-44A6-B6D6-3175159ED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4646-6B33-4860-9A48-F8364B074E6B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0D480-A8A2-4327-86CA-01693CECA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21E90-B10E-479E-B2B2-DCF7C7362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5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7A0C4-313D-4755-AD6D-4C473366F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1CD10-340A-4FFF-9CA0-E7B664E99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B8E36-1117-4CE1-87D3-94DC2B060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4646-6B33-4860-9A48-F8364B074E6B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79EC6-2F3C-4C8F-B04B-35670D76D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D680E-6B02-4C51-A4AB-3E6512416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5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8E06F-F430-4D8D-8C48-B22DE958F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3046A-EC04-4861-BA65-5207D4ECB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571EB-06D0-432C-B574-713567CD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4646-6B33-4860-9A48-F8364B074E6B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6B879-894C-4173-B649-00182524D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F7CDD-5EEF-4AF5-B22D-7844C533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51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D15FE-BE8F-403C-A5AC-37F9817FA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B13D0-0E53-4149-9F83-2E58DB9B49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6BA7A6-E5E6-42CB-931D-C1AD937C7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8DC774-1656-45ED-9D4B-A90E7D7BD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4646-6B33-4860-9A48-F8364B074E6B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7FAE40-3EDE-4018-B9F4-396A8B68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AE4DE-75C8-423B-B67F-1FF6A01F0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5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10CFE-BD58-419C-9098-A904CFC0B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24184-9A15-4198-84E8-B7279FC7F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2FD11-5BD2-40D6-B080-009091819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01CDF4-125C-40CA-86E8-6E3326F49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C7486B-7A20-41A6-A709-687C2DF0BA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C462EC-A8EA-4243-94C5-08A092EEE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4646-6B33-4860-9A48-F8364B074E6B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23C42F-66CB-4E09-80DA-A304DE56A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D1E304-CEF6-4EAF-867C-892B13C52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5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242A9-A1B4-4AF5-9DB2-811BC895E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D5FE8D-55FE-4BC4-92B8-773EFAC5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4646-6B33-4860-9A48-F8364B074E6B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EF8957-F309-47D0-852B-4F7721CCA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52041-B3C2-4035-8370-ACDFD36EC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8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F78112-86AE-4070-88E3-D1F739394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4646-6B33-4860-9A48-F8364B074E6B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79B77F-2820-4F33-83BC-27B0AA9EC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4A6804-0669-4478-83E6-F3DC8D7E9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8CFCC-BC71-4997-930A-761CF8614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8D5DB-7A9F-43A1-9853-61225A1CF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D75C3E-84A7-4373-8C58-D30411EE99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D0389-88EB-4D9F-B1EF-3C2A3BE2D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4646-6B33-4860-9A48-F8364B074E6B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F4ED92-3136-44E0-B86E-C5BE7CCF8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5A67B-FF87-4FAD-8726-C93DBE51C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76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5DBAA-B9D6-42C8-8C7D-EC6DBB515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07AB41-3AE6-44F9-B14E-281109AD3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A67EC-EF39-4CB0-98AD-B857B7481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8E5F58-FAAB-429F-8AC8-5A61377FE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4646-6B33-4860-9A48-F8364B074E6B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AF90AF-5D25-4933-A1B4-25730F9A9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3D15F-F403-4C2E-96A3-3BFC575F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7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A2ADB0-A202-40EC-B5BE-3334C7054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0F1B0-C15E-49A6-8921-F523C09EE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3055C-7C6D-4C73-9C6B-D0AB4FA49D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84646-6B33-4860-9A48-F8364B074E6B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1A163-62F7-4582-8BAD-16CE2CCFE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5F1AB-8614-4A90-9D96-80F342133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9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8855B93-9498-49B4-BA1D-62BB97BBC26C}"/>
              </a:ext>
            </a:extLst>
          </p:cNvPr>
          <p:cNvSpPr/>
          <p:nvPr/>
        </p:nvSpPr>
        <p:spPr>
          <a:xfrm>
            <a:off x="2602781" y="807159"/>
            <a:ext cx="2638292" cy="1616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sz="1000" i="1" dirty="0"/>
              <a:t>sample-network-manager-device-mount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6DF0F27-3DD7-4220-92DF-51EB115CCD29}"/>
              </a:ext>
            </a:extLst>
          </p:cNvPr>
          <p:cNvCxnSpPr>
            <a:cxnSpLocks/>
            <a:stCxn id="4" idx="2"/>
            <a:endCxn id="4" idx="2"/>
          </p:cNvCxnSpPr>
          <p:nvPr/>
        </p:nvCxnSpPr>
        <p:spPr>
          <a:xfrm>
            <a:off x="3921927" y="242347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4CD5BE50-8825-481E-8295-649F6FAC671F}"/>
              </a:ext>
            </a:extLst>
          </p:cNvPr>
          <p:cNvSpPr txBox="1"/>
          <p:nvPr/>
        </p:nvSpPr>
        <p:spPr>
          <a:xfrm>
            <a:off x="3117471" y="1072233"/>
            <a:ext cx="21194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container managed-devices {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list managed-device {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key managed-device-id;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leaf managed-device-id {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type </a:t>
            </a:r>
            <a:r>
              <a:rPr lang="en-US" sz="800" dirty="0" err="1">
                <a:solidFill>
                  <a:schemeClr val="bg1"/>
                </a:solidFill>
              </a:rPr>
              <a:t>nw:node-id</a:t>
            </a:r>
            <a:r>
              <a:rPr lang="en-US" sz="800" dirty="0">
                <a:solidFill>
                  <a:schemeClr val="bg1"/>
                </a:solidFill>
              </a:rPr>
              <a:t>;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}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</a:t>
            </a:r>
            <a:r>
              <a:rPr lang="en-US" sz="800" dirty="0" err="1">
                <a:solidFill>
                  <a:schemeClr val="bg1"/>
                </a:solidFill>
              </a:rPr>
              <a:t>yangmnt:mount-point</a:t>
            </a:r>
            <a:r>
              <a:rPr lang="en-US" sz="800" dirty="0">
                <a:solidFill>
                  <a:schemeClr val="bg1"/>
                </a:solidFill>
              </a:rPr>
              <a:t> "device-yang-root" {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}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}</a:t>
            </a:r>
          </a:p>
          <a:p>
            <a:r>
              <a:rPr lang="en-US" sz="800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75B60194-567C-47B2-842F-EA40578075E3}"/>
              </a:ext>
            </a:extLst>
          </p:cNvPr>
          <p:cNvSpPr/>
          <p:nvPr/>
        </p:nvSpPr>
        <p:spPr>
          <a:xfrm>
            <a:off x="2602781" y="3211356"/>
            <a:ext cx="2685106" cy="2793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sz="1000" i="1" dirty="0"/>
              <a:t>ietf-microwave-radio-link (Radio Link Terminal)</a:t>
            </a:r>
          </a:p>
        </p:txBody>
      </p:sp>
      <p:sp>
        <p:nvSpPr>
          <p:cNvPr id="126" name="Rectangle 1">
            <a:extLst>
              <a:ext uri="{FF2B5EF4-FFF2-40B4-BE49-F238E27FC236}">
                <a16:creationId xmlns:a16="http://schemas.microsoft.com/office/drawing/2014/main" id="{3FA96D38-DC0D-4DC5-85CE-A7B6484E3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433"/>
            <a:ext cx="20229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005FF6-1CEA-4E67-8A3C-9BAC03F028D0}"/>
              </a:ext>
            </a:extLst>
          </p:cNvPr>
          <p:cNvSpPr/>
          <p:nvPr/>
        </p:nvSpPr>
        <p:spPr>
          <a:xfrm>
            <a:off x="2683539" y="3423667"/>
            <a:ext cx="2506624" cy="13654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sz="1000" i="1" dirty="0" err="1"/>
              <a:t>ietf</a:t>
            </a:r>
            <a:r>
              <a:rPr lang="en-US" sz="1000" i="1" dirty="0"/>
              <a:t>-Interface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828F4B2B-37BB-4B6B-8349-79D9CB222D6E}"/>
              </a:ext>
            </a:extLst>
          </p:cNvPr>
          <p:cNvSpPr txBox="1"/>
          <p:nvPr/>
        </p:nvSpPr>
        <p:spPr>
          <a:xfrm>
            <a:off x="3015011" y="3573396"/>
            <a:ext cx="229298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interfaces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interface* [name]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name                    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description?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type = </a:t>
            </a:r>
            <a:r>
              <a:rPr lang="en-US" sz="800" dirty="0" err="1">
                <a:solidFill>
                  <a:schemeClr val="bg1"/>
                </a:solidFill>
              </a:rPr>
              <a:t>MicrowaveRadioLinkTerminal</a:t>
            </a:r>
            <a:endParaRPr lang="en-US" sz="800" dirty="0">
              <a:solidFill>
                <a:schemeClr val="bg1"/>
              </a:solidFill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           …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ro</a:t>
            </a:r>
            <a:r>
              <a:rPr lang="en-US" sz="800" dirty="0">
                <a:solidFill>
                  <a:schemeClr val="bg1"/>
                </a:solidFill>
              </a:rPr>
              <a:t> speed?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ro</a:t>
            </a:r>
            <a:r>
              <a:rPr lang="en-US" sz="800" dirty="0">
                <a:solidFill>
                  <a:schemeClr val="bg1"/>
                </a:solidFill>
              </a:rPr>
              <a:t> statistics	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…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id?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mode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carrier-terminations*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rlp</a:t>
            </a:r>
            <a:r>
              <a:rPr lang="en-US" sz="800" dirty="0">
                <a:solidFill>
                  <a:schemeClr val="bg1"/>
                </a:solidFill>
              </a:rPr>
              <a:t>-groups*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xpic</a:t>
            </a:r>
            <a:r>
              <a:rPr lang="en-US" sz="800" dirty="0">
                <a:solidFill>
                  <a:schemeClr val="bg1"/>
                </a:solidFill>
              </a:rPr>
              <a:t>-pairs*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mimo</a:t>
            </a:r>
            <a:r>
              <a:rPr lang="en-US" sz="800" dirty="0">
                <a:solidFill>
                  <a:schemeClr val="bg1"/>
                </a:solidFill>
              </a:rPr>
              <a:t>-groups*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tdm</a:t>
            </a:r>
            <a:r>
              <a:rPr lang="en-US" sz="800" dirty="0">
                <a:solidFill>
                  <a:schemeClr val="bg1"/>
                </a:solidFill>
              </a:rPr>
              <a:t>-connections*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tdm</a:t>
            </a:r>
            <a:r>
              <a:rPr lang="en-US" sz="800" dirty="0">
                <a:solidFill>
                  <a:schemeClr val="bg1"/>
                </a:solidFill>
              </a:rPr>
              <a:t>-type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tdm</a:t>
            </a:r>
            <a:r>
              <a:rPr lang="en-US" sz="800" dirty="0">
                <a:solidFill>
                  <a:schemeClr val="bg1"/>
                </a:solidFill>
              </a:rPr>
              <a:t>-connections</a:t>
            </a:r>
          </a:p>
        </p:txBody>
      </p:sp>
      <p:sp>
        <p:nvSpPr>
          <p:cNvPr id="137" name="Arc 136">
            <a:extLst>
              <a:ext uri="{FF2B5EF4-FFF2-40B4-BE49-F238E27FC236}">
                <a16:creationId xmlns:a16="http://schemas.microsoft.com/office/drawing/2014/main" id="{102486DE-C51F-4F00-81B5-1DD20F39EC09}"/>
              </a:ext>
            </a:extLst>
          </p:cNvPr>
          <p:cNvSpPr/>
          <p:nvPr/>
        </p:nvSpPr>
        <p:spPr>
          <a:xfrm rot="1441901">
            <a:off x="3814575" y="1834350"/>
            <a:ext cx="1869299" cy="1941803"/>
          </a:xfrm>
          <a:prstGeom prst="arc">
            <a:avLst>
              <a:gd name="adj1" fmla="val 16200000"/>
              <a:gd name="adj2" fmla="val 438722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29A46C21-A744-4742-849E-C1494716E346}"/>
              </a:ext>
            </a:extLst>
          </p:cNvPr>
          <p:cNvSpPr txBox="1"/>
          <p:nvPr/>
        </p:nvSpPr>
        <p:spPr>
          <a:xfrm>
            <a:off x="3915461" y="2546429"/>
            <a:ext cx="18197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One for each interface (RLT) or </a:t>
            </a:r>
            <a:br>
              <a:rPr lang="en-US" sz="800" dirty="0"/>
            </a:br>
            <a:r>
              <a:rPr lang="en-US" sz="800" dirty="0"/>
              <a:t>is there one list of interfaces per node?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54C21DB-5BEF-4522-8C06-F5DC39F00D11}"/>
              </a:ext>
            </a:extLst>
          </p:cNvPr>
          <p:cNvSpPr/>
          <p:nvPr/>
        </p:nvSpPr>
        <p:spPr>
          <a:xfrm>
            <a:off x="6735916" y="1088961"/>
            <a:ext cx="2953177" cy="4669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sz="1000" i="1" dirty="0" err="1"/>
              <a:t>ietf</a:t>
            </a:r>
            <a:r>
              <a:rPr lang="en-US" sz="1000" i="1" dirty="0"/>
              <a:t>-microwave-topology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F43E544-2F85-4192-A130-46D7523A4D97}"/>
              </a:ext>
            </a:extLst>
          </p:cNvPr>
          <p:cNvSpPr/>
          <p:nvPr/>
        </p:nvSpPr>
        <p:spPr>
          <a:xfrm>
            <a:off x="6857842" y="1330987"/>
            <a:ext cx="2713706" cy="42340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sz="1000" i="1" dirty="0"/>
              <a:t>ietf-network-topology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028ED13A-055B-4240-84A6-C34E7C5A1C61}"/>
              </a:ext>
            </a:extLst>
          </p:cNvPr>
          <p:cNvSpPr/>
          <p:nvPr/>
        </p:nvSpPr>
        <p:spPr>
          <a:xfrm>
            <a:off x="6981613" y="1539483"/>
            <a:ext cx="2498548" cy="17117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sz="1000" i="1" dirty="0"/>
              <a:t>ietf-network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45086FA-6406-4F51-A8A9-C507B80CDAD0}"/>
              </a:ext>
            </a:extLst>
          </p:cNvPr>
          <p:cNvSpPr/>
          <p:nvPr/>
        </p:nvSpPr>
        <p:spPr>
          <a:xfrm>
            <a:off x="6737862" y="2269914"/>
            <a:ext cx="1965192" cy="125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76B0E4B1-92A1-40CE-BD91-045E639D67FD}"/>
              </a:ext>
            </a:extLst>
          </p:cNvPr>
          <p:cNvSpPr/>
          <p:nvPr/>
        </p:nvSpPr>
        <p:spPr>
          <a:xfrm>
            <a:off x="6737862" y="3994163"/>
            <a:ext cx="2309461" cy="231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A22FDA31-48F9-47EC-8E0D-2F995BA59F65}"/>
              </a:ext>
            </a:extLst>
          </p:cNvPr>
          <p:cNvSpPr txBox="1"/>
          <p:nvPr/>
        </p:nvSpPr>
        <p:spPr>
          <a:xfrm>
            <a:off x="7425246" y="1726500"/>
            <a:ext cx="229559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networks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network* [network-id]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network-id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network-types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+ 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mw-topology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supporting-network*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network-ref 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node* [node-id]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node-id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supporting-node*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network-ref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node-ref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termination-point* [</a:t>
            </a:r>
            <a:r>
              <a:rPr lang="en-US" sz="800" dirty="0" err="1">
                <a:solidFill>
                  <a:schemeClr val="bg1"/>
                </a:solidFill>
              </a:rPr>
              <a:t>tp</a:t>
            </a:r>
            <a:r>
              <a:rPr lang="en-US" sz="800" dirty="0">
                <a:solidFill>
                  <a:schemeClr val="bg1"/>
                </a:solidFill>
              </a:rPr>
              <a:t>-id]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tp</a:t>
            </a:r>
            <a:r>
              <a:rPr lang="en-US" sz="800" dirty="0">
                <a:solidFill>
                  <a:schemeClr val="bg1"/>
                </a:solidFill>
              </a:rPr>
              <a:t>-id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supporting-termination-point*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network-ref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node-ref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tp</a:t>
            </a:r>
            <a:r>
              <a:rPr lang="en-US" sz="800" dirty="0">
                <a:solidFill>
                  <a:schemeClr val="bg1"/>
                </a:solidFill>
              </a:rPr>
              <a:t>-ref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microwave-</a:t>
            </a:r>
            <a:r>
              <a:rPr lang="en-US" sz="800" dirty="0" err="1">
                <a:solidFill>
                  <a:schemeClr val="bg1"/>
                </a:solidFill>
              </a:rPr>
              <a:t>tp</a:t>
            </a:r>
            <a:endParaRPr lang="en-US" sz="800" dirty="0">
              <a:solidFill>
                <a:schemeClr val="bg1"/>
              </a:solidFill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         |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rlt</a:t>
            </a:r>
            <a:r>
              <a:rPr lang="en-US" sz="800" dirty="0">
                <a:solidFill>
                  <a:schemeClr val="bg1"/>
                </a:solidFill>
              </a:rPr>
              <a:t>-interface-path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link* [link-id]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link-id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source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source-node? 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source-</a:t>
            </a:r>
            <a:r>
              <a:rPr lang="en-US" sz="800" dirty="0" err="1">
                <a:solidFill>
                  <a:schemeClr val="bg1"/>
                </a:solidFill>
              </a:rPr>
              <a:t>tp</a:t>
            </a:r>
            <a:r>
              <a:rPr lang="en-US" sz="800" dirty="0">
                <a:solidFill>
                  <a:schemeClr val="bg1"/>
                </a:solidFill>
              </a:rPr>
              <a:t>?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destination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dest</a:t>
            </a:r>
            <a:r>
              <a:rPr lang="en-US" sz="800" dirty="0">
                <a:solidFill>
                  <a:schemeClr val="bg1"/>
                </a:solidFill>
              </a:rPr>
              <a:t>-node?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dest-tp</a:t>
            </a:r>
            <a:r>
              <a:rPr lang="en-US" sz="800" dirty="0">
                <a:solidFill>
                  <a:schemeClr val="bg1"/>
                </a:solidFill>
              </a:rPr>
              <a:t>?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supporting-link*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network-ref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link-ref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microwave-link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3DEBA3E-0EF8-45D9-AE05-3AD15A25A3F7}"/>
              </a:ext>
            </a:extLst>
          </p:cNvPr>
          <p:cNvCxnSpPr>
            <a:cxnSpLocks/>
          </p:cNvCxnSpPr>
          <p:nvPr/>
        </p:nvCxnSpPr>
        <p:spPr>
          <a:xfrm flipH="1" flipV="1">
            <a:off x="4331525" y="3810416"/>
            <a:ext cx="3374254" cy="3428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674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02F2C0-5C91-4CEC-8121-21DCB1C0280E}"/>
              </a:ext>
            </a:extLst>
          </p:cNvPr>
          <p:cNvSpPr/>
          <p:nvPr/>
        </p:nvSpPr>
        <p:spPr>
          <a:xfrm>
            <a:off x="767255" y="1282262"/>
            <a:ext cx="10142483" cy="40162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Controller</a:t>
            </a: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685CE0A1-AD1A-4AFA-9461-89F22429B513}"/>
              </a:ext>
            </a:extLst>
          </p:cNvPr>
          <p:cNvSpPr/>
          <p:nvPr/>
        </p:nvSpPr>
        <p:spPr>
          <a:xfrm>
            <a:off x="2448910" y="1755228"/>
            <a:ext cx="7147035" cy="3195144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437EA50F-753F-4BEF-880A-E86760C6201B}"/>
              </a:ext>
            </a:extLst>
          </p:cNvPr>
          <p:cNvSpPr/>
          <p:nvPr/>
        </p:nvSpPr>
        <p:spPr>
          <a:xfrm>
            <a:off x="3630094" y="620110"/>
            <a:ext cx="4204570" cy="982718"/>
          </a:xfrm>
          <a:prstGeom prst="upArrow">
            <a:avLst>
              <a:gd name="adj1" fmla="val 74658"/>
              <a:gd name="adj2" fmla="val 512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NBI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A49AF838-27EF-4363-98CD-A0F9C0F27EA5}"/>
              </a:ext>
            </a:extLst>
          </p:cNvPr>
          <p:cNvSpPr/>
          <p:nvPr/>
        </p:nvSpPr>
        <p:spPr>
          <a:xfrm>
            <a:off x="2531415" y="5255172"/>
            <a:ext cx="1404931" cy="641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SBI</a:t>
            </a:r>
          </a:p>
        </p:txBody>
      </p:sp>
      <p:sp>
        <p:nvSpPr>
          <p:cNvPr id="8" name="Arrow: Up-Down 7">
            <a:extLst>
              <a:ext uri="{FF2B5EF4-FFF2-40B4-BE49-F238E27FC236}">
                <a16:creationId xmlns:a16="http://schemas.microsoft.com/office/drawing/2014/main" id="{962D8B82-F73C-4FF2-8FF7-CB6A6506CF2A}"/>
              </a:ext>
            </a:extLst>
          </p:cNvPr>
          <p:cNvSpPr/>
          <p:nvPr/>
        </p:nvSpPr>
        <p:spPr>
          <a:xfrm rot="2497177">
            <a:off x="3482950" y="4447708"/>
            <a:ext cx="294289" cy="86184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BF3F4A-588F-4764-B962-063138F991BA}"/>
              </a:ext>
            </a:extLst>
          </p:cNvPr>
          <p:cNvSpPr txBox="1"/>
          <p:nvPr/>
        </p:nvSpPr>
        <p:spPr>
          <a:xfrm rot="18717127">
            <a:off x="2937392" y="4563265"/>
            <a:ext cx="829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Mediation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3B5E97-F977-4C79-B9A3-E11C8A581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0959" y="1960257"/>
            <a:ext cx="3807912" cy="2785086"/>
          </a:xfrm>
          <a:prstGeom prst="rect">
            <a:avLst/>
          </a:prstGeom>
        </p:spPr>
      </p:pic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4483A786-FF67-4A72-BD78-6E8EFE043859}"/>
              </a:ext>
            </a:extLst>
          </p:cNvPr>
          <p:cNvSpPr/>
          <p:nvPr/>
        </p:nvSpPr>
        <p:spPr>
          <a:xfrm>
            <a:off x="2781635" y="5952672"/>
            <a:ext cx="904490" cy="641132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MW</a:t>
            </a:r>
          </a:p>
          <a:p>
            <a:pPr algn="ctr"/>
            <a:r>
              <a:rPr lang="en-US" sz="1050" dirty="0"/>
              <a:t>NE</a:t>
            </a:r>
          </a:p>
        </p:txBody>
      </p:sp>
    </p:spTree>
    <p:extLst>
      <p:ext uri="{BB962C8B-B14F-4D97-AF65-F5344CB8AC3E}">
        <p14:creationId xmlns:p14="http://schemas.microsoft.com/office/powerpoint/2010/main" val="2550909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</TotalTime>
  <Words>274</Words>
  <Application>Microsoft Office PowerPoint</Application>
  <PresentationFormat>Widescreen</PresentationFormat>
  <Paragraphs>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Jonas Ahlberg</dc:creator>
  <cp:lastModifiedBy>Jonas Ahlberg</cp:lastModifiedBy>
  <cp:revision>87</cp:revision>
  <dcterms:created xsi:type="dcterms:W3CDTF">2020-07-07T10:53:22Z</dcterms:created>
  <dcterms:modified xsi:type="dcterms:W3CDTF">2020-07-09T08:54:09Z</dcterms:modified>
</cp:coreProperties>
</file>