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theme/theme4.xml" ContentType="application/vnd.openxmlformats-officedocument.theme+xml"/>
  <Override PartName="/ppt/notesSlides/notesSlide1.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 id="2147483673" r:id="rId2"/>
  </p:sldMasterIdLst>
  <p:notesMasterIdLst>
    <p:notesMasterId r:id="rId18"/>
  </p:notesMasterIdLst>
  <p:handoutMasterIdLst>
    <p:handoutMasterId r:id="rId19"/>
  </p:handoutMasterIdLst>
  <p:sldIdLst>
    <p:sldId id="256" r:id="rId3"/>
    <p:sldId id="262" r:id="rId4"/>
    <p:sldId id="305" r:id="rId5"/>
    <p:sldId id="306" r:id="rId6"/>
    <p:sldId id="309" r:id="rId7"/>
    <p:sldId id="307" r:id="rId8"/>
    <p:sldId id="289" r:id="rId9"/>
    <p:sldId id="310" r:id="rId10"/>
    <p:sldId id="311" r:id="rId11"/>
    <p:sldId id="312" r:id="rId12"/>
    <p:sldId id="313" r:id="rId13"/>
    <p:sldId id="314" r:id="rId14"/>
    <p:sldId id="315" r:id="rId15"/>
    <p:sldId id="316" r:id="rId16"/>
    <p:sldId id="317"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FF9900"/>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620"/>
    <p:restoredTop sz="91725" autoAdjust="0"/>
  </p:normalViewPr>
  <p:slideViewPr>
    <p:cSldViewPr>
      <p:cViewPr varScale="1">
        <p:scale>
          <a:sx n="104" d="100"/>
          <a:sy n="104" d="100"/>
        </p:scale>
        <p:origin x="-1176" y="-84"/>
      </p:cViewPr>
      <p:guideLst>
        <p:guide orient="horz" pos="2160"/>
        <p:guide pos="2880"/>
      </p:guideLst>
    </p:cSldViewPr>
  </p:slideViewPr>
  <p:notesTextViewPr>
    <p:cViewPr>
      <p:scale>
        <a:sx n="100" d="100"/>
        <a:sy n="100" d="100"/>
      </p:scale>
      <p:origin x="0" y="0"/>
    </p:cViewPr>
  </p:notesTextViewPr>
  <p:sorterViewPr>
    <p:cViewPr>
      <p:scale>
        <a:sx n="90" d="100"/>
        <a:sy n="90" d="100"/>
      </p:scale>
      <p:origin x="0" y="4674"/>
    </p:cViewPr>
  </p:sorterViewPr>
  <p:notesViewPr>
    <p:cSldViewPr snapToGrid="0" snapToObjects="1">
      <p:cViewPr varScale="1">
        <p:scale>
          <a:sx n="73" d="100"/>
          <a:sy n="73" d="100"/>
        </p:scale>
        <p:origin x="-2584" y="-96"/>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4C7701E-1421-6146-BB3C-593453277837}" type="datetimeFigureOut">
              <a:rPr lang="en-US" smtClean="0"/>
              <a:pPr/>
              <a:t>7/22/2010</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C5D8AC7A-610A-D74E-9880-5FD42C7CF5F8}" type="slidenum">
              <a:rPr lang="en-US" smtClean="0"/>
              <a:pPr/>
              <a:t>‹#›</a:t>
            </a:fld>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3609B50-7573-4CB2-A875-188D7B2880D8}" type="datetimeFigureOut">
              <a:rPr lang="en-US" smtClean="0"/>
              <a:pPr/>
              <a:t>7/22/2010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2480B0C-BABA-42F7-B14F-3A15C42BFCE1}" type="slidenum">
              <a:rPr lang="en-US" smtClean="0"/>
              <a:pPr/>
              <a:t>‹#›</a:t>
            </a:fld>
            <a:endParaRPr lang="en-US"/>
          </a:p>
        </p:txBody>
      </p:sp>
    </p:spTree>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2480B0C-BABA-42F7-B14F-3A15C42BFCE1}" type="slidenum">
              <a:rPr lang="en-US" smtClean="0"/>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2539" name="Rectangle 11"/>
          <p:cNvSpPr>
            <a:spLocks noChangeArrowheads="1"/>
          </p:cNvSpPr>
          <p:nvPr/>
        </p:nvSpPr>
        <p:spPr bwMode="auto">
          <a:xfrm>
            <a:off x="0" y="5895975"/>
            <a:ext cx="9144000" cy="962025"/>
          </a:xfrm>
          <a:prstGeom prst="rect">
            <a:avLst/>
          </a:prstGeom>
          <a:solidFill>
            <a:srgbClr val="CDE0E7"/>
          </a:solidFill>
          <a:ln w="9525">
            <a:noFill/>
            <a:miter lim="800000"/>
            <a:headEnd/>
            <a:tailEnd/>
          </a:ln>
          <a:effectLst>
            <a:prstShdw prst="shdw17" dist="17961" dir="2700000">
              <a:srgbClr val="CDE0E7">
                <a:gamma/>
                <a:shade val="60000"/>
                <a:invGamma/>
              </a:srgbClr>
            </a:prstShdw>
          </a:effectLst>
        </p:spPr>
        <p:txBody>
          <a:bodyPr wrap="none" anchor="ctr"/>
          <a:lstStyle/>
          <a:p>
            <a:endParaRPr lang="en-US"/>
          </a:p>
        </p:txBody>
      </p:sp>
      <p:pic>
        <p:nvPicPr>
          <p:cNvPr id="22538" name="Picture 10" descr="half-a"/>
          <p:cNvPicPr>
            <a:picLocks noChangeAspect="1" noChangeArrowheads="1"/>
          </p:cNvPicPr>
          <p:nvPr/>
        </p:nvPicPr>
        <p:blipFill>
          <a:blip r:embed="rId2" cstate="print"/>
          <a:srcRect/>
          <a:stretch>
            <a:fillRect/>
          </a:stretch>
        </p:blipFill>
        <p:spPr bwMode="auto">
          <a:xfrm>
            <a:off x="0" y="0"/>
            <a:ext cx="3379788" cy="6858000"/>
          </a:xfrm>
          <a:prstGeom prst="rect">
            <a:avLst/>
          </a:prstGeom>
          <a:noFill/>
        </p:spPr>
      </p:pic>
      <p:sp>
        <p:nvSpPr>
          <p:cNvPr id="22532" name="Rectangle 2"/>
          <p:cNvSpPr>
            <a:spLocks noGrp="1" noChangeArrowheads="1"/>
          </p:cNvSpPr>
          <p:nvPr>
            <p:ph type="ctrTitle"/>
          </p:nvPr>
        </p:nvSpPr>
        <p:spPr>
          <a:xfrm>
            <a:off x="3390900" y="1673225"/>
            <a:ext cx="5067300" cy="1470025"/>
          </a:xfrm>
        </p:spPr>
        <p:txBody>
          <a:bodyPr/>
          <a:lstStyle>
            <a:lvl1pPr>
              <a:defRPr smtClean="0"/>
            </a:lvl1pPr>
          </a:lstStyle>
          <a:p>
            <a:r>
              <a:rPr lang="en-US" smtClean="0"/>
              <a:t>Click to edit Master title style</a:t>
            </a:r>
          </a:p>
        </p:txBody>
      </p:sp>
      <p:sp>
        <p:nvSpPr>
          <p:cNvPr id="22533" name="Rectangle 3"/>
          <p:cNvSpPr>
            <a:spLocks noGrp="1" noChangeArrowheads="1"/>
          </p:cNvSpPr>
          <p:nvPr>
            <p:ph type="subTitle" idx="1"/>
          </p:nvPr>
        </p:nvSpPr>
        <p:spPr>
          <a:xfrm>
            <a:off x="3390900" y="3429000"/>
            <a:ext cx="4381500" cy="1752600"/>
          </a:xfrm>
        </p:spPr>
        <p:txBody>
          <a:bodyPr/>
          <a:lstStyle>
            <a:lvl1pPr marL="0" indent="0">
              <a:buFontTx/>
              <a:buNone/>
              <a:defRPr smtClean="0"/>
            </a:lvl1pPr>
          </a:lstStyle>
          <a:p>
            <a:r>
              <a:rPr lang="en-US" smtClean="0"/>
              <a:t>Click to edit Master subtitle style</a:t>
            </a:r>
          </a:p>
        </p:txBody>
      </p:sp>
      <p:pic>
        <p:nvPicPr>
          <p:cNvPr id="22541" name="Picture 13" descr="logo_lg"/>
          <p:cNvPicPr>
            <a:picLocks noChangeAspect="1" noChangeArrowheads="1"/>
          </p:cNvPicPr>
          <p:nvPr/>
        </p:nvPicPr>
        <p:blipFill>
          <a:blip r:embed="rId3" cstate="print"/>
          <a:srcRect/>
          <a:stretch>
            <a:fillRect/>
          </a:stretch>
        </p:blipFill>
        <p:spPr bwMode="auto">
          <a:xfrm>
            <a:off x="5572125" y="5997575"/>
            <a:ext cx="3362325" cy="709613"/>
          </a:xfrm>
          <a:prstGeom prst="rect">
            <a:avLst/>
          </a:prstGeom>
          <a:noFill/>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92913" y="76200"/>
            <a:ext cx="1970087"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81063" y="76200"/>
            <a:ext cx="575945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81063" y="76200"/>
            <a:ext cx="76200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990600" y="13716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953000" y="13716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85775" y="1371600"/>
            <a:ext cx="4029075" cy="46196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67250" y="1371600"/>
            <a:ext cx="4029075" cy="46196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85775" y="40342"/>
            <a:ext cx="8220075" cy="1026458"/>
          </a:xfrm>
        </p:spPr>
        <p:txBody>
          <a:bodyPr/>
          <a:lstStyle>
            <a:lvl1pPr>
              <a:defRPr sz="3600"/>
            </a:lvl1pPr>
          </a:lstStyle>
          <a:p>
            <a:r>
              <a:rPr lang="en-US" dirty="0" smtClean="0"/>
              <a:t>Click to edit Master title style</a:t>
            </a:r>
            <a:endParaRPr lang="en-US" dirty="0"/>
          </a:p>
        </p:txBody>
      </p:sp>
      <p:sp>
        <p:nvSpPr>
          <p:cNvPr id="3" name="Content Placeholder 2"/>
          <p:cNvSpPr>
            <a:spLocks noGrp="1"/>
          </p:cNvSpPr>
          <p:nvPr>
            <p:ph idx="1"/>
          </p:nvPr>
        </p:nvSpPr>
        <p:spPr>
          <a:xfrm>
            <a:off x="485775" y="1143000"/>
            <a:ext cx="8210550" cy="5410200"/>
          </a:xfrm>
        </p:spPr>
        <p:txBody>
          <a:bodyPr/>
          <a:lstStyle>
            <a:lvl1pPr>
              <a:spcBef>
                <a:spcPts val="600"/>
              </a:spcBef>
              <a:defRPr sz="2800"/>
            </a:lvl1pPr>
            <a:lvl2pPr>
              <a:spcBef>
                <a:spcPts val="600"/>
              </a:spcBef>
              <a:defRPr sz="2400"/>
            </a:lvl2pPr>
            <a:lvl3pPr>
              <a:spcBef>
                <a:spcPts val="600"/>
              </a:spcBef>
              <a:defRPr sz="2000"/>
            </a:lvl3pPr>
            <a:lvl4pPr>
              <a:spcBef>
                <a:spcPts val="600"/>
              </a:spcBef>
              <a:defRPr sz="1800"/>
            </a:lvl4pPr>
            <a:lvl5pPr>
              <a:spcBef>
                <a:spcPts val="600"/>
              </a:spcBef>
              <a:defRPr sz="1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51625" y="76200"/>
            <a:ext cx="2054225" cy="59150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85775" y="76200"/>
            <a:ext cx="6013450" cy="59150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990600" y="13716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953000" y="13716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image" Target="../media/image2.png"/><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32" name="Rectangle 8"/>
          <p:cNvSpPr>
            <a:spLocks noChangeArrowheads="1"/>
          </p:cNvSpPr>
          <p:nvPr/>
        </p:nvSpPr>
        <p:spPr bwMode="auto">
          <a:xfrm>
            <a:off x="0" y="6629400"/>
            <a:ext cx="9144000" cy="228600"/>
          </a:xfrm>
          <a:prstGeom prst="rect">
            <a:avLst/>
          </a:prstGeom>
          <a:solidFill>
            <a:srgbClr val="D84519"/>
          </a:solidFill>
          <a:ln w="9525">
            <a:noFill/>
            <a:miter lim="800000"/>
            <a:headEnd/>
            <a:tailEnd/>
          </a:ln>
          <a:effectLst>
            <a:prstShdw prst="shdw17" dist="17961" dir="2700000">
              <a:srgbClr val="D84519">
                <a:gamma/>
                <a:shade val="60000"/>
                <a:invGamma/>
              </a:srgbClr>
            </a:prstShdw>
          </a:effectLst>
        </p:spPr>
        <p:txBody>
          <a:bodyPr wrap="none" anchor="ctr"/>
          <a:lstStyle/>
          <a:p>
            <a:endParaRPr lang="en-US"/>
          </a:p>
        </p:txBody>
      </p:sp>
      <p:pic>
        <p:nvPicPr>
          <p:cNvPr id="1038" name="Picture 14" descr="half-a2"/>
          <p:cNvPicPr>
            <a:picLocks noChangeAspect="1" noChangeArrowheads="1"/>
          </p:cNvPicPr>
          <p:nvPr/>
        </p:nvPicPr>
        <p:blipFill>
          <a:blip r:embed="rId14" cstate="print"/>
          <a:srcRect/>
          <a:stretch>
            <a:fillRect/>
          </a:stretch>
        </p:blipFill>
        <p:spPr bwMode="auto">
          <a:xfrm>
            <a:off x="0" y="0"/>
            <a:ext cx="3379788" cy="6858000"/>
          </a:xfrm>
          <a:prstGeom prst="rect">
            <a:avLst/>
          </a:prstGeom>
          <a:noFill/>
        </p:spPr>
      </p:pic>
      <p:pic>
        <p:nvPicPr>
          <p:cNvPr id="1033" name="Picture 9" descr="logo_lg"/>
          <p:cNvPicPr>
            <a:picLocks noChangeAspect="1" noChangeArrowheads="1"/>
          </p:cNvPicPr>
          <p:nvPr/>
        </p:nvPicPr>
        <p:blipFill>
          <a:blip r:embed="rId15" cstate="print"/>
          <a:srcRect/>
          <a:stretch>
            <a:fillRect/>
          </a:stretch>
        </p:blipFill>
        <p:spPr bwMode="auto">
          <a:xfrm>
            <a:off x="7239000" y="6149975"/>
            <a:ext cx="1695450" cy="357188"/>
          </a:xfrm>
          <a:prstGeom prst="rect">
            <a:avLst/>
          </a:prstGeom>
          <a:noFill/>
        </p:spPr>
      </p:pic>
      <p:sp>
        <p:nvSpPr>
          <p:cNvPr id="1028" name="Rectangle 2"/>
          <p:cNvSpPr>
            <a:spLocks noGrp="1" noChangeArrowheads="1"/>
          </p:cNvSpPr>
          <p:nvPr>
            <p:ph type="title"/>
          </p:nvPr>
        </p:nvSpPr>
        <p:spPr bwMode="auto">
          <a:xfrm>
            <a:off x="485775" y="40342"/>
            <a:ext cx="8220075"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9" name="Rectangle 3"/>
          <p:cNvSpPr>
            <a:spLocks noGrp="1" noChangeArrowheads="1"/>
          </p:cNvSpPr>
          <p:nvPr>
            <p:ph type="body" idx="1"/>
          </p:nvPr>
        </p:nvSpPr>
        <p:spPr bwMode="auto">
          <a:xfrm>
            <a:off x="485775" y="1371600"/>
            <a:ext cx="8210550" cy="46196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hf hdr="0" ftr="0" dt="0"/>
  <p:txStyles>
    <p:titleStyle>
      <a:lvl1pPr algn="l" rtl="0" eaLnBrk="1" fontAlgn="base" hangingPunct="1">
        <a:spcBef>
          <a:spcPct val="0"/>
        </a:spcBef>
        <a:spcAft>
          <a:spcPct val="0"/>
        </a:spcAft>
        <a:defRPr sz="4200">
          <a:solidFill>
            <a:srgbClr val="004B8D"/>
          </a:solidFill>
          <a:latin typeface="+mj-lt"/>
          <a:ea typeface="+mj-ea"/>
          <a:cs typeface="+mj-cs"/>
        </a:defRPr>
      </a:lvl1pPr>
      <a:lvl2pPr algn="l" rtl="0" eaLnBrk="1" fontAlgn="base" hangingPunct="1">
        <a:spcBef>
          <a:spcPct val="0"/>
        </a:spcBef>
        <a:spcAft>
          <a:spcPct val="0"/>
        </a:spcAft>
        <a:defRPr sz="4200">
          <a:solidFill>
            <a:srgbClr val="004B8D"/>
          </a:solidFill>
          <a:latin typeface="Arial" charset="0"/>
        </a:defRPr>
      </a:lvl2pPr>
      <a:lvl3pPr algn="l" rtl="0" eaLnBrk="1" fontAlgn="base" hangingPunct="1">
        <a:spcBef>
          <a:spcPct val="0"/>
        </a:spcBef>
        <a:spcAft>
          <a:spcPct val="0"/>
        </a:spcAft>
        <a:defRPr sz="4200">
          <a:solidFill>
            <a:srgbClr val="004B8D"/>
          </a:solidFill>
          <a:latin typeface="Arial" charset="0"/>
        </a:defRPr>
      </a:lvl3pPr>
      <a:lvl4pPr algn="l" rtl="0" eaLnBrk="1" fontAlgn="base" hangingPunct="1">
        <a:spcBef>
          <a:spcPct val="0"/>
        </a:spcBef>
        <a:spcAft>
          <a:spcPct val="0"/>
        </a:spcAft>
        <a:defRPr sz="4200">
          <a:solidFill>
            <a:srgbClr val="004B8D"/>
          </a:solidFill>
          <a:latin typeface="Arial" charset="0"/>
        </a:defRPr>
      </a:lvl4pPr>
      <a:lvl5pPr algn="l" rtl="0" eaLnBrk="1" fontAlgn="base" hangingPunct="1">
        <a:spcBef>
          <a:spcPct val="0"/>
        </a:spcBef>
        <a:spcAft>
          <a:spcPct val="0"/>
        </a:spcAft>
        <a:defRPr sz="4200">
          <a:solidFill>
            <a:srgbClr val="004B8D"/>
          </a:solidFill>
          <a:latin typeface="Arial" charset="0"/>
        </a:defRPr>
      </a:lvl5pPr>
      <a:lvl6pPr marL="457200" algn="l" rtl="0" eaLnBrk="1" fontAlgn="base" hangingPunct="1">
        <a:spcBef>
          <a:spcPct val="0"/>
        </a:spcBef>
        <a:spcAft>
          <a:spcPct val="0"/>
        </a:spcAft>
        <a:defRPr sz="4400">
          <a:solidFill>
            <a:schemeClr val="tx2"/>
          </a:solidFill>
          <a:latin typeface="Arial" charset="0"/>
        </a:defRPr>
      </a:lvl6pPr>
      <a:lvl7pPr marL="914400" algn="l" rtl="0" eaLnBrk="1" fontAlgn="base" hangingPunct="1">
        <a:spcBef>
          <a:spcPct val="0"/>
        </a:spcBef>
        <a:spcAft>
          <a:spcPct val="0"/>
        </a:spcAft>
        <a:defRPr sz="4400">
          <a:solidFill>
            <a:schemeClr val="tx2"/>
          </a:solidFill>
          <a:latin typeface="Arial" charset="0"/>
        </a:defRPr>
      </a:lvl7pPr>
      <a:lvl8pPr marL="1371600" algn="l" rtl="0" eaLnBrk="1" fontAlgn="base" hangingPunct="1">
        <a:spcBef>
          <a:spcPct val="0"/>
        </a:spcBef>
        <a:spcAft>
          <a:spcPct val="0"/>
        </a:spcAft>
        <a:defRPr sz="4400">
          <a:solidFill>
            <a:schemeClr val="tx2"/>
          </a:solidFill>
          <a:latin typeface="Arial" charset="0"/>
        </a:defRPr>
      </a:lvl8pPr>
      <a:lvl9pPr marL="1828800" algn="l" rtl="0" eaLnBrk="1" fontAlgn="base" hangingPunct="1">
        <a:spcBef>
          <a:spcPct val="0"/>
        </a:spcBef>
        <a:spcAft>
          <a:spcPct val="0"/>
        </a:spcAft>
        <a:defRPr sz="4400">
          <a:solidFill>
            <a:schemeClr val="tx2"/>
          </a:solidFill>
          <a:latin typeface="Arial" charset="0"/>
        </a:defRPr>
      </a:lvl9pPr>
    </p:titleStyle>
    <p:bodyStyle>
      <a:lvl1pPr marL="231775" indent="-231775" algn="l" rtl="0" eaLnBrk="1" fontAlgn="base" hangingPunct="1">
        <a:spcBef>
          <a:spcPct val="20000"/>
        </a:spcBef>
        <a:spcAft>
          <a:spcPct val="0"/>
        </a:spcAft>
        <a:buClr>
          <a:schemeClr val="tx2"/>
        </a:buClr>
        <a:buChar char="•"/>
        <a:defRPr sz="3200">
          <a:solidFill>
            <a:srgbClr val="464646"/>
          </a:solidFill>
          <a:latin typeface="+mn-lt"/>
          <a:ea typeface="+mn-ea"/>
          <a:cs typeface="+mn-cs"/>
        </a:defRPr>
      </a:lvl1pPr>
      <a:lvl2pPr marL="742950" indent="-285750" algn="l" rtl="0" eaLnBrk="1" fontAlgn="base" hangingPunct="1">
        <a:spcBef>
          <a:spcPct val="20000"/>
        </a:spcBef>
        <a:spcAft>
          <a:spcPct val="0"/>
        </a:spcAft>
        <a:buClr>
          <a:schemeClr val="tx2"/>
        </a:buClr>
        <a:buChar char="–"/>
        <a:defRPr sz="2800">
          <a:solidFill>
            <a:srgbClr val="464646"/>
          </a:solidFill>
          <a:latin typeface="+mn-lt"/>
        </a:defRPr>
      </a:lvl2pPr>
      <a:lvl3pPr marL="1143000" indent="-228600" algn="l" rtl="0" eaLnBrk="1" fontAlgn="base" hangingPunct="1">
        <a:spcBef>
          <a:spcPct val="20000"/>
        </a:spcBef>
        <a:spcAft>
          <a:spcPct val="0"/>
        </a:spcAft>
        <a:buClr>
          <a:schemeClr val="tx2"/>
        </a:buClr>
        <a:buChar char="•"/>
        <a:defRPr sz="2400">
          <a:solidFill>
            <a:srgbClr val="464646"/>
          </a:solidFill>
          <a:latin typeface="+mn-lt"/>
        </a:defRPr>
      </a:lvl3pPr>
      <a:lvl4pPr marL="1600200" indent="-228600" algn="l" rtl="0" eaLnBrk="1" fontAlgn="base" hangingPunct="1">
        <a:spcBef>
          <a:spcPct val="20000"/>
        </a:spcBef>
        <a:spcAft>
          <a:spcPct val="0"/>
        </a:spcAft>
        <a:buClr>
          <a:schemeClr val="tx2"/>
        </a:buClr>
        <a:buChar char="–"/>
        <a:defRPr sz="2000">
          <a:solidFill>
            <a:srgbClr val="464646"/>
          </a:solidFill>
          <a:latin typeface="+mn-lt"/>
        </a:defRPr>
      </a:lvl4pPr>
      <a:lvl5pPr marL="2057400" indent="-228600" algn="l" rtl="0" eaLnBrk="1" fontAlgn="base" hangingPunct="1">
        <a:spcBef>
          <a:spcPct val="20000"/>
        </a:spcBef>
        <a:spcAft>
          <a:spcPct val="0"/>
        </a:spcAft>
        <a:buClr>
          <a:schemeClr val="tx2"/>
        </a:buClr>
        <a:buChar char="»"/>
        <a:defRPr sz="2000">
          <a:solidFill>
            <a:srgbClr val="464646"/>
          </a:solidFill>
          <a:latin typeface="+mn-lt"/>
        </a:defRPr>
      </a:lvl5pPr>
      <a:lvl6pPr marL="2514600" indent="-228600" algn="l" rtl="0" eaLnBrk="1" fontAlgn="base" hangingPunct="1">
        <a:spcBef>
          <a:spcPct val="20000"/>
        </a:spcBef>
        <a:spcAft>
          <a:spcPct val="0"/>
        </a:spcAft>
        <a:buClr>
          <a:schemeClr val="tx2"/>
        </a:buClr>
        <a:buChar char="»"/>
        <a:defRPr sz="2000">
          <a:solidFill>
            <a:srgbClr val="464646"/>
          </a:solidFill>
          <a:latin typeface="+mn-lt"/>
        </a:defRPr>
      </a:lvl6pPr>
      <a:lvl7pPr marL="2971800" indent="-228600" algn="l" rtl="0" eaLnBrk="1" fontAlgn="base" hangingPunct="1">
        <a:spcBef>
          <a:spcPct val="20000"/>
        </a:spcBef>
        <a:spcAft>
          <a:spcPct val="0"/>
        </a:spcAft>
        <a:buClr>
          <a:schemeClr val="tx2"/>
        </a:buClr>
        <a:buChar char="»"/>
        <a:defRPr sz="2000">
          <a:solidFill>
            <a:srgbClr val="464646"/>
          </a:solidFill>
          <a:latin typeface="+mn-lt"/>
        </a:defRPr>
      </a:lvl7pPr>
      <a:lvl8pPr marL="3429000" indent="-228600" algn="l" rtl="0" eaLnBrk="1" fontAlgn="base" hangingPunct="1">
        <a:spcBef>
          <a:spcPct val="20000"/>
        </a:spcBef>
        <a:spcAft>
          <a:spcPct val="0"/>
        </a:spcAft>
        <a:buClr>
          <a:schemeClr val="tx2"/>
        </a:buClr>
        <a:buChar char="»"/>
        <a:defRPr sz="2000">
          <a:solidFill>
            <a:srgbClr val="464646"/>
          </a:solidFill>
          <a:latin typeface="+mn-lt"/>
        </a:defRPr>
      </a:lvl8pPr>
      <a:lvl9pPr marL="3886200" indent="-228600" algn="l" rtl="0" eaLnBrk="1" fontAlgn="base" hangingPunct="1">
        <a:spcBef>
          <a:spcPct val="20000"/>
        </a:spcBef>
        <a:spcAft>
          <a:spcPct val="0"/>
        </a:spcAft>
        <a:buClr>
          <a:schemeClr val="tx2"/>
        </a:buClr>
        <a:buChar char="»"/>
        <a:defRPr sz="2000">
          <a:solidFill>
            <a:srgbClr val="464646"/>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7106" name="Rectangle 2"/>
          <p:cNvSpPr>
            <a:spLocks noChangeArrowheads="1"/>
          </p:cNvSpPr>
          <p:nvPr/>
        </p:nvSpPr>
        <p:spPr bwMode="auto">
          <a:xfrm>
            <a:off x="0" y="6629400"/>
            <a:ext cx="9144000" cy="228600"/>
          </a:xfrm>
          <a:prstGeom prst="rect">
            <a:avLst/>
          </a:prstGeom>
          <a:solidFill>
            <a:srgbClr val="D84519"/>
          </a:solidFill>
          <a:ln w="9525">
            <a:noFill/>
            <a:miter lim="800000"/>
            <a:headEnd/>
            <a:tailEnd/>
          </a:ln>
          <a:effectLst>
            <a:prstShdw prst="shdw17" dist="17961" dir="2700000">
              <a:srgbClr val="D84519">
                <a:gamma/>
                <a:shade val="60000"/>
                <a:invGamma/>
              </a:srgbClr>
            </a:prstShdw>
          </a:effectLst>
        </p:spPr>
        <p:txBody>
          <a:bodyPr wrap="none" anchor="ctr"/>
          <a:lstStyle/>
          <a:p>
            <a:endParaRPr lang="en-US"/>
          </a:p>
        </p:txBody>
      </p:sp>
      <p:pic>
        <p:nvPicPr>
          <p:cNvPr id="47107" name="Picture 3" descr="logo_lg"/>
          <p:cNvPicPr>
            <a:picLocks noChangeAspect="1" noChangeArrowheads="1"/>
          </p:cNvPicPr>
          <p:nvPr/>
        </p:nvPicPr>
        <p:blipFill>
          <a:blip r:embed="rId13" cstate="print"/>
          <a:srcRect/>
          <a:stretch>
            <a:fillRect/>
          </a:stretch>
        </p:blipFill>
        <p:spPr bwMode="auto">
          <a:xfrm>
            <a:off x="7239000" y="6149975"/>
            <a:ext cx="1695450" cy="357188"/>
          </a:xfrm>
          <a:prstGeom prst="rect">
            <a:avLst/>
          </a:prstGeom>
          <a:noFill/>
        </p:spPr>
      </p:pic>
      <p:pic>
        <p:nvPicPr>
          <p:cNvPr id="47112" name="Picture 8" descr="half-a2"/>
          <p:cNvPicPr>
            <a:picLocks noChangeAspect="1" noChangeArrowheads="1"/>
          </p:cNvPicPr>
          <p:nvPr/>
        </p:nvPicPr>
        <p:blipFill>
          <a:blip r:embed="rId14" cstate="print"/>
          <a:srcRect/>
          <a:stretch>
            <a:fillRect/>
          </a:stretch>
        </p:blipFill>
        <p:spPr bwMode="auto">
          <a:xfrm>
            <a:off x="0" y="0"/>
            <a:ext cx="3379788" cy="6858000"/>
          </a:xfrm>
          <a:prstGeom prst="rect">
            <a:avLst/>
          </a:prstGeom>
          <a:noFill/>
        </p:spPr>
      </p:pic>
      <p:sp>
        <p:nvSpPr>
          <p:cNvPr id="47109" name="Rectangle 2"/>
          <p:cNvSpPr>
            <a:spLocks noGrp="1" noChangeArrowheads="1"/>
          </p:cNvSpPr>
          <p:nvPr>
            <p:ph type="title"/>
          </p:nvPr>
        </p:nvSpPr>
        <p:spPr bwMode="auto">
          <a:xfrm>
            <a:off x="485775" y="76200"/>
            <a:ext cx="8220075"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47110" name="Rectangle 3"/>
          <p:cNvSpPr>
            <a:spLocks noGrp="1" noChangeArrowheads="1"/>
          </p:cNvSpPr>
          <p:nvPr>
            <p:ph type="body" idx="1"/>
          </p:nvPr>
        </p:nvSpPr>
        <p:spPr bwMode="auto">
          <a:xfrm>
            <a:off x="485775" y="1371600"/>
            <a:ext cx="8210550" cy="46196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hf hdr="0" ftr="0" dt="0"/>
  <p:txStyles>
    <p:titleStyle>
      <a:lvl1pPr algn="l" rtl="0" eaLnBrk="1" fontAlgn="base" hangingPunct="1">
        <a:spcBef>
          <a:spcPct val="0"/>
        </a:spcBef>
        <a:spcAft>
          <a:spcPct val="0"/>
        </a:spcAft>
        <a:defRPr sz="4200">
          <a:solidFill>
            <a:srgbClr val="004B8D"/>
          </a:solidFill>
          <a:latin typeface="+mj-lt"/>
          <a:ea typeface="+mj-ea"/>
          <a:cs typeface="+mj-cs"/>
        </a:defRPr>
      </a:lvl1pPr>
      <a:lvl2pPr algn="l" rtl="0" eaLnBrk="1" fontAlgn="base" hangingPunct="1">
        <a:spcBef>
          <a:spcPct val="0"/>
        </a:spcBef>
        <a:spcAft>
          <a:spcPct val="0"/>
        </a:spcAft>
        <a:defRPr sz="4200">
          <a:solidFill>
            <a:srgbClr val="004B8D"/>
          </a:solidFill>
          <a:latin typeface="Arial" charset="0"/>
          <a:cs typeface="Arial" charset="0"/>
        </a:defRPr>
      </a:lvl2pPr>
      <a:lvl3pPr algn="l" rtl="0" eaLnBrk="1" fontAlgn="base" hangingPunct="1">
        <a:spcBef>
          <a:spcPct val="0"/>
        </a:spcBef>
        <a:spcAft>
          <a:spcPct val="0"/>
        </a:spcAft>
        <a:defRPr sz="4200">
          <a:solidFill>
            <a:srgbClr val="004B8D"/>
          </a:solidFill>
          <a:latin typeface="Arial" charset="0"/>
          <a:cs typeface="Arial" charset="0"/>
        </a:defRPr>
      </a:lvl3pPr>
      <a:lvl4pPr algn="l" rtl="0" eaLnBrk="1" fontAlgn="base" hangingPunct="1">
        <a:spcBef>
          <a:spcPct val="0"/>
        </a:spcBef>
        <a:spcAft>
          <a:spcPct val="0"/>
        </a:spcAft>
        <a:defRPr sz="4200">
          <a:solidFill>
            <a:srgbClr val="004B8D"/>
          </a:solidFill>
          <a:latin typeface="Arial" charset="0"/>
          <a:cs typeface="Arial" charset="0"/>
        </a:defRPr>
      </a:lvl4pPr>
      <a:lvl5pPr algn="l" rtl="0" eaLnBrk="1" fontAlgn="base" hangingPunct="1">
        <a:spcBef>
          <a:spcPct val="0"/>
        </a:spcBef>
        <a:spcAft>
          <a:spcPct val="0"/>
        </a:spcAft>
        <a:defRPr sz="4200">
          <a:solidFill>
            <a:srgbClr val="004B8D"/>
          </a:solidFill>
          <a:latin typeface="Arial" charset="0"/>
          <a:cs typeface="Arial" charset="0"/>
        </a:defRPr>
      </a:lvl5pPr>
      <a:lvl6pPr marL="457200" algn="l" rtl="0" eaLnBrk="1" fontAlgn="base" hangingPunct="1">
        <a:spcBef>
          <a:spcPct val="0"/>
        </a:spcBef>
        <a:spcAft>
          <a:spcPct val="0"/>
        </a:spcAft>
        <a:defRPr sz="4200">
          <a:solidFill>
            <a:srgbClr val="004B8D"/>
          </a:solidFill>
          <a:latin typeface="Arial" charset="0"/>
          <a:cs typeface="Arial" charset="0"/>
        </a:defRPr>
      </a:lvl6pPr>
      <a:lvl7pPr marL="914400" algn="l" rtl="0" eaLnBrk="1" fontAlgn="base" hangingPunct="1">
        <a:spcBef>
          <a:spcPct val="0"/>
        </a:spcBef>
        <a:spcAft>
          <a:spcPct val="0"/>
        </a:spcAft>
        <a:defRPr sz="4200">
          <a:solidFill>
            <a:srgbClr val="004B8D"/>
          </a:solidFill>
          <a:latin typeface="Arial" charset="0"/>
          <a:cs typeface="Arial" charset="0"/>
        </a:defRPr>
      </a:lvl7pPr>
      <a:lvl8pPr marL="1371600" algn="l" rtl="0" eaLnBrk="1" fontAlgn="base" hangingPunct="1">
        <a:spcBef>
          <a:spcPct val="0"/>
        </a:spcBef>
        <a:spcAft>
          <a:spcPct val="0"/>
        </a:spcAft>
        <a:defRPr sz="4200">
          <a:solidFill>
            <a:srgbClr val="004B8D"/>
          </a:solidFill>
          <a:latin typeface="Arial" charset="0"/>
          <a:cs typeface="Arial" charset="0"/>
        </a:defRPr>
      </a:lvl8pPr>
      <a:lvl9pPr marL="1828800" algn="l" rtl="0" eaLnBrk="1" fontAlgn="base" hangingPunct="1">
        <a:spcBef>
          <a:spcPct val="0"/>
        </a:spcBef>
        <a:spcAft>
          <a:spcPct val="0"/>
        </a:spcAft>
        <a:defRPr sz="4200">
          <a:solidFill>
            <a:srgbClr val="004B8D"/>
          </a:solidFill>
          <a:latin typeface="Arial" charset="0"/>
          <a:cs typeface="Arial" charset="0"/>
        </a:defRPr>
      </a:lvl9pPr>
    </p:titleStyle>
    <p:bodyStyle>
      <a:lvl1pPr marL="231775" indent="-231775" algn="l" rtl="0" eaLnBrk="1" fontAlgn="base" hangingPunct="1">
        <a:spcBef>
          <a:spcPct val="20000"/>
        </a:spcBef>
        <a:spcAft>
          <a:spcPct val="0"/>
        </a:spcAft>
        <a:buClr>
          <a:schemeClr val="tx2"/>
        </a:buClr>
        <a:buChar char="•"/>
        <a:defRPr sz="3200">
          <a:solidFill>
            <a:srgbClr val="464646"/>
          </a:solidFill>
          <a:latin typeface="+mn-lt"/>
          <a:ea typeface="+mn-ea"/>
          <a:cs typeface="+mn-cs"/>
        </a:defRPr>
      </a:lvl1pPr>
      <a:lvl2pPr marL="742950" indent="-285750" algn="l" rtl="0" eaLnBrk="1" fontAlgn="base" hangingPunct="1">
        <a:spcBef>
          <a:spcPct val="20000"/>
        </a:spcBef>
        <a:spcAft>
          <a:spcPct val="0"/>
        </a:spcAft>
        <a:buClr>
          <a:schemeClr val="tx2"/>
        </a:buClr>
        <a:buChar char="–"/>
        <a:defRPr sz="2800">
          <a:solidFill>
            <a:srgbClr val="464646"/>
          </a:solidFill>
          <a:latin typeface="+mn-lt"/>
          <a:cs typeface="+mn-cs"/>
        </a:defRPr>
      </a:lvl2pPr>
      <a:lvl3pPr marL="1143000" indent="-228600" algn="l" rtl="0" eaLnBrk="1" fontAlgn="base" hangingPunct="1">
        <a:spcBef>
          <a:spcPct val="20000"/>
        </a:spcBef>
        <a:spcAft>
          <a:spcPct val="0"/>
        </a:spcAft>
        <a:buClr>
          <a:schemeClr val="tx2"/>
        </a:buClr>
        <a:buChar char="•"/>
        <a:defRPr sz="2400">
          <a:solidFill>
            <a:srgbClr val="464646"/>
          </a:solidFill>
          <a:latin typeface="+mn-lt"/>
          <a:cs typeface="+mn-cs"/>
        </a:defRPr>
      </a:lvl3pPr>
      <a:lvl4pPr marL="1600200" indent="-228600" algn="l" rtl="0" eaLnBrk="1" fontAlgn="base" hangingPunct="1">
        <a:spcBef>
          <a:spcPct val="20000"/>
        </a:spcBef>
        <a:spcAft>
          <a:spcPct val="0"/>
        </a:spcAft>
        <a:buClr>
          <a:schemeClr val="tx2"/>
        </a:buClr>
        <a:buChar char="–"/>
        <a:defRPr sz="2000">
          <a:solidFill>
            <a:srgbClr val="464646"/>
          </a:solidFill>
          <a:latin typeface="+mn-lt"/>
          <a:cs typeface="+mn-cs"/>
        </a:defRPr>
      </a:lvl4pPr>
      <a:lvl5pPr marL="2057400" indent="-228600" algn="l" rtl="0" eaLnBrk="1" fontAlgn="base" hangingPunct="1">
        <a:spcBef>
          <a:spcPct val="20000"/>
        </a:spcBef>
        <a:spcAft>
          <a:spcPct val="0"/>
        </a:spcAft>
        <a:buClr>
          <a:schemeClr val="tx2"/>
        </a:buClr>
        <a:buChar char="»"/>
        <a:defRPr sz="2000">
          <a:solidFill>
            <a:srgbClr val="464646"/>
          </a:solidFill>
          <a:latin typeface="+mn-lt"/>
          <a:cs typeface="+mn-cs"/>
        </a:defRPr>
      </a:lvl5pPr>
      <a:lvl6pPr marL="2514600" indent="-228600" algn="l" rtl="0" eaLnBrk="1" fontAlgn="base" hangingPunct="1">
        <a:spcBef>
          <a:spcPct val="20000"/>
        </a:spcBef>
        <a:spcAft>
          <a:spcPct val="0"/>
        </a:spcAft>
        <a:buClr>
          <a:schemeClr val="tx2"/>
        </a:buClr>
        <a:buChar char="»"/>
        <a:defRPr sz="2000">
          <a:solidFill>
            <a:srgbClr val="464646"/>
          </a:solidFill>
          <a:latin typeface="+mn-lt"/>
          <a:cs typeface="+mn-cs"/>
        </a:defRPr>
      </a:lvl6pPr>
      <a:lvl7pPr marL="2971800" indent="-228600" algn="l" rtl="0" eaLnBrk="1" fontAlgn="base" hangingPunct="1">
        <a:spcBef>
          <a:spcPct val="20000"/>
        </a:spcBef>
        <a:spcAft>
          <a:spcPct val="0"/>
        </a:spcAft>
        <a:buClr>
          <a:schemeClr val="tx2"/>
        </a:buClr>
        <a:buChar char="»"/>
        <a:defRPr sz="2000">
          <a:solidFill>
            <a:srgbClr val="464646"/>
          </a:solidFill>
          <a:latin typeface="+mn-lt"/>
          <a:cs typeface="+mn-cs"/>
        </a:defRPr>
      </a:lvl7pPr>
      <a:lvl8pPr marL="3429000" indent="-228600" algn="l" rtl="0" eaLnBrk="1" fontAlgn="base" hangingPunct="1">
        <a:spcBef>
          <a:spcPct val="20000"/>
        </a:spcBef>
        <a:spcAft>
          <a:spcPct val="0"/>
        </a:spcAft>
        <a:buClr>
          <a:schemeClr val="tx2"/>
        </a:buClr>
        <a:buChar char="»"/>
        <a:defRPr sz="2000">
          <a:solidFill>
            <a:srgbClr val="464646"/>
          </a:solidFill>
          <a:latin typeface="+mn-lt"/>
          <a:cs typeface="+mn-cs"/>
        </a:defRPr>
      </a:lvl8pPr>
      <a:lvl9pPr marL="3886200" indent="-228600" algn="l" rtl="0" eaLnBrk="1" fontAlgn="base" hangingPunct="1">
        <a:spcBef>
          <a:spcPct val="20000"/>
        </a:spcBef>
        <a:spcAft>
          <a:spcPct val="0"/>
        </a:spcAft>
        <a:buClr>
          <a:schemeClr val="tx2"/>
        </a:buClr>
        <a:buChar char="»"/>
        <a:defRPr sz="2000">
          <a:solidFill>
            <a:srgbClr val="464646"/>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gene@alertlogic.com"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429000" y="2133600"/>
            <a:ext cx="5334000" cy="2590800"/>
          </a:xfrm>
        </p:spPr>
        <p:txBody>
          <a:bodyPr/>
          <a:lstStyle/>
          <a:p>
            <a:r>
              <a:rPr lang="en-US" b="1" dirty="0" smtClean="0"/>
              <a:t>IETF 78</a:t>
            </a:r>
          </a:p>
          <a:p>
            <a:r>
              <a:rPr lang="en-US" b="1" dirty="0" smtClean="0"/>
              <a:t>Cloud Logging</a:t>
            </a:r>
          </a:p>
          <a:p>
            <a:endParaRPr lang="en-US" sz="2000" b="1" smtClean="0"/>
          </a:p>
          <a:p>
            <a:r>
              <a:rPr lang="en-US" sz="2000" b="1" smtClean="0"/>
              <a:t>Gene </a:t>
            </a:r>
            <a:r>
              <a:rPr lang="en-US" sz="2000" b="1" dirty="0" smtClean="0"/>
              <a:t>Golovinsky</a:t>
            </a:r>
          </a:p>
          <a:p>
            <a:r>
              <a:rPr lang="en-US" sz="2000" b="1" dirty="0" smtClean="0">
                <a:hlinkClick r:id="rId3"/>
              </a:rPr>
              <a:t>gene@alertlogic.com</a:t>
            </a:r>
            <a:endParaRPr lang="en-US" sz="2000" b="1" dirty="0" smtClean="0"/>
          </a:p>
          <a:p>
            <a:endParaRPr lang="en-US" sz="2000" b="1"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What we need to Support these Applications? (</a:t>
            </a:r>
            <a:r>
              <a:rPr lang="en-US" sz="2800" dirty="0" err="1" smtClean="0"/>
              <a:t>contnd</a:t>
            </a:r>
            <a:r>
              <a:rPr lang="en-US" sz="2800" dirty="0" smtClean="0"/>
              <a:t>.)</a:t>
            </a:r>
            <a:endParaRPr lang="en-US" sz="2800" dirty="0"/>
          </a:p>
        </p:txBody>
      </p:sp>
      <p:sp>
        <p:nvSpPr>
          <p:cNvPr id="3" name="Content Placeholder 2"/>
          <p:cNvSpPr>
            <a:spLocks noGrp="1"/>
          </p:cNvSpPr>
          <p:nvPr>
            <p:ph idx="1"/>
          </p:nvPr>
        </p:nvSpPr>
        <p:spPr/>
        <p:txBody>
          <a:bodyPr/>
          <a:lstStyle/>
          <a:p>
            <a:r>
              <a:rPr lang="en-US" sz="2000" dirty="0" smtClean="0"/>
              <a:t>Use </a:t>
            </a:r>
            <a:r>
              <a:rPr lang="en-US" sz="2000" dirty="0" err="1" smtClean="0"/>
              <a:t>Syslog</a:t>
            </a:r>
            <a:r>
              <a:rPr lang="en-US" sz="2000" dirty="0" smtClean="0"/>
              <a:t> f</a:t>
            </a:r>
            <a:r>
              <a:rPr lang="en-US" sz="1600" dirty="0" smtClean="0"/>
              <a:t>ormat</a:t>
            </a:r>
          </a:p>
          <a:p>
            <a:r>
              <a:rPr lang="en-US" sz="2000" dirty="0" smtClean="0"/>
              <a:t>RFC 5424</a:t>
            </a:r>
          </a:p>
          <a:p>
            <a:pPr lvl="1"/>
            <a:r>
              <a:rPr lang="en-US" sz="1200" dirty="0" smtClean="0"/>
              <a:t>STRUCTURED-DATA  :  SD-ELEMETs, SD-IDs, SD-PARAMs</a:t>
            </a:r>
          </a:p>
          <a:p>
            <a:pPr lvl="1"/>
            <a:r>
              <a:rPr lang="en-US" sz="1200" dirty="0" smtClean="0"/>
              <a:t>Well defined, extensible, easy to understand and parse format</a:t>
            </a:r>
            <a:endParaRPr lang="en-US" dirty="0" smtClean="0"/>
          </a:p>
          <a:p>
            <a:endParaRPr lang="en-US" sz="2000" dirty="0" smtClean="0"/>
          </a:p>
          <a:p>
            <a:r>
              <a:rPr lang="en-US" sz="2000" dirty="0" smtClean="0"/>
              <a:t>Define SD-ELEMENTS that are specific to Cloud Computing environment that would be mandatory for all</a:t>
            </a:r>
          </a:p>
          <a:p>
            <a:endParaRPr lang="en-US" sz="2000" dirty="0" smtClean="0"/>
          </a:p>
          <a:p>
            <a:r>
              <a:rPr lang="en-US" sz="2000" dirty="0" smtClean="0"/>
              <a:t>Allow providers and vendors to define heir own SD-ELEMENTS that will allow to log specifics about their implementations</a:t>
            </a:r>
          </a:p>
          <a:p>
            <a:endParaRPr lang="en-US" sz="2000" dirty="0" smtClean="0"/>
          </a:p>
          <a:p>
            <a:endParaRPr lang="en-US" sz="2000" dirty="0" smtClean="0"/>
          </a:p>
          <a:p>
            <a:pPr lvl="1"/>
            <a:endParaRPr lang="en-US" sz="1600"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What we need to Support these Applications? </a:t>
            </a:r>
            <a:br>
              <a:rPr lang="en-US" sz="2800" dirty="0" smtClean="0"/>
            </a:br>
            <a:r>
              <a:rPr lang="en-US" sz="2800" dirty="0" smtClean="0"/>
              <a:t>Some examples</a:t>
            </a:r>
            <a:endParaRPr lang="en-US" sz="2800" dirty="0"/>
          </a:p>
        </p:txBody>
      </p:sp>
      <p:sp>
        <p:nvSpPr>
          <p:cNvPr id="3" name="Content Placeholder 2"/>
          <p:cNvSpPr>
            <a:spLocks noGrp="1"/>
          </p:cNvSpPr>
          <p:nvPr>
            <p:ph idx="1"/>
          </p:nvPr>
        </p:nvSpPr>
        <p:spPr/>
        <p:txBody>
          <a:bodyPr/>
          <a:lstStyle/>
          <a:p>
            <a:r>
              <a:rPr lang="en-US" sz="2000" dirty="0" smtClean="0"/>
              <a:t>Simple non-authenticated request will produce a log </a:t>
            </a:r>
          </a:p>
          <a:p>
            <a:pPr lvl="1"/>
            <a:r>
              <a:rPr lang="en-US" sz="1400" dirty="0" smtClean="0"/>
              <a:t>Jul 7 09:01:40 10.0.6.94 </a:t>
            </a:r>
            <a:r>
              <a:rPr lang="en-US" sz="1400" dirty="0" err="1" smtClean="0"/>
              <a:t>api_aaa</a:t>
            </a:r>
            <a:r>
              <a:rPr lang="en-US" sz="1400" dirty="0" smtClean="0"/>
              <a:t>: AAA00000I [context@999999 </a:t>
            </a:r>
            <a:r>
              <a:rPr lang="en-US" sz="1400" dirty="0" smtClean="0">
                <a:solidFill>
                  <a:srgbClr val="FF0000"/>
                </a:solidFill>
              </a:rPr>
              <a:t>aid</a:t>
            </a:r>
            <a:r>
              <a:rPr lang="en-US" sz="1400" dirty="0" smtClean="0"/>
              <a:t>="9BE817EB-8ACC-1004-D9DF-00000A00065E"][transit@999999 </a:t>
            </a:r>
            <a:r>
              <a:rPr lang="en-US" sz="1400" dirty="0" smtClean="0">
                <a:solidFill>
                  <a:srgbClr val="FF0000"/>
                </a:solidFill>
              </a:rPr>
              <a:t>client</a:t>
            </a:r>
            <a:r>
              <a:rPr lang="en-US" sz="1400" dirty="0" smtClean="0"/>
              <a:t>="56.2.222.83"]</a:t>
            </a:r>
            <a:endParaRPr lang="en-US" sz="1600" dirty="0" smtClean="0"/>
          </a:p>
          <a:p>
            <a:pPr lvl="1"/>
            <a:r>
              <a:rPr lang="en-US" sz="1600" dirty="0" smtClean="0"/>
              <a:t>Where </a:t>
            </a:r>
          </a:p>
          <a:p>
            <a:pPr lvl="2"/>
            <a:r>
              <a:rPr lang="en-US" sz="1200" dirty="0" smtClean="0"/>
              <a:t>SD-ID – ‘context@999999’</a:t>
            </a:r>
          </a:p>
          <a:p>
            <a:pPr lvl="3"/>
            <a:r>
              <a:rPr lang="en-US" sz="1000" dirty="0" smtClean="0"/>
              <a:t>SD-PARAM  - ‘aid’ – </a:t>
            </a:r>
            <a:r>
              <a:rPr lang="en-US" sz="1000" dirty="0" smtClean="0">
                <a:solidFill>
                  <a:srgbClr val="FF0000"/>
                </a:solidFill>
              </a:rPr>
              <a:t>mandatory</a:t>
            </a:r>
            <a:r>
              <a:rPr lang="en-US" sz="1000" dirty="0" smtClean="0"/>
              <a:t> audit identifier</a:t>
            </a:r>
          </a:p>
          <a:p>
            <a:pPr lvl="2"/>
            <a:r>
              <a:rPr lang="en-US" sz="1200" dirty="0" smtClean="0"/>
              <a:t>SD-ID - transit@999999</a:t>
            </a:r>
          </a:p>
          <a:p>
            <a:pPr lvl="3"/>
            <a:r>
              <a:rPr lang="en-US" sz="1000" dirty="0" smtClean="0"/>
              <a:t>SD-PARAM – ‘client’ – </a:t>
            </a:r>
            <a:r>
              <a:rPr lang="en-US" sz="1000" dirty="0" smtClean="0">
                <a:solidFill>
                  <a:srgbClr val="FF0000"/>
                </a:solidFill>
              </a:rPr>
              <a:t>mandatory</a:t>
            </a:r>
            <a:r>
              <a:rPr lang="en-US" sz="1000" dirty="0" smtClean="0"/>
              <a:t> IP of a client making a request (different from SD-ID ‘</a:t>
            </a:r>
            <a:r>
              <a:rPr lang="en-US" sz="1000" dirty="0" err="1" smtClean="0"/>
              <a:t>ip</a:t>
            </a:r>
            <a:r>
              <a:rPr lang="en-US" sz="1000" dirty="0" smtClean="0"/>
              <a:t>’ in RFC 5424 that defines IP of the entity  producing the log)</a:t>
            </a:r>
          </a:p>
          <a:p>
            <a:pPr lvl="3"/>
            <a:r>
              <a:rPr lang="en-US" sz="1000" dirty="0" smtClean="0"/>
              <a:t>SD-PARAM – ‘</a:t>
            </a:r>
            <a:r>
              <a:rPr lang="en-US" sz="1000" dirty="0" err="1" smtClean="0"/>
              <a:t>gw</a:t>
            </a:r>
            <a:r>
              <a:rPr lang="en-US" sz="1000" dirty="0" smtClean="0"/>
              <a:t>’ – </a:t>
            </a:r>
            <a:r>
              <a:rPr lang="en-US" sz="1000" dirty="0" smtClean="0">
                <a:solidFill>
                  <a:srgbClr val="00B0F0"/>
                </a:solidFill>
              </a:rPr>
              <a:t>optional</a:t>
            </a:r>
            <a:r>
              <a:rPr lang="en-US" sz="1000" dirty="0" smtClean="0"/>
              <a:t> The value is a concatenation of the string form of a UUID, identifying the gateway, a colon character (i.e. ':'), and finally the IP address on the gateway through which the request was received. It could be multiple ‘</a:t>
            </a:r>
            <a:r>
              <a:rPr lang="en-US" sz="1000" dirty="0" err="1" smtClean="0"/>
              <a:t>gw</a:t>
            </a:r>
            <a:r>
              <a:rPr lang="en-US" sz="1000" dirty="0" smtClean="0"/>
              <a:t>’ SD-PARAMS in  the log.</a:t>
            </a:r>
          </a:p>
          <a:p>
            <a:pPr lvl="3"/>
            <a:endParaRPr lang="en-US" sz="1000" dirty="0" smtClean="0"/>
          </a:p>
          <a:p>
            <a:r>
              <a:rPr lang="en-US" sz="1800" dirty="0" smtClean="0"/>
              <a:t>The same request passing through the gateway</a:t>
            </a:r>
          </a:p>
          <a:p>
            <a:pPr lvl="1"/>
            <a:r>
              <a:rPr lang="en-US" sz="1400" dirty="0" smtClean="0"/>
              <a:t>Jul 7 09:01:40 10.0.6.94 </a:t>
            </a:r>
            <a:r>
              <a:rPr lang="en-US" sz="1400" dirty="0" err="1" smtClean="0"/>
              <a:t>api_aaa</a:t>
            </a:r>
            <a:r>
              <a:rPr lang="en-US" sz="1400" dirty="0" smtClean="0"/>
              <a:t>: AAA00000I [context@999999 </a:t>
            </a:r>
            <a:r>
              <a:rPr lang="en-US" sz="1400" dirty="0" smtClean="0">
                <a:solidFill>
                  <a:srgbClr val="FF0000"/>
                </a:solidFill>
              </a:rPr>
              <a:t>aid</a:t>
            </a:r>
            <a:r>
              <a:rPr lang="en-US" sz="1400" dirty="0" smtClean="0"/>
              <a:t>="9BE817EB-8ACC-1004-D9DF-00000A00065E"][transit@999999 </a:t>
            </a:r>
            <a:r>
              <a:rPr lang="en-US" sz="1400" dirty="0" smtClean="0">
                <a:solidFill>
                  <a:srgbClr val="FF0000"/>
                </a:solidFill>
              </a:rPr>
              <a:t>client</a:t>
            </a:r>
            <a:r>
              <a:rPr lang="en-US" sz="1400" dirty="0" smtClean="0"/>
              <a:t>="56.2.222.83" </a:t>
            </a:r>
            <a:r>
              <a:rPr lang="en-US" sz="1400" dirty="0" err="1" smtClean="0">
                <a:solidFill>
                  <a:srgbClr val="00B0F0"/>
                </a:solidFill>
              </a:rPr>
              <a:t>gw</a:t>
            </a:r>
            <a:r>
              <a:rPr lang="en-US" sz="1400" dirty="0" smtClean="0"/>
              <a:t>="37CB88DB-8AE3-1004-CBED-00007F000001:10.0.11.9"]</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What we need to Support these Applications? </a:t>
            </a:r>
            <a:br>
              <a:rPr lang="en-US" sz="2800" dirty="0" smtClean="0"/>
            </a:br>
            <a:r>
              <a:rPr lang="en-US" sz="2800" dirty="0" smtClean="0"/>
              <a:t>More examples</a:t>
            </a:r>
            <a:endParaRPr lang="en-US" sz="2800" dirty="0"/>
          </a:p>
        </p:txBody>
      </p:sp>
      <p:sp>
        <p:nvSpPr>
          <p:cNvPr id="3" name="Content Placeholder 2"/>
          <p:cNvSpPr>
            <a:spLocks noGrp="1"/>
          </p:cNvSpPr>
          <p:nvPr>
            <p:ph idx="1"/>
          </p:nvPr>
        </p:nvSpPr>
        <p:spPr/>
        <p:txBody>
          <a:bodyPr/>
          <a:lstStyle/>
          <a:p>
            <a:r>
              <a:rPr lang="en-US" sz="2000" dirty="0" smtClean="0"/>
              <a:t>Failed Authentication</a:t>
            </a:r>
          </a:p>
          <a:p>
            <a:pPr lvl="1"/>
            <a:r>
              <a:rPr lang="en-US" sz="1400" dirty="0" smtClean="0"/>
              <a:t>Jul 7 09:01:40 10.0.6.94 </a:t>
            </a:r>
            <a:r>
              <a:rPr lang="en-US" sz="1400" dirty="0" err="1" smtClean="0"/>
              <a:t>api_aaa</a:t>
            </a:r>
            <a:r>
              <a:rPr lang="en-US" sz="1400" dirty="0" smtClean="0"/>
              <a:t>: AAA00050I [context@999999 </a:t>
            </a:r>
            <a:r>
              <a:rPr lang="en-US" sz="1400" dirty="0" smtClean="0">
                <a:solidFill>
                  <a:srgbClr val="FF0000"/>
                </a:solidFill>
              </a:rPr>
              <a:t>aid</a:t>
            </a:r>
            <a:r>
              <a:rPr lang="en-US" sz="1400" dirty="0" smtClean="0"/>
              <a:t>="9BE817EB-8ACC-1004-D9DF-00000A00065E"][transit@999999 </a:t>
            </a:r>
            <a:r>
              <a:rPr lang="en-US" sz="1400" dirty="0" smtClean="0">
                <a:solidFill>
                  <a:srgbClr val="FF0000"/>
                </a:solidFill>
              </a:rPr>
              <a:t>client</a:t>
            </a:r>
            <a:r>
              <a:rPr lang="en-US" sz="1400" dirty="0" smtClean="0"/>
              <a:t>="10.0.6.94"] authentication failed, invalid password</a:t>
            </a:r>
          </a:p>
          <a:p>
            <a:pPr lvl="1"/>
            <a:r>
              <a:rPr lang="en-US" sz="1600" dirty="0" smtClean="0"/>
              <a:t>Where </a:t>
            </a:r>
          </a:p>
          <a:p>
            <a:pPr lvl="2"/>
            <a:r>
              <a:rPr lang="en-US" sz="1200" dirty="0" smtClean="0"/>
              <a:t>SD-ID – ‘context@999999’</a:t>
            </a:r>
          </a:p>
          <a:p>
            <a:pPr lvl="3"/>
            <a:r>
              <a:rPr lang="en-US" sz="1000" dirty="0" smtClean="0"/>
              <a:t>SD-PARAM  - ‘aid’ – </a:t>
            </a:r>
            <a:r>
              <a:rPr lang="en-US" sz="1000" dirty="0" smtClean="0">
                <a:solidFill>
                  <a:srgbClr val="FF0000"/>
                </a:solidFill>
              </a:rPr>
              <a:t>mandatory</a:t>
            </a:r>
            <a:r>
              <a:rPr lang="en-US" sz="1000" dirty="0" smtClean="0"/>
              <a:t> audit identifier</a:t>
            </a:r>
          </a:p>
          <a:p>
            <a:pPr lvl="3"/>
            <a:r>
              <a:rPr lang="en-US" sz="1000" dirty="0" smtClean="0"/>
              <a:t>SD-PARAM – ‘rid’ – </a:t>
            </a:r>
            <a:r>
              <a:rPr lang="en-US" sz="1000" dirty="0" smtClean="0">
                <a:solidFill>
                  <a:srgbClr val="00B0F0"/>
                </a:solidFill>
              </a:rPr>
              <a:t>optional </a:t>
            </a:r>
            <a:r>
              <a:rPr lang="en-US" sz="1000" dirty="0" smtClean="0"/>
              <a:t>parameter represents the real user identifier</a:t>
            </a:r>
            <a:endParaRPr lang="en-US" sz="1000" dirty="0" smtClean="0">
              <a:solidFill>
                <a:srgbClr val="00B0F0"/>
              </a:solidFill>
            </a:endParaRPr>
          </a:p>
          <a:p>
            <a:pPr lvl="2"/>
            <a:r>
              <a:rPr lang="en-US" sz="1200" dirty="0" smtClean="0"/>
              <a:t>SD-ID - transit@999999</a:t>
            </a:r>
          </a:p>
          <a:p>
            <a:pPr lvl="3"/>
            <a:r>
              <a:rPr lang="en-US" sz="1000" dirty="0" smtClean="0"/>
              <a:t>SD-PARAM – ‘client’ – </a:t>
            </a:r>
            <a:r>
              <a:rPr lang="en-US" sz="1000" dirty="0" smtClean="0">
                <a:solidFill>
                  <a:srgbClr val="FF0000"/>
                </a:solidFill>
              </a:rPr>
              <a:t>mandatory</a:t>
            </a:r>
            <a:r>
              <a:rPr lang="en-US" sz="1000" dirty="0" smtClean="0"/>
              <a:t> IP of a client making a request (different from SD-ID ‘</a:t>
            </a:r>
            <a:r>
              <a:rPr lang="en-US" sz="1000" dirty="0" err="1" smtClean="0"/>
              <a:t>ip</a:t>
            </a:r>
            <a:r>
              <a:rPr lang="en-US" sz="1000" dirty="0" smtClean="0"/>
              <a:t>’ in RFC 5424 that defines IP of the entity  producing the log)</a:t>
            </a:r>
          </a:p>
          <a:p>
            <a:pPr>
              <a:buNone/>
            </a:pPr>
            <a:endParaRPr lang="en-US" sz="1800" dirty="0" smtClean="0"/>
          </a:p>
          <a:p>
            <a:r>
              <a:rPr lang="en-US" sz="1800" dirty="0" smtClean="0"/>
              <a:t>Successful Authentication</a:t>
            </a:r>
          </a:p>
          <a:p>
            <a:pPr lvl="1"/>
            <a:r>
              <a:rPr lang="en-US" sz="1400" dirty="0" smtClean="0"/>
              <a:t>Jul 7 09:01:40 10.0.6.94 </a:t>
            </a:r>
            <a:r>
              <a:rPr lang="en-US" sz="1400" dirty="0" err="1" smtClean="0"/>
              <a:t>api_aaa</a:t>
            </a:r>
            <a:r>
              <a:rPr lang="en-US" sz="1400" dirty="0" smtClean="0"/>
              <a:t>: AAA00001I [context@999999 </a:t>
            </a:r>
            <a:r>
              <a:rPr lang="en-US" sz="1400" dirty="0" smtClean="0">
                <a:solidFill>
                  <a:srgbClr val="FF0000"/>
                </a:solidFill>
              </a:rPr>
              <a:t>aid</a:t>
            </a:r>
            <a:r>
              <a:rPr lang="en-US" sz="1400" dirty="0" smtClean="0"/>
              <a:t>="9BE817EB-8ACC-1004-D9DF-00000A00065E" </a:t>
            </a:r>
            <a:r>
              <a:rPr lang="en-US" sz="1400" dirty="0" smtClean="0">
                <a:solidFill>
                  <a:srgbClr val="00B0F0"/>
                </a:solidFill>
              </a:rPr>
              <a:t>rid</a:t>
            </a:r>
            <a:r>
              <a:rPr lang="en-US" sz="1400" dirty="0" smtClean="0"/>
              <a:t>"2:510"][transit@999999 </a:t>
            </a:r>
            <a:r>
              <a:rPr lang="en-US" sz="1400" dirty="0" smtClean="0">
                <a:solidFill>
                  <a:srgbClr val="FF0000"/>
                </a:solidFill>
              </a:rPr>
              <a:t>client</a:t>
            </a:r>
            <a:r>
              <a:rPr lang="en-US" sz="1400" dirty="0" smtClean="0"/>
              <a:t>="10.0.6.94"] authentication successful for cid = 2 </a:t>
            </a:r>
            <a:r>
              <a:rPr lang="en-US" sz="1400" dirty="0" err="1" smtClean="0"/>
              <a:t>uid</a:t>
            </a:r>
            <a:r>
              <a:rPr lang="en-US" sz="1400" dirty="0" smtClean="0"/>
              <a:t> = 510</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What we need to Support these Applications? </a:t>
            </a:r>
            <a:br>
              <a:rPr lang="en-US" sz="2800" dirty="0" smtClean="0"/>
            </a:br>
            <a:r>
              <a:rPr lang="en-US" sz="2800" dirty="0" smtClean="0"/>
              <a:t>More examples</a:t>
            </a:r>
            <a:endParaRPr lang="en-US" sz="2800" dirty="0"/>
          </a:p>
        </p:txBody>
      </p:sp>
      <p:sp>
        <p:nvSpPr>
          <p:cNvPr id="3" name="Content Placeholder 2"/>
          <p:cNvSpPr>
            <a:spLocks noGrp="1"/>
          </p:cNvSpPr>
          <p:nvPr>
            <p:ph idx="1"/>
          </p:nvPr>
        </p:nvSpPr>
        <p:spPr/>
        <p:txBody>
          <a:bodyPr/>
          <a:lstStyle/>
          <a:p>
            <a:r>
              <a:rPr lang="en-US" sz="2000" b="1" dirty="0" smtClean="0"/>
              <a:t>Invalid Request Parameter: request log -&gt; response log</a:t>
            </a:r>
          </a:p>
          <a:p>
            <a:pPr lvl="1"/>
            <a:r>
              <a:rPr lang="en-US" sz="1600" b="1" dirty="0" smtClean="0"/>
              <a:t>Request log:</a:t>
            </a:r>
          </a:p>
          <a:p>
            <a:pPr lvl="2"/>
            <a:r>
              <a:rPr lang="en-US" sz="1400" dirty="0" smtClean="0"/>
              <a:t>Jul 7 09:01:40 10.0.6.94 </a:t>
            </a:r>
            <a:r>
              <a:rPr lang="en-US" sz="1400" dirty="0" err="1" smtClean="0"/>
              <a:t>inetsmgr</a:t>
            </a:r>
            <a:r>
              <a:rPr lang="en-US" sz="1400" dirty="0" smtClean="0"/>
              <a:t>: INM00150I [context@999999 </a:t>
            </a:r>
            <a:r>
              <a:rPr lang="en-US" sz="1400" dirty="0" smtClean="0">
                <a:solidFill>
                  <a:srgbClr val="FF0000"/>
                </a:solidFill>
              </a:rPr>
              <a:t>aid</a:t>
            </a:r>
            <a:r>
              <a:rPr lang="en-US" sz="1400" dirty="0" smtClean="0"/>
              <a:t>="9BE817EB-8ACC-1004-D9DF-00000A00065E" </a:t>
            </a:r>
            <a:r>
              <a:rPr lang="en-US" sz="1400" dirty="0" smtClean="0">
                <a:solidFill>
                  <a:srgbClr val="00B0F0"/>
                </a:solidFill>
              </a:rPr>
              <a:t>rid</a:t>
            </a:r>
            <a:r>
              <a:rPr lang="en-US" sz="1400" dirty="0" smtClean="0"/>
              <a:t>"2:520" </a:t>
            </a:r>
            <a:r>
              <a:rPr lang="en-US" sz="1400" dirty="0" err="1" smtClean="0">
                <a:solidFill>
                  <a:srgbClr val="00B0F0"/>
                </a:solidFill>
              </a:rPr>
              <a:t>eid</a:t>
            </a:r>
            <a:r>
              <a:rPr lang="en-US" sz="1400" dirty="0" smtClean="0"/>
              <a:t>="1023:6022"][transit@999999 </a:t>
            </a:r>
            <a:r>
              <a:rPr lang="en-US" sz="1400" dirty="0" smtClean="0">
                <a:solidFill>
                  <a:srgbClr val="00B0F0"/>
                </a:solidFill>
              </a:rPr>
              <a:t>client</a:t>
            </a:r>
            <a:r>
              <a:rPr lang="en-US" sz="1400" dirty="0" smtClean="0"/>
              <a:t>="10.0.6.94"] "10.0.6.94" - "-" "GET /</a:t>
            </a:r>
            <a:r>
              <a:rPr lang="en-US" sz="1400" dirty="0" err="1" smtClean="0"/>
              <a:t>api</a:t>
            </a:r>
            <a:r>
              <a:rPr lang="en-US" sz="1400" dirty="0" smtClean="0"/>
              <a:t>/user/</a:t>
            </a:r>
            <a:r>
              <a:rPr lang="en-US" sz="1400" dirty="0" err="1" smtClean="0"/>
              <a:t>manager:search?customer_id</a:t>
            </a:r>
            <a:r>
              <a:rPr lang="en-US" sz="1400" dirty="0" smtClean="0"/>
              <a:t>=2&amp;username=</a:t>
            </a:r>
            <a:r>
              <a:rPr lang="en-US" sz="1400" dirty="0" err="1" smtClean="0"/>
              <a:t>foo&amp;bar</a:t>
            </a:r>
            <a:r>
              <a:rPr lang="en-US" sz="1400" dirty="0" smtClean="0"/>
              <a:t>=</a:t>
            </a:r>
            <a:r>
              <a:rPr lang="en-US" sz="1400" dirty="0" err="1" smtClean="0">
                <a:solidFill>
                  <a:srgbClr val="FF9900"/>
                </a:solidFill>
              </a:rPr>
              <a:t>baz</a:t>
            </a:r>
            <a:r>
              <a:rPr lang="en-US" sz="1400" dirty="0" smtClean="0">
                <a:solidFill>
                  <a:srgbClr val="FF9900"/>
                </a:solidFill>
              </a:rPr>
              <a:t> </a:t>
            </a:r>
            <a:r>
              <a:rPr lang="en-US" sz="1400" dirty="0" smtClean="0"/>
              <a:t>HTTP/1.1" 400 215 </a:t>
            </a:r>
            <a:endParaRPr lang="en-US" sz="2000" b="1" dirty="0" smtClean="0"/>
          </a:p>
          <a:p>
            <a:pPr lvl="1"/>
            <a:r>
              <a:rPr lang="en-US" sz="1600" b="1" dirty="0" smtClean="0"/>
              <a:t>Response log:</a:t>
            </a:r>
          </a:p>
          <a:p>
            <a:pPr lvl="2"/>
            <a:r>
              <a:rPr lang="en-US" sz="1400" dirty="0" smtClean="0"/>
              <a:t>Jul 7 09:01:40 10.0.6.94 </a:t>
            </a:r>
            <a:r>
              <a:rPr lang="en-US" sz="1400" dirty="0" err="1" smtClean="0"/>
              <a:t>umg</a:t>
            </a:r>
            <a:r>
              <a:rPr lang="en-US" sz="1400" dirty="0" smtClean="0"/>
              <a:t>: UMG00000I [context@999999 </a:t>
            </a:r>
            <a:r>
              <a:rPr lang="en-US" sz="1400" dirty="0" smtClean="0">
                <a:solidFill>
                  <a:srgbClr val="FF0000"/>
                </a:solidFill>
              </a:rPr>
              <a:t>aid</a:t>
            </a:r>
            <a:r>
              <a:rPr lang="en-US" sz="1400" dirty="0" smtClean="0"/>
              <a:t>="9BE817EB-8ACC-1004-D9DF-00000A00065E" </a:t>
            </a:r>
            <a:r>
              <a:rPr lang="en-US" sz="1400" dirty="0" smtClean="0">
                <a:solidFill>
                  <a:srgbClr val="00B0F0"/>
                </a:solidFill>
              </a:rPr>
              <a:t>rid</a:t>
            </a:r>
            <a:r>
              <a:rPr lang="en-US" sz="1400" dirty="0" smtClean="0"/>
              <a:t>"2:520" </a:t>
            </a:r>
            <a:r>
              <a:rPr lang="en-US" sz="1400" dirty="0" err="1" smtClean="0">
                <a:solidFill>
                  <a:srgbClr val="00B0F0"/>
                </a:solidFill>
              </a:rPr>
              <a:t>eid</a:t>
            </a:r>
            <a:r>
              <a:rPr lang="en-US" sz="1400" dirty="0" smtClean="0"/>
              <a:t>="1023:6022"][transit@999999 </a:t>
            </a:r>
            <a:r>
              <a:rPr lang="en-US" sz="1400" dirty="0" smtClean="0">
                <a:solidFill>
                  <a:srgbClr val="FF0000"/>
                </a:solidFill>
              </a:rPr>
              <a:t>client</a:t>
            </a:r>
            <a:r>
              <a:rPr lang="en-US" sz="1400" dirty="0" smtClean="0"/>
              <a:t>="10.0.6.94"] invalid query parameter "</a:t>
            </a:r>
            <a:r>
              <a:rPr lang="en-US" sz="1400" dirty="0" err="1" smtClean="0">
                <a:solidFill>
                  <a:srgbClr val="FF9900"/>
                </a:solidFill>
              </a:rPr>
              <a:t>baz</a:t>
            </a:r>
            <a:r>
              <a:rPr lang="en-US" sz="1400" dirty="0" smtClean="0"/>
              <a:t>" specified on request</a:t>
            </a:r>
          </a:p>
          <a:p>
            <a:pPr lvl="1"/>
            <a:r>
              <a:rPr lang="en-US" sz="1600" dirty="0" smtClean="0"/>
              <a:t>Where </a:t>
            </a:r>
          </a:p>
          <a:p>
            <a:pPr lvl="2"/>
            <a:r>
              <a:rPr lang="en-US" sz="1200" dirty="0" smtClean="0"/>
              <a:t>SD-ID – ‘context@999999’</a:t>
            </a:r>
          </a:p>
          <a:p>
            <a:pPr lvl="3"/>
            <a:r>
              <a:rPr lang="en-US" sz="1000" dirty="0" smtClean="0"/>
              <a:t>SD-PARAM  - ‘aid’ – </a:t>
            </a:r>
            <a:r>
              <a:rPr lang="en-US" sz="1000" dirty="0" smtClean="0">
                <a:solidFill>
                  <a:srgbClr val="FF0000"/>
                </a:solidFill>
              </a:rPr>
              <a:t>mandatory</a:t>
            </a:r>
            <a:r>
              <a:rPr lang="en-US" sz="1000" dirty="0" smtClean="0"/>
              <a:t> audit identifier</a:t>
            </a:r>
          </a:p>
          <a:p>
            <a:pPr lvl="3"/>
            <a:r>
              <a:rPr lang="en-US" sz="1000" dirty="0" smtClean="0"/>
              <a:t>SD-PARAM – ‘rid’ – </a:t>
            </a:r>
            <a:r>
              <a:rPr lang="en-US" sz="1000" dirty="0" smtClean="0">
                <a:solidFill>
                  <a:srgbClr val="00B0F0"/>
                </a:solidFill>
              </a:rPr>
              <a:t>optional </a:t>
            </a:r>
            <a:r>
              <a:rPr lang="en-US" sz="1000" dirty="0" smtClean="0"/>
              <a:t>parameter represents the real (authenticated) user identifier</a:t>
            </a:r>
          </a:p>
          <a:p>
            <a:pPr lvl="3"/>
            <a:r>
              <a:rPr lang="en-US" sz="1000" dirty="0" smtClean="0">
                <a:solidFill>
                  <a:schemeClr val="tx1"/>
                </a:solidFill>
              </a:rPr>
              <a:t>SD-PARM – ‘</a:t>
            </a:r>
            <a:r>
              <a:rPr lang="en-US" sz="1000" dirty="0" err="1" smtClean="0">
                <a:solidFill>
                  <a:schemeClr val="tx1"/>
                </a:solidFill>
              </a:rPr>
              <a:t>eid</a:t>
            </a:r>
            <a:r>
              <a:rPr lang="en-US" sz="1000" dirty="0" smtClean="0">
                <a:solidFill>
                  <a:schemeClr val="tx1"/>
                </a:solidFill>
              </a:rPr>
              <a:t>’ – optional parameter represents </a:t>
            </a:r>
            <a:r>
              <a:rPr lang="en-US" sz="1000" dirty="0" smtClean="0"/>
              <a:t>effective (impersonated) user identifier</a:t>
            </a:r>
            <a:endParaRPr lang="en-US" sz="1000" dirty="0" smtClean="0">
              <a:solidFill>
                <a:schemeClr val="tx1"/>
              </a:solidFill>
            </a:endParaRPr>
          </a:p>
          <a:p>
            <a:pPr lvl="2"/>
            <a:r>
              <a:rPr lang="en-US" sz="1200" dirty="0" smtClean="0"/>
              <a:t>SD-ID - transit@999999</a:t>
            </a:r>
          </a:p>
          <a:p>
            <a:pPr lvl="3"/>
            <a:r>
              <a:rPr lang="en-US" sz="1000" dirty="0" smtClean="0"/>
              <a:t>SD-PARAM – ‘client’ – </a:t>
            </a:r>
            <a:r>
              <a:rPr lang="en-US" sz="1000" dirty="0" smtClean="0">
                <a:solidFill>
                  <a:srgbClr val="FF0000"/>
                </a:solidFill>
              </a:rPr>
              <a:t>mandatory</a:t>
            </a:r>
            <a:r>
              <a:rPr lang="en-US" sz="1000" dirty="0" smtClean="0"/>
              <a:t> IP of a client making a request (different from SD-ID ‘</a:t>
            </a:r>
            <a:r>
              <a:rPr lang="en-US" sz="1000" dirty="0" err="1" smtClean="0"/>
              <a:t>ip</a:t>
            </a:r>
            <a:r>
              <a:rPr lang="en-US" sz="1000" dirty="0" smtClean="0"/>
              <a:t>’ in RFC 5424 that defines IP of the entity  producing the log)</a:t>
            </a:r>
          </a:p>
          <a:p>
            <a:pPr>
              <a:buNone/>
            </a:pPr>
            <a:endParaRPr lang="en-US" sz="1800"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Proposed Next Steps</a:t>
            </a:r>
            <a:endParaRPr lang="en-US" sz="2800" dirty="0"/>
          </a:p>
        </p:txBody>
      </p:sp>
      <p:sp>
        <p:nvSpPr>
          <p:cNvPr id="3" name="Content Placeholder 2"/>
          <p:cNvSpPr>
            <a:spLocks noGrp="1"/>
          </p:cNvSpPr>
          <p:nvPr>
            <p:ph idx="1"/>
          </p:nvPr>
        </p:nvSpPr>
        <p:spPr/>
        <p:txBody>
          <a:bodyPr/>
          <a:lstStyle/>
          <a:p>
            <a:r>
              <a:rPr lang="en-US" sz="2400" dirty="0" smtClean="0"/>
              <a:t>I believe that logging and </a:t>
            </a:r>
            <a:r>
              <a:rPr lang="en-US" sz="2400" dirty="0" err="1" smtClean="0"/>
              <a:t>auditability</a:t>
            </a:r>
            <a:r>
              <a:rPr lang="en-US" sz="2400" dirty="0" smtClean="0"/>
              <a:t> of the cloud and in the cloud is crucial for its adoption</a:t>
            </a:r>
          </a:p>
          <a:p>
            <a:r>
              <a:rPr lang="en-US" sz="2400" dirty="0" smtClean="0"/>
              <a:t>These problems are not made up – heard it from several operators and customers</a:t>
            </a:r>
          </a:p>
          <a:p>
            <a:r>
              <a:rPr lang="en-US" sz="2400" dirty="0" smtClean="0"/>
              <a:t>IETF’s job to support industry with interoperable and secure mechanisms</a:t>
            </a:r>
          </a:p>
          <a:p>
            <a:endParaRPr lang="en-US" sz="1800" dirty="0" smtClean="0"/>
          </a:p>
          <a:p>
            <a:pPr lvl="3">
              <a:buNone/>
            </a:pPr>
            <a:r>
              <a:rPr lang="en-US" sz="3600" dirty="0" smtClean="0">
                <a:solidFill>
                  <a:srgbClr val="FF0000"/>
                </a:solidFill>
              </a:rPr>
              <a:t>SO…..</a:t>
            </a:r>
          </a:p>
          <a:p>
            <a:pPr lvl="3">
              <a:buNone/>
            </a:pPr>
            <a:endParaRPr lang="en-US" sz="3600" dirty="0" smtClean="0">
              <a:solidFill>
                <a:srgbClr val="FF0000"/>
              </a:solidFill>
            </a:endParaRPr>
          </a:p>
          <a:p>
            <a:pPr lvl="3">
              <a:buNone/>
            </a:pPr>
            <a:endParaRPr lang="en-US" sz="3600" dirty="0" smtClean="0">
              <a:solidFill>
                <a:srgbClr val="FF0000"/>
              </a:solidFill>
            </a:endParaRPr>
          </a:p>
          <a:p>
            <a:pPr lvl="3">
              <a:buNone/>
            </a:pPr>
            <a:endParaRPr lang="en-US" sz="3600" dirty="0" smtClean="0">
              <a:solidFill>
                <a:srgbClr val="FF0000"/>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Proposed Next Steps</a:t>
            </a:r>
            <a:endParaRPr lang="en-US" sz="2800" dirty="0"/>
          </a:p>
        </p:txBody>
      </p:sp>
      <p:sp>
        <p:nvSpPr>
          <p:cNvPr id="3" name="Content Placeholder 2"/>
          <p:cNvSpPr>
            <a:spLocks noGrp="1"/>
          </p:cNvSpPr>
          <p:nvPr>
            <p:ph idx="1"/>
          </p:nvPr>
        </p:nvSpPr>
        <p:spPr/>
        <p:txBody>
          <a:bodyPr/>
          <a:lstStyle/>
          <a:p>
            <a:r>
              <a:rPr lang="en-US" sz="2400" dirty="0" smtClean="0">
                <a:solidFill>
                  <a:schemeClr val="tx1"/>
                </a:solidFill>
              </a:rPr>
              <a:t>Create </a:t>
            </a:r>
            <a:r>
              <a:rPr lang="en-US" sz="2400" dirty="0" smtClean="0">
                <a:solidFill>
                  <a:schemeClr val="tx1"/>
                </a:solidFill>
              </a:rPr>
              <a:t>a new WG or use already existing relevant one (if exists) to focus specifically on The Cloud</a:t>
            </a:r>
          </a:p>
          <a:p>
            <a:pPr lvl="1"/>
            <a:r>
              <a:rPr lang="en-US" dirty="0" smtClean="0">
                <a:solidFill>
                  <a:schemeClr val="tx1"/>
                </a:solidFill>
              </a:rPr>
              <a:t>Cloud related work is different from the traditional static topology </a:t>
            </a:r>
            <a:r>
              <a:rPr lang="en-US" dirty="0" smtClean="0">
                <a:solidFill>
                  <a:schemeClr val="tx1"/>
                </a:solidFill>
              </a:rPr>
              <a:t>network:</a:t>
            </a:r>
          </a:p>
          <a:p>
            <a:pPr lvl="2"/>
            <a:r>
              <a:rPr lang="en-US" sz="1800" dirty="0" smtClean="0">
                <a:solidFill>
                  <a:schemeClr val="tx1"/>
                </a:solidFill>
              </a:rPr>
              <a:t>Transitional and </a:t>
            </a:r>
            <a:r>
              <a:rPr lang="en-US" sz="1800" dirty="0" smtClean="0"/>
              <a:t>obfuscated </a:t>
            </a:r>
            <a:r>
              <a:rPr lang="en-US" sz="1800" dirty="0" smtClean="0">
                <a:solidFill>
                  <a:schemeClr val="tx1"/>
                </a:solidFill>
              </a:rPr>
              <a:t>identity ; </a:t>
            </a:r>
          </a:p>
          <a:p>
            <a:pPr lvl="2"/>
            <a:r>
              <a:rPr lang="en-US" sz="1800" dirty="0" smtClean="0">
                <a:solidFill>
                  <a:schemeClr val="tx1"/>
                </a:solidFill>
              </a:rPr>
              <a:t>Managed entity location</a:t>
            </a:r>
          </a:p>
          <a:p>
            <a:pPr lvl="2"/>
            <a:r>
              <a:rPr lang="en-US" sz="1800" dirty="0" smtClean="0">
                <a:solidFill>
                  <a:schemeClr val="tx1"/>
                </a:solidFill>
              </a:rPr>
              <a:t>Access to the shared resources</a:t>
            </a:r>
          </a:p>
          <a:p>
            <a:pPr lvl="2"/>
            <a:r>
              <a:rPr lang="en-US" sz="1800" dirty="0" smtClean="0">
                <a:solidFill>
                  <a:schemeClr val="tx1"/>
                </a:solidFill>
              </a:rPr>
              <a:t>Resource multi-tenancy </a:t>
            </a:r>
          </a:p>
          <a:p>
            <a:pPr lvl="2"/>
            <a:r>
              <a:rPr lang="en-US" sz="1800" dirty="0" smtClean="0">
                <a:solidFill>
                  <a:schemeClr val="tx1"/>
                </a:solidFill>
              </a:rPr>
              <a:t>Different type of security concerns – resource theft, </a:t>
            </a:r>
            <a:r>
              <a:rPr lang="en-US" sz="1800" dirty="0" smtClean="0">
                <a:solidFill>
                  <a:schemeClr val="tx1">
                    <a:lumMod val="95000"/>
                    <a:lumOff val="5000"/>
                  </a:schemeClr>
                </a:solidFill>
              </a:rPr>
              <a:t>diminished </a:t>
            </a:r>
            <a:r>
              <a:rPr lang="en-US" sz="1800" dirty="0" smtClean="0">
                <a:solidFill>
                  <a:schemeClr val="tx1">
                    <a:lumMod val="95000"/>
                    <a:lumOff val="5000"/>
                  </a:schemeClr>
                </a:solidFill>
              </a:rPr>
              <a:t>audit, detection, and incident response capabilities</a:t>
            </a:r>
            <a:endParaRPr lang="en-US" sz="1800" dirty="0" smtClean="0">
              <a:solidFill>
                <a:schemeClr val="tx1">
                  <a:lumMod val="95000"/>
                  <a:lumOff val="5000"/>
                </a:schemeClr>
              </a:solidFill>
            </a:endParaRPr>
          </a:p>
          <a:p>
            <a:pPr lvl="2"/>
            <a:r>
              <a:rPr lang="en-US" sz="1800" dirty="0" smtClean="0">
                <a:solidFill>
                  <a:schemeClr val="tx1"/>
                </a:solidFill>
              </a:rPr>
              <a:t>And </a:t>
            </a:r>
            <a:r>
              <a:rPr lang="en-US" sz="1800" smtClean="0">
                <a:solidFill>
                  <a:schemeClr val="tx1"/>
                </a:solidFill>
              </a:rPr>
              <a:t>more…</a:t>
            </a:r>
            <a:endParaRPr lang="en-US" sz="2400" dirty="0" smtClean="0">
              <a:solidFill>
                <a:schemeClr val="tx1"/>
              </a:solidFill>
            </a:endParaRPr>
          </a:p>
          <a:p>
            <a:r>
              <a:rPr lang="en-US" sz="2400" dirty="0" smtClean="0">
                <a:solidFill>
                  <a:schemeClr val="tx1"/>
                </a:solidFill>
              </a:rPr>
              <a:t>Internet </a:t>
            </a:r>
            <a:r>
              <a:rPr lang="en-US" sz="2400" dirty="0" smtClean="0">
                <a:solidFill>
                  <a:schemeClr val="tx1"/>
                </a:solidFill>
              </a:rPr>
              <a:t>Drafts, deliverables, </a:t>
            </a:r>
            <a:r>
              <a:rPr lang="en-US" sz="2400" dirty="0" smtClean="0">
                <a:solidFill>
                  <a:schemeClr val="tx1"/>
                </a:solidFill>
              </a:rPr>
              <a:t>etc</a:t>
            </a:r>
          </a:p>
          <a:p>
            <a:pPr lvl="1"/>
            <a:r>
              <a:rPr lang="en-US" sz="2000" dirty="0" smtClean="0">
                <a:solidFill>
                  <a:schemeClr val="tx1"/>
                </a:solidFill>
              </a:rPr>
              <a:t>By next meeting we’ll have “</a:t>
            </a:r>
            <a:r>
              <a:rPr lang="en-US" sz="2000" dirty="0" smtClean="0"/>
              <a:t>draft-gene-clouds-logging-00-src.txt”</a:t>
            </a:r>
            <a:endParaRPr lang="en-US" sz="2000" dirty="0" smtClean="0">
              <a:solidFill>
                <a:schemeClr val="tx1"/>
              </a:solidFill>
            </a:endParaRPr>
          </a:p>
          <a:p>
            <a:pPr lvl="3">
              <a:buNone/>
            </a:pPr>
            <a:endParaRPr lang="en-US" sz="2400" dirty="0" smtClean="0">
              <a:solidFill>
                <a:srgbClr val="FF0000"/>
              </a:solidFill>
            </a:endParaRPr>
          </a:p>
          <a:p>
            <a:pPr lvl="3">
              <a:buNone/>
            </a:pPr>
            <a:endParaRPr lang="en-US" sz="3600" dirty="0" smtClean="0">
              <a:solidFill>
                <a:srgbClr val="FF0000"/>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28600" y="6096000"/>
            <a:ext cx="8896350" cy="457200"/>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lang="en-US"/>
          </a:p>
        </p:txBody>
      </p:sp>
      <p:sp>
        <p:nvSpPr>
          <p:cNvPr id="2" name="Title 1"/>
          <p:cNvSpPr>
            <a:spLocks noGrp="1"/>
          </p:cNvSpPr>
          <p:nvPr>
            <p:ph type="title"/>
          </p:nvPr>
        </p:nvSpPr>
        <p:spPr/>
        <p:txBody>
          <a:bodyPr/>
          <a:lstStyle/>
          <a:p>
            <a:r>
              <a:rPr lang="en-US" dirty="0" smtClean="0"/>
              <a:t>The Traditional Logging</a:t>
            </a:r>
            <a:endParaRPr lang="en-US" dirty="0"/>
          </a:p>
        </p:txBody>
      </p:sp>
      <p:sp>
        <p:nvSpPr>
          <p:cNvPr id="3" name="Content Placeholder 2"/>
          <p:cNvSpPr>
            <a:spLocks noGrp="1"/>
          </p:cNvSpPr>
          <p:nvPr>
            <p:ph idx="1"/>
          </p:nvPr>
        </p:nvSpPr>
        <p:spPr/>
        <p:txBody>
          <a:bodyPr/>
          <a:lstStyle/>
          <a:p>
            <a:r>
              <a:rPr lang="en-US" sz="2400" dirty="0" smtClean="0"/>
              <a:t>Practically all hw and </a:t>
            </a:r>
            <a:r>
              <a:rPr lang="en-US" sz="2400" dirty="0" err="1" smtClean="0"/>
              <a:t>sw</a:t>
            </a:r>
            <a:r>
              <a:rPr lang="en-US" sz="2400" dirty="0" smtClean="0"/>
              <a:t> entities log their activities</a:t>
            </a:r>
          </a:p>
          <a:p>
            <a:pPr lvl="1"/>
            <a:r>
              <a:rPr lang="en-US" sz="2000" dirty="0" smtClean="0"/>
              <a:t>Network elements and Unix/Linux servers – </a:t>
            </a:r>
            <a:r>
              <a:rPr lang="en-US" sz="2000" dirty="0" err="1" smtClean="0"/>
              <a:t>Syslog</a:t>
            </a:r>
            <a:endParaRPr lang="en-US" sz="2000" dirty="0" smtClean="0"/>
          </a:p>
          <a:p>
            <a:pPr lvl="1"/>
            <a:r>
              <a:rPr lang="en-US" sz="2000" dirty="0" smtClean="0"/>
              <a:t>Windows servers – Windows event facility</a:t>
            </a:r>
          </a:p>
          <a:p>
            <a:pPr lvl="1"/>
            <a:r>
              <a:rPr lang="en-US" sz="2000" dirty="0" smtClean="0"/>
              <a:t>Applications – proprietary files </a:t>
            </a:r>
          </a:p>
          <a:p>
            <a:pPr lvl="1"/>
            <a:endParaRPr lang="en-US" sz="2000" dirty="0"/>
          </a:p>
          <a:p>
            <a:r>
              <a:rPr lang="en-US" sz="2400" dirty="0" smtClean="0"/>
              <a:t>Despite difference in format they all generally have enough information to identify</a:t>
            </a:r>
          </a:p>
          <a:p>
            <a:pPr lvl="1"/>
            <a:r>
              <a:rPr lang="en-US" sz="2000" dirty="0" smtClean="0"/>
              <a:t>Actual entity</a:t>
            </a:r>
          </a:p>
          <a:p>
            <a:pPr lvl="1"/>
            <a:r>
              <a:rPr lang="en-US" sz="2000" dirty="0" smtClean="0"/>
              <a:t>Type of activities</a:t>
            </a:r>
          </a:p>
          <a:p>
            <a:pPr lvl="1"/>
            <a:r>
              <a:rPr lang="en-US" sz="2000" dirty="0" smtClean="0"/>
              <a:t>Time of occurrence</a:t>
            </a:r>
          </a:p>
          <a:p>
            <a:pPr lvl="1"/>
            <a:r>
              <a:rPr lang="en-US" sz="2000" dirty="0" smtClean="0"/>
              <a:t>Often user identity </a:t>
            </a:r>
          </a:p>
          <a:p>
            <a:pPr lvl="1"/>
            <a:endParaRPr lang="en-US" sz="2000" dirty="0" smtClean="0"/>
          </a:p>
          <a:p>
            <a:pPr lvl="1"/>
            <a:endParaRPr lang="en-US" dirty="0" smtClean="0"/>
          </a:p>
          <a:p>
            <a:endParaRPr lang="en-US"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28600" y="6096000"/>
            <a:ext cx="8896350" cy="457200"/>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lang="en-US"/>
          </a:p>
        </p:txBody>
      </p:sp>
      <p:sp>
        <p:nvSpPr>
          <p:cNvPr id="2" name="Title 1"/>
          <p:cNvSpPr>
            <a:spLocks noGrp="1"/>
          </p:cNvSpPr>
          <p:nvPr>
            <p:ph type="title"/>
          </p:nvPr>
        </p:nvSpPr>
        <p:spPr/>
        <p:txBody>
          <a:bodyPr/>
          <a:lstStyle/>
          <a:p>
            <a:r>
              <a:rPr lang="en-US" dirty="0" smtClean="0"/>
              <a:t>Applications of  Traditional Logging</a:t>
            </a:r>
            <a:endParaRPr lang="en-US" dirty="0"/>
          </a:p>
        </p:txBody>
      </p:sp>
      <p:sp>
        <p:nvSpPr>
          <p:cNvPr id="3" name="Content Placeholder 2"/>
          <p:cNvSpPr>
            <a:spLocks noGrp="1"/>
          </p:cNvSpPr>
          <p:nvPr>
            <p:ph idx="1"/>
          </p:nvPr>
        </p:nvSpPr>
        <p:spPr/>
        <p:txBody>
          <a:bodyPr/>
          <a:lstStyle/>
          <a:p>
            <a:pPr lvl="1"/>
            <a:endParaRPr lang="en-US" sz="2000" dirty="0" smtClean="0"/>
          </a:p>
          <a:p>
            <a:r>
              <a:rPr lang="en-US" sz="2400" dirty="0" smtClean="0"/>
              <a:t>Variety of applicable problem spaces:</a:t>
            </a:r>
          </a:p>
          <a:p>
            <a:pPr lvl="1"/>
            <a:r>
              <a:rPr lang="en-US" sz="2000" dirty="0" smtClean="0"/>
              <a:t>System management</a:t>
            </a:r>
          </a:p>
          <a:p>
            <a:pPr lvl="1"/>
            <a:r>
              <a:rPr lang="en-US" sz="2000" dirty="0" smtClean="0"/>
              <a:t>Network Management</a:t>
            </a:r>
          </a:p>
          <a:p>
            <a:pPr lvl="1"/>
            <a:r>
              <a:rPr lang="en-US" sz="2000" dirty="0" smtClean="0"/>
              <a:t>SIEM</a:t>
            </a:r>
          </a:p>
          <a:p>
            <a:pPr lvl="1"/>
            <a:r>
              <a:rPr lang="en-US" sz="2000" dirty="0" smtClean="0"/>
              <a:t>Forensics</a:t>
            </a:r>
          </a:p>
          <a:p>
            <a:pPr lvl="1"/>
            <a:r>
              <a:rPr lang="en-US" sz="2000" dirty="0" smtClean="0"/>
              <a:t>Auditing</a:t>
            </a:r>
          </a:p>
          <a:p>
            <a:pPr lvl="1"/>
            <a:r>
              <a:rPr lang="en-US" sz="2000" dirty="0" smtClean="0"/>
              <a:t>Regulations and Compliance (PCI, SOX, HIPPA)</a:t>
            </a:r>
          </a:p>
          <a:p>
            <a:pPr lvl="1"/>
            <a:endParaRPr lang="en-US" sz="2000" dirty="0" smtClean="0"/>
          </a:p>
          <a:p>
            <a:r>
              <a:rPr lang="en-US" sz="2400" dirty="0" smtClean="0"/>
              <a:t>Applicability depends on the availability and accuracy of the data</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28600" y="6096000"/>
            <a:ext cx="8896350" cy="457200"/>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lang="en-US"/>
          </a:p>
        </p:txBody>
      </p:sp>
      <p:sp>
        <p:nvSpPr>
          <p:cNvPr id="2" name="Title 1"/>
          <p:cNvSpPr>
            <a:spLocks noGrp="1"/>
          </p:cNvSpPr>
          <p:nvPr>
            <p:ph type="title"/>
          </p:nvPr>
        </p:nvSpPr>
        <p:spPr/>
        <p:txBody>
          <a:bodyPr/>
          <a:lstStyle/>
          <a:p>
            <a:r>
              <a:rPr lang="en-US" dirty="0" smtClean="0"/>
              <a:t>Log Sample</a:t>
            </a:r>
            <a:endParaRPr lang="en-US" dirty="0"/>
          </a:p>
        </p:txBody>
      </p:sp>
      <p:sp>
        <p:nvSpPr>
          <p:cNvPr id="6" name="Rectangle 3"/>
          <p:cNvSpPr>
            <a:spLocks noGrp="1" noChangeArrowheads="1"/>
          </p:cNvSpPr>
          <p:nvPr>
            <p:ph idx="1"/>
          </p:nvPr>
        </p:nvSpPr>
        <p:spPr/>
        <p:txBody>
          <a:bodyPr/>
          <a:lstStyle/>
          <a:p>
            <a:pPr marL="0" indent="0" eaLnBrk="1" hangingPunct="1">
              <a:lnSpc>
                <a:spcPct val="80000"/>
              </a:lnSpc>
              <a:buFontTx/>
              <a:buNone/>
            </a:pPr>
            <a:r>
              <a:rPr lang="en-US" sz="900" dirty="0" smtClean="0"/>
              <a:t>Mar  7 23:21:06 itcore-fwsm-1-Ricks-1/itcore-fwsm-1-Ricks-1 %FWSM-4-106023: Deny </a:t>
            </a:r>
            <a:r>
              <a:rPr lang="en-US" sz="900" dirty="0" err="1" smtClean="0"/>
              <a:t>udp</a:t>
            </a:r>
            <a:r>
              <a:rPr lang="en-US" sz="900" dirty="0" smtClean="0"/>
              <a:t> </a:t>
            </a:r>
            <a:r>
              <a:rPr lang="en-US" sz="900" dirty="0" err="1" smtClean="0"/>
              <a:t>src</a:t>
            </a:r>
            <a:r>
              <a:rPr lang="en-US" sz="900" dirty="0" smtClean="0"/>
              <a:t> outside:152.1.20.9/4080 </a:t>
            </a:r>
            <a:r>
              <a:rPr lang="en-US" sz="900" dirty="0" err="1" smtClean="0"/>
              <a:t>dst</a:t>
            </a:r>
            <a:r>
              <a:rPr lang="en-US" sz="900" dirty="0" smtClean="0"/>
              <a:t> inside:152.7.128.4/1434 by access-group "</a:t>
            </a:r>
            <a:r>
              <a:rPr lang="en-US" sz="900" dirty="0" err="1" smtClean="0"/>
              <a:t>outside_access_in</a:t>
            </a:r>
            <a:r>
              <a:rPr lang="en-US" sz="900" dirty="0" smtClean="0"/>
              <a:t>" Mar  7 23:21:08 itcore-fwsm-1-Ricks-1/itcore-fwsm-1-Ricks-1 %FWSM-4-106023: Deny </a:t>
            </a:r>
            <a:r>
              <a:rPr lang="en-US" sz="900" dirty="0" err="1" smtClean="0"/>
              <a:t>udp</a:t>
            </a:r>
            <a:r>
              <a:rPr lang="en-US" sz="900" dirty="0" smtClean="0"/>
              <a:t> </a:t>
            </a:r>
            <a:r>
              <a:rPr lang="en-US" sz="900" dirty="0" err="1" smtClean="0"/>
              <a:t>src</a:t>
            </a:r>
            <a:r>
              <a:rPr lang="en-US" sz="900" dirty="0" smtClean="0"/>
              <a:t> outside:152.1.20.9/4081 </a:t>
            </a:r>
            <a:r>
              <a:rPr lang="en-US" sz="900" dirty="0" err="1" smtClean="0"/>
              <a:t>dst</a:t>
            </a:r>
            <a:r>
              <a:rPr lang="en-US" sz="900" dirty="0" smtClean="0"/>
              <a:t> inside:152.7.128.4/1434 by access-group "</a:t>
            </a:r>
            <a:r>
              <a:rPr lang="en-US" sz="900" dirty="0" err="1" smtClean="0"/>
              <a:t>outside_access_in</a:t>
            </a:r>
            <a:r>
              <a:rPr lang="en-US" sz="900" dirty="0" smtClean="0"/>
              <a:t>" Mar  7 23:21:10 itcore-fwsm-1-Ricks-1/itcore-fwsm-1-Ricks-1 %FWSM-4-106023: Deny </a:t>
            </a:r>
            <a:r>
              <a:rPr lang="en-US" sz="900" dirty="0" err="1" smtClean="0"/>
              <a:t>udp</a:t>
            </a:r>
            <a:r>
              <a:rPr lang="en-US" sz="900" dirty="0" smtClean="0"/>
              <a:t> </a:t>
            </a:r>
            <a:r>
              <a:rPr lang="en-US" sz="900" dirty="0" err="1" smtClean="0"/>
              <a:t>src</a:t>
            </a:r>
            <a:r>
              <a:rPr lang="en-US" sz="900" dirty="0" smtClean="0"/>
              <a:t> outside:152.1.20.9/4082 </a:t>
            </a:r>
            <a:r>
              <a:rPr lang="en-US" sz="900" dirty="0" err="1" smtClean="0"/>
              <a:t>dst</a:t>
            </a:r>
            <a:r>
              <a:rPr lang="en-US" sz="900" dirty="0" smtClean="0"/>
              <a:t> inside:152.7.128.4/1434 by access-group "</a:t>
            </a:r>
            <a:r>
              <a:rPr lang="en-US" sz="900" dirty="0" err="1" smtClean="0"/>
              <a:t>outside_access_in</a:t>
            </a:r>
            <a:r>
              <a:rPr lang="en-US" sz="900" dirty="0" smtClean="0"/>
              <a:t>" Mar  7 23:21:13 itcore-fwsm-1-Ricks-1/itcore-fwsm-1-Ricks-1 %FWSM-4-106023: Deny </a:t>
            </a:r>
            <a:r>
              <a:rPr lang="en-US" sz="900" dirty="0" err="1" smtClean="0"/>
              <a:t>udp</a:t>
            </a:r>
            <a:r>
              <a:rPr lang="en-US" sz="900" dirty="0" smtClean="0"/>
              <a:t> </a:t>
            </a:r>
            <a:r>
              <a:rPr lang="en-US" sz="900" dirty="0" err="1" smtClean="0"/>
              <a:t>src</a:t>
            </a:r>
            <a:r>
              <a:rPr lang="en-US" sz="900" dirty="0" smtClean="0"/>
              <a:t> outside:152.1.20.9/4084 </a:t>
            </a:r>
            <a:r>
              <a:rPr lang="en-US" sz="900" dirty="0" err="1" smtClean="0"/>
              <a:t>dst</a:t>
            </a:r>
            <a:r>
              <a:rPr lang="en-US" sz="900" dirty="0" smtClean="0"/>
              <a:t> inside:152.7.128.4/1434 by access-group "</a:t>
            </a:r>
            <a:r>
              <a:rPr lang="en-US" sz="900" dirty="0" err="1" smtClean="0"/>
              <a:t>outside_access_in</a:t>
            </a:r>
            <a:r>
              <a:rPr lang="en-US" sz="900" dirty="0" smtClean="0"/>
              <a:t>" Mar  7 23:21:15 itcore-fwsm-1-Ricks-1/itcore-fwsm-1-Ricks-1 %FWSM-4-106023: Deny </a:t>
            </a:r>
            <a:r>
              <a:rPr lang="en-US" sz="900" dirty="0" err="1" smtClean="0"/>
              <a:t>udp</a:t>
            </a:r>
            <a:r>
              <a:rPr lang="en-US" sz="900" dirty="0" smtClean="0"/>
              <a:t> </a:t>
            </a:r>
            <a:r>
              <a:rPr lang="en-US" sz="900" dirty="0" err="1" smtClean="0"/>
              <a:t>src</a:t>
            </a:r>
            <a:r>
              <a:rPr lang="en-US" sz="900" dirty="0" smtClean="0"/>
              <a:t> outside:152.1.20.9/4085 </a:t>
            </a:r>
            <a:r>
              <a:rPr lang="en-US" sz="900" dirty="0" err="1" smtClean="0"/>
              <a:t>dst</a:t>
            </a:r>
            <a:r>
              <a:rPr lang="en-US" sz="900" dirty="0" smtClean="0"/>
              <a:t> inside:152.7.128.4/1434 by access-group "</a:t>
            </a:r>
            <a:r>
              <a:rPr lang="en-US" sz="900" dirty="0" err="1" smtClean="0"/>
              <a:t>outside_access_in</a:t>
            </a:r>
            <a:r>
              <a:rPr lang="en-US" sz="900" dirty="0" smtClean="0"/>
              <a:t>" Mar  7 23:21:18 itcore-fwsm-1-Ricks-1/itcore-fwsm-1-Ricks-1 %FWSM-4-106023: Deny </a:t>
            </a:r>
            <a:r>
              <a:rPr lang="en-US" sz="900" dirty="0" err="1" smtClean="0"/>
              <a:t>udp</a:t>
            </a:r>
            <a:r>
              <a:rPr lang="en-US" sz="900" dirty="0" smtClean="0"/>
              <a:t> </a:t>
            </a:r>
            <a:r>
              <a:rPr lang="en-US" sz="900" dirty="0" err="1" smtClean="0"/>
              <a:t>src</a:t>
            </a:r>
            <a:r>
              <a:rPr lang="en-US" sz="900" dirty="0" smtClean="0"/>
              <a:t> outside:152.1.20.9/4086 </a:t>
            </a:r>
            <a:r>
              <a:rPr lang="en-US" sz="900" dirty="0" err="1" smtClean="0"/>
              <a:t>dst</a:t>
            </a:r>
            <a:r>
              <a:rPr lang="en-US" sz="900" dirty="0" smtClean="0"/>
              <a:t> inside:152.7.128.4/1434 by access-group "</a:t>
            </a:r>
            <a:r>
              <a:rPr lang="en-US" sz="900" dirty="0" err="1" smtClean="0"/>
              <a:t>outside_access_in</a:t>
            </a:r>
            <a:r>
              <a:rPr lang="en-US" sz="900" dirty="0" smtClean="0"/>
              <a:t>" Mar  7 23:21:20 itcore-fwsm-1-Ricks-1/itcore-fwsm-1-Ricks-1 %FWSM-4-106023: Deny </a:t>
            </a:r>
            <a:r>
              <a:rPr lang="en-US" sz="900" dirty="0" err="1" smtClean="0"/>
              <a:t>udp</a:t>
            </a:r>
            <a:r>
              <a:rPr lang="en-US" sz="900" dirty="0" smtClean="0"/>
              <a:t> </a:t>
            </a:r>
            <a:r>
              <a:rPr lang="en-US" sz="900" dirty="0" err="1" smtClean="0"/>
              <a:t>src</a:t>
            </a:r>
            <a:r>
              <a:rPr lang="en-US" sz="900" dirty="0" smtClean="0"/>
              <a:t> outside:152.1.20.9/4087 </a:t>
            </a:r>
            <a:r>
              <a:rPr lang="en-US" sz="900" dirty="0" err="1" smtClean="0"/>
              <a:t>dst</a:t>
            </a:r>
            <a:r>
              <a:rPr lang="en-US" sz="900" dirty="0" smtClean="0"/>
              <a:t> inside:152.7.128.4/1434 by access-group "</a:t>
            </a:r>
            <a:r>
              <a:rPr lang="en-US" sz="900" dirty="0" err="1" smtClean="0"/>
              <a:t>outside_access_in</a:t>
            </a:r>
            <a:r>
              <a:rPr lang="en-US" sz="900" dirty="0" smtClean="0"/>
              <a:t>" Mar  7 23:21:22 itcore-fwsm-1-Ricks-1/itcore-fwsm-1-Ricks-1 %FWSM-4-106023: Deny </a:t>
            </a:r>
            <a:r>
              <a:rPr lang="en-US" sz="900" dirty="0" err="1" smtClean="0"/>
              <a:t>udp</a:t>
            </a:r>
            <a:r>
              <a:rPr lang="en-US" sz="900" dirty="0" smtClean="0"/>
              <a:t> </a:t>
            </a:r>
            <a:r>
              <a:rPr lang="en-US" sz="900" dirty="0" err="1" smtClean="0"/>
              <a:t>src</a:t>
            </a:r>
            <a:r>
              <a:rPr lang="en-US" sz="900" dirty="0" smtClean="0"/>
              <a:t> outside:152.1.20.9/4088 </a:t>
            </a:r>
            <a:r>
              <a:rPr lang="en-US" sz="900" dirty="0" err="1" smtClean="0"/>
              <a:t>dst</a:t>
            </a:r>
            <a:r>
              <a:rPr lang="en-US" sz="900" dirty="0" smtClean="0"/>
              <a:t> inside:152.7.128.4/1434 by access-group "</a:t>
            </a:r>
            <a:r>
              <a:rPr lang="en-US" sz="900" dirty="0" err="1" smtClean="0"/>
              <a:t>outside_access_in</a:t>
            </a:r>
            <a:r>
              <a:rPr lang="en-US" sz="900" dirty="0" smtClean="0"/>
              <a:t>" Mar  7 23:21:25 itcore-fwsm-1-Ricks-1/itcore-fwsm-1-Ricks-1 %FWSM-4-106023: Deny </a:t>
            </a:r>
            <a:r>
              <a:rPr lang="en-US" sz="900" dirty="0" err="1" smtClean="0"/>
              <a:t>udp</a:t>
            </a:r>
            <a:r>
              <a:rPr lang="en-US" sz="900" dirty="0" smtClean="0"/>
              <a:t> </a:t>
            </a:r>
            <a:r>
              <a:rPr lang="en-US" sz="900" dirty="0" err="1" smtClean="0"/>
              <a:t>src</a:t>
            </a:r>
            <a:r>
              <a:rPr lang="en-US" sz="900" dirty="0" smtClean="0"/>
              <a:t> outside:152.1.20.9/4090 </a:t>
            </a:r>
            <a:r>
              <a:rPr lang="en-US" sz="900" dirty="0" err="1" smtClean="0"/>
              <a:t>dst</a:t>
            </a:r>
            <a:r>
              <a:rPr lang="en-US" sz="900" dirty="0" smtClean="0"/>
              <a:t> inside:152.7.128.4/1434 by access-group "</a:t>
            </a:r>
            <a:r>
              <a:rPr lang="en-US" sz="900" dirty="0" err="1" smtClean="0"/>
              <a:t>outside_access_in</a:t>
            </a:r>
            <a:r>
              <a:rPr lang="en-US" sz="900" dirty="0" smtClean="0"/>
              <a:t>" Mar  7 23:21:27 itcore-fwsm-1-Ricks-1/itcore-fwsm-1-Ricks-1 %FWSM-4-106023: Deny </a:t>
            </a:r>
            <a:r>
              <a:rPr lang="en-US" sz="900" dirty="0" err="1" smtClean="0"/>
              <a:t>udp</a:t>
            </a:r>
            <a:r>
              <a:rPr lang="en-US" sz="900" dirty="0" smtClean="0"/>
              <a:t> </a:t>
            </a:r>
            <a:r>
              <a:rPr lang="en-US" sz="900" dirty="0" err="1" smtClean="0"/>
              <a:t>src</a:t>
            </a:r>
            <a:r>
              <a:rPr lang="en-US" sz="900" dirty="0" smtClean="0"/>
              <a:t> outside:152.1.20.9/4091 </a:t>
            </a:r>
            <a:r>
              <a:rPr lang="en-US" sz="900" dirty="0" err="1" smtClean="0"/>
              <a:t>dst</a:t>
            </a:r>
            <a:r>
              <a:rPr lang="en-US" sz="900" dirty="0" smtClean="0"/>
              <a:t> inside:152.7.128.4/1434 by access-group "</a:t>
            </a:r>
            <a:r>
              <a:rPr lang="en-US" sz="900" dirty="0" err="1" smtClean="0"/>
              <a:t>outside_access_in</a:t>
            </a:r>
            <a:r>
              <a:rPr lang="en-US" sz="900" dirty="0" smtClean="0"/>
              <a:t>" Mar  7 23:21:30 itcore-fwsm-1-Ricks-1/itcore-fwsm-1-Ricks-1 %FWSM-4-106023: Deny </a:t>
            </a:r>
            <a:r>
              <a:rPr lang="en-US" sz="900" dirty="0" err="1" smtClean="0"/>
              <a:t>udp</a:t>
            </a:r>
            <a:r>
              <a:rPr lang="en-US" sz="900" dirty="0" smtClean="0"/>
              <a:t> </a:t>
            </a:r>
            <a:r>
              <a:rPr lang="en-US" sz="900" dirty="0" err="1" smtClean="0"/>
              <a:t>src</a:t>
            </a:r>
            <a:r>
              <a:rPr lang="en-US" sz="900" dirty="0" smtClean="0"/>
              <a:t> outside:152.1.20.9/4092 </a:t>
            </a:r>
            <a:r>
              <a:rPr lang="en-US" sz="900" dirty="0" err="1" smtClean="0"/>
              <a:t>dst</a:t>
            </a:r>
            <a:r>
              <a:rPr lang="en-US" sz="900" dirty="0" smtClean="0"/>
              <a:t> inside:152.7.128.4/1434 by access-group "</a:t>
            </a:r>
            <a:r>
              <a:rPr lang="en-US" sz="900" dirty="0" err="1" smtClean="0"/>
              <a:t>outside_access_in</a:t>
            </a:r>
            <a:r>
              <a:rPr lang="en-US" sz="900" dirty="0" smtClean="0"/>
              <a:t>" Mar  7 23:21:32 itcore-fwsm-1-Ricks-1/itcore-fwsm-1-Ricks-1 %FWSM-4-106023: Deny </a:t>
            </a:r>
            <a:r>
              <a:rPr lang="en-US" sz="900" dirty="0" err="1" smtClean="0"/>
              <a:t>udp</a:t>
            </a:r>
            <a:r>
              <a:rPr lang="en-US" sz="900" dirty="0" smtClean="0"/>
              <a:t> </a:t>
            </a:r>
            <a:r>
              <a:rPr lang="en-US" sz="900" dirty="0" err="1" smtClean="0"/>
              <a:t>src</a:t>
            </a:r>
            <a:r>
              <a:rPr lang="en-US" sz="900" dirty="0" smtClean="0"/>
              <a:t> outside:152.1.20.9/4093 </a:t>
            </a:r>
            <a:r>
              <a:rPr lang="en-US" sz="900" dirty="0" err="1" smtClean="0"/>
              <a:t>dst</a:t>
            </a:r>
            <a:r>
              <a:rPr lang="en-US" sz="900" dirty="0" smtClean="0"/>
              <a:t> inside:152.7.128.4/1434 by access-group "</a:t>
            </a:r>
            <a:r>
              <a:rPr lang="en-US" sz="900" dirty="0" err="1" smtClean="0"/>
              <a:t>outside_access_in</a:t>
            </a:r>
            <a:r>
              <a:rPr lang="en-US" sz="900" dirty="0" smtClean="0"/>
              <a:t>" Mar  7 23:21:34 itcore-fwsm-1-Ricks-1/itcore-fwsm-1-Ricks-1 %FWSM-4-106023: Deny </a:t>
            </a:r>
            <a:r>
              <a:rPr lang="en-US" sz="900" dirty="0" err="1" smtClean="0"/>
              <a:t>udp</a:t>
            </a:r>
            <a:r>
              <a:rPr lang="en-US" sz="900" dirty="0" smtClean="0"/>
              <a:t> </a:t>
            </a:r>
            <a:r>
              <a:rPr lang="en-US" sz="900" dirty="0" err="1" smtClean="0"/>
              <a:t>src</a:t>
            </a:r>
            <a:r>
              <a:rPr lang="en-US" sz="900" dirty="0" smtClean="0"/>
              <a:t> outside:152.1.20.9/4094 </a:t>
            </a:r>
            <a:r>
              <a:rPr lang="en-US" sz="900" dirty="0" err="1" smtClean="0"/>
              <a:t>dst</a:t>
            </a:r>
            <a:r>
              <a:rPr lang="en-US" sz="900" dirty="0" smtClean="0"/>
              <a:t> inside:152.7.128.4/1434 by access-group "</a:t>
            </a:r>
            <a:r>
              <a:rPr lang="en-US" sz="900" dirty="0" err="1" smtClean="0"/>
              <a:t>outside_access_in</a:t>
            </a:r>
            <a:r>
              <a:rPr lang="en-US" sz="900" dirty="0" smtClean="0"/>
              <a:t>" Mar  7 23:21:37 itcore-fwsm-1-Ricks-1/itcore-fwsm-1-Ricks-1 %FWSM-4-106023: Deny </a:t>
            </a:r>
            <a:r>
              <a:rPr lang="en-US" sz="900" dirty="0" err="1" smtClean="0"/>
              <a:t>udp</a:t>
            </a:r>
            <a:r>
              <a:rPr lang="en-US" sz="900" dirty="0" smtClean="0"/>
              <a:t> </a:t>
            </a:r>
            <a:r>
              <a:rPr lang="en-US" sz="900" dirty="0" err="1" smtClean="0"/>
              <a:t>src</a:t>
            </a:r>
            <a:r>
              <a:rPr lang="en-US" sz="900" dirty="0" smtClean="0"/>
              <a:t> outside:152.1.20.9/4096 </a:t>
            </a:r>
            <a:r>
              <a:rPr lang="en-US" sz="900" dirty="0" err="1" smtClean="0"/>
              <a:t>dst</a:t>
            </a:r>
            <a:r>
              <a:rPr lang="en-US" sz="900" dirty="0" smtClean="0"/>
              <a:t> inside:152.7.128.4/1434 by access-group "</a:t>
            </a:r>
            <a:r>
              <a:rPr lang="en-US" sz="900" dirty="0" err="1" smtClean="0"/>
              <a:t>outside_access_in</a:t>
            </a:r>
            <a:r>
              <a:rPr lang="en-US" sz="900" dirty="0" smtClean="0"/>
              <a:t>" Mar  7 23:21:39 itcore-fwsm-1-Ricks-1/itcore-fwsm-1-Ricks-1 %FWSM-4-106023: Deny </a:t>
            </a:r>
            <a:r>
              <a:rPr lang="en-US" sz="900" dirty="0" err="1" smtClean="0"/>
              <a:t>udp</a:t>
            </a:r>
            <a:r>
              <a:rPr lang="en-US" sz="900" dirty="0" smtClean="0"/>
              <a:t> </a:t>
            </a:r>
            <a:r>
              <a:rPr lang="en-US" sz="900" dirty="0" err="1" smtClean="0"/>
              <a:t>src</a:t>
            </a:r>
            <a:r>
              <a:rPr lang="en-US" sz="900" dirty="0" smtClean="0"/>
              <a:t> outside:152.1.20.9/4097 </a:t>
            </a:r>
            <a:r>
              <a:rPr lang="en-US" sz="900" dirty="0" err="1" smtClean="0"/>
              <a:t>dst</a:t>
            </a:r>
            <a:r>
              <a:rPr lang="en-US" sz="900" dirty="0" smtClean="0"/>
              <a:t> inside:152.7.128.4/1434 by access-group "</a:t>
            </a:r>
            <a:r>
              <a:rPr lang="en-US" sz="900" dirty="0" err="1" smtClean="0"/>
              <a:t>outside_access_in</a:t>
            </a:r>
            <a:r>
              <a:rPr lang="en-US" sz="900" dirty="0" smtClean="0"/>
              <a:t>" Mar  7 23:21:42 itcore-fwsm-1-Ricks-1/itcore-fwsm-1-Ricks-1 %FWSM-4-106023: Deny </a:t>
            </a:r>
            <a:r>
              <a:rPr lang="en-US" sz="900" dirty="0" err="1" smtClean="0"/>
              <a:t>udp</a:t>
            </a:r>
            <a:r>
              <a:rPr lang="en-US" sz="900" dirty="0" smtClean="0"/>
              <a:t> </a:t>
            </a:r>
            <a:r>
              <a:rPr lang="en-US" sz="900" dirty="0" err="1" smtClean="0"/>
              <a:t>src</a:t>
            </a:r>
            <a:r>
              <a:rPr lang="en-US" sz="900" dirty="0" smtClean="0"/>
              <a:t> outside:152.1.20.9/4098 </a:t>
            </a:r>
            <a:r>
              <a:rPr lang="en-US" sz="900" dirty="0" err="1" smtClean="0"/>
              <a:t>dst</a:t>
            </a:r>
            <a:r>
              <a:rPr lang="en-US" sz="900" dirty="0" smtClean="0"/>
              <a:t> inside:152.7.128.4/1434 by access-group "</a:t>
            </a:r>
            <a:r>
              <a:rPr lang="en-US" sz="900" dirty="0" err="1" smtClean="0"/>
              <a:t>outside_access_in</a:t>
            </a:r>
            <a:r>
              <a:rPr lang="en-US" sz="900" dirty="0" smtClean="0"/>
              <a:t>" Mar  7 23:21:44 itcore-fwsm-1-Ricks-1/itcore-fwsm-1-Ricks-1 %FWSM-4-106023: Deny </a:t>
            </a:r>
            <a:r>
              <a:rPr lang="en-US" sz="900" dirty="0" err="1" smtClean="0"/>
              <a:t>udp</a:t>
            </a:r>
            <a:r>
              <a:rPr lang="en-US" sz="900" dirty="0" smtClean="0"/>
              <a:t> </a:t>
            </a:r>
            <a:r>
              <a:rPr lang="en-US" sz="900" dirty="0" err="1" smtClean="0"/>
              <a:t>src</a:t>
            </a:r>
            <a:r>
              <a:rPr lang="en-US" sz="900" dirty="0" smtClean="0"/>
              <a:t> outside:152.1.20.9/4099 </a:t>
            </a:r>
            <a:r>
              <a:rPr lang="en-US" sz="900" dirty="0" err="1" smtClean="0"/>
              <a:t>dst</a:t>
            </a:r>
            <a:r>
              <a:rPr lang="en-US" sz="900" dirty="0" smtClean="0"/>
              <a:t> inside:152.7.128.4/1434 by access-group "</a:t>
            </a:r>
            <a:r>
              <a:rPr lang="en-US" sz="900" dirty="0" err="1" smtClean="0"/>
              <a:t>outside_access_in</a:t>
            </a:r>
            <a:r>
              <a:rPr lang="en-US" sz="900" dirty="0" smtClean="0"/>
              <a:t>" Mar  7 23:21:46 itcore-fwsm-1-Ricks-1/itcore-fwsm-1-Ricks-1 %FWSM-4-106023: Deny </a:t>
            </a:r>
            <a:r>
              <a:rPr lang="en-US" sz="900" dirty="0" err="1" smtClean="0"/>
              <a:t>udp</a:t>
            </a:r>
            <a:r>
              <a:rPr lang="en-US" sz="900" dirty="0" smtClean="0"/>
              <a:t> </a:t>
            </a:r>
            <a:r>
              <a:rPr lang="en-US" sz="900" dirty="0" err="1" smtClean="0"/>
              <a:t>src</a:t>
            </a:r>
            <a:r>
              <a:rPr lang="en-US" sz="900" dirty="0" smtClean="0"/>
              <a:t> outside:152.1.20.9/4100 </a:t>
            </a:r>
            <a:r>
              <a:rPr lang="en-US" sz="900" dirty="0" err="1" smtClean="0"/>
              <a:t>dst</a:t>
            </a:r>
            <a:r>
              <a:rPr lang="en-US" sz="900" dirty="0" smtClean="0"/>
              <a:t> inside:152.7.128.4/1434 by access-group "</a:t>
            </a:r>
            <a:r>
              <a:rPr lang="en-US" sz="900" dirty="0" err="1" smtClean="0"/>
              <a:t>outside_access_in</a:t>
            </a:r>
            <a:r>
              <a:rPr lang="en-US" sz="900" dirty="0" smtClean="0"/>
              <a:t>" Mar  7 23:21:49 itcore-fwsm-1-Ricks-1/itcore-fwsm-1-Ricks-1 %FWSM-4-106023: Deny </a:t>
            </a:r>
            <a:r>
              <a:rPr lang="en-US" sz="900" dirty="0" err="1" smtClean="0"/>
              <a:t>udp</a:t>
            </a:r>
            <a:r>
              <a:rPr lang="en-US" sz="900" dirty="0" smtClean="0"/>
              <a:t> </a:t>
            </a:r>
            <a:r>
              <a:rPr lang="en-US" sz="900" dirty="0" err="1" smtClean="0"/>
              <a:t>src</a:t>
            </a:r>
            <a:r>
              <a:rPr lang="en-US" sz="900" dirty="0" smtClean="0"/>
              <a:t> outside:152.1.20.9/4102 </a:t>
            </a:r>
            <a:r>
              <a:rPr lang="en-US" sz="900" dirty="0" err="1" smtClean="0"/>
              <a:t>dst</a:t>
            </a:r>
            <a:r>
              <a:rPr lang="en-US" sz="900" dirty="0" smtClean="0"/>
              <a:t> inside:152.7.128.4/1434 by access-group "</a:t>
            </a:r>
            <a:r>
              <a:rPr lang="en-US" sz="900" dirty="0" err="1" smtClean="0"/>
              <a:t>outside_access_in</a:t>
            </a:r>
            <a:r>
              <a:rPr lang="en-US" sz="900" dirty="0" smtClean="0"/>
              <a:t>" Mar  7 23:21:51 itcore-fwsm-1-Ricks-1/itcore-fwsm-1-Ricks-1 %FWSM-4-106023: Deny </a:t>
            </a:r>
            <a:r>
              <a:rPr lang="en-US" sz="900" dirty="0" err="1" smtClean="0"/>
              <a:t>udp</a:t>
            </a:r>
            <a:r>
              <a:rPr lang="en-US" sz="900" dirty="0" smtClean="0"/>
              <a:t> </a:t>
            </a:r>
            <a:r>
              <a:rPr lang="en-US" sz="900" dirty="0" err="1" smtClean="0"/>
              <a:t>src</a:t>
            </a:r>
            <a:r>
              <a:rPr lang="en-US" sz="900" dirty="0" smtClean="0"/>
              <a:t> outside:152.1.20.9/4103 </a:t>
            </a:r>
            <a:r>
              <a:rPr lang="en-US" sz="900" dirty="0" err="1" smtClean="0"/>
              <a:t>dst</a:t>
            </a:r>
            <a:r>
              <a:rPr lang="en-US" sz="900" dirty="0" smtClean="0"/>
              <a:t> inside:152.7.128.4/1434 by access-group "</a:t>
            </a:r>
            <a:r>
              <a:rPr lang="en-US" sz="900" dirty="0" err="1" smtClean="0"/>
              <a:t>outside_access_in</a:t>
            </a:r>
            <a:r>
              <a:rPr lang="en-US" sz="900" dirty="0" smtClean="0"/>
              <a:t>" Mar  7 23:21:54 itcore-fwsm-1-Ricks-1/itcore-fwsm-1-Ricks-1 %FWSM-4-106023: Deny </a:t>
            </a:r>
            <a:r>
              <a:rPr lang="en-US" sz="900" dirty="0" err="1" smtClean="0"/>
              <a:t>udp</a:t>
            </a:r>
            <a:r>
              <a:rPr lang="en-US" sz="900" dirty="0" smtClean="0"/>
              <a:t> </a:t>
            </a:r>
            <a:r>
              <a:rPr lang="en-US" sz="900" dirty="0" err="1" smtClean="0"/>
              <a:t>src</a:t>
            </a:r>
            <a:r>
              <a:rPr lang="en-US" sz="900" dirty="0" smtClean="0"/>
              <a:t> outside:152.1.20.9/4104 </a:t>
            </a:r>
            <a:r>
              <a:rPr lang="en-US" sz="900" dirty="0" err="1" smtClean="0"/>
              <a:t>dst</a:t>
            </a:r>
            <a:r>
              <a:rPr lang="en-US" sz="900" dirty="0" smtClean="0"/>
              <a:t> inside:152.7.128.4/1434 by access-group "</a:t>
            </a:r>
            <a:r>
              <a:rPr lang="en-US" sz="900" dirty="0" err="1" smtClean="0"/>
              <a:t>outside_access_in</a:t>
            </a:r>
            <a:r>
              <a:rPr lang="en-US" sz="900" dirty="0" smtClean="0"/>
              <a:t>" Mar  7 23:21:56 itcore-fwsm-1-Ricks-1/itcore-fwsm-1-Ricks-1 %FWSM-4-106023: Deny </a:t>
            </a:r>
            <a:r>
              <a:rPr lang="en-US" sz="900" dirty="0" err="1" smtClean="0"/>
              <a:t>udp</a:t>
            </a:r>
            <a:r>
              <a:rPr lang="en-US" sz="900" dirty="0" smtClean="0"/>
              <a:t> </a:t>
            </a:r>
            <a:r>
              <a:rPr lang="en-US" sz="900" dirty="0" err="1" smtClean="0"/>
              <a:t>src</a:t>
            </a:r>
            <a:r>
              <a:rPr lang="en-US" sz="900" dirty="0" smtClean="0"/>
              <a:t> outside:152.1.20.9/4105 </a:t>
            </a:r>
            <a:r>
              <a:rPr lang="en-US" sz="900" dirty="0" err="1" smtClean="0"/>
              <a:t>dst</a:t>
            </a:r>
            <a:r>
              <a:rPr lang="en-US" sz="900" dirty="0" smtClean="0"/>
              <a:t> inside:152.7.128.4/1434 by access-group "</a:t>
            </a:r>
            <a:r>
              <a:rPr lang="en-US" sz="900" dirty="0" err="1" smtClean="0"/>
              <a:t>outside_access_in</a:t>
            </a:r>
            <a:r>
              <a:rPr lang="en-US" sz="900" dirty="0" smtClean="0"/>
              <a:t>" Mar  7 23:21:58 itcore-fwsm-1-Ricks-1/itcore-fwsm-1-Ricks-1 %FWSM-4-106023: Deny </a:t>
            </a:r>
            <a:r>
              <a:rPr lang="en-US" sz="900" dirty="0" err="1" smtClean="0"/>
              <a:t>udp</a:t>
            </a:r>
            <a:r>
              <a:rPr lang="en-US" sz="900" dirty="0" smtClean="0"/>
              <a:t> </a:t>
            </a:r>
            <a:r>
              <a:rPr lang="en-US" sz="900" dirty="0" err="1" smtClean="0"/>
              <a:t>src</a:t>
            </a:r>
            <a:r>
              <a:rPr lang="en-US" sz="900" dirty="0" smtClean="0"/>
              <a:t> outside:152.1.20.9/4106 </a:t>
            </a:r>
            <a:r>
              <a:rPr lang="en-US" sz="900" dirty="0" err="1" smtClean="0"/>
              <a:t>dst</a:t>
            </a:r>
            <a:r>
              <a:rPr lang="en-US" sz="900" dirty="0" smtClean="0"/>
              <a:t> inside:152.7.128.4/1434 by access-group "</a:t>
            </a:r>
            <a:r>
              <a:rPr lang="en-US" sz="900" dirty="0" err="1" smtClean="0"/>
              <a:t>outside_access_in</a:t>
            </a:r>
            <a:r>
              <a:rPr lang="en-US" sz="900" dirty="0" smtClean="0"/>
              <a:t>" Mar  7 23:22:01 itcore-fwsm-1-Ricks-1/itcore-fwsm-1-Ricks-1 %FWSM-4-106023: Deny </a:t>
            </a:r>
            <a:r>
              <a:rPr lang="en-US" sz="900" dirty="0" err="1" smtClean="0"/>
              <a:t>udp</a:t>
            </a:r>
            <a:r>
              <a:rPr lang="en-US" sz="900" dirty="0" smtClean="0"/>
              <a:t> </a:t>
            </a:r>
            <a:r>
              <a:rPr lang="en-US" sz="900" dirty="0" err="1" smtClean="0"/>
              <a:t>src</a:t>
            </a:r>
            <a:r>
              <a:rPr lang="en-US" sz="900" dirty="0" smtClean="0"/>
              <a:t> outside:152.1.20.9/4108 </a:t>
            </a:r>
            <a:r>
              <a:rPr lang="en-US" sz="900" dirty="0" err="1" smtClean="0"/>
              <a:t>dst</a:t>
            </a:r>
            <a:r>
              <a:rPr lang="en-US" sz="900" dirty="0" smtClean="0"/>
              <a:t> inside:152.7.128.4/1434 by access-group "</a:t>
            </a:r>
            <a:r>
              <a:rPr lang="en-US" sz="900" dirty="0" err="1" smtClean="0"/>
              <a:t>outside_access_in</a:t>
            </a:r>
            <a:r>
              <a:rPr lang="en-US" sz="900" dirty="0" smtClean="0"/>
              <a:t>" Mar  7 23:22:03 itcore-fwsm-1-Ricks-1/itcore-fwsm-1-Ricks-1 %FWSM-4-106023: Deny </a:t>
            </a:r>
            <a:r>
              <a:rPr lang="en-US" sz="900" dirty="0" err="1" smtClean="0"/>
              <a:t>udp</a:t>
            </a:r>
            <a:r>
              <a:rPr lang="en-US" sz="900" dirty="0" smtClean="0"/>
              <a:t> </a:t>
            </a:r>
            <a:r>
              <a:rPr lang="en-US" sz="900" dirty="0" err="1" smtClean="0"/>
              <a:t>src</a:t>
            </a:r>
            <a:r>
              <a:rPr lang="en-US" sz="900" dirty="0" smtClean="0"/>
              <a:t> outside:152.1.20.9/4109 </a:t>
            </a:r>
            <a:r>
              <a:rPr lang="en-US" sz="900" dirty="0" err="1" smtClean="0"/>
              <a:t>dst</a:t>
            </a:r>
            <a:r>
              <a:rPr lang="en-US" sz="900" dirty="0" smtClean="0"/>
              <a:t> inside:152.7.128.4/1434 by access-group "</a:t>
            </a:r>
            <a:r>
              <a:rPr lang="en-US" sz="900" dirty="0" err="1" smtClean="0"/>
              <a:t>outside_access_in</a:t>
            </a:r>
            <a:r>
              <a:rPr lang="en-US" sz="900" dirty="0" smtClean="0"/>
              <a:t>" Mar  7 23:22:06 itcore-fwsm-1-Ricks-1/itcore-fwsm-1-Ricks-1 %FWSM-4-106023: Deny </a:t>
            </a:r>
            <a:r>
              <a:rPr lang="en-US" sz="900" dirty="0" err="1" smtClean="0"/>
              <a:t>udp</a:t>
            </a:r>
            <a:r>
              <a:rPr lang="en-US" sz="900" dirty="0" smtClean="0"/>
              <a:t> </a:t>
            </a:r>
            <a:r>
              <a:rPr lang="en-US" sz="900" dirty="0" err="1" smtClean="0"/>
              <a:t>src</a:t>
            </a:r>
            <a:r>
              <a:rPr lang="en-US" sz="900" dirty="0" smtClean="0"/>
              <a:t> outside:152.1.20.9/4110 </a:t>
            </a:r>
            <a:r>
              <a:rPr lang="en-US" sz="900" dirty="0" err="1" smtClean="0"/>
              <a:t>dst</a:t>
            </a:r>
            <a:r>
              <a:rPr lang="en-US" sz="900" dirty="0" smtClean="0"/>
              <a:t> inside:152.7.128.4/1434 by access-group "</a:t>
            </a:r>
            <a:r>
              <a:rPr lang="en-US" sz="900" dirty="0" err="1" smtClean="0"/>
              <a:t>outside_access_in</a:t>
            </a:r>
            <a:r>
              <a:rPr lang="en-US" sz="900" dirty="0" smtClean="0"/>
              <a:t>" Mar  7 23:22:08 itcore-fwsm-1-Ricks-1/itcore-fwsm-1-Ricks-1 %FWSM-4-106023: Deny </a:t>
            </a:r>
            <a:r>
              <a:rPr lang="en-US" sz="900" dirty="0" err="1" smtClean="0"/>
              <a:t>udp</a:t>
            </a:r>
            <a:r>
              <a:rPr lang="en-US" sz="900" dirty="0" smtClean="0"/>
              <a:t> </a:t>
            </a:r>
            <a:r>
              <a:rPr lang="en-US" sz="900" dirty="0" err="1" smtClean="0"/>
              <a:t>src</a:t>
            </a:r>
            <a:r>
              <a:rPr lang="en-US" sz="900" dirty="0" smtClean="0"/>
              <a:t> outside:152.1.20.9/4111 </a:t>
            </a:r>
            <a:r>
              <a:rPr lang="en-US" sz="900" dirty="0" err="1" smtClean="0"/>
              <a:t>dst</a:t>
            </a:r>
            <a:r>
              <a:rPr lang="en-US" sz="900" dirty="0" smtClean="0"/>
              <a:t> inside:152.7.128.4/1434 by access-group "</a:t>
            </a:r>
            <a:r>
              <a:rPr lang="en-US" sz="900" dirty="0" err="1" smtClean="0"/>
              <a:t>outside_access_in</a:t>
            </a:r>
            <a:r>
              <a:rPr lang="en-US" sz="900" dirty="0" smtClean="0"/>
              <a:t>" Mar  7 23:22:10 itcore-fwsm-1-Ricks-1/itcore-fwsm-1-Ricks-1 %FWSM-4-106023: Deny </a:t>
            </a:r>
            <a:r>
              <a:rPr lang="en-US" sz="900" dirty="0" err="1" smtClean="0"/>
              <a:t>udp</a:t>
            </a:r>
            <a:r>
              <a:rPr lang="en-US" sz="900" dirty="0" smtClean="0"/>
              <a:t> </a:t>
            </a:r>
            <a:r>
              <a:rPr lang="en-US" sz="900" dirty="0" err="1" smtClean="0"/>
              <a:t>src</a:t>
            </a:r>
            <a:r>
              <a:rPr lang="en-US" sz="900" dirty="0" smtClean="0"/>
              <a:t> outside:152.1.20.9/4112 </a:t>
            </a:r>
            <a:r>
              <a:rPr lang="en-US" sz="900" dirty="0" err="1" smtClean="0"/>
              <a:t>dst</a:t>
            </a:r>
            <a:r>
              <a:rPr lang="en-US" sz="900" dirty="0" smtClean="0"/>
              <a:t> inside:152.7.128.4/1434 by access-group "</a:t>
            </a:r>
            <a:r>
              <a:rPr lang="en-US" sz="900" dirty="0" err="1" smtClean="0"/>
              <a:t>outside_access_in</a:t>
            </a:r>
            <a:r>
              <a:rPr lang="en-US" sz="900" dirty="0" smtClean="0"/>
              <a:t>" Mar  7 23:22:13 itcore-fwsm-1-Ricks-1/itcore-fwsm-1-Ricks-1 %FWSM-4-106023: Deny </a:t>
            </a:r>
            <a:r>
              <a:rPr lang="en-US" sz="900" dirty="0" err="1" smtClean="0"/>
              <a:t>udp</a:t>
            </a:r>
            <a:r>
              <a:rPr lang="en-US" sz="900" dirty="0" smtClean="0"/>
              <a:t> </a:t>
            </a:r>
            <a:r>
              <a:rPr lang="en-US" sz="900" dirty="0" err="1" smtClean="0"/>
              <a:t>src</a:t>
            </a:r>
            <a:r>
              <a:rPr lang="en-US" sz="900" dirty="0" smtClean="0"/>
              <a:t> outside:152.1.20.9/4114 </a:t>
            </a:r>
            <a:r>
              <a:rPr lang="en-US" sz="900" dirty="0" err="1" smtClean="0"/>
              <a:t>dst</a:t>
            </a:r>
            <a:r>
              <a:rPr lang="en-US" sz="900" dirty="0" smtClean="0"/>
              <a:t> inside:152.7.128.4/1434 by access-group "</a:t>
            </a:r>
            <a:r>
              <a:rPr lang="en-US" sz="900" dirty="0" err="1" smtClean="0"/>
              <a:t>outside_access_in</a:t>
            </a:r>
            <a:r>
              <a:rPr lang="en-US" sz="900" dirty="0" smtClean="0"/>
              <a:t>" Mar  7 23:22:15 itcore-fwsm-1-Ricks-1/itcore-fwsm-1-Ricks-1 %FWSM-4-106023: Deny </a:t>
            </a:r>
            <a:r>
              <a:rPr lang="en-US" sz="900" dirty="0" err="1" smtClean="0"/>
              <a:t>udp</a:t>
            </a:r>
            <a:r>
              <a:rPr lang="en-US" sz="900" dirty="0" smtClean="0"/>
              <a:t> </a:t>
            </a:r>
            <a:r>
              <a:rPr lang="en-US" sz="900" dirty="0" err="1" smtClean="0"/>
              <a:t>src</a:t>
            </a:r>
            <a:r>
              <a:rPr lang="en-US" sz="900" dirty="0" smtClean="0"/>
              <a:t> outside:152.1.20.9/4115 </a:t>
            </a:r>
            <a:r>
              <a:rPr lang="en-US" sz="900" dirty="0" err="1" smtClean="0"/>
              <a:t>dst</a:t>
            </a:r>
            <a:r>
              <a:rPr lang="en-US" sz="900" dirty="0" smtClean="0"/>
              <a:t> inside:152.7.128.4/1434 by access-group "</a:t>
            </a:r>
            <a:r>
              <a:rPr lang="en-US" sz="900" dirty="0" err="1" smtClean="0"/>
              <a:t>outside_access_in</a:t>
            </a:r>
            <a:r>
              <a:rPr lang="en-US" sz="900" dirty="0" smtClean="0"/>
              <a:t>" Mar  7 23:22:18 itcore-fwsm-1-Ricks-1/itcore-fwsm-1-Ricks-1 %FWSM-4-106023: Deny </a:t>
            </a:r>
            <a:r>
              <a:rPr lang="en-US" sz="900" dirty="0" err="1" smtClean="0"/>
              <a:t>udp</a:t>
            </a:r>
            <a:r>
              <a:rPr lang="en-US" sz="900" dirty="0" smtClean="0"/>
              <a:t> </a:t>
            </a:r>
            <a:r>
              <a:rPr lang="en-US" sz="900" dirty="0" err="1" smtClean="0"/>
              <a:t>src</a:t>
            </a:r>
            <a:r>
              <a:rPr lang="en-US" sz="900" dirty="0" smtClean="0"/>
              <a:t> outside:152.1.20.9/4116 </a:t>
            </a:r>
            <a:r>
              <a:rPr lang="en-US" sz="900" dirty="0" err="1" smtClean="0"/>
              <a:t>dst</a:t>
            </a:r>
            <a:r>
              <a:rPr lang="en-US" sz="900" dirty="0" smtClean="0"/>
              <a:t> inside:152.7.128.4/1434 by access-group "</a:t>
            </a:r>
            <a:r>
              <a:rPr lang="en-US" sz="900" dirty="0" err="1" smtClean="0"/>
              <a:t>outside_access_in</a:t>
            </a:r>
            <a:r>
              <a:rPr lang="en-US" sz="900" dirty="0" smtClean="0"/>
              <a:t>" Mar  7 23:24:24 itcore-fwsm-1-Ricks-1/itcore-fwsm-1-Ricks-1 %FWSM-4-106023: Deny </a:t>
            </a:r>
            <a:r>
              <a:rPr lang="en-US" sz="900" dirty="0" err="1" smtClean="0"/>
              <a:t>udp</a:t>
            </a:r>
            <a:r>
              <a:rPr lang="en-US" sz="900" dirty="0" smtClean="0"/>
              <a:t> </a:t>
            </a:r>
            <a:r>
              <a:rPr lang="en-US" sz="900" dirty="0" err="1" smtClean="0"/>
              <a:t>src</a:t>
            </a:r>
            <a:r>
              <a:rPr lang="en-US" sz="900" dirty="0" smtClean="0"/>
              <a:t> outside:152.1.20.9/4180 </a:t>
            </a:r>
            <a:r>
              <a:rPr lang="en-US" sz="900" dirty="0" err="1" smtClean="0"/>
              <a:t>dst</a:t>
            </a:r>
            <a:r>
              <a:rPr lang="en-US" sz="900" dirty="0" smtClean="0"/>
              <a:t> inside:152.7.128.4/1434 by access-group "</a:t>
            </a:r>
            <a:r>
              <a:rPr lang="en-US" sz="900" dirty="0" err="1" smtClean="0"/>
              <a:t>outside_access_in</a:t>
            </a:r>
            <a:r>
              <a:rPr lang="en-US" sz="900" dirty="0" smtClean="0"/>
              <a:t>" Mar  7 23:24:27 itcore-fwsm-1-Ricks-1/itcore-fwsm-1-Ricks-1 %FWSM-4-106023: Deny </a:t>
            </a:r>
            <a:r>
              <a:rPr lang="en-US" sz="900" dirty="0" err="1" smtClean="0"/>
              <a:t>udp</a:t>
            </a:r>
            <a:r>
              <a:rPr lang="en-US" sz="900" dirty="0" smtClean="0"/>
              <a:t> </a:t>
            </a:r>
            <a:r>
              <a:rPr lang="en-US" sz="900" dirty="0" err="1" smtClean="0"/>
              <a:t>src</a:t>
            </a:r>
            <a:r>
              <a:rPr lang="en-US" sz="900" dirty="0" smtClean="0"/>
              <a:t> outside:152.1.20.9/4181 </a:t>
            </a:r>
            <a:r>
              <a:rPr lang="en-US" sz="900" dirty="0" err="1" smtClean="0"/>
              <a:t>dst</a:t>
            </a:r>
            <a:r>
              <a:rPr lang="en-US" sz="900" dirty="0" smtClean="0"/>
              <a:t> inside:152.7.128.4/1434 by access-group "</a:t>
            </a:r>
            <a:r>
              <a:rPr lang="en-US" sz="900" dirty="0" err="1" smtClean="0"/>
              <a:t>outside_access_in</a:t>
            </a:r>
            <a:r>
              <a:rPr lang="en-US" sz="900" dirty="0" smtClean="0"/>
              <a:t>" Mar  7 23:24:29 itcore-fwsm-1-Ricks-1/itcore-fwsm-1-Ricks-1 %FWSM-4-106023: Deny </a:t>
            </a:r>
            <a:r>
              <a:rPr lang="en-US" sz="900" dirty="0" err="1" smtClean="0"/>
              <a:t>udp</a:t>
            </a:r>
            <a:r>
              <a:rPr lang="en-US" sz="900" dirty="0" smtClean="0"/>
              <a:t> </a:t>
            </a:r>
            <a:r>
              <a:rPr lang="en-US" sz="900" dirty="0" err="1" smtClean="0"/>
              <a:t>src</a:t>
            </a:r>
            <a:r>
              <a:rPr lang="en-US" sz="900" dirty="0" smtClean="0"/>
              <a:t> outside:152.1.20.9/4182 </a:t>
            </a:r>
            <a:r>
              <a:rPr lang="en-US" sz="900" dirty="0" err="1" smtClean="0"/>
              <a:t>dst</a:t>
            </a:r>
            <a:r>
              <a:rPr lang="en-US" sz="900" dirty="0" smtClean="0"/>
              <a:t> inside:152.7.128.4/1434 by access-group "</a:t>
            </a:r>
            <a:r>
              <a:rPr lang="en-US" sz="900" dirty="0" err="1" smtClean="0"/>
              <a:t>outside_access_in</a:t>
            </a:r>
            <a:r>
              <a:rPr lang="en-US" sz="900" dirty="0" smtClean="0"/>
              <a:t>" Mar  7 23:24:32</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28600" y="6096000"/>
            <a:ext cx="8896350" cy="457200"/>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lang="en-US"/>
          </a:p>
        </p:txBody>
      </p:sp>
      <p:sp>
        <p:nvSpPr>
          <p:cNvPr id="2" name="Title 1"/>
          <p:cNvSpPr>
            <a:spLocks noGrp="1"/>
          </p:cNvSpPr>
          <p:nvPr>
            <p:ph type="title"/>
          </p:nvPr>
        </p:nvSpPr>
        <p:spPr/>
        <p:txBody>
          <a:bodyPr/>
          <a:lstStyle/>
          <a:p>
            <a:r>
              <a:rPr lang="en-US" dirty="0" smtClean="0"/>
              <a:t>Applications of  Traditional Logging (contd.)</a:t>
            </a:r>
            <a:endParaRPr lang="en-US" dirty="0"/>
          </a:p>
        </p:txBody>
      </p:sp>
      <p:sp>
        <p:nvSpPr>
          <p:cNvPr id="3" name="Content Placeholder 2"/>
          <p:cNvSpPr>
            <a:spLocks noGrp="1"/>
          </p:cNvSpPr>
          <p:nvPr>
            <p:ph idx="1"/>
          </p:nvPr>
        </p:nvSpPr>
        <p:spPr/>
        <p:txBody>
          <a:bodyPr/>
          <a:lstStyle/>
          <a:p>
            <a:endParaRPr lang="en-US" dirty="0" smtClean="0"/>
          </a:p>
          <a:p>
            <a:r>
              <a:rPr lang="en-US" dirty="0" smtClean="0"/>
              <a:t>Processing and understanding logs in their native format is very difficult</a:t>
            </a:r>
          </a:p>
          <a:p>
            <a:pPr lvl="1"/>
            <a:r>
              <a:rPr lang="en-US" dirty="0" smtClean="0"/>
              <a:t>The volumes of data is huge</a:t>
            </a:r>
          </a:p>
          <a:p>
            <a:pPr lvl="1"/>
            <a:r>
              <a:rPr lang="en-US" dirty="0" smtClean="0"/>
              <a:t>Storing and searching is a problem</a:t>
            </a:r>
          </a:p>
          <a:p>
            <a:pPr lvl="1"/>
            <a:r>
              <a:rPr lang="en-US" dirty="0" smtClean="0"/>
              <a:t>Custom scripts are developed in house to help</a:t>
            </a:r>
          </a:p>
          <a:p>
            <a:pPr lvl="2"/>
            <a:r>
              <a:rPr lang="en-US" dirty="0" smtClean="0"/>
              <a:t>This approach does not </a:t>
            </a:r>
            <a:r>
              <a:rPr lang="en-US" smtClean="0"/>
              <a:t>really scale</a:t>
            </a:r>
            <a:endParaRPr lang="en-US" dirty="0" smtClean="0"/>
          </a:p>
          <a:p>
            <a:pPr lvl="1">
              <a:buNone/>
            </a:pPr>
            <a:endParaRPr lang="en-US" sz="2000"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28600" y="6096000"/>
            <a:ext cx="8896350" cy="457200"/>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lang="en-US"/>
          </a:p>
        </p:txBody>
      </p:sp>
      <p:sp>
        <p:nvSpPr>
          <p:cNvPr id="2" name="Title 1"/>
          <p:cNvSpPr>
            <a:spLocks noGrp="1"/>
          </p:cNvSpPr>
          <p:nvPr>
            <p:ph type="title"/>
          </p:nvPr>
        </p:nvSpPr>
        <p:spPr/>
        <p:txBody>
          <a:bodyPr/>
          <a:lstStyle/>
          <a:p>
            <a:r>
              <a:rPr lang="en-US" dirty="0" smtClean="0"/>
              <a:t>Log Sample with a tool</a:t>
            </a:r>
            <a:endParaRPr lang="en-US" dirty="0"/>
          </a:p>
        </p:txBody>
      </p:sp>
      <p:pic>
        <p:nvPicPr>
          <p:cNvPr id="8" name="Picture 3"/>
          <p:cNvPicPr>
            <a:picLocks noGrp="1" noChangeAspect="1" noChangeArrowheads="1"/>
          </p:cNvPicPr>
          <p:nvPr>
            <p:ph idx="1"/>
          </p:nvPr>
        </p:nvPicPr>
        <p:blipFill>
          <a:blip r:embed="rId2" cstate="print"/>
          <a:srcRect/>
          <a:stretch>
            <a:fillRect/>
          </a:stretch>
        </p:blipFill>
        <p:spPr bwMode="auto">
          <a:xfrm>
            <a:off x="485775" y="1253566"/>
            <a:ext cx="8210550" cy="5189068"/>
          </a:xfrm>
          <a:prstGeom prst="rect">
            <a:avLst/>
          </a:prstGeom>
          <a:noFill/>
          <a:ln w="28575">
            <a:solidFill>
              <a:schemeClr val="tx1"/>
            </a:solid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Cloud Challenges</a:t>
            </a:r>
            <a:endParaRPr lang="en-US" dirty="0"/>
          </a:p>
        </p:txBody>
      </p:sp>
      <p:sp>
        <p:nvSpPr>
          <p:cNvPr id="3" name="Content Placeholder 2"/>
          <p:cNvSpPr>
            <a:spLocks noGrp="1"/>
          </p:cNvSpPr>
          <p:nvPr>
            <p:ph idx="1"/>
          </p:nvPr>
        </p:nvSpPr>
        <p:spPr/>
        <p:txBody>
          <a:bodyPr/>
          <a:lstStyle/>
          <a:p>
            <a:r>
              <a:rPr lang="en-US" dirty="0" smtClean="0"/>
              <a:t>The same Applications of Logs are relevant for The Cloud Deployments</a:t>
            </a:r>
          </a:p>
          <a:p>
            <a:pPr lvl="1"/>
            <a:r>
              <a:rPr lang="en-US" dirty="0" smtClean="0"/>
              <a:t>System management &amp; Network Management</a:t>
            </a:r>
          </a:p>
          <a:p>
            <a:pPr lvl="2"/>
            <a:r>
              <a:rPr lang="en-US" dirty="0" smtClean="0"/>
              <a:t>For Service providers</a:t>
            </a:r>
          </a:p>
          <a:p>
            <a:pPr lvl="1"/>
            <a:r>
              <a:rPr lang="en-US" dirty="0" smtClean="0"/>
              <a:t>SIEM</a:t>
            </a:r>
          </a:p>
          <a:p>
            <a:pPr lvl="1"/>
            <a:r>
              <a:rPr lang="en-US" dirty="0" smtClean="0"/>
              <a:t>Forensics</a:t>
            </a:r>
          </a:p>
          <a:p>
            <a:pPr lvl="2"/>
            <a:r>
              <a:rPr lang="en-US" dirty="0" smtClean="0"/>
              <a:t>Service providers and Customers</a:t>
            </a:r>
          </a:p>
          <a:p>
            <a:pPr lvl="1"/>
            <a:r>
              <a:rPr lang="en-US" dirty="0" smtClean="0"/>
              <a:t>Auditing</a:t>
            </a:r>
          </a:p>
          <a:p>
            <a:pPr lvl="2"/>
            <a:r>
              <a:rPr lang="en-US" dirty="0" smtClean="0"/>
              <a:t>Service providers and Customers</a:t>
            </a:r>
          </a:p>
          <a:p>
            <a:pPr lvl="1"/>
            <a:r>
              <a:rPr lang="en-US" dirty="0" smtClean="0"/>
              <a:t>Regulations and Compliance (PCI, SOX, HIPPA)</a:t>
            </a:r>
          </a:p>
          <a:p>
            <a:pPr lvl="2"/>
            <a:r>
              <a:rPr lang="en-US" dirty="0" smtClean="0"/>
              <a:t>Service providers and Customers</a:t>
            </a:r>
          </a:p>
          <a:p>
            <a:pPr lvl="2">
              <a:buNone/>
            </a:pPr>
            <a:endParaRPr lang="en-US" dirty="0" smtClean="0"/>
          </a:p>
          <a:p>
            <a:pPr lvl="1"/>
            <a:endParaRPr lang="en-US"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Cloud Challenges (</a:t>
            </a:r>
            <a:r>
              <a:rPr lang="en-US" dirty="0" err="1" smtClean="0"/>
              <a:t>contnd</a:t>
            </a:r>
            <a:r>
              <a:rPr lang="en-US" dirty="0" smtClean="0"/>
              <a:t>.)</a:t>
            </a:r>
            <a:endParaRPr lang="en-US" dirty="0"/>
          </a:p>
        </p:txBody>
      </p:sp>
      <p:sp>
        <p:nvSpPr>
          <p:cNvPr id="3" name="Content Placeholder 2"/>
          <p:cNvSpPr>
            <a:spLocks noGrp="1"/>
          </p:cNvSpPr>
          <p:nvPr>
            <p:ph idx="1"/>
          </p:nvPr>
        </p:nvSpPr>
        <p:spPr/>
        <p:txBody>
          <a:bodyPr/>
          <a:lstStyle/>
          <a:p>
            <a:pPr lvl="2">
              <a:buNone/>
            </a:pPr>
            <a:endParaRPr lang="en-US" dirty="0" smtClean="0"/>
          </a:p>
          <a:p>
            <a:pPr lvl="2">
              <a:buNone/>
            </a:pPr>
            <a:r>
              <a:rPr lang="en-US" dirty="0" smtClean="0"/>
              <a:t>Jul  7 00:03:15 </a:t>
            </a:r>
            <a:r>
              <a:rPr lang="en-US" dirty="0" smtClean="0">
                <a:solidFill>
                  <a:srgbClr val="0070C0"/>
                </a:solidFill>
              </a:rPr>
              <a:t>192.168.23.1</a:t>
            </a:r>
            <a:r>
              <a:rPr lang="en-US" dirty="0" smtClean="0"/>
              <a:t> %SEC-6-IPACCESSLOGP: list </a:t>
            </a:r>
            <a:r>
              <a:rPr lang="en-US" dirty="0" err="1" smtClean="0"/>
              <a:t>Oif</a:t>
            </a:r>
            <a:r>
              <a:rPr lang="en-US" dirty="0" smtClean="0"/>
              <a:t>-in denied </a:t>
            </a:r>
            <a:r>
              <a:rPr lang="en-US" dirty="0" err="1" smtClean="0"/>
              <a:t>tcp</a:t>
            </a:r>
            <a:r>
              <a:rPr lang="en-US" dirty="0" smtClean="0"/>
              <a:t> </a:t>
            </a:r>
            <a:r>
              <a:rPr lang="en-US" dirty="0" smtClean="0">
                <a:solidFill>
                  <a:srgbClr val="0070C0"/>
                </a:solidFill>
              </a:rPr>
              <a:t>66.43.204.165</a:t>
            </a:r>
            <a:r>
              <a:rPr lang="en-US" dirty="0" smtClean="0"/>
              <a:t>(4118) -&gt; 255.255.255.255(111), 1 packet Jul  7 00:03:15 192.168.23.1 %SEC-6-IPACCESSLOGP:</a:t>
            </a:r>
          </a:p>
          <a:p>
            <a:pPr lvl="2">
              <a:buNone/>
            </a:pPr>
            <a:endParaRPr lang="en-US" dirty="0" smtClean="0"/>
          </a:p>
          <a:p>
            <a:pPr lvl="2"/>
            <a:r>
              <a:rPr lang="en-US" dirty="0" smtClean="0"/>
              <a:t>We really can’t tell where </a:t>
            </a:r>
            <a:r>
              <a:rPr lang="en-US" dirty="0" smtClean="0">
                <a:solidFill>
                  <a:srgbClr val="0070C0"/>
                </a:solidFill>
              </a:rPr>
              <a:t>192.168.23.1</a:t>
            </a:r>
            <a:r>
              <a:rPr lang="en-US" dirty="0" smtClean="0"/>
              <a:t> is located and which physical entity it’s associated with.</a:t>
            </a:r>
          </a:p>
          <a:p>
            <a:pPr lvl="2"/>
            <a:r>
              <a:rPr lang="en-US" dirty="0" smtClean="0"/>
              <a:t>We also can’t tell what else on the same physical entity</a:t>
            </a:r>
          </a:p>
          <a:p>
            <a:pPr lvl="2"/>
            <a:r>
              <a:rPr lang="en-US" dirty="0" smtClean="0"/>
              <a:t>We also can’t tell who has access to the same entity</a:t>
            </a:r>
          </a:p>
          <a:p>
            <a:pPr lvl="2"/>
            <a:r>
              <a:rPr lang="en-US" dirty="0" smtClean="0"/>
              <a:t>User identity is </a:t>
            </a:r>
            <a:r>
              <a:rPr lang="en-US" dirty="0" smtClean="0"/>
              <a:t>obfuscated</a:t>
            </a:r>
            <a:endParaRPr lang="en-US" dirty="0" smtClean="0"/>
          </a:p>
          <a:p>
            <a:pPr lvl="2"/>
            <a:r>
              <a:rPr lang="en-US" dirty="0" smtClean="0">
                <a:solidFill>
                  <a:srgbClr val="FF0000"/>
                </a:solidFill>
              </a:rPr>
              <a:t>This is a BIG problem for </a:t>
            </a:r>
            <a:r>
              <a:rPr lang="en-US" i="1" dirty="0" smtClean="0">
                <a:solidFill>
                  <a:srgbClr val="FF0000"/>
                </a:solidFill>
              </a:rPr>
              <a:t>ANY application!!!</a:t>
            </a:r>
            <a:endParaRPr lang="en-US" dirty="0" smtClean="0">
              <a:solidFill>
                <a:srgbClr val="FF0000"/>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What we need to Support these Applications?</a:t>
            </a:r>
            <a:endParaRPr lang="en-US" sz="2800" dirty="0"/>
          </a:p>
        </p:txBody>
      </p:sp>
      <p:sp>
        <p:nvSpPr>
          <p:cNvPr id="3" name="Content Placeholder 2"/>
          <p:cNvSpPr>
            <a:spLocks noGrp="1"/>
          </p:cNvSpPr>
          <p:nvPr>
            <p:ph idx="1"/>
          </p:nvPr>
        </p:nvSpPr>
        <p:spPr/>
        <p:txBody>
          <a:bodyPr/>
          <a:lstStyle/>
          <a:p>
            <a:r>
              <a:rPr lang="en-US" sz="2000" dirty="0" smtClean="0"/>
              <a:t>Track</a:t>
            </a:r>
            <a:r>
              <a:rPr lang="en-US" dirty="0" smtClean="0"/>
              <a:t> </a:t>
            </a:r>
            <a:r>
              <a:rPr lang="en-US" sz="2000" dirty="0" smtClean="0"/>
              <a:t>complete user interactions with cloud components</a:t>
            </a:r>
          </a:p>
          <a:p>
            <a:pPr lvl="1"/>
            <a:r>
              <a:rPr lang="en-US" sz="1600" dirty="0" smtClean="0"/>
              <a:t>All activities should have complete audit trail from the initial request to the component, from authentication, impersonation if applicable, to the modification of the resource and the success or failure of the operation</a:t>
            </a:r>
          </a:p>
          <a:p>
            <a:r>
              <a:rPr lang="en-US" sz="2000" dirty="0" smtClean="0"/>
              <a:t>Audit Real and Effective User Identities</a:t>
            </a:r>
          </a:p>
          <a:p>
            <a:pPr lvl="1"/>
            <a:r>
              <a:rPr lang="en-US" sz="1600" dirty="0" smtClean="0"/>
              <a:t>All activities should be tracked with real (authenticated) and effective (impersonated) user identities.</a:t>
            </a:r>
          </a:p>
          <a:p>
            <a:r>
              <a:rPr lang="en-US" sz="2000" dirty="0" smtClean="0"/>
              <a:t>Track Transit</a:t>
            </a:r>
          </a:p>
          <a:p>
            <a:pPr lvl="1"/>
            <a:r>
              <a:rPr lang="en-US" sz="1600" dirty="0" smtClean="0"/>
              <a:t>Need to track the location of the entity that is involved in the activity. These locations could be highly dynamic, sometimes even temporary or short term resources. The audit trail should include a facility to track where requests originated, and any entity locations it passed through.</a:t>
            </a:r>
          </a:p>
          <a:p>
            <a:pPr lvl="2">
              <a:buNone/>
            </a:pPr>
            <a:endParaRPr lang="en-US"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Theme">
  <a:themeElements>
    <a:clrScheme name="Default Design 12">
      <a:dk1>
        <a:srgbClr val="000000"/>
      </a:dk1>
      <a:lt1>
        <a:srgbClr val="FFFFFF"/>
      </a:lt1>
      <a:dk2>
        <a:srgbClr val="004B8D"/>
      </a:dk2>
      <a:lt2>
        <a:srgbClr val="C0C0C0"/>
      </a:lt2>
      <a:accent1>
        <a:srgbClr val="D84519"/>
      </a:accent1>
      <a:accent2>
        <a:srgbClr val="93BED7"/>
      </a:accent2>
      <a:accent3>
        <a:srgbClr val="FFFFFF"/>
      </a:accent3>
      <a:accent4>
        <a:srgbClr val="000000"/>
      </a:accent4>
      <a:accent5>
        <a:srgbClr val="E9B0AB"/>
      </a:accent5>
      <a:accent6>
        <a:srgbClr val="85ACC3"/>
      </a:accent6>
      <a:hlink>
        <a:srgbClr val="EA6D1F"/>
      </a:hlink>
      <a:folHlink>
        <a:srgbClr val="FFD365"/>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Default Design 8">
        <a:dk1>
          <a:srgbClr val="000000"/>
        </a:dk1>
        <a:lt1>
          <a:srgbClr val="FFFFFF"/>
        </a:lt1>
        <a:dk2>
          <a:srgbClr val="004B8D"/>
        </a:dk2>
        <a:lt2>
          <a:srgbClr val="808080"/>
        </a:lt2>
        <a:accent1>
          <a:srgbClr val="D84519"/>
        </a:accent1>
        <a:accent2>
          <a:srgbClr val="6798BD"/>
        </a:accent2>
        <a:accent3>
          <a:srgbClr val="FFFFFF"/>
        </a:accent3>
        <a:accent4>
          <a:srgbClr val="000000"/>
        </a:accent4>
        <a:accent5>
          <a:srgbClr val="E9B0AB"/>
        </a:accent5>
        <a:accent6>
          <a:srgbClr val="5D89AB"/>
        </a:accent6>
        <a:hlink>
          <a:srgbClr val="E97F2D"/>
        </a:hlink>
        <a:folHlink>
          <a:srgbClr val="FFD365"/>
        </a:folHlink>
      </a:clrScheme>
      <a:clrMap bg1="lt1" tx1="dk1" bg2="lt2" tx2="dk2" accent1="accent1" accent2="accent2" accent3="accent3" accent4="accent4" accent5="accent5" accent6="accent6" hlink="hlink" folHlink="folHlink"/>
    </a:extraClrScheme>
    <a:extraClrScheme>
      <a:clrScheme name="Default Design 9">
        <a:dk1>
          <a:srgbClr val="000000"/>
        </a:dk1>
        <a:lt1>
          <a:srgbClr val="FFFFFF"/>
        </a:lt1>
        <a:dk2>
          <a:srgbClr val="004B8D"/>
        </a:dk2>
        <a:lt2>
          <a:srgbClr val="C0C0C0"/>
        </a:lt2>
        <a:accent1>
          <a:srgbClr val="D84519"/>
        </a:accent1>
        <a:accent2>
          <a:srgbClr val="6798BD"/>
        </a:accent2>
        <a:accent3>
          <a:srgbClr val="FFFFFF"/>
        </a:accent3>
        <a:accent4>
          <a:srgbClr val="000000"/>
        </a:accent4>
        <a:accent5>
          <a:srgbClr val="E9B0AB"/>
        </a:accent5>
        <a:accent6>
          <a:srgbClr val="5D89AB"/>
        </a:accent6>
        <a:hlink>
          <a:srgbClr val="E97F2D"/>
        </a:hlink>
        <a:folHlink>
          <a:srgbClr val="FFD365"/>
        </a:folHlink>
      </a:clrScheme>
      <a:clrMap bg1="lt1" tx1="dk1" bg2="lt2" tx2="dk2" accent1="accent1" accent2="accent2" accent3="accent3" accent4="accent4" accent5="accent5" accent6="accent6" hlink="hlink" folHlink="folHlink"/>
    </a:extraClrScheme>
    <a:extraClrScheme>
      <a:clrScheme name="Default Design 10">
        <a:dk1>
          <a:srgbClr val="000000"/>
        </a:dk1>
        <a:lt1>
          <a:srgbClr val="FFFFFF"/>
        </a:lt1>
        <a:dk2>
          <a:srgbClr val="004B8D"/>
        </a:dk2>
        <a:lt2>
          <a:srgbClr val="C0C0C0"/>
        </a:lt2>
        <a:accent1>
          <a:srgbClr val="EA6D1F"/>
        </a:accent1>
        <a:accent2>
          <a:srgbClr val="93BED7"/>
        </a:accent2>
        <a:accent3>
          <a:srgbClr val="FFFFFF"/>
        </a:accent3>
        <a:accent4>
          <a:srgbClr val="000000"/>
        </a:accent4>
        <a:accent5>
          <a:srgbClr val="F3BAAB"/>
        </a:accent5>
        <a:accent6>
          <a:srgbClr val="85ACC3"/>
        </a:accent6>
        <a:hlink>
          <a:srgbClr val="FDC68A"/>
        </a:hlink>
        <a:folHlink>
          <a:srgbClr val="FFD365"/>
        </a:folHlink>
      </a:clrScheme>
      <a:clrMap bg1="lt1" tx1="dk1" bg2="lt2" tx2="dk2" accent1="accent1" accent2="accent2" accent3="accent3" accent4="accent4" accent5="accent5" accent6="accent6" hlink="hlink" folHlink="folHlink"/>
    </a:extraClrScheme>
    <a:extraClrScheme>
      <a:clrScheme name="Default Design 11">
        <a:dk1>
          <a:srgbClr val="000000"/>
        </a:dk1>
        <a:lt1>
          <a:srgbClr val="FFFFFF"/>
        </a:lt1>
        <a:dk2>
          <a:srgbClr val="004B8D"/>
        </a:dk2>
        <a:lt2>
          <a:srgbClr val="C0C0C0"/>
        </a:lt2>
        <a:accent1>
          <a:srgbClr val="D84519"/>
        </a:accent1>
        <a:accent2>
          <a:srgbClr val="93BED7"/>
        </a:accent2>
        <a:accent3>
          <a:srgbClr val="FFFFFF"/>
        </a:accent3>
        <a:accent4>
          <a:srgbClr val="000000"/>
        </a:accent4>
        <a:accent5>
          <a:srgbClr val="E9B0AB"/>
        </a:accent5>
        <a:accent6>
          <a:srgbClr val="85ACC3"/>
        </a:accent6>
        <a:hlink>
          <a:srgbClr val="FDC68A"/>
        </a:hlink>
        <a:folHlink>
          <a:srgbClr val="FFD365"/>
        </a:folHlink>
      </a:clrScheme>
      <a:clrMap bg1="lt1" tx1="dk1" bg2="lt2" tx2="dk2" accent1="accent1" accent2="accent2" accent3="accent3" accent4="accent4" accent5="accent5" accent6="accent6" hlink="hlink" folHlink="folHlink"/>
    </a:extraClrScheme>
    <a:extraClrScheme>
      <a:clrScheme name="Default Design 12">
        <a:dk1>
          <a:srgbClr val="000000"/>
        </a:dk1>
        <a:lt1>
          <a:srgbClr val="FFFFFF"/>
        </a:lt1>
        <a:dk2>
          <a:srgbClr val="004B8D"/>
        </a:dk2>
        <a:lt2>
          <a:srgbClr val="C0C0C0"/>
        </a:lt2>
        <a:accent1>
          <a:srgbClr val="D84519"/>
        </a:accent1>
        <a:accent2>
          <a:srgbClr val="93BED7"/>
        </a:accent2>
        <a:accent3>
          <a:srgbClr val="FFFFFF"/>
        </a:accent3>
        <a:accent4>
          <a:srgbClr val="000000"/>
        </a:accent4>
        <a:accent5>
          <a:srgbClr val="E9B0AB"/>
        </a:accent5>
        <a:accent6>
          <a:srgbClr val="85ACC3"/>
        </a:accent6>
        <a:hlink>
          <a:srgbClr val="EA6D1F"/>
        </a:hlink>
        <a:folHlink>
          <a:srgbClr val="FFD365"/>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PPT Template 2008 - 1b">
  <a:themeElements>
    <a:clrScheme name="1_PPT Template 2008 - 1b 12">
      <a:dk1>
        <a:srgbClr val="000000"/>
      </a:dk1>
      <a:lt1>
        <a:srgbClr val="FFFFFF"/>
      </a:lt1>
      <a:dk2>
        <a:srgbClr val="004B8D"/>
      </a:dk2>
      <a:lt2>
        <a:srgbClr val="C0C0C0"/>
      </a:lt2>
      <a:accent1>
        <a:srgbClr val="D84519"/>
      </a:accent1>
      <a:accent2>
        <a:srgbClr val="93BED7"/>
      </a:accent2>
      <a:accent3>
        <a:srgbClr val="FFFFFF"/>
      </a:accent3>
      <a:accent4>
        <a:srgbClr val="000000"/>
      </a:accent4>
      <a:accent5>
        <a:srgbClr val="E9B0AB"/>
      </a:accent5>
      <a:accent6>
        <a:srgbClr val="85ACC3"/>
      </a:accent6>
      <a:hlink>
        <a:srgbClr val="EA6D1F"/>
      </a:hlink>
      <a:folHlink>
        <a:srgbClr val="FFD365"/>
      </a:folHlink>
    </a:clrScheme>
    <a:fontScheme name="1_PPT Template 2008 - 1b">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PPT Template 2008 - 1b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1_PPT Template 2008 - 1b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1_PPT Template 2008 - 1b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1_PPT Template 2008 - 1b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1_PPT Template 2008 - 1b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1_PPT Template 2008 - 1b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1_PPT Template 2008 - 1b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1_PPT Template 2008 - 1b 8">
        <a:dk1>
          <a:srgbClr val="000000"/>
        </a:dk1>
        <a:lt1>
          <a:srgbClr val="FFFFFF"/>
        </a:lt1>
        <a:dk2>
          <a:srgbClr val="004B8D"/>
        </a:dk2>
        <a:lt2>
          <a:srgbClr val="808080"/>
        </a:lt2>
        <a:accent1>
          <a:srgbClr val="D84519"/>
        </a:accent1>
        <a:accent2>
          <a:srgbClr val="6798BD"/>
        </a:accent2>
        <a:accent3>
          <a:srgbClr val="FFFFFF"/>
        </a:accent3>
        <a:accent4>
          <a:srgbClr val="000000"/>
        </a:accent4>
        <a:accent5>
          <a:srgbClr val="E9B0AB"/>
        </a:accent5>
        <a:accent6>
          <a:srgbClr val="5D89AB"/>
        </a:accent6>
        <a:hlink>
          <a:srgbClr val="E97F2D"/>
        </a:hlink>
        <a:folHlink>
          <a:srgbClr val="FFD365"/>
        </a:folHlink>
      </a:clrScheme>
      <a:clrMap bg1="lt1" tx1="dk1" bg2="lt2" tx2="dk2" accent1="accent1" accent2="accent2" accent3="accent3" accent4="accent4" accent5="accent5" accent6="accent6" hlink="hlink" folHlink="folHlink"/>
    </a:extraClrScheme>
    <a:extraClrScheme>
      <a:clrScheme name="1_PPT Template 2008 - 1b 9">
        <a:dk1>
          <a:srgbClr val="000000"/>
        </a:dk1>
        <a:lt1>
          <a:srgbClr val="FFFFFF"/>
        </a:lt1>
        <a:dk2>
          <a:srgbClr val="004B8D"/>
        </a:dk2>
        <a:lt2>
          <a:srgbClr val="C0C0C0"/>
        </a:lt2>
        <a:accent1>
          <a:srgbClr val="D84519"/>
        </a:accent1>
        <a:accent2>
          <a:srgbClr val="6798BD"/>
        </a:accent2>
        <a:accent3>
          <a:srgbClr val="FFFFFF"/>
        </a:accent3>
        <a:accent4>
          <a:srgbClr val="000000"/>
        </a:accent4>
        <a:accent5>
          <a:srgbClr val="E9B0AB"/>
        </a:accent5>
        <a:accent6>
          <a:srgbClr val="5D89AB"/>
        </a:accent6>
        <a:hlink>
          <a:srgbClr val="E97F2D"/>
        </a:hlink>
        <a:folHlink>
          <a:srgbClr val="FFD365"/>
        </a:folHlink>
      </a:clrScheme>
      <a:clrMap bg1="lt1" tx1="dk1" bg2="lt2" tx2="dk2" accent1="accent1" accent2="accent2" accent3="accent3" accent4="accent4" accent5="accent5" accent6="accent6" hlink="hlink" folHlink="folHlink"/>
    </a:extraClrScheme>
    <a:extraClrScheme>
      <a:clrScheme name="1_PPT Template 2008 - 1b 10">
        <a:dk1>
          <a:srgbClr val="000000"/>
        </a:dk1>
        <a:lt1>
          <a:srgbClr val="FFFFFF"/>
        </a:lt1>
        <a:dk2>
          <a:srgbClr val="004B8D"/>
        </a:dk2>
        <a:lt2>
          <a:srgbClr val="C0C0C0"/>
        </a:lt2>
        <a:accent1>
          <a:srgbClr val="EA6D1F"/>
        </a:accent1>
        <a:accent2>
          <a:srgbClr val="93BED7"/>
        </a:accent2>
        <a:accent3>
          <a:srgbClr val="FFFFFF"/>
        </a:accent3>
        <a:accent4>
          <a:srgbClr val="000000"/>
        </a:accent4>
        <a:accent5>
          <a:srgbClr val="F3BAAB"/>
        </a:accent5>
        <a:accent6>
          <a:srgbClr val="85ACC3"/>
        </a:accent6>
        <a:hlink>
          <a:srgbClr val="FDC68A"/>
        </a:hlink>
        <a:folHlink>
          <a:srgbClr val="FFD365"/>
        </a:folHlink>
      </a:clrScheme>
      <a:clrMap bg1="lt1" tx1="dk1" bg2="lt2" tx2="dk2" accent1="accent1" accent2="accent2" accent3="accent3" accent4="accent4" accent5="accent5" accent6="accent6" hlink="hlink" folHlink="folHlink"/>
    </a:extraClrScheme>
    <a:extraClrScheme>
      <a:clrScheme name="1_PPT Template 2008 - 1b 11">
        <a:dk1>
          <a:srgbClr val="000000"/>
        </a:dk1>
        <a:lt1>
          <a:srgbClr val="FFFFFF"/>
        </a:lt1>
        <a:dk2>
          <a:srgbClr val="004B8D"/>
        </a:dk2>
        <a:lt2>
          <a:srgbClr val="C0C0C0"/>
        </a:lt2>
        <a:accent1>
          <a:srgbClr val="D84519"/>
        </a:accent1>
        <a:accent2>
          <a:srgbClr val="93BED7"/>
        </a:accent2>
        <a:accent3>
          <a:srgbClr val="FFFFFF"/>
        </a:accent3>
        <a:accent4>
          <a:srgbClr val="000000"/>
        </a:accent4>
        <a:accent5>
          <a:srgbClr val="E9B0AB"/>
        </a:accent5>
        <a:accent6>
          <a:srgbClr val="85ACC3"/>
        </a:accent6>
        <a:hlink>
          <a:srgbClr val="FDC68A"/>
        </a:hlink>
        <a:folHlink>
          <a:srgbClr val="FFD365"/>
        </a:folHlink>
      </a:clrScheme>
      <a:clrMap bg1="lt1" tx1="dk1" bg2="lt2" tx2="dk2" accent1="accent1" accent2="accent2" accent3="accent3" accent4="accent4" accent5="accent5" accent6="accent6" hlink="hlink" folHlink="folHlink"/>
    </a:extraClrScheme>
    <a:extraClrScheme>
      <a:clrScheme name="1_PPT Template 2008 - 1b 12">
        <a:dk1>
          <a:srgbClr val="000000"/>
        </a:dk1>
        <a:lt1>
          <a:srgbClr val="FFFFFF"/>
        </a:lt1>
        <a:dk2>
          <a:srgbClr val="004B8D"/>
        </a:dk2>
        <a:lt2>
          <a:srgbClr val="C0C0C0"/>
        </a:lt2>
        <a:accent1>
          <a:srgbClr val="D84519"/>
        </a:accent1>
        <a:accent2>
          <a:srgbClr val="93BED7"/>
        </a:accent2>
        <a:accent3>
          <a:srgbClr val="FFFFFF"/>
        </a:accent3>
        <a:accent4>
          <a:srgbClr val="000000"/>
        </a:accent4>
        <a:accent5>
          <a:srgbClr val="E9B0AB"/>
        </a:accent5>
        <a:accent6>
          <a:srgbClr val="85ACC3"/>
        </a:accent6>
        <a:hlink>
          <a:srgbClr val="EA6D1F"/>
        </a:hlink>
        <a:folHlink>
          <a:srgbClr val="FFD365"/>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Default Theme</Template>
  <TotalTime>21066</TotalTime>
  <Words>1694</Words>
  <Application>Microsoft Office PowerPoint</Application>
  <PresentationFormat>On-screen Show (4:3)</PresentationFormat>
  <Paragraphs>131</Paragraphs>
  <Slides>15</Slides>
  <Notes>1</Notes>
  <HiddenSlides>0</HiddenSlides>
  <MMClips>0</MMClips>
  <ScaleCrop>false</ScaleCrop>
  <HeadingPairs>
    <vt:vector size="4" baseType="variant">
      <vt:variant>
        <vt:lpstr>Theme</vt:lpstr>
      </vt:variant>
      <vt:variant>
        <vt:i4>2</vt:i4>
      </vt:variant>
      <vt:variant>
        <vt:lpstr>Slide Titles</vt:lpstr>
      </vt:variant>
      <vt:variant>
        <vt:i4>15</vt:i4>
      </vt:variant>
    </vt:vector>
  </HeadingPairs>
  <TitlesOfParts>
    <vt:vector size="17" baseType="lpstr">
      <vt:lpstr>Default Theme</vt:lpstr>
      <vt:lpstr>1_PPT Template 2008 - 1b</vt:lpstr>
      <vt:lpstr>Slide 1</vt:lpstr>
      <vt:lpstr>The Traditional Logging</vt:lpstr>
      <vt:lpstr>Applications of  Traditional Logging</vt:lpstr>
      <vt:lpstr>Log Sample</vt:lpstr>
      <vt:lpstr>Applications of  Traditional Logging (contd.)</vt:lpstr>
      <vt:lpstr>Log Sample with a tool</vt:lpstr>
      <vt:lpstr>Cloud Challenges</vt:lpstr>
      <vt:lpstr>Cloud Challenges (contnd.)</vt:lpstr>
      <vt:lpstr>What we need to Support these Applications?</vt:lpstr>
      <vt:lpstr>What we need to Support these Applications? (contnd.)</vt:lpstr>
      <vt:lpstr>What we need to Support these Applications?  Some examples</vt:lpstr>
      <vt:lpstr>What we need to Support these Applications?  More examples</vt:lpstr>
      <vt:lpstr>What we need to Support these Applications?  More examples</vt:lpstr>
      <vt:lpstr>Proposed Next Steps</vt:lpstr>
      <vt:lpstr>Proposed Next Steps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Tier 1 &amp; 451 Briefing</dc:title>
  <dc:creator>Randy Rosenbaum</dc:creator>
  <cp:lastModifiedBy>gene</cp:lastModifiedBy>
  <cp:revision>496</cp:revision>
  <cp:lastPrinted>2010-03-07T21:15:57Z</cp:lastPrinted>
  <dcterms:created xsi:type="dcterms:W3CDTF">2010-04-03T00:27:05Z</dcterms:created>
  <dcterms:modified xsi:type="dcterms:W3CDTF">2010-07-23T11:52:31Z</dcterms:modified>
</cp:coreProperties>
</file>