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saveSubsetFonts="1">
  <p:sldMasterIdLst>
    <p:sldMasterId id="2147483650" r:id="rId4"/>
  </p:sldMasterIdLst>
  <p:notesMasterIdLst>
    <p:notesMasterId r:id="rId13"/>
  </p:notesMasterIdLst>
  <p:handoutMasterIdLst>
    <p:handoutMasterId r:id="rId14"/>
  </p:handoutMasterIdLst>
  <p:sldIdLst>
    <p:sldId id="695" r:id="rId5"/>
    <p:sldId id="764" r:id="rId6"/>
    <p:sldId id="762" r:id="rId7"/>
    <p:sldId id="763" r:id="rId8"/>
    <p:sldId id="761" r:id="rId9"/>
    <p:sldId id="770" r:id="rId10"/>
    <p:sldId id="771" r:id="rId11"/>
    <p:sldId id="732" r:id="rId12"/>
  </p:sldIdLst>
  <p:sldSz cx="9145588" cy="6858000"/>
  <p:notesSz cx="7099300" cy="10234613"/>
  <p:embeddedFontLst>
    <p:embeddedFont>
      <p:font typeface="Telefonica Headline Light" pitchFamily="2" charset="0"/>
      <p:regular r:id="rId15"/>
    </p:embeddedFont>
    <p:embeddedFont>
      <p:font typeface="ＭＳ Ｐゴシック" pitchFamily="34" charset="-128"/>
      <p:regular r:id="rId16"/>
    </p:embeddedFont>
    <p:embeddedFont>
      <p:font typeface="Telefonica Text" pitchFamily="2" charset="0"/>
      <p:regular r:id="rId17"/>
      <p:bold r:id="rId18"/>
      <p:italic r:id="rId19"/>
    </p:embeddedFont>
    <p:embeddedFont>
      <p:font typeface="TheSansCorrespondence" charset="0"/>
      <p:regular r:id="rId20"/>
      <p:bold r:id="rId21"/>
      <p:italic r:id="rId22"/>
      <p:boldItalic r:id="rId23"/>
    </p:embeddedFont>
    <p:embeddedFont>
      <p:font typeface="Arial Unicode MS" pitchFamily="34" charset="-128"/>
      <p:regular r:id="rId24"/>
    </p:embeddedFont>
    <p:embeddedFont>
      <p:font typeface="Georgia" pitchFamily="18" charset="0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heSansCorrespondence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heSansCorrespondence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heSansCorrespondence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heSansCorrespondence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heSansCorrespondence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TheSansCorrespondence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TheSansCorrespondence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TheSansCorrespondence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TheSansCorrespondenc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8FA58"/>
    <a:srgbClr val="B9FE54"/>
    <a:srgbClr val="53FF53"/>
    <a:srgbClr val="11FF11"/>
    <a:srgbClr val="00FF00"/>
    <a:srgbClr val="ADDB7B"/>
    <a:srgbClr val="DEA900"/>
    <a:srgbClr val="EE9300"/>
    <a:srgbClr val="8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615" autoAdjust="0"/>
    <p:restoredTop sz="94600" autoAdjust="0"/>
  </p:normalViewPr>
  <p:slideViewPr>
    <p:cSldViewPr snapToObjects="1">
      <p:cViewPr varScale="1">
        <p:scale>
          <a:sx n="78" d="100"/>
          <a:sy n="78" d="100"/>
        </p:scale>
        <p:origin x="-6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6" tIns="47894" rIns="95786" bIns="47894" numCol="1" anchor="t" anchorCtr="0" compatLnSpc="1">
            <a:prstTxWarp prst="textNoShape">
              <a:avLst/>
            </a:prstTxWarp>
          </a:bodyPr>
          <a:lstStyle>
            <a:lvl1pPr algn="l" defTabSz="957263">
              <a:defRPr b="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6" tIns="47894" rIns="95786" bIns="47894" numCol="1" anchor="t" anchorCtr="0" compatLnSpc="1">
            <a:prstTxWarp prst="textNoShape">
              <a:avLst/>
            </a:prstTxWarp>
          </a:bodyPr>
          <a:lstStyle>
            <a:lvl1pPr algn="r" defTabSz="957263">
              <a:defRPr b="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6" tIns="47894" rIns="95786" bIns="47894" numCol="1" anchor="b" anchorCtr="0" compatLnSpc="1">
            <a:prstTxWarp prst="textNoShape">
              <a:avLst/>
            </a:prstTxWarp>
          </a:bodyPr>
          <a:lstStyle>
            <a:lvl1pPr algn="l" defTabSz="957263">
              <a:defRPr b="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6" tIns="47894" rIns="95786" bIns="47894" numCol="1" anchor="b" anchorCtr="0" compatLnSpc="1">
            <a:prstTxWarp prst="textNoShape">
              <a:avLst/>
            </a:prstTxWarp>
          </a:bodyPr>
          <a:lstStyle>
            <a:lvl1pPr algn="r" defTabSz="957263">
              <a:defRPr b="0"/>
            </a:lvl1pPr>
          </a:lstStyle>
          <a:p>
            <a:fld id="{9DBAED2F-0854-4DC6-BE32-E720518A7545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786" tIns="47894" rIns="95786" bIns="47894" numCol="1" anchor="ctr" anchorCtr="0" compatLnSpc="1">
            <a:prstTxWarp prst="textNoShape">
              <a:avLst/>
            </a:prstTxWarp>
          </a:bodyPr>
          <a:lstStyle>
            <a:lvl1pPr algn="l" defTabSz="957263">
              <a:defRPr b="0"/>
            </a:lvl1pPr>
          </a:lstStyle>
          <a:p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786" tIns="47894" rIns="95786" bIns="47894" numCol="1" anchor="ctr" anchorCtr="0" compatLnSpc="1">
            <a:prstTxWarp prst="textNoShape">
              <a:avLst/>
            </a:prstTxWarp>
          </a:bodyPr>
          <a:lstStyle>
            <a:lvl1pPr algn="r" defTabSz="957263">
              <a:defRPr b="0"/>
            </a:lvl1pPr>
          </a:lstStyle>
          <a:p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766763"/>
            <a:ext cx="5121275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6" tIns="47894" rIns="95786" bIns="478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786" tIns="47894" rIns="95786" bIns="47894" numCol="1" anchor="b" anchorCtr="0" compatLnSpc="1">
            <a:prstTxWarp prst="textNoShape">
              <a:avLst/>
            </a:prstTxWarp>
          </a:bodyPr>
          <a:lstStyle>
            <a:lvl1pPr algn="l" defTabSz="957263">
              <a:defRPr b="0"/>
            </a:lvl1pPr>
          </a:lstStyle>
          <a:p>
            <a:endParaRPr 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786" tIns="47894" rIns="95786" bIns="47894" numCol="1" anchor="b" anchorCtr="0" compatLnSpc="1">
            <a:prstTxWarp prst="textNoShape">
              <a:avLst/>
            </a:prstTxWarp>
          </a:bodyPr>
          <a:lstStyle>
            <a:lvl1pPr algn="r" defTabSz="957263">
              <a:defRPr b="0"/>
            </a:lvl1pPr>
          </a:lstStyle>
          <a:p>
            <a:fld id="{0CA9F3B4-50A8-4941-BC26-800611D209CE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heSansCorrespondence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heSansCorrespondence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heSansCorrespondence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heSansCorrespondence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heSansCorrespondence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549985-08FC-491F-ACF2-07E27FF727C5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5175"/>
            <a:ext cx="5122863" cy="3841750"/>
          </a:xfrm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3217" y="4863219"/>
            <a:ext cx="5672867" cy="4605576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549985-08FC-491F-ACF2-07E27FF727C5}" type="slidenum">
              <a:rPr lang="es-ES" smtClean="0"/>
              <a:pPr/>
              <a:t>6</a:t>
            </a:fld>
            <a:endParaRPr lang="es-ES" smtClean="0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5175"/>
            <a:ext cx="5122863" cy="3841750"/>
          </a:xfrm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3217" y="4863219"/>
            <a:ext cx="5672867" cy="4605576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6F084-C4BF-429D-B404-E5BAF4B5C945}" type="slidenum">
              <a:rPr lang="en-US"/>
              <a:pPr/>
              <a:t>7</a:t>
            </a:fld>
            <a:endParaRPr lang="en-US"/>
          </a:p>
        </p:txBody>
      </p:sp>
      <p:sp>
        <p:nvSpPr>
          <p:cNvPr id="129229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9688" cy="3838575"/>
          </a:xfrm>
          <a:ln/>
        </p:spPr>
      </p:sp>
      <p:sp>
        <p:nvSpPr>
          <p:cNvPr id="1292291" name="Marcador de notas 2"/>
          <p:cNvSpPr>
            <a:spLocks noGrp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</p:spPr>
        <p:txBody>
          <a:bodyPr lIns="94759" tIns="47380" rIns="94759" bIns="47380"/>
          <a:lstStyle/>
          <a:p>
            <a:pPr defTabSz="457200">
              <a:spcBef>
                <a:spcPct val="0"/>
              </a:spcBef>
            </a:pPr>
            <a:endParaRPr lang="es-ES"/>
          </a:p>
        </p:txBody>
      </p:sp>
      <p:sp>
        <p:nvSpPr>
          <p:cNvPr id="46084" name="Marcador de número de diapositiva 3"/>
          <p:cNvSpPr txBox="1">
            <a:spLocks noGrp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59" tIns="47380" rIns="94759" bIns="47380" anchor="b"/>
          <a:lstStyle/>
          <a:p>
            <a:pPr algn="r" defTabSz="473075" eaLnBrk="1" hangingPunct="1"/>
            <a:fld id="{DEA55237-D24F-4E37-91C2-717C7FC51BBB}" type="slidenum">
              <a:rPr lang="es-ES_tradnl" b="0">
                <a:latin typeface="Calibri" pitchFamily="34" charset="0"/>
                <a:ea typeface="ＭＳ Ｐゴシック" pitchFamily="-92" charset="-128"/>
              </a:rPr>
              <a:pPr algn="r" defTabSz="473075" eaLnBrk="1" hangingPunct="1"/>
              <a:t>7</a:t>
            </a:fld>
            <a:endParaRPr lang="es-ES_tradnl" b="0">
              <a:latin typeface="Calibri" pitchFamily="34" charset="0"/>
              <a:ea typeface="ＭＳ Ｐゴシック" pitchFamily="-9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3988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23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42FDF2-92AF-45DA-BC8C-1AFD6C31AEF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1F42BD-7704-4EA0-8709-C27C283AA47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50038" y="274638"/>
            <a:ext cx="2098675" cy="56800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9250" y="274638"/>
            <a:ext cx="6148388" cy="56800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D4674B-7BB2-4602-A270-6FA2A2280CA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79A740-0CD6-4CFE-BB51-B78FBA7ED53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3987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39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4B894A-6BA7-4F46-AB60-162AAB24E54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9250" y="1341438"/>
            <a:ext cx="4122738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24388" y="1341438"/>
            <a:ext cx="4124325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0DFB08-C297-48B6-B079-B3C5F9E1959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11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661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661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2440C0-27B5-4EA7-93D1-6E71B18C345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ECFF7D-DFBE-453F-93CB-8D20A358A5D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CEFE38-6D45-4E45-A40F-A7FC5C44C5CB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33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A38F47-A0FA-43C6-9537-ABA759596F6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798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79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79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4BBD3D-9726-4FFB-A6F4-CAC324DC11A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Title"/>
          <p:cNvSpPr>
            <a:spLocks noGrp="1" noChangeArrowheads="1"/>
          </p:cNvSpPr>
          <p:nvPr>
            <p:ph type="title"/>
          </p:nvPr>
        </p:nvSpPr>
        <p:spPr bwMode="auto">
          <a:xfrm>
            <a:off x="411163" y="274638"/>
            <a:ext cx="7945437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44803" name="BodyText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9250" y="1341438"/>
            <a:ext cx="8399463" cy="4613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448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4675" y="6497638"/>
            <a:ext cx="434975" cy="174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100" b="0">
                <a:solidFill>
                  <a:srgbClr val="003F52"/>
                </a:solidFill>
                <a:latin typeface="+mj-lt"/>
              </a:defRPr>
            </a:lvl1pPr>
          </a:lstStyle>
          <a:p>
            <a:fld id="{E53E40CE-69BE-437B-B07B-BEA914FBDEB6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844815" name="Rectángulo 9"/>
          <p:cNvSpPr>
            <a:spLocks noChangeArrowheads="1"/>
          </p:cNvSpPr>
          <p:nvPr/>
        </p:nvSpPr>
        <p:spPr bwMode="auto">
          <a:xfrm>
            <a:off x="295275" y="6574118"/>
            <a:ext cx="4573588" cy="28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72000" rIns="72000" bIns="72000" anchor="b">
            <a:spAutoFit/>
          </a:bodyPr>
          <a:lstStyle/>
          <a:p>
            <a:pPr algn="l" defTabSz="457200" eaLnBrk="1" hangingPunct="1">
              <a:lnSpc>
                <a:spcPct val="90000"/>
              </a:lnSpc>
            </a:pPr>
            <a:r>
              <a:rPr lang="es-ES_tradnl" sz="1000" b="0" dirty="0" smtClean="0">
                <a:solidFill>
                  <a:srgbClr val="003F52"/>
                </a:solidFill>
                <a:latin typeface="Telefonica Text" charset="0"/>
                <a:ea typeface="ＭＳ Ｐゴシック" pitchFamily="-92" charset="-128"/>
              </a:rPr>
              <a:t>Telefónica Investigación y Desarrollo</a:t>
            </a:r>
            <a:endParaRPr lang="es-ES_tradnl" sz="1000" b="0" dirty="0">
              <a:solidFill>
                <a:srgbClr val="003F52"/>
              </a:solidFill>
              <a:latin typeface="Telefonica Text" charset="0"/>
              <a:ea typeface="ＭＳ Ｐゴシック" pitchFamily="-92" charset="-128"/>
            </a:endParaRPr>
          </a:p>
        </p:txBody>
      </p:sp>
      <p:sp>
        <p:nvSpPr>
          <p:cNvPr id="844817" name="Line 17"/>
          <p:cNvSpPr>
            <a:spLocks noChangeShapeType="1"/>
          </p:cNvSpPr>
          <p:nvPr/>
        </p:nvSpPr>
        <p:spPr bwMode="auto">
          <a:xfrm>
            <a:off x="0" y="6381750"/>
            <a:ext cx="9145588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844818" name="Imagen 6" descr="TFN_Logo Port_Azul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00988" y="6510338"/>
            <a:ext cx="8477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pitchFamily="34" charset="-128"/>
          <a:cs typeface="Arial Unicode MS" pitchFamily="34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pitchFamily="34" charset="-128"/>
          <a:cs typeface="Arial Unicode MS" pitchFamily="34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pitchFamily="34" charset="-128"/>
          <a:cs typeface="Arial Unicode MS" pitchFamily="34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pitchFamily="34" charset="-128"/>
          <a:cs typeface="Arial Unicode MS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pitchFamily="34" charset="-128"/>
          <a:cs typeface="Arial Unicode MS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pitchFamily="34" charset="-128"/>
          <a:cs typeface="Arial Unicode MS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pitchFamily="34" charset="-128"/>
          <a:cs typeface="Arial Unicode MS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pitchFamily="34" charset="-128"/>
          <a:cs typeface="Arial Unicode MS" pitchFamily="34" charset="-128"/>
        </a:defRPr>
      </a:lvl9pPr>
    </p:titleStyle>
    <p:bodyStyle>
      <a:lvl1pPr marL="171450" indent="-171450" algn="just" defTabSz="457200" rtl="0" fontAlgn="base">
        <a:spcBef>
          <a:spcPct val="0"/>
        </a:spcBef>
        <a:spcAft>
          <a:spcPts val="600"/>
        </a:spcAft>
        <a:buClr>
          <a:srgbClr val="65C3D4"/>
        </a:buClr>
        <a:buSzPct val="15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185738" algn="just" defTabSz="457200" rtl="0" fontAlgn="base">
        <a:spcBef>
          <a:spcPct val="0"/>
        </a:spcBef>
        <a:spcAft>
          <a:spcPts val="600"/>
        </a:spcAft>
        <a:buSzPct val="150000"/>
        <a:buChar char="•"/>
        <a:defRPr>
          <a:solidFill>
            <a:schemeClr val="tx1"/>
          </a:solidFill>
          <a:latin typeface="+mn-lt"/>
          <a:ea typeface="+mn-ea"/>
        </a:defRPr>
      </a:lvl2pPr>
      <a:lvl3pPr marL="900113" indent="-184150" algn="just" defTabSz="457200" rtl="0" fontAlgn="base">
        <a:spcBef>
          <a:spcPct val="0"/>
        </a:spcBef>
        <a:spcAft>
          <a:spcPts val="600"/>
        </a:spcAft>
        <a:buSzPct val="150000"/>
        <a:buFont typeface="Lucida Grande" pitchFamily="4" charset="0"/>
        <a:buChar char="›"/>
        <a:defRPr sz="1600">
          <a:solidFill>
            <a:schemeClr val="tx1"/>
          </a:solidFill>
          <a:latin typeface="+mn-lt"/>
          <a:ea typeface="+mn-ea"/>
        </a:defRPr>
      </a:lvl3pPr>
      <a:lvl4pPr marL="1257300" indent="-177800" algn="just" defTabSz="457200" rtl="0" fontAlgn="base">
        <a:spcBef>
          <a:spcPct val="0"/>
        </a:spcBef>
        <a:spcAft>
          <a:spcPts val="600"/>
        </a:spcAft>
        <a:buSzPct val="150000"/>
        <a:buFont typeface="Lucida Grande" pitchFamily="4" charset="0"/>
        <a:buChar char="›"/>
        <a:defRPr sz="1200">
          <a:solidFill>
            <a:schemeClr val="tx1"/>
          </a:solidFill>
          <a:latin typeface="+mn-lt"/>
          <a:ea typeface="+mn-ea"/>
        </a:defRPr>
      </a:lvl4pPr>
      <a:lvl5pPr marL="1614488" indent="-177800" algn="just" defTabSz="457200" rtl="0" fontAlgn="base">
        <a:spcBef>
          <a:spcPct val="0"/>
        </a:spcBef>
        <a:spcAft>
          <a:spcPts val="600"/>
        </a:spcAft>
        <a:buSzPct val="150000"/>
        <a:buFont typeface="Lucida Grande" pitchFamily="4" charset="0"/>
        <a:buChar char="›"/>
        <a:defRPr sz="1200">
          <a:solidFill>
            <a:schemeClr val="tx1"/>
          </a:solidFill>
          <a:latin typeface="+mn-lt"/>
          <a:ea typeface="+mn-ea"/>
        </a:defRPr>
      </a:lvl5pPr>
      <a:lvl6pPr marL="2071688" indent="-177800" algn="just" defTabSz="457200" rtl="0" fontAlgn="base">
        <a:spcBef>
          <a:spcPct val="0"/>
        </a:spcBef>
        <a:spcAft>
          <a:spcPts val="600"/>
        </a:spcAft>
        <a:buSzPct val="150000"/>
        <a:buFont typeface="Lucida Grande" pitchFamily="4" charset="0"/>
        <a:buChar char="›"/>
        <a:defRPr sz="1200">
          <a:solidFill>
            <a:schemeClr val="tx1"/>
          </a:solidFill>
          <a:latin typeface="+mn-lt"/>
          <a:ea typeface="+mn-ea"/>
        </a:defRPr>
      </a:lvl6pPr>
      <a:lvl7pPr marL="2528888" indent="-177800" algn="just" defTabSz="457200" rtl="0" fontAlgn="base">
        <a:spcBef>
          <a:spcPct val="0"/>
        </a:spcBef>
        <a:spcAft>
          <a:spcPts val="600"/>
        </a:spcAft>
        <a:buSzPct val="150000"/>
        <a:buFont typeface="Lucida Grande" pitchFamily="4" charset="0"/>
        <a:buChar char="›"/>
        <a:defRPr sz="1200">
          <a:solidFill>
            <a:schemeClr val="tx1"/>
          </a:solidFill>
          <a:latin typeface="+mn-lt"/>
          <a:ea typeface="+mn-ea"/>
        </a:defRPr>
      </a:lvl7pPr>
      <a:lvl8pPr marL="2986088" indent="-177800" algn="just" defTabSz="457200" rtl="0" fontAlgn="base">
        <a:spcBef>
          <a:spcPct val="0"/>
        </a:spcBef>
        <a:spcAft>
          <a:spcPts val="600"/>
        </a:spcAft>
        <a:buSzPct val="150000"/>
        <a:buFont typeface="Lucida Grande" pitchFamily="4" charset="0"/>
        <a:buChar char="›"/>
        <a:defRPr sz="1200">
          <a:solidFill>
            <a:schemeClr val="tx1"/>
          </a:solidFill>
          <a:latin typeface="+mn-lt"/>
          <a:ea typeface="+mn-ea"/>
        </a:defRPr>
      </a:lvl8pPr>
      <a:lvl9pPr marL="3443288" indent="-177800" algn="just" defTabSz="457200" rtl="0" fontAlgn="base">
        <a:spcBef>
          <a:spcPct val="0"/>
        </a:spcBef>
        <a:spcAft>
          <a:spcPts val="600"/>
        </a:spcAft>
        <a:buSzPct val="150000"/>
        <a:buFont typeface="Lucida Grande" pitchFamily="4" charset="0"/>
        <a:buChar char="›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fjjc@tid.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.png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2EB7E-14B9-4FFF-8520-3B8403CC62CC}" type="slidenum">
              <a:rPr lang="es-ES"/>
              <a:pPr/>
              <a:t>0</a:t>
            </a:fld>
            <a:endParaRPr lang="es-ES" dirty="0"/>
          </a:p>
        </p:txBody>
      </p:sp>
      <p:sp>
        <p:nvSpPr>
          <p:cNvPr id="1307650" name="Rectángulo 9"/>
          <p:cNvSpPr>
            <a:spLocks noChangeArrowheads="1"/>
          </p:cNvSpPr>
          <p:nvPr/>
        </p:nvSpPr>
        <p:spPr bwMode="auto">
          <a:xfrm>
            <a:off x="295275" y="5989638"/>
            <a:ext cx="4575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72000" rIns="72000" bIns="72000" anchor="b">
            <a:spAutoFit/>
          </a:bodyPr>
          <a:lstStyle/>
          <a:p>
            <a:pPr algn="l" defTabSz="457200" eaLnBrk="1" hangingPunct="1"/>
            <a:fld id="{4F0DAA87-B059-4FA7-B0F5-25A0280A3769}" type="slidenum">
              <a:rPr lang="es-ES_tradnl" sz="900">
                <a:solidFill>
                  <a:srgbClr val="11414F"/>
                </a:solidFill>
                <a:latin typeface="Telefonica Text" charset="0"/>
                <a:ea typeface="ＭＳ Ｐゴシック" pitchFamily="-92" charset="-128"/>
              </a:rPr>
              <a:pPr algn="l" defTabSz="457200" eaLnBrk="1" hangingPunct="1"/>
              <a:t>0</a:t>
            </a:fld>
            <a:endParaRPr lang="es-ES_tradnl" sz="900" dirty="0">
              <a:solidFill>
                <a:srgbClr val="11414F"/>
              </a:solidFill>
              <a:latin typeface="Telefonica Text" charset="0"/>
              <a:ea typeface="ＭＳ Ｐゴシック" pitchFamily="-92" charset="-128"/>
            </a:endParaRPr>
          </a:p>
          <a:p>
            <a:pPr algn="l" defTabSz="457200" eaLnBrk="1" hangingPunct="1"/>
            <a:r>
              <a:rPr lang="es-ES_tradnl" sz="900" b="0" dirty="0">
                <a:solidFill>
                  <a:srgbClr val="11414F"/>
                </a:solidFill>
                <a:latin typeface="Telefonica Text" charset="0"/>
                <a:ea typeface="ＭＳ Ｐゴシック" pitchFamily="-92" charset="-128"/>
              </a:rPr>
              <a:t>Telefónica Servicios Audiovisuales S.A. / Telefónica España S.A.</a:t>
            </a:r>
          </a:p>
          <a:p>
            <a:pPr algn="l" defTabSz="457200" eaLnBrk="1" hangingPunct="1"/>
            <a:r>
              <a:rPr lang="es-ES_tradnl" sz="900" b="0" dirty="0">
                <a:solidFill>
                  <a:srgbClr val="11414F"/>
                </a:solidFill>
                <a:latin typeface="Telefonica Text" charset="0"/>
                <a:ea typeface="ＭＳ Ｐゴシック" pitchFamily="-92" charset="-128"/>
              </a:rPr>
              <a:t>Título de la ponencia / Otros datos de interés / 26-01-2010</a:t>
            </a:r>
          </a:p>
        </p:txBody>
      </p:sp>
      <p:sp>
        <p:nvSpPr>
          <p:cNvPr id="12" name="Forma libre 11"/>
          <p:cNvSpPr/>
          <p:nvPr/>
        </p:nvSpPr>
        <p:spPr>
          <a:xfrm>
            <a:off x="-19050" y="5373688"/>
            <a:ext cx="9182100" cy="1484312"/>
          </a:xfrm>
          <a:custGeom>
            <a:avLst/>
            <a:gdLst>
              <a:gd name="connsiteX0" fmla="*/ 0 w 9194204"/>
              <a:gd name="connsiteY0" fmla="*/ 0 h 1932290"/>
              <a:gd name="connsiteX1" fmla="*/ 9194204 w 9194204"/>
              <a:gd name="connsiteY1" fmla="*/ 640478 h 1932290"/>
              <a:gd name="connsiteX2" fmla="*/ 9183349 w 9194204"/>
              <a:gd name="connsiteY2" fmla="*/ 1932290 h 1932290"/>
              <a:gd name="connsiteX3" fmla="*/ 0 w 9194204"/>
              <a:gd name="connsiteY3" fmla="*/ 1921434 h 1932290"/>
              <a:gd name="connsiteX4" fmla="*/ 0 w 9194204"/>
              <a:gd name="connsiteY4" fmla="*/ 0 h 193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204" h="1932290">
                <a:moveTo>
                  <a:pt x="0" y="0"/>
                </a:moveTo>
                <a:lnTo>
                  <a:pt x="9194204" y="640478"/>
                </a:lnTo>
                <a:cubicBezTo>
                  <a:pt x="9190586" y="1071082"/>
                  <a:pt x="9183349" y="1932290"/>
                  <a:pt x="9183349" y="1932290"/>
                </a:cubicBezTo>
                <a:lnTo>
                  <a:pt x="0" y="192143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1800" b="0" dirty="0"/>
          </a:p>
        </p:txBody>
      </p:sp>
      <p:pic>
        <p:nvPicPr>
          <p:cNvPr id="1307653" name="Imagen 6" descr="TFN_Logo Port_Azu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4225" y="6108700"/>
            <a:ext cx="1625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7658" name="Subtítulo 2"/>
          <p:cNvSpPr>
            <a:spLocks/>
          </p:cNvSpPr>
          <p:nvPr/>
        </p:nvSpPr>
        <p:spPr bwMode="auto">
          <a:xfrm>
            <a:off x="265113" y="307975"/>
            <a:ext cx="7764065" cy="6007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defTabSz="457200" eaLnBrk="1" hangingPunct="1">
              <a:lnSpc>
                <a:spcPts val="3800"/>
              </a:lnSpc>
              <a:spcAft>
                <a:spcPts val="600"/>
              </a:spcAft>
              <a:buClr>
                <a:srgbClr val="65C3D4"/>
              </a:buClr>
              <a:buSzPct val="150000"/>
              <a:buFont typeface="Wingdings" charset="2"/>
              <a:buNone/>
            </a:pPr>
            <a:r>
              <a:rPr lang="es-ES" sz="4600" b="0" dirty="0" smtClean="0">
                <a:solidFill>
                  <a:srgbClr val="FFFFFF"/>
                </a:solidFill>
                <a:latin typeface="Telefonica Headline Light" pitchFamily="50" charset="0"/>
                <a:ea typeface="ＭＳ Ｐゴシック" pitchFamily="-92" charset="-128"/>
              </a:rPr>
              <a:t>A </a:t>
            </a:r>
            <a:r>
              <a:rPr lang="es-ES" sz="4600" b="0" dirty="0" err="1" smtClean="0">
                <a:solidFill>
                  <a:srgbClr val="FFFFFF"/>
                </a:solidFill>
                <a:latin typeface="Telefonica Headline Light" pitchFamily="50" charset="0"/>
                <a:ea typeface="ＭＳ Ｐゴシック" pitchFamily="-92" charset="-128"/>
              </a:rPr>
              <a:t>carrier</a:t>
            </a:r>
            <a:r>
              <a:rPr lang="es-ES" sz="4600" b="0" dirty="0" smtClean="0">
                <a:solidFill>
                  <a:srgbClr val="FFFFFF"/>
                </a:solidFill>
                <a:latin typeface="Telefonica Headline Light" pitchFamily="50" charset="0"/>
                <a:ea typeface="ＭＳ Ｐゴシック" pitchFamily="-92" charset="-128"/>
              </a:rPr>
              <a:t> </a:t>
            </a:r>
            <a:r>
              <a:rPr lang="es-ES" sz="4600" b="0" dirty="0" err="1" smtClean="0">
                <a:solidFill>
                  <a:srgbClr val="FFFFFF"/>
                </a:solidFill>
                <a:latin typeface="Telefonica Headline Light" pitchFamily="50" charset="0"/>
                <a:ea typeface="ＭＳ Ｐゴシック" pitchFamily="-92" charset="-128"/>
              </a:rPr>
              <a:t>view</a:t>
            </a:r>
            <a:r>
              <a:rPr lang="es-ES" sz="4600" b="0" dirty="0" smtClean="0">
                <a:solidFill>
                  <a:srgbClr val="FFFFFF"/>
                </a:solidFill>
                <a:latin typeface="Telefonica Headline Light" pitchFamily="50" charset="0"/>
                <a:ea typeface="ＭＳ Ｐゴシック" pitchFamily="-92" charset="-128"/>
              </a:rPr>
              <a:t> </a:t>
            </a:r>
            <a:r>
              <a:rPr lang="es-ES" sz="4600" b="0" dirty="0" err="1" smtClean="0">
                <a:solidFill>
                  <a:srgbClr val="FFFFFF"/>
                </a:solidFill>
                <a:latin typeface="Telefonica Headline Light" pitchFamily="50" charset="0"/>
                <a:ea typeface="ＭＳ Ｐゴシック" pitchFamily="-92" charset="-128"/>
              </a:rPr>
              <a:t>on</a:t>
            </a:r>
            <a:r>
              <a:rPr lang="es-ES" sz="4600" b="0" dirty="0" smtClean="0">
                <a:solidFill>
                  <a:srgbClr val="FFFFFF"/>
                </a:solidFill>
                <a:latin typeface="Telefonica Headline Light" pitchFamily="50" charset="0"/>
                <a:ea typeface="ＭＳ Ｐゴシック" pitchFamily="-92" charset="-128"/>
              </a:rPr>
              <a:t> Cross </a:t>
            </a:r>
            <a:r>
              <a:rPr lang="es-ES" sz="4600" b="0" dirty="0" err="1" smtClean="0">
                <a:solidFill>
                  <a:srgbClr val="FFFFFF"/>
                </a:solidFill>
                <a:latin typeface="Telefonica Headline Light" pitchFamily="50" charset="0"/>
                <a:ea typeface="ＭＳ Ｐゴシック" pitchFamily="-92" charset="-128"/>
              </a:rPr>
              <a:t>Stratum</a:t>
            </a:r>
            <a:endParaRPr lang="es-ES_tradnl" sz="4600" b="0" dirty="0">
              <a:solidFill>
                <a:srgbClr val="FFFFFF"/>
              </a:solidFill>
              <a:latin typeface="Telefonica Headline Light" charset="0"/>
              <a:ea typeface="ＭＳ Ｐゴシック" pitchFamily="-92" charset="-128"/>
            </a:endParaRPr>
          </a:p>
        </p:txBody>
      </p:sp>
      <p:sp>
        <p:nvSpPr>
          <p:cNvPr id="1307659" name="Marcador de fecha 3"/>
          <p:cNvSpPr>
            <a:spLocks/>
          </p:cNvSpPr>
          <p:nvPr/>
        </p:nvSpPr>
        <p:spPr bwMode="auto">
          <a:xfrm>
            <a:off x="295275" y="2935977"/>
            <a:ext cx="4108450" cy="125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72000" rIns="72000" bIns="72000" anchor="b">
            <a:spAutoFit/>
          </a:bodyPr>
          <a:lstStyle/>
          <a:p>
            <a:pPr algn="l" defTabSz="457200" eaLnBrk="1" hangingPunct="1">
              <a:buFont typeface="Arial" charset="0"/>
              <a:buNone/>
            </a:pPr>
            <a:r>
              <a:rPr lang="es-ES_tradnl" sz="1800" b="0" dirty="0" smtClean="0">
                <a:solidFill>
                  <a:srgbClr val="FFFFFF"/>
                </a:solidFill>
                <a:latin typeface="Telefonica Headline Light" charset="0"/>
                <a:ea typeface="ＭＳ Ｐゴシック" pitchFamily="-92" charset="-128"/>
              </a:rPr>
              <a:t>IETF 80 Meeting</a:t>
            </a:r>
          </a:p>
          <a:p>
            <a:pPr algn="l" defTabSz="457200" eaLnBrk="1" hangingPunct="1">
              <a:buFont typeface="Arial" charset="0"/>
              <a:buNone/>
            </a:pPr>
            <a:r>
              <a:rPr lang="es-ES_tradnl" sz="1800" b="0" dirty="0" smtClean="0">
                <a:solidFill>
                  <a:srgbClr val="FFFFFF"/>
                </a:solidFill>
                <a:latin typeface="Telefonica Headline Light" charset="0"/>
                <a:ea typeface="ＭＳ Ｐゴシック" pitchFamily="-92" charset="-128"/>
              </a:rPr>
              <a:t>29  Mar. 2011, </a:t>
            </a:r>
            <a:r>
              <a:rPr lang="es-ES_tradnl" sz="1800" b="0" dirty="0" err="1" smtClean="0">
                <a:solidFill>
                  <a:srgbClr val="FFFFFF"/>
                </a:solidFill>
                <a:latin typeface="Telefonica Headline Light" charset="0"/>
                <a:ea typeface="ＭＳ Ｐゴシック" pitchFamily="-92" charset="-128"/>
              </a:rPr>
              <a:t>Prague</a:t>
            </a:r>
            <a:r>
              <a:rPr lang="es-ES_tradnl" sz="1800" b="0" dirty="0" smtClean="0">
                <a:solidFill>
                  <a:srgbClr val="FFFFFF"/>
                </a:solidFill>
                <a:latin typeface="Telefonica Headline Light" charset="0"/>
                <a:ea typeface="ＭＳ Ｐゴシック" pitchFamily="-92" charset="-128"/>
              </a:rPr>
              <a:t> (</a:t>
            </a:r>
            <a:r>
              <a:rPr lang="es-ES_tradnl" sz="1800" b="0" dirty="0" err="1" smtClean="0">
                <a:solidFill>
                  <a:srgbClr val="FFFFFF"/>
                </a:solidFill>
                <a:latin typeface="Telefonica Headline Light" charset="0"/>
                <a:ea typeface="ＭＳ Ｐゴシック" pitchFamily="-92" charset="-128"/>
              </a:rPr>
              <a:t>Czech</a:t>
            </a:r>
            <a:r>
              <a:rPr lang="es-ES_tradnl" sz="1800" b="0" dirty="0" smtClean="0">
                <a:solidFill>
                  <a:srgbClr val="FFFFFF"/>
                </a:solidFill>
                <a:latin typeface="Telefonica Headline Light" charset="0"/>
                <a:ea typeface="ＭＳ Ｐゴシック" pitchFamily="-92" charset="-128"/>
              </a:rPr>
              <a:t> </a:t>
            </a:r>
            <a:r>
              <a:rPr lang="es-ES_tradnl" sz="1800" b="0" dirty="0" err="1" smtClean="0">
                <a:solidFill>
                  <a:srgbClr val="FFFFFF"/>
                </a:solidFill>
                <a:latin typeface="Telefonica Headline Light" charset="0"/>
                <a:ea typeface="ＭＳ Ｐゴシック" pitchFamily="-92" charset="-128"/>
              </a:rPr>
              <a:t>Republic</a:t>
            </a:r>
            <a:r>
              <a:rPr lang="es-ES_tradnl" sz="1800" b="0" dirty="0" smtClean="0">
                <a:solidFill>
                  <a:srgbClr val="FFFFFF"/>
                </a:solidFill>
                <a:latin typeface="Telefonica Headline Light" charset="0"/>
                <a:ea typeface="ＭＳ Ｐゴシック" pitchFamily="-92" charset="-128"/>
              </a:rPr>
              <a:t>)</a:t>
            </a:r>
          </a:p>
          <a:p>
            <a:pPr algn="l" defTabSz="457200" eaLnBrk="1" hangingPunct="1">
              <a:buFont typeface="Arial" charset="0"/>
              <a:buNone/>
            </a:pPr>
            <a:endParaRPr lang="es-ES_tradnl" sz="1800" b="0" dirty="0" smtClean="0">
              <a:solidFill>
                <a:srgbClr val="FFFFFF"/>
              </a:solidFill>
              <a:latin typeface="Telefonica Headline Light" charset="0"/>
              <a:ea typeface="ＭＳ Ｐゴシック" pitchFamily="-92" charset="-128"/>
            </a:endParaRPr>
          </a:p>
          <a:p>
            <a:pPr algn="l" defTabSz="457200" eaLnBrk="1" hangingPunct="1"/>
            <a:r>
              <a:rPr lang="es-ES_tradnl" sz="1800" b="0" dirty="0" smtClean="0">
                <a:solidFill>
                  <a:srgbClr val="FFFFFF"/>
                </a:solidFill>
                <a:latin typeface="Telefonica Headline Light" charset="0"/>
                <a:ea typeface="ＭＳ Ｐゴシック" pitchFamily="-92" charset="-128"/>
              </a:rPr>
              <a:t>Javier Jiménez (</a:t>
            </a:r>
            <a:r>
              <a:rPr lang="es-ES_tradnl" sz="1800" b="0" dirty="0" smtClean="0">
                <a:solidFill>
                  <a:srgbClr val="FFFFFF"/>
                </a:solidFill>
                <a:latin typeface="Telefonica Headline Light" charset="0"/>
                <a:ea typeface="ＭＳ Ｐゴシック" pitchFamily="-92" charset="-128"/>
                <a:hlinkClick r:id="rId4"/>
              </a:rPr>
              <a:t>fjjc@tid.es</a:t>
            </a:r>
            <a:r>
              <a:rPr lang="es-ES_tradnl" sz="1800" b="0" dirty="0" smtClean="0">
                <a:solidFill>
                  <a:srgbClr val="FFFFFF"/>
                </a:solidFill>
                <a:latin typeface="Telefonica Headline Light" charset="0"/>
                <a:ea typeface="ＭＳ Ｐゴシック" pitchFamily="-92" charset="-128"/>
              </a:rPr>
              <a:t>)</a:t>
            </a:r>
          </a:p>
        </p:txBody>
      </p:sp>
      <p:sp>
        <p:nvSpPr>
          <p:cNvPr id="10" name="Rectángulo 9"/>
          <p:cNvSpPr>
            <a:spLocks noChangeArrowheads="1"/>
          </p:cNvSpPr>
          <p:nvPr/>
        </p:nvSpPr>
        <p:spPr bwMode="auto">
          <a:xfrm>
            <a:off x="295275" y="6429396"/>
            <a:ext cx="4573588" cy="28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72000" rIns="72000" bIns="72000" anchor="b">
            <a:spAutoFit/>
          </a:bodyPr>
          <a:lstStyle/>
          <a:p>
            <a:pPr algn="l" defTabSz="457200" eaLnBrk="1" hangingPunct="1">
              <a:lnSpc>
                <a:spcPct val="90000"/>
              </a:lnSpc>
            </a:pPr>
            <a:r>
              <a:rPr lang="es-ES_tradnl" sz="1000" b="0" dirty="0" smtClean="0">
                <a:solidFill>
                  <a:srgbClr val="003F52"/>
                </a:solidFill>
                <a:latin typeface="Telefonica Text" charset="0"/>
                <a:ea typeface="ＭＳ Ｐゴシック" pitchFamily="-92" charset="-128"/>
              </a:rPr>
              <a:t>Telefónica Investigación y</a:t>
            </a:r>
            <a:r>
              <a:rPr lang="es-ES_tradnl" sz="1000" b="0" baseline="0" dirty="0" smtClean="0">
                <a:solidFill>
                  <a:srgbClr val="003F52"/>
                </a:solidFill>
                <a:latin typeface="Telefonica Text" charset="0"/>
                <a:ea typeface="ＭＳ Ｐゴシック" pitchFamily="-92" charset="-128"/>
              </a:rPr>
              <a:t> </a:t>
            </a:r>
            <a:r>
              <a:rPr lang="es-ES_tradnl" sz="1000" b="0" dirty="0" smtClean="0">
                <a:solidFill>
                  <a:srgbClr val="003F52"/>
                </a:solidFill>
                <a:latin typeface="Telefonica Text" charset="0"/>
                <a:ea typeface="ＭＳ Ｐゴシック" pitchFamily="-92" charset="-128"/>
              </a:rPr>
              <a:t>Desarrollo</a:t>
            </a:r>
            <a:endParaRPr lang="es-ES_tradnl" sz="1000" b="0" dirty="0">
              <a:solidFill>
                <a:srgbClr val="003F52"/>
              </a:solidFill>
              <a:latin typeface="Telefonica Text" charset="0"/>
              <a:ea typeface="ＭＳ Ｐゴシック" pitchFamily="-92" charset="-128"/>
            </a:endParaRPr>
          </a:p>
        </p:txBody>
      </p:sp>
      <p:sp>
        <p:nvSpPr>
          <p:cNvPr id="11" name="Rectangle 7"/>
          <p:cNvSpPr txBox="1">
            <a:spLocks/>
          </p:cNvSpPr>
          <p:nvPr/>
        </p:nvSpPr>
        <p:spPr bwMode="auto">
          <a:xfrm>
            <a:off x="301625" y="980728"/>
            <a:ext cx="6431409" cy="63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72000" rIns="72000" bIns="72000">
            <a:spAutoFit/>
          </a:bodyPr>
          <a:lstStyle/>
          <a:p>
            <a:pPr algn="l" defTabSz="457200">
              <a:lnSpc>
                <a:spcPts val="3800"/>
              </a:lnSpc>
              <a:spcAft>
                <a:spcPts val="600"/>
              </a:spcAft>
              <a:buClr>
                <a:srgbClr val="65C3D4"/>
              </a:buClr>
              <a:buSzPct val="150000"/>
            </a:pPr>
            <a:r>
              <a:rPr lang="es-ES" sz="3600" b="0" dirty="0" smtClean="0">
                <a:solidFill>
                  <a:srgbClr val="FFFFFF"/>
                </a:solidFill>
                <a:latin typeface="Telefonica Headline Light" pitchFamily="50" charset="0"/>
                <a:ea typeface="ＭＳ Ｐゴシック" pitchFamily="-92" charset="-128"/>
              </a:rPr>
              <a:t>Telefónica </a:t>
            </a:r>
            <a:r>
              <a:rPr lang="es-ES" sz="3600" b="0" dirty="0" err="1" smtClean="0">
                <a:solidFill>
                  <a:srgbClr val="FFFFFF"/>
                </a:solidFill>
                <a:latin typeface="Telefonica Headline Light" pitchFamily="50" charset="0"/>
                <a:ea typeface="ＭＳ Ｐゴシック" pitchFamily="-92" charset="-128"/>
              </a:rPr>
              <a:t>Research</a:t>
            </a:r>
            <a:endParaRPr lang="es-ES_tradnl" sz="3600" b="0" dirty="0" smtClean="0">
              <a:solidFill>
                <a:srgbClr val="FFFFFF"/>
              </a:solidFill>
              <a:latin typeface="Telefonica Headlin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119 CuadroTexto"/>
          <p:cNvSpPr txBox="1"/>
          <p:nvPr/>
        </p:nvSpPr>
        <p:spPr>
          <a:xfrm>
            <a:off x="719263" y="92867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6" name="Rectangle 7"/>
          <p:cNvSpPr txBox="1">
            <a:spLocks/>
          </p:cNvSpPr>
          <p:nvPr/>
        </p:nvSpPr>
        <p:spPr>
          <a:xfrm>
            <a:off x="349250" y="1122363"/>
            <a:ext cx="8399463" cy="5186957"/>
          </a:xfrm>
          <a:prstGeom prst="rect">
            <a:avLst/>
          </a:prstGeom>
        </p:spPr>
        <p:txBody>
          <a:bodyPr/>
          <a:lstStyle/>
          <a:p>
            <a:pPr marL="171450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n-US" sz="1800" kern="0" dirty="0" smtClean="0">
                <a:latin typeface="+mn-lt"/>
              </a:rPr>
              <a:t>Cloud Computing </a:t>
            </a:r>
            <a:r>
              <a:rPr lang="en-US" sz="1800" b="0" kern="0" dirty="0" smtClean="0">
                <a:latin typeface="+mn-lt"/>
              </a:rPr>
              <a:t>(</a:t>
            </a:r>
            <a:r>
              <a:rPr lang="en-US" sz="1800" b="0" kern="0" dirty="0" err="1" smtClean="0">
                <a:latin typeface="+mn-lt"/>
              </a:rPr>
              <a:t>IaaS</a:t>
            </a:r>
            <a:r>
              <a:rPr lang="en-US" sz="1800" b="0" kern="0" dirty="0" smtClean="0">
                <a:latin typeface="+mn-lt"/>
              </a:rPr>
              <a:t>, </a:t>
            </a:r>
            <a:r>
              <a:rPr lang="en-US" sz="1800" b="0" kern="0" dirty="0" err="1" smtClean="0">
                <a:latin typeface="+mn-lt"/>
              </a:rPr>
              <a:t>PaaS</a:t>
            </a:r>
            <a:r>
              <a:rPr lang="en-US" sz="1800" b="0" kern="0" dirty="0" smtClean="0">
                <a:latin typeface="+mn-lt"/>
              </a:rPr>
              <a:t>, </a:t>
            </a:r>
            <a:r>
              <a:rPr lang="en-US" sz="1800" b="0" kern="0" dirty="0" err="1" smtClean="0">
                <a:latin typeface="+mn-lt"/>
              </a:rPr>
              <a:t>SaaS</a:t>
            </a:r>
            <a:r>
              <a:rPr lang="en-US" sz="1800" b="0" kern="0" dirty="0" smtClean="0">
                <a:latin typeface="+mn-lt"/>
              </a:rPr>
              <a:t>) has become a revolutionary</a:t>
            </a:r>
            <a:r>
              <a:rPr lang="en-US" sz="1800" kern="0" dirty="0" smtClean="0">
                <a:latin typeface="+mn-lt"/>
              </a:rPr>
              <a:t> </a:t>
            </a:r>
            <a:r>
              <a:rPr lang="en-US" sz="1800" b="0" kern="0" dirty="0" smtClean="0">
                <a:latin typeface="+mn-lt"/>
              </a:rPr>
              <a:t>new business for traditional IT providers, and network operators.</a:t>
            </a:r>
          </a:p>
          <a:p>
            <a:pPr marL="171450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endParaRPr lang="en-US" sz="1400" b="0" kern="0" dirty="0" smtClean="0">
              <a:latin typeface="+mn-lt"/>
            </a:endParaRPr>
          </a:p>
          <a:p>
            <a:pPr marL="171450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n-US" sz="1800" b="0" kern="0" dirty="0" smtClean="0">
                <a:latin typeface="+mn-lt"/>
              </a:rPr>
              <a:t>Cloud provides IT services for business customers from a </a:t>
            </a:r>
            <a:r>
              <a:rPr lang="en-US" sz="1800" b="0" kern="0" dirty="0" smtClean="0"/>
              <a:t>datacenter, but also </a:t>
            </a:r>
            <a:r>
              <a:rPr lang="en-US" sz="1800" kern="0" dirty="0" smtClean="0"/>
              <a:t>ensuring a proper n</a:t>
            </a:r>
            <a:r>
              <a:rPr lang="en-US" sz="1800" kern="0" dirty="0" smtClean="0">
                <a:latin typeface="+mn-lt"/>
              </a:rPr>
              <a:t>etwork connectivity </a:t>
            </a:r>
            <a:r>
              <a:rPr lang="en-US" sz="1800" b="0" kern="0" dirty="0" smtClean="0">
                <a:latin typeface="+mn-lt"/>
              </a:rPr>
              <a:t>between the client/datacenter/Internet.</a:t>
            </a:r>
            <a:endParaRPr lang="en-US" sz="1400" b="0" kern="0" dirty="0" smtClean="0">
              <a:latin typeface="+mn-lt"/>
            </a:endParaRPr>
          </a:p>
          <a:p>
            <a:pPr marL="171450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endParaRPr lang="en-US" sz="1400" b="0" kern="0" dirty="0" smtClean="0">
              <a:latin typeface="+mn-lt"/>
            </a:endParaRPr>
          </a:p>
          <a:p>
            <a:pPr marL="171450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n-US" sz="1800" u="sng" kern="0" dirty="0" smtClean="0">
                <a:latin typeface="+mn-lt"/>
              </a:rPr>
              <a:t>Key question: </a:t>
            </a:r>
            <a:r>
              <a:rPr lang="en-US" sz="1800" b="0" kern="0" dirty="0" smtClean="0">
                <a:latin typeface="+mn-lt"/>
              </a:rPr>
              <a:t>do </a:t>
            </a:r>
            <a:r>
              <a:rPr lang="en-US" sz="1800" b="0" kern="0" dirty="0" err="1" smtClean="0">
                <a:latin typeface="+mn-lt"/>
              </a:rPr>
              <a:t>Telcos</a:t>
            </a:r>
            <a:r>
              <a:rPr lang="en-US" sz="1800" b="0" kern="0" dirty="0" smtClean="0">
                <a:latin typeface="+mn-lt"/>
              </a:rPr>
              <a:t> have any potential</a:t>
            </a:r>
            <a:r>
              <a:rPr lang="en-US" sz="1800" kern="0" dirty="0" smtClean="0">
                <a:latin typeface="+mn-lt"/>
              </a:rPr>
              <a:t> </a:t>
            </a:r>
            <a:r>
              <a:rPr lang="en-US" sz="1800" b="0" kern="0" dirty="0" smtClean="0">
                <a:latin typeface="+mn-lt"/>
              </a:rPr>
              <a:t>advantage?</a:t>
            </a:r>
          </a:p>
          <a:p>
            <a:pPr marL="628650" lvl="1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n-US" sz="1800" b="0" kern="0" dirty="0" smtClean="0">
                <a:latin typeface="+mn-lt"/>
              </a:rPr>
              <a:t>If any, the answer is:  </a:t>
            </a:r>
            <a:r>
              <a:rPr lang="en-US" sz="1800" kern="0" dirty="0" smtClean="0">
                <a:latin typeface="+mn-lt"/>
              </a:rPr>
              <a:t>cross-stratum optimization</a:t>
            </a:r>
            <a:r>
              <a:rPr lang="en-US" sz="1800" b="0" kern="0" dirty="0" smtClean="0">
                <a:latin typeface="+mn-lt"/>
              </a:rPr>
              <a:t>… </a:t>
            </a:r>
          </a:p>
          <a:p>
            <a:pPr marL="628650" lvl="1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n-US" sz="1800" b="0" kern="0" dirty="0" smtClean="0">
                <a:latin typeface="+mn-lt"/>
              </a:rPr>
              <a:t>…but what does CSO really mean?</a:t>
            </a:r>
          </a:p>
          <a:p>
            <a:pPr marL="1085850" lvl="2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n-US" sz="1600" b="0" kern="0" dirty="0" smtClean="0"/>
              <a:t>On-demand network provisioning in support for Cloud Services?</a:t>
            </a:r>
          </a:p>
          <a:p>
            <a:pPr marL="1085850" lvl="2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n-US" sz="1600" b="0" kern="0" dirty="0" smtClean="0"/>
              <a:t>Application aware networks?  Enhanced </a:t>
            </a:r>
            <a:r>
              <a:rPr lang="en-US" sz="1600" b="0" kern="0" dirty="0" err="1" smtClean="0"/>
              <a:t>QoS</a:t>
            </a:r>
            <a:r>
              <a:rPr lang="en-US" sz="1600" b="0" kern="0" dirty="0" smtClean="0"/>
              <a:t>?  Improved flexibility?</a:t>
            </a:r>
          </a:p>
          <a:p>
            <a:pPr marL="628650" lvl="1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endParaRPr lang="en-US" sz="1400" b="0" kern="0" dirty="0" smtClean="0">
              <a:latin typeface="+mn-lt"/>
            </a:endParaRPr>
          </a:p>
          <a:p>
            <a:pPr marL="171450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n-US" sz="1800" b="0" kern="0" dirty="0" smtClean="0"/>
              <a:t>An IETF working group on C</a:t>
            </a:r>
            <a:r>
              <a:rPr lang="en-US" sz="1800" b="0" kern="0" dirty="0" smtClean="0">
                <a:latin typeface="+mn-lt"/>
              </a:rPr>
              <a:t>ross Stratum Optimization should provide the tools to support </a:t>
            </a:r>
            <a:r>
              <a:rPr lang="en-US" sz="1800" kern="0" dirty="0" smtClean="0">
                <a:latin typeface="+mn-lt"/>
              </a:rPr>
              <a:t>cross-layer interactions </a:t>
            </a:r>
            <a:r>
              <a:rPr lang="en-US" sz="1800" b="0" kern="0" dirty="0" smtClean="0">
                <a:latin typeface="+mn-lt"/>
              </a:rPr>
              <a:t>between the Cloud service layer and the Network.</a:t>
            </a:r>
          </a:p>
          <a:p>
            <a:pPr marL="171450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endParaRPr lang="en-US" sz="1800" b="0" kern="0" dirty="0" smtClean="0">
              <a:latin typeface="+mn-lt"/>
            </a:endParaRPr>
          </a:p>
          <a:p>
            <a:pPr marL="1085850" lvl="2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</a:pPr>
            <a:endParaRPr lang="en-US" sz="1800" b="0" kern="0" dirty="0" smtClean="0">
              <a:latin typeface="+mn-lt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411163" y="274638"/>
            <a:ext cx="7945437" cy="5343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spAutoFit/>
          </a:bodyPr>
          <a:lstStyle/>
          <a:p>
            <a:pPr lvl="0" algn="l" defTabSz="457200" eaLnBrk="1" hangingPunct="1"/>
            <a:r>
              <a:rPr lang="en-US" sz="3000" kern="0" dirty="0" smtClean="0">
                <a:solidFill>
                  <a:srgbClr val="61B8CD"/>
                </a:solidFill>
                <a:latin typeface="+mj-lt"/>
                <a:ea typeface="+mj-ea"/>
                <a:cs typeface="+mj-cs"/>
              </a:rPr>
              <a:t>The potential of Cross Stratum Optimization</a:t>
            </a:r>
            <a:endParaRPr kumimoji="0" lang="es-ES" sz="3000" b="1" i="0" u="none" strike="noStrike" kern="0" cap="none" spc="0" normalizeH="0" baseline="0" noProof="0" dirty="0">
              <a:ln>
                <a:noFill/>
              </a:ln>
              <a:solidFill>
                <a:srgbClr val="61B8C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31 Imagen" descr="operato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1486" y="5027891"/>
            <a:ext cx="1115183" cy="111518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On-demand</a:t>
            </a:r>
            <a:r>
              <a:rPr lang="es-ES" dirty="0" smtClean="0"/>
              <a:t> </a:t>
            </a:r>
            <a:r>
              <a:rPr lang="es-ES" dirty="0" err="1" smtClean="0"/>
              <a:t>network</a:t>
            </a:r>
            <a:r>
              <a:rPr lang="es-ES" dirty="0" smtClean="0"/>
              <a:t> </a:t>
            </a:r>
            <a:r>
              <a:rPr lang="es-ES" dirty="0" err="1" smtClean="0"/>
              <a:t>provisioning</a:t>
            </a:r>
            <a:r>
              <a:rPr lang="es-ES" dirty="0" smtClean="0"/>
              <a:t> API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CFF7D-DFBE-453F-93CB-8D20A358A5D0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6" name="Rectangle 7"/>
          <p:cNvSpPr txBox="1">
            <a:spLocks/>
          </p:cNvSpPr>
          <p:nvPr/>
        </p:nvSpPr>
        <p:spPr>
          <a:xfrm>
            <a:off x="349250" y="1122363"/>
            <a:ext cx="8399463" cy="730805"/>
          </a:xfrm>
          <a:prstGeom prst="rect">
            <a:avLst/>
          </a:prstGeom>
        </p:spPr>
        <p:txBody>
          <a:bodyPr/>
          <a:lstStyle/>
          <a:p>
            <a:pPr marL="171450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n-US" sz="2000" b="0" kern="0" dirty="0" smtClean="0">
                <a:latin typeface="+mn-lt"/>
                <a:ea typeface="+mn-ea"/>
              </a:rPr>
              <a:t>Service-aware interface between the network and the Cloud.</a:t>
            </a:r>
          </a:p>
          <a:p>
            <a:pPr marL="628650" lvl="1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n-US" sz="1800" b="0" kern="0" dirty="0" smtClean="0">
                <a:latin typeface="+mn-lt"/>
              </a:rPr>
              <a:t>On-demand connectivity provisioning.</a:t>
            </a:r>
          </a:p>
          <a:p>
            <a:pPr marL="628650" lvl="1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n-US" sz="1800" b="0" kern="0" dirty="0" smtClean="0">
                <a:latin typeface="+mn-lt"/>
              </a:rPr>
              <a:t>Service modification.</a:t>
            </a:r>
          </a:p>
          <a:p>
            <a:pPr marL="628650" lvl="1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n-US" sz="1800" b="0" kern="0" dirty="0" smtClean="0">
                <a:latin typeface="+mn-lt"/>
                <a:ea typeface="+mn-ea"/>
              </a:rPr>
              <a:t>Service status monitoring.</a:t>
            </a:r>
          </a:p>
          <a:p>
            <a:pPr marL="628650" lvl="1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n-US" sz="1800" b="0" kern="0" dirty="0" smtClean="0">
                <a:latin typeface="+mn-lt"/>
              </a:rPr>
              <a:t>Cross-layer resiliency.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195899" y="5804520"/>
            <a:ext cx="1656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Workflow</a:t>
            </a:r>
            <a:endParaRPr kumimoji="0" lang="en-US" sz="3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 bwMode="auto">
          <a:xfrm>
            <a:off x="5115779" y="2822575"/>
            <a:ext cx="1152127" cy="5986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eSansCorrespondence" pitchFamily="34" charset="0"/>
              </a:rPr>
              <a:t>Cloud Middleware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5222613" y="4672155"/>
            <a:ext cx="1152128" cy="5986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eSansCorrespondence" pitchFamily="34" charset="0"/>
              </a:rPr>
              <a:t>Network</a:t>
            </a:r>
            <a:r>
              <a:rPr kumimoji="0" lang="es-E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eSansCorrespondence" pitchFamily="34" charset="0"/>
              </a:rPr>
              <a:t> </a:t>
            </a:r>
            <a:r>
              <a:rPr kumimoji="0" lang="es-ES" sz="1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eSansCorrespondence" pitchFamily="34" charset="0"/>
              </a:rPr>
              <a:t>Service</a:t>
            </a:r>
            <a:r>
              <a:rPr kumimoji="0" lang="es-E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eSansCorrespondence" pitchFamily="34" charset="0"/>
              </a:rPr>
              <a:t> Manager</a:t>
            </a:r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eSansCorrespondence" pitchFamily="34" charset="0"/>
            </a:endParaRPr>
          </a:p>
        </p:txBody>
      </p:sp>
      <p:pic>
        <p:nvPicPr>
          <p:cNvPr id="10" name="9 Imagen" descr="operato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0977" y="1696120"/>
            <a:ext cx="1115183" cy="1115183"/>
          </a:xfrm>
          <a:prstGeom prst="rect">
            <a:avLst/>
          </a:prstGeom>
        </p:spPr>
      </p:pic>
      <p:pic>
        <p:nvPicPr>
          <p:cNvPr id="11" name="10 Imagen" descr="us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96099" y="1985478"/>
            <a:ext cx="582903" cy="887165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 bwMode="auto">
          <a:xfrm>
            <a:off x="7095430" y="2780184"/>
            <a:ext cx="792088" cy="5986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eSansCorrespondence" pitchFamily="34" charset="0"/>
              </a:rPr>
              <a:t>Web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eSansCorrespondence" pitchFamily="34" charset="0"/>
              </a:rPr>
              <a:t> Front </a:t>
            </a:r>
            <a:r>
              <a:rPr kumimoji="0" lang="es-E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eSansCorrespondence" pitchFamily="34" charset="0"/>
              </a:rPr>
              <a:t>End</a:t>
            </a:r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eSansCorrespondence" pitchFamily="34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 bwMode="auto">
          <a:xfrm rot="10800000" flipV="1">
            <a:off x="6266160" y="3038597"/>
            <a:ext cx="829270" cy="1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 bwMode="auto">
          <a:xfrm rot="5400000">
            <a:off x="5037922" y="4047505"/>
            <a:ext cx="1250888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 bwMode="auto">
          <a:xfrm rot="5400000">
            <a:off x="5202430" y="4034603"/>
            <a:ext cx="1226672" cy="1588"/>
          </a:xfrm>
          <a:prstGeom prst="straightConnector1">
            <a:avLst/>
          </a:prstGeom>
          <a:ln>
            <a:headEnd type="triangl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 bwMode="auto">
          <a:xfrm rot="10800000">
            <a:off x="6303342" y="3182615"/>
            <a:ext cx="811086" cy="1588"/>
          </a:xfrm>
          <a:prstGeom prst="straightConnector1">
            <a:avLst/>
          </a:prstGeom>
          <a:ln>
            <a:prstDash val="dash"/>
            <a:headEnd type="triangl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 bwMode="auto">
          <a:xfrm rot="10800000">
            <a:off x="6411927" y="4725989"/>
            <a:ext cx="1586462" cy="6295"/>
          </a:xfrm>
          <a:prstGeom prst="straightConnector1">
            <a:avLst/>
          </a:prstGeom>
          <a:ln>
            <a:headEnd type="triangl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6582238" y="4766791"/>
            <a:ext cx="1115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3- Network</a:t>
            </a:r>
          </a:p>
          <a:p>
            <a:r>
              <a:rPr lang="es-ES" dirty="0" err="1" smtClean="0"/>
              <a:t>Configuration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835859" y="3945086"/>
            <a:ext cx="1249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4- </a:t>
            </a:r>
            <a:r>
              <a:rPr lang="es-ES" dirty="0" err="1" smtClean="0"/>
              <a:t>Confirmation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4611723" y="3830687"/>
            <a:ext cx="1114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2- Network </a:t>
            </a:r>
            <a:r>
              <a:rPr lang="es-ES" dirty="0" err="1" smtClean="0"/>
              <a:t>Service</a:t>
            </a:r>
            <a:r>
              <a:rPr lang="es-ES" dirty="0" smtClean="0"/>
              <a:t> </a:t>
            </a:r>
            <a:r>
              <a:rPr lang="es-ES" dirty="0" err="1" smtClean="0"/>
              <a:t>Request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6026120" y="3422855"/>
            <a:ext cx="1249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5- </a:t>
            </a:r>
            <a:r>
              <a:rPr lang="es-ES" dirty="0" err="1" smtClean="0"/>
              <a:t>Confirmation</a:t>
            </a:r>
            <a:endParaRPr lang="es-ES" dirty="0"/>
          </a:p>
        </p:txBody>
      </p:sp>
      <p:sp>
        <p:nvSpPr>
          <p:cNvPr id="22" name="21 Rectángulo"/>
          <p:cNvSpPr/>
          <p:nvPr/>
        </p:nvSpPr>
        <p:spPr bwMode="auto">
          <a:xfrm>
            <a:off x="8159176" y="2991520"/>
            <a:ext cx="576064" cy="5986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eSansCorrespondence" pitchFamily="34" charset="0"/>
              </a:rPr>
              <a:t>CPE</a:t>
            </a:r>
          </a:p>
        </p:txBody>
      </p:sp>
      <p:sp>
        <p:nvSpPr>
          <p:cNvPr id="23" name="22 Rectángulo"/>
          <p:cNvSpPr/>
          <p:nvPr/>
        </p:nvSpPr>
        <p:spPr bwMode="auto">
          <a:xfrm>
            <a:off x="8031534" y="5156448"/>
            <a:ext cx="828661" cy="5986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eSansCorrespondence" pitchFamily="34" charset="0"/>
              </a:rPr>
              <a:t>Border</a:t>
            </a:r>
            <a:endParaRPr kumimoji="0" lang="es-ES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heSansCorrespondence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eSansCorrespondence" pitchFamily="34" charset="0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latin typeface="TheSansCorrespondence" pitchFamily="34" charset="0"/>
              </a:rPr>
              <a:t>Node</a:t>
            </a:r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eSansCorrespondence" pitchFamily="34" charset="0"/>
            </a:endParaRPr>
          </a:p>
        </p:txBody>
      </p:sp>
      <p:cxnSp>
        <p:nvCxnSpPr>
          <p:cNvPr id="24" name="23 Conector recto de flecha"/>
          <p:cNvCxnSpPr/>
          <p:nvPr/>
        </p:nvCxnSpPr>
        <p:spPr bwMode="auto">
          <a:xfrm rot="10800000">
            <a:off x="6411924" y="5222161"/>
            <a:ext cx="1586462" cy="6295"/>
          </a:xfrm>
          <a:prstGeom prst="straightConnector1">
            <a:avLst/>
          </a:prstGeom>
          <a:ln>
            <a:headEnd type="triangl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24 Conector recto"/>
          <p:cNvCxnSpPr>
            <a:stCxn id="22" idx="2"/>
            <a:endCxn id="23" idx="0"/>
          </p:cNvCxnSpPr>
          <p:nvPr/>
        </p:nvCxnSpPr>
        <p:spPr bwMode="auto">
          <a:xfrm rot="5400000">
            <a:off x="7663419" y="4372659"/>
            <a:ext cx="1566236" cy="134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25 Rectángulo"/>
          <p:cNvSpPr/>
          <p:nvPr/>
        </p:nvSpPr>
        <p:spPr bwMode="auto">
          <a:xfrm>
            <a:off x="8031534" y="4292352"/>
            <a:ext cx="828661" cy="5986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eSansCorrespondence" pitchFamily="34" charset="0"/>
              </a:rPr>
              <a:t> </a:t>
            </a:r>
            <a:r>
              <a:rPr kumimoji="0" lang="es-ES" sz="1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eSansCorrespondence" pitchFamily="34" charset="0"/>
              </a:rPr>
              <a:t>Edge</a:t>
            </a:r>
            <a:r>
              <a:rPr kumimoji="0" lang="es-E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eSansCorrespondence" pitchFamily="34" charset="0"/>
              </a:rPr>
              <a:t> </a:t>
            </a:r>
            <a:r>
              <a:rPr kumimoji="0" lang="es-ES" sz="1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eSansCorrespondence" pitchFamily="34" charset="0"/>
              </a:rPr>
              <a:t>Node</a:t>
            </a:r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eSansCorrespondence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940946" y="2463279"/>
            <a:ext cx="1536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 – Cloud </a:t>
            </a:r>
            <a:r>
              <a:rPr lang="es-ES" dirty="0" err="1" smtClean="0"/>
              <a:t>Scaling</a:t>
            </a:r>
            <a:r>
              <a:rPr lang="es-ES" dirty="0" smtClean="0"/>
              <a:t> </a:t>
            </a:r>
            <a:r>
              <a:rPr lang="es-ES" dirty="0" err="1" smtClean="0"/>
              <a:t>Request</a:t>
            </a:r>
            <a:endParaRPr lang="es-ES" dirty="0"/>
          </a:p>
        </p:txBody>
      </p:sp>
      <p:cxnSp>
        <p:nvCxnSpPr>
          <p:cNvPr id="28" name="27 Conector recto"/>
          <p:cNvCxnSpPr/>
          <p:nvPr/>
        </p:nvCxnSpPr>
        <p:spPr bwMode="auto">
          <a:xfrm rot="5400000">
            <a:off x="8234180" y="5949108"/>
            <a:ext cx="38793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6514473" y="4292352"/>
            <a:ext cx="1265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3- </a:t>
            </a:r>
            <a:r>
              <a:rPr lang="es-ES" dirty="0" err="1" smtClean="0"/>
              <a:t>Client</a:t>
            </a:r>
            <a:r>
              <a:rPr lang="es-ES" dirty="0" smtClean="0"/>
              <a:t> </a:t>
            </a:r>
            <a:r>
              <a:rPr lang="es-ES" dirty="0" err="1" smtClean="0"/>
              <a:t>Profile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Configuration</a:t>
            </a:r>
            <a:endParaRPr lang="es-ES" dirty="0"/>
          </a:p>
        </p:txBody>
      </p:sp>
      <p:sp>
        <p:nvSpPr>
          <p:cNvPr id="30" name="29 CuadroTexto"/>
          <p:cNvSpPr txBox="1"/>
          <p:nvPr/>
        </p:nvSpPr>
        <p:spPr>
          <a:xfrm>
            <a:off x="8176688" y="1556048"/>
            <a:ext cx="851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Corporate</a:t>
            </a:r>
            <a:endParaRPr lang="es-ES" dirty="0" smtClean="0"/>
          </a:p>
          <a:p>
            <a:r>
              <a:rPr lang="es-ES" dirty="0" err="1" smtClean="0"/>
              <a:t>User</a:t>
            </a:r>
            <a:endParaRPr lang="es-ES" dirty="0"/>
          </a:p>
        </p:txBody>
      </p:sp>
      <p:sp>
        <p:nvSpPr>
          <p:cNvPr id="31" name="30 CuadroTexto"/>
          <p:cNvSpPr txBox="1"/>
          <p:nvPr/>
        </p:nvSpPr>
        <p:spPr>
          <a:xfrm>
            <a:off x="5621963" y="1412032"/>
            <a:ext cx="789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Cloud </a:t>
            </a:r>
          </a:p>
          <a:p>
            <a:r>
              <a:rPr lang="es-ES" dirty="0" err="1" smtClean="0"/>
              <a:t>Operator</a:t>
            </a:r>
            <a:endParaRPr lang="es-ES" dirty="0"/>
          </a:p>
        </p:txBody>
      </p:sp>
      <p:sp>
        <p:nvSpPr>
          <p:cNvPr id="33" name="32 CuadroTexto"/>
          <p:cNvSpPr txBox="1"/>
          <p:nvPr/>
        </p:nvSpPr>
        <p:spPr>
          <a:xfrm>
            <a:off x="5664160" y="5342855"/>
            <a:ext cx="789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Network</a:t>
            </a:r>
          </a:p>
          <a:p>
            <a:r>
              <a:rPr lang="es-ES" dirty="0" err="1" smtClean="0"/>
              <a:t>Operator</a:t>
            </a:r>
            <a:endParaRPr lang="es-ES" dirty="0"/>
          </a:p>
        </p:txBody>
      </p:sp>
      <p:sp>
        <p:nvSpPr>
          <p:cNvPr id="34" name="Rectangle 7"/>
          <p:cNvSpPr txBox="1">
            <a:spLocks/>
          </p:cNvSpPr>
          <p:nvPr/>
        </p:nvSpPr>
        <p:spPr>
          <a:xfrm>
            <a:off x="349796" y="3073718"/>
            <a:ext cx="4469854" cy="2155482"/>
          </a:xfrm>
          <a:prstGeom prst="rect">
            <a:avLst/>
          </a:prstGeom>
        </p:spPr>
        <p:txBody>
          <a:bodyPr/>
          <a:lstStyle/>
          <a:p>
            <a:pPr marL="171450" indent="-171450" algn="l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n-US" sz="2000" b="0" kern="0" dirty="0" smtClean="0">
                <a:latin typeface="+mn-lt"/>
              </a:rPr>
              <a:t>Potential applications:</a:t>
            </a:r>
          </a:p>
          <a:p>
            <a:pPr marL="628650" lvl="1" indent="-171450" algn="l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n-US" sz="1800" b="0" kern="0" dirty="0" smtClean="0"/>
              <a:t>Bundled </a:t>
            </a:r>
            <a:r>
              <a:rPr lang="en-US" sz="1800" b="0" kern="0" dirty="0" err="1" smtClean="0"/>
              <a:t>Cloud+Network</a:t>
            </a:r>
            <a:r>
              <a:rPr lang="en-US" sz="1800" b="0" kern="0" dirty="0" smtClean="0"/>
              <a:t> services.</a:t>
            </a:r>
          </a:p>
          <a:p>
            <a:pPr marL="628650" lvl="1" indent="-171450" algn="l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n-US" sz="1800" b="0" kern="0" dirty="0" smtClean="0"/>
              <a:t>Differentiated network services for third-parties.</a:t>
            </a:r>
          </a:p>
          <a:p>
            <a:pPr marL="628650" lvl="1" indent="-171450" algn="l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n-US" sz="1800" b="0" kern="0" dirty="0" smtClean="0"/>
              <a:t>Flexible Cloud services.</a:t>
            </a:r>
          </a:p>
          <a:p>
            <a:pPr marL="628650" lvl="1" indent="-171450" algn="l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n-US" sz="1800" b="0" kern="0" dirty="0" smtClean="0"/>
              <a:t>Catalyst for </a:t>
            </a:r>
            <a:r>
              <a:rPr lang="en-US" sz="1800" b="0" kern="0" dirty="0" err="1" smtClean="0"/>
              <a:t>BoD</a:t>
            </a:r>
            <a:r>
              <a:rPr lang="en-US" sz="1800" b="0" kern="0" dirty="0" smtClean="0"/>
              <a:t>, dynamic VPNs.</a:t>
            </a:r>
          </a:p>
          <a:p>
            <a:pPr marL="628650" lvl="1" indent="-171450" algn="l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endParaRPr lang="en-US" sz="1050" b="0" kern="0" dirty="0" smtClean="0">
              <a:latin typeface="+mn-lt"/>
            </a:endParaRPr>
          </a:p>
          <a:p>
            <a:pPr marL="171450" indent="-171450" algn="l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n-US" sz="2000" b="0" kern="0" dirty="0" smtClean="0">
                <a:latin typeface="+mn-lt"/>
              </a:rPr>
              <a:t>Special short-term focus: </a:t>
            </a:r>
            <a:r>
              <a:rPr lang="en-US" sz="2000" b="0" kern="0" dirty="0" smtClean="0"/>
              <a:t>IP/MPLS transporting traffic aggregates.</a:t>
            </a:r>
            <a:endParaRPr lang="en-US" sz="2000" b="0" kern="0" dirty="0" smtClean="0"/>
          </a:p>
          <a:p>
            <a:pPr marL="628650" lvl="1" indent="-171450" algn="l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endParaRPr lang="en-US" sz="1800" b="0" kern="0" dirty="0" smtClean="0">
              <a:latin typeface="+mn-lt"/>
              <a:ea typeface="+mn-ea"/>
            </a:endParaRPr>
          </a:p>
          <a:p>
            <a:pPr marL="628650" lvl="1" indent="-171450" algn="l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endParaRPr lang="en-US" sz="1800" b="0" kern="0" dirty="0" smtClean="0">
              <a:latin typeface="+mn-lt"/>
              <a:ea typeface="+mn-ea"/>
            </a:endParaRPr>
          </a:p>
          <a:p>
            <a:pPr marL="171450" indent="-171450" algn="l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endParaRPr lang="en-US" sz="2000" b="0" kern="0" dirty="0" smtClean="0">
              <a:latin typeface="+mn-lt"/>
              <a:ea typeface="+mn-ea"/>
            </a:endParaRPr>
          </a:p>
          <a:p>
            <a:pPr marL="628650" lvl="1" indent="-171450" algn="l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endParaRPr lang="en-US" sz="1800" b="0" kern="0" dirty="0" smtClean="0">
              <a:latin typeface="+mn-lt"/>
              <a:ea typeface="+mn-ea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Optical</a:t>
            </a:r>
            <a:r>
              <a:rPr lang="es-ES" dirty="0" smtClean="0"/>
              <a:t> as a </a:t>
            </a:r>
            <a:r>
              <a:rPr lang="es-ES" dirty="0" err="1" smtClean="0"/>
              <a:t>Service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CFF7D-DFBE-453F-93CB-8D20A358A5D0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6" name="Rectangle 7"/>
          <p:cNvSpPr txBox="1">
            <a:spLocks/>
          </p:cNvSpPr>
          <p:nvPr/>
        </p:nvSpPr>
        <p:spPr>
          <a:xfrm>
            <a:off x="349250" y="1122363"/>
            <a:ext cx="8399463" cy="730805"/>
          </a:xfrm>
          <a:prstGeom prst="rect">
            <a:avLst/>
          </a:prstGeom>
        </p:spPr>
        <p:txBody>
          <a:bodyPr/>
          <a:lstStyle/>
          <a:p>
            <a:pPr marL="171450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s-ES" sz="2000" b="0" dirty="0" err="1" smtClean="0"/>
              <a:t>Next</a:t>
            </a:r>
            <a:r>
              <a:rPr lang="es-ES" sz="2000" b="0" dirty="0" smtClean="0"/>
              <a:t> </a:t>
            </a:r>
            <a:r>
              <a:rPr lang="es-ES" sz="2000" b="0" dirty="0" err="1" smtClean="0"/>
              <a:t>step</a:t>
            </a:r>
            <a:r>
              <a:rPr lang="es-ES" sz="2000" b="0" dirty="0" smtClean="0"/>
              <a:t>: </a:t>
            </a:r>
            <a:r>
              <a:rPr lang="en-US" sz="2000" b="0" kern="0" dirty="0" smtClean="0"/>
              <a:t>Generalize cross-stratum concepts for optical networks.</a:t>
            </a:r>
          </a:p>
          <a:p>
            <a:pPr marL="171450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n-US" sz="2000" kern="0" dirty="0" err="1" smtClean="0"/>
              <a:t>OaaS</a:t>
            </a:r>
            <a:r>
              <a:rPr lang="en-US" sz="2000" b="0" kern="0" dirty="0" smtClean="0"/>
              <a:t>: </a:t>
            </a:r>
            <a:r>
              <a:rPr lang="en-US" sz="2000" b="0" kern="0" dirty="0" smtClean="0">
                <a:latin typeface="+mn-lt"/>
              </a:rPr>
              <a:t>The optical network as a </a:t>
            </a:r>
            <a:r>
              <a:rPr lang="en-US" sz="2000" b="0" kern="0" dirty="0" err="1" smtClean="0">
                <a:latin typeface="+mn-lt"/>
              </a:rPr>
              <a:t>composable</a:t>
            </a:r>
            <a:r>
              <a:rPr lang="en-US" sz="2000" b="0" kern="0" dirty="0" smtClean="0">
                <a:latin typeface="+mn-lt"/>
              </a:rPr>
              <a:t> service in the Cloud ecosystem.</a:t>
            </a:r>
            <a:endParaRPr lang="en-US" sz="2000" b="0" kern="0" dirty="0" smtClean="0">
              <a:latin typeface="+mn-lt"/>
              <a:ea typeface="+mn-ea"/>
            </a:endParaRPr>
          </a:p>
        </p:txBody>
      </p:sp>
      <p:pic>
        <p:nvPicPr>
          <p:cNvPr id="8" name="Picture 11" descr="C:\Documents and Settings\ssoudan\Mes documents\Downloads\logo-blackonwh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9163" y="5575354"/>
            <a:ext cx="167957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518883" y="5933628"/>
            <a:ext cx="1305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www.geysers.eu</a:t>
            </a:r>
            <a:endParaRPr lang="es-ES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8738" y="2636913"/>
            <a:ext cx="4812738" cy="357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7"/>
          <p:cNvSpPr txBox="1">
            <a:spLocks/>
          </p:cNvSpPr>
          <p:nvPr/>
        </p:nvSpPr>
        <p:spPr>
          <a:xfrm>
            <a:off x="349795" y="2492896"/>
            <a:ext cx="4222999" cy="2736304"/>
          </a:xfrm>
          <a:prstGeom prst="rect">
            <a:avLst/>
          </a:prstGeom>
        </p:spPr>
        <p:txBody>
          <a:bodyPr/>
          <a:lstStyle/>
          <a:p>
            <a:pPr marL="171450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n-US" sz="2000" b="0" kern="0" dirty="0" smtClean="0">
                <a:latin typeface="+mn-lt"/>
              </a:rPr>
              <a:t>A first approach: </a:t>
            </a:r>
            <a:r>
              <a:rPr lang="en-US" sz="2000" kern="0" dirty="0" smtClean="0">
                <a:latin typeface="+mn-lt"/>
              </a:rPr>
              <a:t>GEYSERS Project</a:t>
            </a:r>
          </a:p>
          <a:p>
            <a:pPr marL="628650" lvl="1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n-US" sz="1800" b="0" kern="0" dirty="0" smtClean="0">
                <a:latin typeface="+mn-lt"/>
                <a:ea typeface="+mn-ea"/>
              </a:rPr>
              <a:t>EC Funded initiative.</a:t>
            </a:r>
          </a:p>
          <a:p>
            <a:pPr marL="628650" lvl="1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n-US" sz="1800" b="0" kern="0" dirty="0" smtClean="0">
                <a:latin typeface="+mn-lt"/>
              </a:rPr>
              <a:t>Running 2010-2012.</a:t>
            </a:r>
          </a:p>
          <a:p>
            <a:pPr marL="628650" lvl="1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n-US" sz="1800" b="0" kern="0" dirty="0" smtClean="0">
                <a:latin typeface="+mn-lt"/>
                <a:ea typeface="+mn-ea"/>
              </a:rPr>
              <a:t>7M€, 26 FTE / year.</a:t>
            </a:r>
          </a:p>
          <a:p>
            <a:pPr marL="628650" lvl="1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endParaRPr lang="en-US" sz="2000" b="0" kern="0" dirty="0" smtClean="0">
              <a:latin typeface="+mn-lt"/>
              <a:ea typeface="+mn-ea"/>
            </a:endParaRPr>
          </a:p>
          <a:p>
            <a:pPr marL="171450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n-US" sz="2000" b="0" kern="0" dirty="0" smtClean="0">
                <a:latin typeface="+mn-lt"/>
              </a:rPr>
              <a:t>Focus on:</a:t>
            </a:r>
            <a:endParaRPr lang="en-US" sz="2000" b="0" kern="0" dirty="0" smtClean="0">
              <a:latin typeface="+mn-lt"/>
              <a:ea typeface="+mn-ea"/>
            </a:endParaRPr>
          </a:p>
          <a:p>
            <a:pPr marL="628650" lvl="1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n-US" sz="1800" b="0" kern="0" dirty="0" smtClean="0">
                <a:latin typeface="+mn-lt"/>
                <a:ea typeface="+mn-ea"/>
              </a:rPr>
              <a:t>Optical Network Virtualization.</a:t>
            </a:r>
          </a:p>
          <a:p>
            <a:pPr marL="628650" lvl="1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n-US" sz="1800" b="0" kern="0" dirty="0" smtClean="0">
                <a:latin typeface="+mn-lt"/>
              </a:rPr>
              <a:t>NET+ IT Joint Provisioning.</a:t>
            </a:r>
            <a:endParaRPr lang="en-US" sz="1800" b="0" kern="0" dirty="0" smtClean="0">
              <a:latin typeface="+mn-lt"/>
              <a:ea typeface="+mn-ea"/>
            </a:endParaRPr>
          </a:p>
          <a:p>
            <a:pPr marL="628650" lvl="1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endParaRPr lang="en-US" sz="1800" b="0" kern="0" dirty="0" smtClean="0"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GEYSERS </a:t>
            </a:r>
            <a:r>
              <a:rPr lang="es-ES" dirty="0" err="1" smtClean="0"/>
              <a:t>approach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CFF7D-DFBE-453F-93CB-8D20A358A5D0}" type="slidenum">
              <a:rPr lang="es-ES" smtClean="0"/>
              <a:pPr/>
              <a:t>4</a:t>
            </a:fld>
            <a:endParaRPr lang="es-ES"/>
          </a:p>
        </p:txBody>
      </p:sp>
      <p:grpSp>
        <p:nvGrpSpPr>
          <p:cNvPr id="7" name="6 Grupo"/>
          <p:cNvGrpSpPr/>
          <p:nvPr/>
        </p:nvGrpSpPr>
        <p:grpSpPr>
          <a:xfrm>
            <a:off x="936973" y="1987574"/>
            <a:ext cx="7419628" cy="4249737"/>
            <a:chOff x="108298" y="979512"/>
            <a:chExt cx="8252675" cy="5257800"/>
          </a:xfrm>
        </p:grpSpPr>
        <p:sp>
          <p:nvSpPr>
            <p:cNvPr id="8" name="Rettangolo 3"/>
            <p:cNvSpPr/>
            <p:nvPr/>
          </p:nvSpPr>
          <p:spPr>
            <a:xfrm>
              <a:off x="576610" y="5445150"/>
              <a:ext cx="2160588" cy="792162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4254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                                                                                             </a:t>
              </a:r>
              <a:r>
                <a:rPr kumimoji="0" lang="it-IT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4254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Datacenter</a:t>
              </a: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34254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ttangolo 3"/>
            <p:cNvSpPr/>
            <p:nvPr/>
          </p:nvSpPr>
          <p:spPr>
            <a:xfrm>
              <a:off x="3600798" y="5445150"/>
              <a:ext cx="4176712" cy="792162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4254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                                                                                             </a:t>
              </a:r>
              <a:r>
                <a:rPr kumimoji="0" lang="it-IT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4254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Network</a:t>
              </a: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34254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ttangolo 4"/>
            <p:cNvSpPr/>
            <p:nvPr/>
          </p:nvSpPr>
          <p:spPr>
            <a:xfrm>
              <a:off x="2592735" y="3213125"/>
              <a:ext cx="4895850" cy="2016125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0" cap="none" spc="0" normalizeH="0" baseline="0" noProof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Network </a:t>
              </a:r>
              <a:r>
                <a:rPr kumimoji="0" lang="it-IT" sz="1600" b="0" i="0" u="none" strike="noStrike" kern="0" cap="none" spc="0" normalizeH="0" baseline="0" noProof="0" err="1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Control</a:t>
              </a:r>
              <a:r>
                <a:rPr kumimoji="0" lang="it-IT" sz="1600" b="0" i="0" u="none" strike="noStrike" kern="0" cap="none" spc="0" normalizeH="0" baseline="0" noProof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Plane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ttangolo 5"/>
            <p:cNvSpPr/>
            <p:nvPr/>
          </p:nvSpPr>
          <p:spPr>
            <a:xfrm>
              <a:off x="936973" y="979512"/>
              <a:ext cx="2663825" cy="865188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Service </a:t>
              </a:r>
              <a:r>
                <a:rPr kumimoji="0" lang="it-IT" sz="1400" b="0" i="0" u="none" strike="noStrike" kern="0" cap="none" spc="0" normalizeH="0" baseline="0" noProof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Middleware</a:t>
              </a:r>
              <a:r>
                <a:rPr kumimoji="0" lang="it-IT" sz="140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Layer</a:t>
              </a:r>
              <a:endParaRPr kumimoji="0" lang="it-IT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ttangolo 6"/>
            <p:cNvSpPr/>
            <p:nvPr/>
          </p:nvSpPr>
          <p:spPr>
            <a:xfrm>
              <a:off x="1079848" y="1268437"/>
              <a:ext cx="2376487" cy="360363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4254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IT </a:t>
              </a:r>
              <a:r>
                <a:rPr kumimoji="0" lang="it-IT" b="0" i="0" u="none" strike="noStrike" kern="0" cap="none" spc="0" normalizeH="0" baseline="0" noProof="0" dirty="0">
                  <a:ln>
                    <a:noFill/>
                  </a:ln>
                  <a:solidFill>
                    <a:srgbClr val="34254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Manager </a:t>
              </a:r>
            </a:p>
          </p:txBody>
        </p:sp>
        <p:sp>
          <p:nvSpPr>
            <p:cNvPr id="13" name="Ovale 7"/>
            <p:cNvSpPr/>
            <p:nvPr/>
          </p:nvSpPr>
          <p:spPr>
            <a:xfrm>
              <a:off x="1368773" y="1555775"/>
              <a:ext cx="360362" cy="2159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vale 8"/>
            <p:cNvSpPr/>
            <p:nvPr/>
          </p:nvSpPr>
          <p:spPr>
            <a:xfrm>
              <a:off x="1584673" y="1555775"/>
              <a:ext cx="360362" cy="2159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e 9"/>
            <p:cNvSpPr/>
            <p:nvPr/>
          </p:nvSpPr>
          <p:spPr>
            <a:xfrm>
              <a:off x="1800573" y="1555775"/>
              <a:ext cx="360362" cy="2159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" name="Connettore 1 10"/>
            <p:cNvCxnSpPr/>
            <p:nvPr/>
          </p:nvCxnSpPr>
          <p:spPr>
            <a:xfrm flipV="1">
              <a:off x="4248498" y="4437087"/>
              <a:ext cx="504825" cy="215900"/>
            </a:xfrm>
            <a:prstGeom prst="line">
              <a:avLst/>
            </a:prstGeom>
            <a:noFill/>
            <a:ln w="9525" cap="flat" cmpd="sng" algn="ctr">
              <a:solidFill>
                <a:srgbClr val="342542"/>
              </a:solidFill>
              <a:prstDash val="solid"/>
            </a:ln>
            <a:effectLst/>
          </p:spPr>
        </p:cxnSp>
        <p:cxnSp>
          <p:nvCxnSpPr>
            <p:cNvPr id="17" name="Connettore 1 11"/>
            <p:cNvCxnSpPr/>
            <p:nvPr/>
          </p:nvCxnSpPr>
          <p:spPr>
            <a:xfrm rot="16200000" flipH="1">
              <a:off x="4879529" y="4561706"/>
              <a:ext cx="287337" cy="180975"/>
            </a:xfrm>
            <a:prstGeom prst="line">
              <a:avLst/>
            </a:prstGeom>
            <a:noFill/>
            <a:ln w="9525" cap="flat" cmpd="sng" algn="ctr">
              <a:solidFill>
                <a:srgbClr val="342542"/>
              </a:solidFill>
              <a:prstDash val="solid"/>
            </a:ln>
            <a:effectLst/>
          </p:spPr>
        </p:cxnSp>
        <p:cxnSp>
          <p:nvCxnSpPr>
            <p:cNvPr id="18" name="Connettore 1 12"/>
            <p:cNvCxnSpPr/>
            <p:nvPr/>
          </p:nvCxnSpPr>
          <p:spPr>
            <a:xfrm>
              <a:off x="5113685" y="4437087"/>
              <a:ext cx="647700" cy="215900"/>
            </a:xfrm>
            <a:prstGeom prst="line">
              <a:avLst/>
            </a:prstGeom>
            <a:noFill/>
            <a:ln w="9525" cap="flat" cmpd="sng" algn="ctr">
              <a:solidFill>
                <a:srgbClr val="342542"/>
              </a:solidFill>
              <a:prstDash val="solid"/>
            </a:ln>
            <a:effectLst/>
          </p:spPr>
        </p:cxnSp>
        <p:cxnSp>
          <p:nvCxnSpPr>
            <p:cNvPr id="19" name="Connettore 1 13"/>
            <p:cNvCxnSpPr>
              <a:stCxn id="34" idx="4"/>
              <a:endCxn id="33" idx="6"/>
            </p:cNvCxnSpPr>
            <p:nvPr/>
          </p:nvCxnSpPr>
          <p:spPr>
            <a:xfrm rot="5400000">
              <a:off x="5598667" y="4526781"/>
              <a:ext cx="144462" cy="539750"/>
            </a:xfrm>
            <a:prstGeom prst="line">
              <a:avLst/>
            </a:prstGeom>
            <a:noFill/>
            <a:ln w="9525" cap="flat" cmpd="sng" algn="ctr">
              <a:solidFill>
                <a:srgbClr val="342542"/>
              </a:solidFill>
              <a:prstDash val="solid"/>
            </a:ln>
            <a:effectLst/>
          </p:spPr>
        </p:cxnSp>
        <p:cxnSp>
          <p:nvCxnSpPr>
            <p:cNvPr id="20" name="Connettore 1 14"/>
            <p:cNvCxnSpPr>
              <a:endCxn id="34" idx="5"/>
            </p:cNvCxnSpPr>
            <p:nvPr/>
          </p:nvCxnSpPr>
          <p:spPr>
            <a:xfrm rot="10800000">
              <a:off x="6067773" y="4703787"/>
              <a:ext cx="412750" cy="165100"/>
            </a:xfrm>
            <a:prstGeom prst="line">
              <a:avLst/>
            </a:prstGeom>
            <a:noFill/>
            <a:ln w="9525" cap="flat" cmpd="sng" algn="ctr">
              <a:solidFill>
                <a:srgbClr val="342542"/>
              </a:solidFill>
              <a:prstDash val="solid"/>
            </a:ln>
            <a:effectLst/>
          </p:spPr>
        </p:cxnSp>
        <p:sp>
          <p:nvSpPr>
            <p:cNvPr id="21" name="Rettangolo 15"/>
            <p:cNvSpPr/>
            <p:nvPr/>
          </p:nvSpPr>
          <p:spPr>
            <a:xfrm>
              <a:off x="5040660" y="3644925"/>
              <a:ext cx="863600" cy="360362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0" cap="none" spc="0" normalizeH="0" baseline="0" noProof="0">
                  <a:ln>
                    <a:noFill/>
                  </a:ln>
                  <a:solidFill>
                    <a:srgbClr val="34254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PCE +</a:t>
              </a:r>
              <a:endParaRPr kumimoji="0" lang="it-IT" sz="900" b="0" i="0" u="none" strike="noStrike" kern="0" cap="none" spc="0" normalizeH="0" baseline="0" noProof="0">
                <a:ln>
                  <a:noFill/>
                </a:ln>
                <a:solidFill>
                  <a:srgbClr val="34254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CasellaDiTesto 41"/>
            <p:cNvSpPr txBox="1">
              <a:spLocks noChangeArrowheads="1"/>
            </p:cNvSpPr>
            <p:nvPr/>
          </p:nvSpPr>
          <p:spPr bwMode="auto">
            <a:xfrm>
              <a:off x="3096767" y="2271781"/>
              <a:ext cx="1008063" cy="723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</a:rPr>
                <a:t>NIPS UNI</a:t>
              </a:r>
            </a:p>
          </p:txBody>
        </p:sp>
        <p:sp>
          <p:nvSpPr>
            <p:cNvPr id="23" name="Rettangolo 17"/>
            <p:cNvSpPr/>
            <p:nvPr/>
          </p:nvSpPr>
          <p:spPr>
            <a:xfrm>
              <a:off x="2808635" y="1339875"/>
              <a:ext cx="576263" cy="360362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NIPS Client</a:t>
              </a:r>
            </a:p>
          </p:txBody>
        </p:sp>
        <p:sp>
          <p:nvSpPr>
            <p:cNvPr id="24" name="Rettangolo 18"/>
            <p:cNvSpPr/>
            <p:nvPr/>
          </p:nvSpPr>
          <p:spPr>
            <a:xfrm>
              <a:off x="2808635" y="3932262"/>
              <a:ext cx="1079500" cy="504825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NIPS  Server</a:t>
              </a:r>
            </a:p>
          </p:txBody>
        </p:sp>
        <p:sp>
          <p:nvSpPr>
            <p:cNvPr id="25" name="Freccia bidirezionale orizzontale 19"/>
            <p:cNvSpPr/>
            <p:nvPr/>
          </p:nvSpPr>
          <p:spPr>
            <a:xfrm rot="5400000">
              <a:off x="2040285" y="2732113"/>
              <a:ext cx="2255837" cy="144462"/>
            </a:xfrm>
            <a:prstGeom prst="leftRightArrow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6" name="Connettore 1 20"/>
            <p:cNvCxnSpPr/>
            <p:nvPr/>
          </p:nvCxnSpPr>
          <p:spPr>
            <a:xfrm rot="10800000" flipV="1">
              <a:off x="6121748" y="4508525"/>
              <a:ext cx="647700" cy="144462"/>
            </a:xfrm>
            <a:prstGeom prst="line">
              <a:avLst/>
            </a:prstGeom>
            <a:noFill/>
            <a:ln w="9525" cap="flat" cmpd="sng" algn="ctr">
              <a:solidFill>
                <a:srgbClr val="342542"/>
              </a:solidFill>
              <a:prstDash val="solid"/>
            </a:ln>
            <a:effectLst/>
          </p:spPr>
        </p:cxnSp>
        <p:sp>
          <p:nvSpPr>
            <p:cNvPr id="27" name="CasellaDiTesto 21"/>
            <p:cNvSpPr txBox="1"/>
            <p:nvPr/>
          </p:nvSpPr>
          <p:spPr>
            <a:xfrm>
              <a:off x="4075913" y="2347937"/>
              <a:ext cx="4285060" cy="64733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SzPct val="90000"/>
                <a:buFont typeface="Wingdings" pitchFamily="2" charset="2"/>
                <a:buChar char="ü"/>
                <a:tabLst>
                  <a:tab pos="108000" algn="l"/>
                </a:tabLst>
                <a:defRPr/>
              </a:pPr>
              <a:r>
                <a:rPr lang="it-IT" sz="1400" b="0" kern="0" dirty="0" smtClean="0">
                  <a:solidFill>
                    <a:srgbClr val="3A314B"/>
                  </a:solidFill>
                  <a:latin typeface="Calibri"/>
                </a:rPr>
                <a:t> </a:t>
              </a:r>
              <a:r>
                <a:rPr lang="en-US" sz="1400" b="0" kern="0" dirty="0" smtClean="0">
                  <a:solidFill>
                    <a:srgbClr val="3A314B"/>
                  </a:solidFill>
                  <a:latin typeface="Calibri"/>
                </a:rPr>
                <a:t>Centralized NIPS Server in each routing domain</a:t>
              </a: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SzPct val="90000"/>
                <a:buFont typeface="Wingdings" pitchFamily="2" charset="2"/>
                <a:buChar char="ü"/>
                <a:tabLst>
                  <a:tab pos="108000" algn="l"/>
                </a:tabLst>
                <a:defRPr/>
              </a:pPr>
              <a:r>
                <a:rPr lang="it-IT" sz="1400" b="0" kern="0" dirty="0" smtClean="0">
                  <a:solidFill>
                    <a:srgbClr val="3A314B"/>
                  </a:solidFill>
                  <a:latin typeface="Calibri"/>
                </a:rPr>
                <a:t>Offering a CP service interface for NaaS</a:t>
              </a:r>
              <a:endParaRPr lang="en-US" sz="1400" b="0" kern="0" dirty="0" smtClean="0">
                <a:solidFill>
                  <a:srgbClr val="3A314B"/>
                </a:solidFill>
                <a:latin typeface="Calibri"/>
              </a:endParaRPr>
            </a:p>
          </p:txBody>
        </p:sp>
        <p:cxnSp>
          <p:nvCxnSpPr>
            <p:cNvPr id="28" name="Connettore 1 22"/>
            <p:cNvCxnSpPr/>
            <p:nvPr/>
          </p:nvCxnSpPr>
          <p:spPr>
            <a:xfrm rot="5400000" flipH="1" flipV="1">
              <a:off x="3275969" y="3104197"/>
              <a:ext cx="936995" cy="719138"/>
            </a:xfrm>
            <a:prstGeom prst="line">
              <a:avLst/>
            </a:prstGeom>
            <a:noFill/>
            <a:ln w="25400" cap="flat" cmpd="sng" algn="ctr">
              <a:solidFill>
                <a:srgbClr val="9BBB59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9" name="CasellaDiTesto 23"/>
            <p:cNvSpPr txBox="1"/>
            <p:nvPr/>
          </p:nvSpPr>
          <p:spPr>
            <a:xfrm>
              <a:off x="108298" y="1987575"/>
              <a:ext cx="2628900" cy="64733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Char char="ü"/>
                <a:tabLst>
                  <a:tab pos="108000" algn="l"/>
                </a:tabLst>
                <a:defRPr/>
              </a:pPr>
              <a:r>
                <a:rPr kumimoji="0" lang="it-IT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A314B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A314B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IT service coordination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Char char="ü"/>
                <a:tabLst>
                  <a:tab pos="108000" algn="l"/>
                </a:tabLst>
                <a:defRPr/>
              </a:pPr>
              <a:r>
                <a: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A314B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IT resources management</a:t>
              </a:r>
            </a:p>
          </p:txBody>
        </p:sp>
        <p:cxnSp>
          <p:nvCxnSpPr>
            <p:cNvPr id="30" name="Connettore 1 24"/>
            <p:cNvCxnSpPr>
              <a:stCxn id="11" idx="1"/>
            </p:cNvCxnSpPr>
            <p:nvPr/>
          </p:nvCxnSpPr>
          <p:spPr>
            <a:xfrm rot="10800000" flipV="1">
              <a:off x="576610" y="1412900"/>
              <a:ext cx="360363" cy="574675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1" name="Ovale 25"/>
            <p:cNvSpPr/>
            <p:nvPr/>
          </p:nvSpPr>
          <p:spPr>
            <a:xfrm>
              <a:off x="3961160" y="4579962"/>
              <a:ext cx="360363" cy="144463"/>
            </a:xfrm>
            <a:prstGeom prst="ellipse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e 26"/>
            <p:cNvSpPr/>
            <p:nvPr/>
          </p:nvSpPr>
          <p:spPr>
            <a:xfrm>
              <a:off x="4753323" y="4364062"/>
              <a:ext cx="360362" cy="144463"/>
            </a:xfrm>
            <a:prstGeom prst="ellipse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vale 27"/>
            <p:cNvSpPr/>
            <p:nvPr/>
          </p:nvSpPr>
          <p:spPr>
            <a:xfrm>
              <a:off x="5040660" y="4795862"/>
              <a:ext cx="360363" cy="144463"/>
            </a:xfrm>
            <a:prstGeom prst="ellipse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vale 28"/>
            <p:cNvSpPr/>
            <p:nvPr/>
          </p:nvSpPr>
          <p:spPr>
            <a:xfrm>
              <a:off x="5761385" y="4579962"/>
              <a:ext cx="360363" cy="144463"/>
            </a:xfrm>
            <a:prstGeom prst="ellipse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vale 29"/>
            <p:cNvSpPr/>
            <p:nvPr/>
          </p:nvSpPr>
          <p:spPr>
            <a:xfrm>
              <a:off x="6409085" y="4868887"/>
              <a:ext cx="360363" cy="144463"/>
            </a:xfrm>
            <a:prstGeom prst="ellipse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vale 30"/>
            <p:cNvSpPr/>
            <p:nvPr/>
          </p:nvSpPr>
          <p:spPr>
            <a:xfrm>
              <a:off x="6769448" y="4437087"/>
              <a:ext cx="360362" cy="142875"/>
            </a:xfrm>
            <a:prstGeom prst="ellipse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CasellaDiTesto 31"/>
            <p:cNvSpPr txBox="1"/>
            <p:nvPr/>
          </p:nvSpPr>
          <p:spPr>
            <a:xfrm>
              <a:off x="6049615" y="5013350"/>
              <a:ext cx="1583581" cy="323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A314B"/>
                  </a:solidFill>
                  <a:effectLst/>
                  <a:uLnTx/>
                  <a:uFillTx/>
                </a:rPr>
                <a:t>GMPLS</a:t>
              </a:r>
              <a:r>
                <a:rPr kumimoji="0" lang="it-IT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A314B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it-IT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3A314B"/>
                  </a:solidFill>
                  <a:effectLst/>
                  <a:uLnTx/>
                  <a:uFillTx/>
                  <a:latin typeface="Calibri"/>
                </a:rPr>
                <a:t>controllers</a:t>
              </a:r>
            </a:p>
          </p:txBody>
        </p:sp>
        <p:graphicFrame>
          <p:nvGraphicFramePr>
            <p:cNvPr id="38" name="Object 40"/>
            <p:cNvGraphicFramePr>
              <a:graphicFrameLocks noChangeAspect="1"/>
            </p:cNvGraphicFramePr>
            <p:nvPr/>
          </p:nvGraphicFramePr>
          <p:xfrm>
            <a:off x="4896198" y="5529287"/>
            <a:ext cx="217487" cy="219075"/>
          </p:xfrm>
          <a:graphic>
            <a:graphicData uri="http://schemas.openxmlformats.org/presentationml/2006/ole">
              <p:oleObj spid="_x0000_s3074" name="Visio" r:id="rId3" imgW="1092695" imgH="1702422" progId="">
                <p:embed/>
              </p:oleObj>
            </a:graphicData>
          </a:graphic>
        </p:graphicFrame>
        <p:graphicFrame>
          <p:nvGraphicFramePr>
            <p:cNvPr id="39" name="Object 5"/>
            <p:cNvGraphicFramePr>
              <a:graphicFrameLocks noChangeAspect="1"/>
            </p:cNvGraphicFramePr>
            <p:nvPr/>
          </p:nvGraphicFramePr>
          <p:xfrm>
            <a:off x="3908773" y="5661050"/>
            <a:ext cx="412750" cy="420687"/>
          </p:xfrm>
          <a:graphic>
            <a:graphicData uri="http://schemas.openxmlformats.org/presentationml/2006/ole">
              <p:oleObj spid="_x0000_s3075" name="Visio" r:id="rId4" imgW="1092695" imgH="1702422" progId="">
                <p:embed/>
              </p:oleObj>
            </a:graphicData>
          </a:graphic>
        </p:graphicFrame>
        <p:graphicFrame>
          <p:nvGraphicFramePr>
            <p:cNvPr id="40" name="Object 43"/>
            <p:cNvGraphicFramePr>
              <a:graphicFrameLocks noChangeAspect="1"/>
            </p:cNvGraphicFramePr>
            <p:nvPr/>
          </p:nvGraphicFramePr>
          <p:xfrm>
            <a:off x="5112098" y="5873775"/>
            <a:ext cx="217487" cy="219075"/>
          </p:xfrm>
          <a:graphic>
            <a:graphicData uri="http://schemas.openxmlformats.org/presentationml/2006/ole">
              <p:oleObj spid="_x0000_s3076" name="Visio" r:id="rId5" imgW="1092695" imgH="1702422" progId="">
                <p:embed/>
              </p:oleObj>
            </a:graphicData>
          </a:graphic>
        </p:graphicFrame>
        <p:graphicFrame>
          <p:nvGraphicFramePr>
            <p:cNvPr id="41" name="Object 44"/>
            <p:cNvGraphicFramePr>
              <a:graphicFrameLocks noChangeAspect="1"/>
            </p:cNvGraphicFramePr>
            <p:nvPr/>
          </p:nvGraphicFramePr>
          <p:xfrm>
            <a:off x="5688360" y="5661050"/>
            <a:ext cx="217488" cy="219075"/>
          </p:xfrm>
          <a:graphic>
            <a:graphicData uri="http://schemas.openxmlformats.org/presentationml/2006/ole">
              <p:oleObj spid="_x0000_s3077" name="Visio" r:id="rId6" imgW="1092695" imgH="1702422" progId="">
                <p:embed/>
              </p:oleObj>
            </a:graphicData>
          </a:graphic>
        </p:graphicFrame>
        <p:graphicFrame>
          <p:nvGraphicFramePr>
            <p:cNvPr id="42" name="Object 45"/>
            <p:cNvGraphicFramePr>
              <a:graphicFrameLocks noChangeAspect="1"/>
            </p:cNvGraphicFramePr>
            <p:nvPr/>
          </p:nvGraphicFramePr>
          <p:xfrm>
            <a:off x="6337648" y="5945212"/>
            <a:ext cx="217487" cy="219075"/>
          </p:xfrm>
          <a:graphic>
            <a:graphicData uri="http://schemas.openxmlformats.org/presentationml/2006/ole">
              <p:oleObj spid="_x0000_s3078" name="Visio" r:id="rId7" imgW="1092695" imgH="1702422" progId="">
                <p:embed/>
              </p:oleObj>
            </a:graphicData>
          </a:graphic>
        </p:graphicFrame>
        <p:graphicFrame>
          <p:nvGraphicFramePr>
            <p:cNvPr id="43" name="Object 46"/>
            <p:cNvGraphicFramePr>
              <a:graphicFrameLocks noChangeAspect="1"/>
            </p:cNvGraphicFramePr>
            <p:nvPr/>
          </p:nvGraphicFramePr>
          <p:xfrm>
            <a:off x="6839298" y="5584850"/>
            <a:ext cx="217487" cy="219075"/>
          </p:xfrm>
          <a:graphic>
            <a:graphicData uri="http://schemas.openxmlformats.org/presentationml/2006/ole">
              <p:oleObj spid="_x0000_s3079" name="Visio" r:id="rId8" imgW="1092695" imgH="1702422" progId="">
                <p:embed/>
              </p:oleObj>
            </a:graphicData>
          </a:graphic>
        </p:graphicFrame>
        <p:graphicFrame>
          <p:nvGraphicFramePr>
            <p:cNvPr id="44" name="Object 47"/>
            <p:cNvGraphicFramePr>
              <a:graphicFrameLocks noChangeAspect="1"/>
            </p:cNvGraphicFramePr>
            <p:nvPr/>
          </p:nvGraphicFramePr>
          <p:xfrm>
            <a:off x="1800573" y="5622950"/>
            <a:ext cx="301625" cy="398462"/>
          </p:xfrm>
          <a:graphic>
            <a:graphicData uri="http://schemas.openxmlformats.org/presentationml/2006/ole">
              <p:oleObj spid="_x0000_s3080" name="Visio" r:id="rId9" imgW="749592" imgH="1109641" progId="">
                <p:embed/>
              </p:oleObj>
            </a:graphicData>
          </a:graphic>
        </p:graphicFrame>
        <p:cxnSp>
          <p:nvCxnSpPr>
            <p:cNvPr id="45" name="Connettore 1 39"/>
            <p:cNvCxnSpPr/>
            <p:nvPr/>
          </p:nvCxnSpPr>
          <p:spPr>
            <a:xfrm rot="10800000">
              <a:off x="2016473" y="5803925"/>
              <a:ext cx="1871662" cy="73025"/>
            </a:xfrm>
            <a:prstGeom prst="line">
              <a:avLst/>
            </a:prstGeom>
            <a:noFill/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cxnSp>
          <p:nvCxnSpPr>
            <p:cNvPr id="46" name="Connettore 1 40"/>
            <p:cNvCxnSpPr/>
            <p:nvPr/>
          </p:nvCxnSpPr>
          <p:spPr>
            <a:xfrm flipV="1">
              <a:off x="4248498" y="5588025"/>
              <a:ext cx="720725" cy="288925"/>
            </a:xfrm>
            <a:prstGeom prst="line">
              <a:avLst/>
            </a:prstGeom>
            <a:noFill/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7" name="Connettore 1 41"/>
            <p:cNvCxnSpPr/>
            <p:nvPr/>
          </p:nvCxnSpPr>
          <p:spPr>
            <a:xfrm rot="16200000" flipV="1">
              <a:off x="4969223" y="5732487"/>
              <a:ext cx="287337" cy="144463"/>
            </a:xfrm>
            <a:prstGeom prst="line">
              <a:avLst/>
            </a:prstGeom>
            <a:noFill/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8" name="Connettore 1 42"/>
            <p:cNvCxnSpPr/>
            <p:nvPr/>
          </p:nvCxnSpPr>
          <p:spPr>
            <a:xfrm rot="10800000">
              <a:off x="5040660" y="5661050"/>
              <a:ext cx="647700" cy="71437"/>
            </a:xfrm>
            <a:prstGeom prst="line">
              <a:avLst/>
            </a:prstGeom>
            <a:noFill/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9" name="Connettore 1 43"/>
            <p:cNvCxnSpPr/>
            <p:nvPr/>
          </p:nvCxnSpPr>
          <p:spPr>
            <a:xfrm flipV="1">
              <a:off x="5256560" y="5732487"/>
              <a:ext cx="504825" cy="215900"/>
            </a:xfrm>
            <a:prstGeom prst="line">
              <a:avLst/>
            </a:prstGeom>
            <a:noFill/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0" name="Connettore 1 44"/>
            <p:cNvCxnSpPr/>
            <p:nvPr/>
          </p:nvCxnSpPr>
          <p:spPr>
            <a:xfrm flipV="1">
              <a:off x="5832823" y="5661050"/>
              <a:ext cx="1079500" cy="71437"/>
            </a:xfrm>
            <a:prstGeom prst="line">
              <a:avLst/>
            </a:prstGeom>
            <a:noFill/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1" name="Connettore 1 45"/>
            <p:cNvCxnSpPr/>
            <p:nvPr/>
          </p:nvCxnSpPr>
          <p:spPr>
            <a:xfrm>
              <a:off x="5832823" y="5803925"/>
              <a:ext cx="576262" cy="217487"/>
            </a:xfrm>
            <a:prstGeom prst="line">
              <a:avLst/>
            </a:prstGeom>
            <a:noFill/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2" name="Connettore 1 46"/>
            <p:cNvCxnSpPr/>
            <p:nvPr/>
          </p:nvCxnSpPr>
          <p:spPr>
            <a:xfrm rot="5400000">
              <a:off x="3635722" y="5192738"/>
              <a:ext cx="936625" cy="0"/>
            </a:xfrm>
            <a:prstGeom prst="line">
              <a:avLst/>
            </a:prstGeom>
            <a:noFill/>
            <a:ln w="9525" cap="flat" cmpd="sng" algn="ctr">
              <a:solidFill>
                <a:srgbClr val="EEECE1">
                  <a:lumMod val="10000"/>
                </a:srgbClr>
              </a:solidFill>
              <a:prstDash val="dash"/>
            </a:ln>
            <a:effectLst/>
          </p:spPr>
        </p:cxnSp>
        <p:cxnSp>
          <p:nvCxnSpPr>
            <p:cNvPr id="53" name="Forma 47"/>
            <p:cNvCxnSpPr>
              <a:stCxn id="24" idx="2"/>
              <a:endCxn id="31" idx="2"/>
            </p:cNvCxnSpPr>
            <p:nvPr/>
          </p:nvCxnSpPr>
          <p:spPr>
            <a:xfrm rot="16200000" flipH="1">
              <a:off x="3546823" y="4238649"/>
              <a:ext cx="215900" cy="612775"/>
            </a:xfrm>
            <a:prstGeom prst="bentConnector2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4" name="Forma 83"/>
            <p:cNvCxnSpPr>
              <a:stCxn id="24" idx="3"/>
              <a:endCxn id="21" idx="1"/>
            </p:cNvCxnSpPr>
            <p:nvPr/>
          </p:nvCxnSpPr>
          <p:spPr>
            <a:xfrm flipV="1">
              <a:off x="3888135" y="3825900"/>
              <a:ext cx="1152525" cy="358775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pic>
        <p:nvPicPr>
          <p:cNvPr id="57" name="Picture 11" descr="C:\Documents and Settings\ssoudan\Mes documents\Downloads\logo-blackonwhit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49714" y="188640"/>
            <a:ext cx="167957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57 CuadroTexto"/>
          <p:cNvSpPr txBox="1"/>
          <p:nvPr/>
        </p:nvSpPr>
        <p:spPr>
          <a:xfrm>
            <a:off x="7379435" y="546914"/>
            <a:ext cx="1305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www.geysers.eu</a:t>
            </a:r>
            <a:endParaRPr lang="es-ES" dirty="0"/>
          </a:p>
        </p:txBody>
      </p:sp>
      <p:sp>
        <p:nvSpPr>
          <p:cNvPr id="59" name="Rectangle 7"/>
          <p:cNvSpPr txBox="1">
            <a:spLocks/>
          </p:cNvSpPr>
          <p:nvPr/>
        </p:nvSpPr>
        <p:spPr>
          <a:xfrm>
            <a:off x="349250" y="1052736"/>
            <a:ext cx="8399463" cy="730805"/>
          </a:xfrm>
          <a:prstGeom prst="rect">
            <a:avLst/>
          </a:prstGeom>
        </p:spPr>
        <p:txBody>
          <a:bodyPr/>
          <a:lstStyle/>
          <a:p>
            <a:pPr marL="171450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n-US" sz="1800" b="0" kern="0" dirty="0" smtClean="0">
                <a:latin typeface="+mn-lt"/>
              </a:rPr>
              <a:t>Dynamic on-demand provisioning of network and IT resources in a single-step, through a set of seamlessly integrated procedures.</a:t>
            </a:r>
          </a:p>
          <a:p>
            <a:pPr marL="171450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endParaRPr lang="en-US" sz="1800" b="0" kern="0" dirty="0" smtClean="0">
              <a:latin typeface="+mn-lt"/>
              <a:ea typeface="+mn-ea"/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4530084" y="2262340"/>
            <a:ext cx="3339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NIPS = Network + IT </a:t>
            </a:r>
            <a:r>
              <a:rPr lang="es-ES" sz="1400" dirty="0" err="1" smtClean="0"/>
              <a:t>Provisioning</a:t>
            </a:r>
            <a:r>
              <a:rPr lang="es-ES" sz="1400" dirty="0" smtClean="0"/>
              <a:t> </a:t>
            </a:r>
            <a:r>
              <a:rPr lang="es-ES" sz="1400" dirty="0" err="1" smtClean="0"/>
              <a:t>Service</a:t>
            </a:r>
            <a:endParaRPr lang="es-E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NIPS Interface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CFF7D-DFBE-453F-93CB-8D20A358A5D0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6" name="Rectangle 7"/>
          <p:cNvSpPr txBox="1">
            <a:spLocks/>
          </p:cNvSpPr>
          <p:nvPr/>
        </p:nvSpPr>
        <p:spPr>
          <a:xfrm>
            <a:off x="324322" y="1042011"/>
            <a:ext cx="8399463" cy="730805"/>
          </a:xfrm>
          <a:prstGeom prst="rect">
            <a:avLst/>
          </a:prstGeom>
        </p:spPr>
        <p:txBody>
          <a:bodyPr/>
          <a:lstStyle/>
          <a:p>
            <a:pPr marL="171450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n-US" sz="2000" b="0" kern="0" dirty="0" smtClean="0"/>
              <a:t>A Service-to-Network interface providing different services:</a:t>
            </a:r>
          </a:p>
          <a:p>
            <a:pPr marL="628650" lvl="1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n-US" sz="1600" kern="0" dirty="0" err="1" smtClean="0">
                <a:latin typeface="+mn-lt"/>
              </a:rPr>
              <a:t>Unicast</a:t>
            </a:r>
            <a:r>
              <a:rPr lang="en-US" sz="1600" b="0" kern="0" dirty="0" smtClean="0">
                <a:latin typeface="+mn-lt"/>
              </a:rPr>
              <a:t>: on demand network connection </a:t>
            </a:r>
            <a:r>
              <a:rPr lang="en-US" sz="1600" b="0" kern="0" dirty="0" smtClean="0">
                <a:latin typeface="+mn-lt"/>
                <a:sym typeface="Wingdings" pitchFamily="2" charset="2"/>
              </a:rPr>
              <a:t> traditional </a:t>
            </a:r>
            <a:r>
              <a:rPr lang="en-US" sz="1600" b="0" kern="0" dirty="0" err="1" smtClean="0">
                <a:latin typeface="+mn-lt"/>
                <a:sym typeface="Wingdings" pitchFamily="2" charset="2"/>
              </a:rPr>
              <a:t>BoD</a:t>
            </a:r>
            <a:r>
              <a:rPr lang="en-US" sz="1600" b="0" kern="0" dirty="0" smtClean="0">
                <a:latin typeface="+mn-lt"/>
                <a:sym typeface="Wingdings" pitchFamily="2" charset="2"/>
              </a:rPr>
              <a:t>.</a:t>
            </a:r>
            <a:endParaRPr lang="en-US" sz="1600" b="0" kern="0" dirty="0" smtClean="0">
              <a:latin typeface="+mn-lt"/>
            </a:endParaRPr>
          </a:p>
          <a:p>
            <a:pPr marL="628650" lvl="1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n-US" sz="1600" kern="0" dirty="0" smtClean="0">
                <a:latin typeface="+mn-lt"/>
              </a:rPr>
              <a:t>Assisted </a:t>
            </a:r>
            <a:r>
              <a:rPr lang="en-US" sz="1600" kern="0" dirty="0" err="1" smtClean="0">
                <a:latin typeface="+mn-lt"/>
              </a:rPr>
              <a:t>unicast</a:t>
            </a:r>
            <a:r>
              <a:rPr lang="en-US" sz="1600" b="0" kern="0" dirty="0" smtClean="0">
                <a:latin typeface="+mn-lt"/>
              </a:rPr>
              <a:t>: quotation about cost/performance of [</a:t>
            </a:r>
            <a:r>
              <a:rPr lang="en-US" sz="1600" b="0" kern="0" dirty="0" err="1" smtClean="0">
                <a:latin typeface="+mn-lt"/>
              </a:rPr>
              <a:t>src,dst</a:t>
            </a:r>
            <a:r>
              <a:rPr lang="en-US" sz="1600" b="0" kern="0" dirty="0" smtClean="0">
                <a:latin typeface="+mn-lt"/>
              </a:rPr>
              <a:t>] pairs </a:t>
            </a:r>
            <a:r>
              <a:rPr lang="en-US" sz="1600" b="0" kern="0" dirty="0" smtClean="0">
                <a:latin typeface="+mn-lt"/>
                <a:sym typeface="Wingdings" pitchFamily="2" charset="2"/>
              </a:rPr>
              <a:t> network query.</a:t>
            </a:r>
            <a:endParaRPr lang="en-US" sz="1600" b="0" kern="0" dirty="0" smtClean="0">
              <a:latin typeface="+mn-lt"/>
            </a:endParaRPr>
          </a:p>
          <a:p>
            <a:pPr marL="628650" lvl="1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n-US" sz="1600" kern="0" dirty="0" smtClean="0">
                <a:latin typeface="+mn-lt"/>
              </a:rPr>
              <a:t>Restricted </a:t>
            </a:r>
            <a:r>
              <a:rPr lang="en-US" sz="1600" kern="0" dirty="0" err="1" smtClean="0">
                <a:latin typeface="+mn-lt"/>
              </a:rPr>
              <a:t>anycast</a:t>
            </a:r>
            <a:r>
              <a:rPr lang="en-US" sz="1600" b="0" kern="0" dirty="0" smtClean="0">
                <a:latin typeface="+mn-lt"/>
              </a:rPr>
              <a:t>: selection from a set of end-points </a:t>
            </a:r>
            <a:r>
              <a:rPr lang="en-US" sz="1600" b="0" kern="0" dirty="0" smtClean="0">
                <a:latin typeface="+mn-lt"/>
                <a:sym typeface="Wingdings" pitchFamily="2" charset="2"/>
              </a:rPr>
              <a:t> network-centric </a:t>
            </a:r>
            <a:r>
              <a:rPr lang="en-US" sz="1600" b="0" kern="0" dirty="0" err="1" smtClean="0">
                <a:latin typeface="+mn-lt"/>
                <a:sym typeface="Wingdings" pitchFamily="2" charset="2"/>
              </a:rPr>
              <a:t>query+BoD</a:t>
            </a:r>
            <a:r>
              <a:rPr lang="en-US" sz="1600" b="0" kern="0" dirty="0" smtClean="0">
                <a:latin typeface="+mn-lt"/>
                <a:sym typeface="Wingdings" pitchFamily="2" charset="2"/>
              </a:rPr>
              <a:t>.</a:t>
            </a:r>
            <a:endParaRPr lang="en-US" sz="1600" b="0" kern="0" dirty="0" smtClean="0">
              <a:latin typeface="+mn-lt"/>
            </a:endParaRPr>
          </a:p>
          <a:p>
            <a:pPr marL="628650" lvl="1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n-US" sz="1600" kern="0" dirty="0" err="1" smtClean="0">
                <a:latin typeface="+mn-lt"/>
              </a:rPr>
              <a:t>Anycast</a:t>
            </a:r>
            <a:r>
              <a:rPr lang="en-US" sz="1600" b="0" kern="0" dirty="0" smtClean="0">
                <a:latin typeface="+mn-lt"/>
              </a:rPr>
              <a:t>: IT end-points selection fully delegated to the NCP </a:t>
            </a:r>
            <a:r>
              <a:rPr lang="en-US" sz="1600" b="0" kern="0" dirty="0" smtClean="0">
                <a:latin typeface="+mn-lt"/>
                <a:sym typeface="Wingdings" pitchFamily="2" charset="2"/>
              </a:rPr>
              <a:t> IT-aware routing!</a:t>
            </a:r>
            <a:endParaRPr lang="en-US" sz="1600" b="0" kern="0" dirty="0" smtClean="0">
              <a:latin typeface="+mn-lt"/>
            </a:endParaRPr>
          </a:p>
          <a:p>
            <a:pPr marL="171450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n-US" sz="2000" b="0" kern="0" dirty="0" smtClean="0">
                <a:latin typeface="+mn-lt"/>
              </a:rPr>
              <a:t>Besides, cross-layer escalation of monitoring and recovery procedures.</a:t>
            </a:r>
          </a:p>
        </p:txBody>
      </p:sp>
      <p:sp>
        <p:nvSpPr>
          <p:cNvPr id="56" name="Ovale 4"/>
          <p:cNvSpPr/>
          <p:nvPr/>
        </p:nvSpPr>
        <p:spPr>
          <a:xfrm>
            <a:off x="3167063" y="3501008"/>
            <a:ext cx="2809875" cy="7207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/>
              <a:t>NIPS functionalities</a:t>
            </a:r>
          </a:p>
        </p:txBody>
      </p:sp>
      <p:sp>
        <p:nvSpPr>
          <p:cNvPr id="57" name="CasellaDiTesto 5"/>
          <p:cNvSpPr txBox="1"/>
          <p:nvPr/>
        </p:nvSpPr>
        <p:spPr>
          <a:xfrm>
            <a:off x="6229350" y="4718174"/>
            <a:ext cx="2519363" cy="1231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600" b="1" dirty="0">
                <a:solidFill>
                  <a:srgbClr val="3A314B"/>
                </a:solidFill>
              </a:rPr>
              <a:t>IT resources advertisement</a:t>
            </a:r>
          </a:p>
          <a:p>
            <a:pPr>
              <a:buSzPct val="90000"/>
              <a:buFont typeface="Wingdings" pitchFamily="2" charset="2"/>
              <a:buChar char="ü"/>
              <a:defRPr/>
            </a:pPr>
            <a:r>
              <a:rPr lang="it-IT" sz="1400" dirty="0">
                <a:solidFill>
                  <a:srgbClr val="3A314B"/>
                </a:solidFill>
              </a:rPr>
              <a:t> Capabilities</a:t>
            </a:r>
          </a:p>
          <a:p>
            <a:pPr>
              <a:buSzPct val="90000"/>
              <a:buFont typeface="Wingdings" pitchFamily="2" charset="2"/>
              <a:buChar char="ü"/>
              <a:defRPr/>
            </a:pPr>
            <a:r>
              <a:rPr lang="it-IT" sz="1400" dirty="0">
                <a:solidFill>
                  <a:srgbClr val="3A314B"/>
                </a:solidFill>
              </a:rPr>
              <a:t> Availabilities</a:t>
            </a:r>
          </a:p>
          <a:p>
            <a:pPr>
              <a:buSzPct val="90000"/>
              <a:buFont typeface="Wingdings" pitchFamily="2" charset="2"/>
              <a:buChar char="ü"/>
              <a:defRPr/>
            </a:pPr>
            <a:r>
              <a:rPr lang="it-IT" sz="1400" dirty="0">
                <a:solidFill>
                  <a:srgbClr val="3A314B"/>
                </a:solidFill>
              </a:rPr>
              <a:t> Green parameters</a:t>
            </a:r>
          </a:p>
        </p:txBody>
      </p:sp>
      <p:sp>
        <p:nvSpPr>
          <p:cNvPr id="58" name="CasellaDiTesto 6"/>
          <p:cNvSpPr txBox="1"/>
          <p:nvPr/>
        </p:nvSpPr>
        <p:spPr>
          <a:xfrm>
            <a:off x="395660" y="4704680"/>
            <a:ext cx="2520950" cy="1244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1600" b="1">
                <a:solidFill>
                  <a:srgbClr val="3A314B"/>
                </a:solidFill>
              </a:rPr>
              <a:t>NIPS requests for service life-cycle management</a:t>
            </a:r>
          </a:p>
          <a:p>
            <a:pPr>
              <a:buSzPct val="90000"/>
              <a:buFont typeface="Wingdings" pitchFamily="2" charset="2"/>
              <a:buChar char="ü"/>
              <a:defRPr/>
            </a:pPr>
            <a:r>
              <a:rPr lang="it-IT" sz="1400">
                <a:solidFill>
                  <a:srgbClr val="3A314B"/>
                </a:solidFill>
              </a:rPr>
              <a:t> Setup</a:t>
            </a:r>
          </a:p>
          <a:p>
            <a:pPr>
              <a:buSzPct val="90000"/>
              <a:buFont typeface="Wingdings" pitchFamily="2" charset="2"/>
              <a:buChar char="ü"/>
              <a:defRPr/>
            </a:pPr>
            <a:r>
              <a:rPr lang="it-IT" sz="1400">
                <a:solidFill>
                  <a:srgbClr val="3A314B"/>
                </a:solidFill>
              </a:rPr>
              <a:t> Modification</a:t>
            </a:r>
          </a:p>
          <a:p>
            <a:pPr>
              <a:buSzPct val="90000"/>
              <a:buFont typeface="Wingdings" pitchFamily="2" charset="2"/>
              <a:buChar char="ü"/>
              <a:defRPr/>
            </a:pPr>
            <a:r>
              <a:rPr lang="it-IT" sz="1400">
                <a:solidFill>
                  <a:srgbClr val="3A314B"/>
                </a:solidFill>
              </a:rPr>
              <a:t> Tear-down</a:t>
            </a:r>
          </a:p>
        </p:txBody>
      </p:sp>
      <p:sp>
        <p:nvSpPr>
          <p:cNvPr id="59" name="CasellaDiTesto 7"/>
          <p:cNvSpPr txBox="1"/>
          <p:nvPr/>
        </p:nvSpPr>
        <p:spPr>
          <a:xfrm>
            <a:off x="3317875" y="4949155"/>
            <a:ext cx="2519362" cy="1000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1600" b="1">
                <a:solidFill>
                  <a:srgbClr val="3A314B"/>
                </a:solidFill>
              </a:rPr>
              <a:t>Monitoring</a:t>
            </a:r>
          </a:p>
          <a:p>
            <a:pPr>
              <a:buSzPct val="90000"/>
              <a:buFont typeface="Wingdings" pitchFamily="2" charset="2"/>
              <a:buChar char="ü"/>
              <a:defRPr/>
            </a:pPr>
            <a:r>
              <a:rPr lang="it-IT" sz="1400">
                <a:solidFill>
                  <a:srgbClr val="3A314B"/>
                </a:solidFill>
              </a:rPr>
              <a:t> Status queries</a:t>
            </a:r>
          </a:p>
          <a:p>
            <a:pPr>
              <a:buSzPct val="90000"/>
              <a:buFont typeface="Wingdings" pitchFamily="2" charset="2"/>
              <a:buChar char="ü"/>
              <a:defRPr/>
            </a:pPr>
            <a:r>
              <a:rPr lang="it-IT" sz="1400">
                <a:solidFill>
                  <a:srgbClr val="3A314B"/>
                </a:solidFill>
              </a:rPr>
              <a:t> Notifications (failures, restorations)</a:t>
            </a:r>
          </a:p>
        </p:txBody>
      </p:sp>
      <p:cxnSp>
        <p:nvCxnSpPr>
          <p:cNvPr id="60" name="Connettore 4 14"/>
          <p:cNvCxnSpPr>
            <a:cxnSpLocks noChangeShapeType="1"/>
            <a:stCxn id="56" idx="4"/>
            <a:endCxn id="57" idx="0"/>
          </p:cNvCxnSpPr>
          <p:nvPr/>
        </p:nvCxnSpPr>
        <p:spPr bwMode="auto">
          <a:xfrm rot="16200000" flipH="1">
            <a:off x="5782296" y="3011437"/>
            <a:ext cx="496441" cy="2917031"/>
          </a:xfrm>
          <a:prstGeom prst="straightConnector1">
            <a:avLst/>
          </a:prstGeom>
          <a:noFill/>
          <a:ln w="9525" algn="ctr">
            <a:solidFill>
              <a:srgbClr val="BE4B48"/>
            </a:solidFill>
            <a:round/>
            <a:headEnd/>
            <a:tailEnd/>
          </a:ln>
        </p:spPr>
      </p:cxnSp>
      <p:cxnSp>
        <p:nvCxnSpPr>
          <p:cNvPr id="61" name="Connettore 4 16"/>
          <p:cNvCxnSpPr>
            <a:cxnSpLocks noChangeShapeType="1"/>
            <a:stCxn id="56" idx="4"/>
            <a:endCxn id="58" idx="0"/>
          </p:cNvCxnSpPr>
          <p:nvPr/>
        </p:nvCxnSpPr>
        <p:spPr bwMode="auto">
          <a:xfrm rot="5400000">
            <a:off x="2872595" y="3005273"/>
            <a:ext cx="482947" cy="2915866"/>
          </a:xfrm>
          <a:prstGeom prst="straightConnector1">
            <a:avLst/>
          </a:prstGeom>
          <a:noFill/>
          <a:ln w="9525" algn="ctr">
            <a:solidFill>
              <a:srgbClr val="BE4B48"/>
            </a:solidFill>
            <a:round/>
            <a:headEnd/>
            <a:tailEnd/>
          </a:ln>
        </p:spPr>
      </p:cxnSp>
      <p:cxnSp>
        <p:nvCxnSpPr>
          <p:cNvPr id="62" name="Forma 18"/>
          <p:cNvCxnSpPr>
            <a:cxnSpLocks noChangeShapeType="1"/>
            <a:stCxn id="56" idx="4"/>
            <a:endCxn id="59" idx="0"/>
          </p:cNvCxnSpPr>
          <p:nvPr/>
        </p:nvCxnSpPr>
        <p:spPr bwMode="auto">
          <a:xfrm rot="16200000" flipH="1">
            <a:off x="4211067" y="4582666"/>
            <a:ext cx="727422" cy="5555"/>
          </a:xfrm>
          <a:prstGeom prst="straightConnector1">
            <a:avLst/>
          </a:prstGeom>
          <a:noFill/>
          <a:ln w="9525" algn="ctr">
            <a:solidFill>
              <a:srgbClr val="BE4B48"/>
            </a:solidFill>
            <a:round/>
            <a:headEnd/>
            <a:tailEnd/>
          </a:ln>
        </p:spPr>
      </p:cxnSp>
      <p:pic>
        <p:nvPicPr>
          <p:cNvPr id="71" name="Picture 11" descr="C:\Documents and Settings\ssoudan\Mes documents\Downloads\logo-blackonwh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9714" y="188640"/>
            <a:ext cx="167957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7379435" y="546914"/>
            <a:ext cx="1305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www.geysers.eu</a:t>
            </a:r>
            <a:endParaRPr lang="es-E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11" name="120 Título"/>
          <p:cNvSpPr>
            <a:spLocks noGrp="1"/>
          </p:cNvSpPr>
          <p:nvPr>
            <p:ph type="title"/>
          </p:nvPr>
        </p:nvSpPr>
        <p:spPr>
          <a:xfrm>
            <a:off x="719263" y="214313"/>
            <a:ext cx="7976985" cy="534368"/>
          </a:xfrm>
        </p:spPr>
        <p:txBody>
          <a:bodyPr/>
          <a:lstStyle/>
          <a:p>
            <a:r>
              <a:rPr lang="en-GB" dirty="0" smtClean="0"/>
              <a:t>In brief...</a:t>
            </a:r>
          </a:p>
        </p:txBody>
      </p:sp>
      <p:sp>
        <p:nvSpPr>
          <p:cNvPr id="120" name="119 CuadroTexto"/>
          <p:cNvSpPr txBox="1"/>
          <p:nvPr/>
        </p:nvSpPr>
        <p:spPr>
          <a:xfrm>
            <a:off x="719263" y="92867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Rectangle 7"/>
          <p:cNvSpPr txBox="1">
            <a:spLocks/>
          </p:cNvSpPr>
          <p:nvPr/>
        </p:nvSpPr>
        <p:spPr>
          <a:xfrm>
            <a:off x="349250" y="1122363"/>
            <a:ext cx="8399463" cy="5186957"/>
          </a:xfrm>
          <a:prstGeom prst="rect">
            <a:avLst/>
          </a:prstGeom>
        </p:spPr>
        <p:txBody>
          <a:bodyPr/>
          <a:lstStyle/>
          <a:p>
            <a:pPr marL="171450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n-US" sz="2000" b="0" kern="0" dirty="0" smtClean="0"/>
              <a:t>Once upon a time, cross-layer IP over WDM optimization provided new ideas on the way completely different networks could be integrated. </a:t>
            </a:r>
            <a:endParaRPr lang="en-US" sz="2000" b="0" kern="0" dirty="0" smtClean="0">
              <a:latin typeface="+mn-lt"/>
              <a:ea typeface="+mn-ea"/>
            </a:endParaRPr>
          </a:p>
          <a:p>
            <a:pPr marL="171450" lvl="0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endParaRPr lang="en-US" sz="2000" b="0" kern="0" dirty="0" smtClean="0">
              <a:latin typeface="+mn-lt"/>
              <a:ea typeface="+mn-ea"/>
            </a:endParaRPr>
          </a:p>
          <a:p>
            <a:pPr marL="171450" lvl="0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n-US" sz="2000" b="0" kern="0" dirty="0" smtClean="0">
                <a:latin typeface="+mn-lt"/>
              </a:rPr>
              <a:t>IT/Network CSO will eventually follow the same slow, but paced path.</a:t>
            </a:r>
          </a:p>
          <a:p>
            <a:pPr marL="171450" lvl="0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endParaRPr lang="en-US" sz="2000" b="0" kern="0" dirty="0" smtClean="0">
              <a:latin typeface="+mn-lt"/>
              <a:ea typeface="+mn-ea"/>
            </a:endParaRPr>
          </a:p>
          <a:p>
            <a:pPr marL="171450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n-US" sz="2000" b="0" kern="0" dirty="0" smtClean="0"/>
              <a:t>An integration of network &amp; cloud would be of great benefit for </a:t>
            </a:r>
            <a:r>
              <a:rPr lang="en-US" sz="2000" b="0" kern="0" dirty="0" err="1" smtClean="0"/>
              <a:t>Telcos</a:t>
            </a:r>
            <a:r>
              <a:rPr lang="en-US" sz="2000" b="0" kern="0" dirty="0" smtClean="0"/>
              <a:t>.</a:t>
            </a:r>
          </a:p>
          <a:p>
            <a:pPr marL="171450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endParaRPr lang="en-US" sz="2000" b="0" kern="0" dirty="0" smtClean="0"/>
          </a:p>
          <a:p>
            <a:pPr marL="171450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n-US" sz="2000" b="0" kern="0" dirty="0" smtClean="0"/>
              <a:t>A CSO WG should provide a common standardized framework.</a:t>
            </a:r>
          </a:p>
          <a:p>
            <a:pPr marL="171450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endParaRPr lang="en-US" sz="2000" b="0" kern="0" dirty="0" smtClean="0"/>
          </a:p>
          <a:p>
            <a:pPr marL="171450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r>
              <a:rPr lang="en-US" sz="2000" b="0" kern="0" dirty="0" smtClean="0"/>
              <a:t>The scope is still quite open, but a lot of work is already in place. </a:t>
            </a:r>
          </a:p>
          <a:p>
            <a:pPr marL="171450" lvl="0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endParaRPr lang="en-US" sz="2000" b="0" kern="0" dirty="0" smtClean="0">
              <a:latin typeface="+mn-lt"/>
              <a:ea typeface="+mn-ea"/>
            </a:endParaRPr>
          </a:p>
          <a:p>
            <a:pPr marL="171450" lvl="0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endParaRPr lang="en-US" sz="2000" b="0" kern="0" dirty="0" smtClean="0">
              <a:latin typeface="+mn-lt"/>
            </a:endParaRPr>
          </a:p>
          <a:p>
            <a:pPr marL="171450" lvl="0" indent="-171450" algn="just" defTabSz="457200">
              <a:spcAft>
                <a:spcPts val="600"/>
              </a:spcAft>
              <a:buClr>
                <a:srgbClr val="65C3D4"/>
              </a:buClr>
              <a:buSzPct val="150000"/>
              <a:buFont typeface="Wingdings" pitchFamily="2" charset="2"/>
              <a:buChar char="§"/>
            </a:pPr>
            <a:endParaRPr lang="en-US" sz="2000" b="0" kern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1266" name="Imagen 5" descr="TFN_Logo Cierre_Azu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4825" y="3019425"/>
            <a:ext cx="308451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 bwMode="auto">
          <a:xfrm>
            <a:off x="-1" y="6000768"/>
            <a:ext cx="9129600" cy="7857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heSansCorrespondence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7952" y="357166"/>
            <a:ext cx="28969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noProof="1" smtClean="0">
                <a:solidFill>
                  <a:schemeClr val="bg1"/>
                </a:solidFill>
              </a:rPr>
              <a:t>abcedefghijklmnñopqrstuvwxyz</a:t>
            </a:r>
          </a:p>
          <a:p>
            <a:r>
              <a:rPr lang="en-US" sz="400" noProof="1" smtClean="0">
                <a:solidFill>
                  <a:schemeClr val="bg1"/>
                </a:solidFill>
              </a:rPr>
              <a:t>ABCDEFGHIJKLMNOPQRSTUVWXYZ</a:t>
            </a:r>
          </a:p>
          <a:p>
            <a:r>
              <a:rPr lang="en-US" sz="400" noProof="1" smtClean="0">
                <a:solidFill>
                  <a:schemeClr val="bg1"/>
                </a:solidFill>
              </a:rPr>
              <a:t>123456789~$¨´Ç`+%&amp;()=?¡ *^][}{-_;:,º\/</a:t>
            </a:r>
          </a:p>
          <a:p>
            <a:r>
              <a:rPr lang="en-US" sz="400" b="0" i="1" noProof="1" smtClean="0">
                <a:solidFill>
                  <a:schemeClr val="bg1"/>
                </a:solidFill>
              </a:rPr>
              <a:t>abcedefghijklmnñopqrstuvwxyz</a:t>
            </a:r>
          </a:p>
          <a:p>
            <a:r>
              <a:rPr lang="en-US" sz="400" b="0" i="1" noProof="1" smtClean="0">
                <a:solidFill>
                  <a:schemeClr val="bg1"/>
                </a:solidFill>
              </a:rPr>
              <a:t>ABCDEFGHIJKLMNOPQRSTUVWXYZ</a:t>
            </a:r>
          </a:p>
          <a:p>
            <a:r>
              <a:rPr lang="en-US" sz="400" b="0" i="1" noProof="1" smtClean="0">
                <a:solidFill>
                  <a:schemeClr val="bg1"/>
                </a:solidFill>
              </a:rPr>
              <a:t>123456789~$¨´Ç`+%&amp;()=?¡ *^][}{-_;:,º\/</a:t>
            </a:r>
          </a:p>
          <a:p>
            <a:r>
              <a:rPr lang="en-US" sz="400" b="0" noProof="1" smtClean="0">
                <a:solidFill>
                  <a:schemeClr val="bg1"/>
                </a:solidFill>
              </a:rPr>
              <a:t>abcedefghijklmnñopqrstuvwxyz</a:t>
            </a:r>
          </a:p>
          <a:p>
            <a:r>
              <a:rPr lang="en-US" sz="400" b="0" noProof="1" smtClean="0">
                <a:solidFill>
                  <a:schemeClr val="bg1"/>
                </a:solidFill>
              </a:rPr>
              <a:t>ABCDEFGHIJKLMNOPQRSTUVWXYZ</a:t>
            </a:r>
          </a:p>
          <a:p>
            <a:r>
              <a:rPr lang="en-US" sz="400" b="0" noProof="1" smtClean="0">
                <a:solidFill>
                  <a:schemeClr val="bg1"/>
                </a:solidFill>
              </a:rPr>
              <a:t>123456789~$¨´Ç`+%&amp;()=?¡ *^][}{-_;:,º\/</a:t>
            </a:r>
          </a:p>
          <a:p>
            <a:endParaRPr lang="en-US" sz="400" noProof="1" smtClean="0">
              <a:solidFill>
                <a:schemeClr val="bg1"/>
              </a:solidFill>
            </a:endParaRPr>
          </a:p>
          <a:p>
            <a:endParaRPr lang="en-US" sz="400" noProof="1" smtClean="0">
              <a:solidFill>
                <a:schemeClr val="bg1"/>
              </a:solidFill>
            </a:endParaRPr>
          </a:p>
          <a:p>
            <a:endParaRPr lang="en-US" sz="400" noProof="1" smtClean="0">
              <a:solidFill>
                <a:schemeClr val="bg1"/>
              </a:solidFill>
            </a:endParaRPr>
          </a:p>
          <a:p>
            <a:endParaRPr lang="en-US" sz="400" noProof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5">
      <a:dk1>
        <a:srgbClr val="043F52"/>
      </a:dk1>
      <a:lt1>
        <a:srgbClr val="FFFFFF"/>
      </a:lt1>
      <a:dk2>
        <a:srgbClr val="61B8CD"/>
      </a:dk2>
      <a:lt2>
        <a:srgbClr val="EEECE1"/>
      </a:lt2>
      <a:accent1>
        <a:srgbClr val="043F52"/>
      </a:accent1>
      <a:accent2>
        <a:srgbClr val="61B8CD"/>
      </a:accent2>
      <a:accent3>
        <a:srgbClr val="FFFFFF"/>
      </a:accent3>
      <a:accent4>
        <a:srgbClr val="033445"/>
      </a:accent4>
      <a:accent5>
        <a:srgbClr val="AAAFB3"/>
      </a:accent5>
      <a:accent6>
        <a:srgbClr val="57A6BA"/>
      </a:accent6>
      <a:hlink>
        <a:srgbClr val="FFFFCC"/>
      </a:hlink>
      <a:folHlink>
        <a:srgbClr val="D2A85D"/>
      </a:folHlink>
    </a:clrScheme>
    <a:fontScheme name="Diseño predeterminado">
      <a:majorFont>
        <a:latin typeface="Telefonica Headline Light"/>
        <a:ea typeface="Arial Unicode MS"/>
        <a:cs typeface="Arial Unicode MS"/>
      </a:majorFont>
      <a:minorFont>
        <a:latin typeface="Telefonica Tex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heSansCorrespondenc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heSansCorrespondence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FFF2AF"/>
        </a:dk2>
        <a:lt2>
          <a:srgbClr val="A9A49F"/>
        </a:lt2>
        <a:accent1>
          <a:srgbClr val="B2D1B2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D5E5D5"/>
        </a:accent5>
        <a:accent6>
          <a:srgbClr val="E7B95C"/>
        </a:accent6>
        <a:hlink>
          <a:srgbClr val="DBE9DB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FFF2AF"/>
        </a:dk2>
        <a:lt2>
          <a:srgbClr val="A9A49F"/>
        </a:lt2>
        <a:accent1>
          <a:srgbClr val="B2D1B2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D5E5D5"/>
        </a:accent5>
        <a:accent6>
          <a:srgbClr val="E7B95C"/>
        </a:accent6>
        <a:hlink>
          <a:srgbClr val="D00063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FFA000"/>
        </a:accent2>
        <a:accent3>
          <a:srgbClr val="FFFFFF"/>
        </a:accent3>
        <a:accent4>
          <a:srgbClr val="000000"/>
        </a:accent4>
        <a:accent5>
          <a:srgbClr val="E4F9AA"/>
        </a:accent5>
        <a:accent6>
          <a:srgbClr val="E79100"/>
        </a:accent6>
        <a:hlink>
          <a:srgbClr val="D00063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3399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FFA000"/>
        </a:accent2>
        <a:accent3>
          <a:srgbClr val="FFFFFF"/>
        </a:accent3>
        <a:accent4>
          <a:srgbClr val="002A82"/>
        </a:accent4>
        <a:accent5>
          <a:srgbClr val="E4F9AA"/>
        </a:accent5>
        <a:accent6>
          <a:srgbClr val="E79100"/>
        </a:accent6>
        <a:hlink>
          <a:srgbClr val="D00063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3399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B2B2B2"/>
        </a:accent2>
        <a:accent3>
          <a:srgbClr val="FFFFFF"/>
        </a:accent3>
        <a:accent4>
          <a:srgbClr val="002A82"/>
        </a:accent4>
        <a:accent5>
          <a:srgbClr val="E4F9AA"/>
        </a:accent5>
        <a:accent6>
          <a:srgbClr val="A1A1A1"/>
        </a:accent6>
        <a:hlink>
          <a:srgbClr val="003399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3399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B2B2B2"/>
        </a:accent2>
        <a:accent3>
          <a:srgbClr val="FFFFFF"/>
        </a:accent3>
        <a:accent4>
          <a:srgbClr val="002A82"/>
        </a:accent4>
        <a:accent5>
          <a:srgbClr val="E4F9AA"/>
        </a:accent5>
        <a:accent6>
          <a:srgbClr val="A1A1A1"/>
        </a:accent6>
        <a:hlink>
          <a:srgbClr val="003399"/>
        </a:hlink>
        <a:folHlink>
          <a:srgbClr val="FFA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3F52"/>
        </a:dk2>
        <a:lt2>
          <a:srgbClr val="EEECE1"/>
        </a:lt2>
        <a:accent1>
          <a:srgbClr val="003F52"/>
        </a:accent1>
        <a:accent2>
          <a:srgbClr val="65C3D5"/>
        </a:accent2>
        <a:accent3>
          <a:srgbClr val="FFFFFF"/>
        </a:accent3>
        <a:accent4>
          <a:srgbClr val="000000"/>
        </a:accent4>
        <a:accent5>
          <a:srgbClr val="AAAFB3"/>
        </a:accent5>
        <a:accent6>
          <a:srgbClr val="5BB0C1"/>
        </a:accent6>
        <a:hlink>
          <a:srgbClr val="003399"/>
        </a:hlink>
        <a:folHlink>
          <a:srgbClr val="FFA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0000"/>
        </a:dk1>
        <a:lt1>
          <a:srgbClr val="FFFFFF"/>
        </a:lt1>
        <a:dk2>
          <a:srgbClr val="003F52"/>
        </a:dk2>
        <a:lt2>
          <a:srgbClr val="EEECE1"/>
        </a:lt2>
        <a:accent1>
          <a:srgbClr val="003F52"/>
        </a:accent1>
        <a:accent2>
          <a:srgbClr val="54B4CC"/>
        </a:accent2>
        <a:accent3>
          <a:srgbClr val="FFFFFF"/>
        </a:accent3>
        <a:accent4>
          <a:srgbClr val="000000"/>
        </a:accent4>
        <a:accent5>
          <a:srgbClr val="AAAFB3"/>
        </a:accent5>
        <a:accent6>
          <a:srgbClr val="4BA3B9"/>
        </a:accent6>
        <a:hlink>
          <a:srgbClr val="800080"/>
        </a:hlink>
        <a:folHlink>
          <a:srgbClr val="65C3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000000"/>
        </a:dk1>
        <a:lt1>
          <a:srgbClr val="FFFFFF"/>
        </a:lt1>
        <a:dk2>
          <a:srgbClr val="003F52"/>
        </a:dk2>
        <a:lt2>
          <a:srgbClr val="EEECE1"/>
        </a:lt2>
        <a:accent1>
          <a:srgbClr val="003F52"/>
        </a:accent1>
        <a:accent2>
          <a:srgbClr val="61B8CD"/>
        </a:accent2>
        <a:accent3>
          <a:srgbClr val="FFFFFF"/>
        </a:accent3>
        <a:accent4>
          <a:srgbClr val="000000"/>
        </a:accent4>
        <a:accent5>
          <a:srgbClr val="AAAFB3"/>
        </a:accent5>
        <a:accent6>
          <a:srgbClr val="57A6BA"/>
        </a:accent6>
        <a:hlink>
          <a:srgbClr val="0000E1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003F52"/>
        </a:dk1>
        <a:lt1>
          <a:srgbClr val="FFFFFF"/>
        </a:lt1>
        <a:dk2>
          <a:srgbClr val="65C3D5"/>
        </a:dk2>
        <a:lt2>
          <a:srgbClr val="EEECE1"/>
        </a:lt2>
        <a:accent1>
          <a:srgbClr val="003F52"/>
        </a:accent1>
        <a:accent2>
          <a:srgbClr val="65C3D5"/>
        </a:accent2>
        <a:accent3>
          <a:srgbClr val="FFFFFF"/>
        </a:accent3>
        <a:accent4>
          <a:srgbClr val="003445"/>
        </a:accent4>
        <a:accent5>
          <a:srgbClr val="AAAFB3"/>
        </a:accent5>
        <a:accent6>
          <a:srgbClr val="5BB0C1"/>
        </a:accent6>
        <a:hlink>
          <a:srgbClr val="003399"/>
        </a:hlink>
        <a:folHlink>
          <a:srgbClr val="FFA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DDDDD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C8C8C8"/>
        </a:accent6>
        <a:hlink>
          <a:srgbClr val="7AB51D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7AB51D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3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FFFFCB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4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FFFF99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5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FFFFCC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0C32B8629F17F4AB1D0667F61DF3196" ma:contentTypeVersion="0" ma:contentTypeDescription="Crear nuevo documento." ma:contentTypeScope="" ma:versionID="04b6237afde21c7381ca31fe1c5de808">
  <xsd:schema xmlns:xsd="http://www.w3.org/2001/XMLSchema" xmlns:p="http://schemas.microsoft.com/office/2006/metadata/properties" targetNamespace="http://schemas.microsoft.com/office/2006/metadata/properties" ma:root="true" ma:fieldsID="b004d877ca112f136821ba8115f6472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C119123-B0B7-4440-ABBB-70B5659C66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73F82C-0BF0-414D-B5FF-ED508C2045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7861412-2871-429B-A8C9-7013C0105CAC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18421</TotalTime>
  <Words>641</Words>
  <Application>Microsoft Office PowerPoint</Application>
  <PresentationFormat>Personalizado</PresentationFormat>
  <Paragraphs>145</Paragraphs>
  <Slides>8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21" baseType="lpstr">
      <vt:lpstr>Arial</vt:lpstr>
      <vt:lpstr>Telefonica Headline Light</vt:lpstr>
      <vt:lpstr>ＭＳ Ｐゴシック</vt:lpstr>
      <vt:lpstr>Telefonica Text</vt:lpstr>
      <vt:lpstr>Wingdings</vt:lpstr>
      <vt:lpstr>TheSansCorrespondence</vt:lpstr>
      <vt:lpstr>Arial Unicode MS</vt:lpstr>
      <vt:lpstr>Georgia</vt:lpstr>
      <vt:lpstr>Times New Roman</vt:lpstr>
      <vt:lpstr>Calibri</vt:lpstr>
      <vt:lpstr>Lucida Grande</vt:lpstr>
      <vt:lpstr>Diseño predeterminado</vt:lpstr>
      <vt:lpstr>Visio</vt:lpstr>
      <vt:lpstr>Diapositiva 0</vt:lpstr>
      <vt:lpstr>Diapositiva 1</vt:lpstr>
      <vt:lpstr>On-demand network provisioning API</vt:lpstr>
      <vt:lpstr>Optical as a Service</vt:lpstr>
      <vt:lpstr>The GEYSERS approach</vt:lpstr>
      <vt:lpstr>NIPS Interface</vt:lpstr>
      <vt:lpstr>In brief...</vt:lpstr>
      <vt:lpstr>Diapositiva 7</vt:lpstr>
    </vt:vector>
  </TitlesOfParts>
  <Manager>Gestión de Marca</Manager>
  <Company>ſ退蓵��_x0006_㡇뿿쓠៛“᥼嚐ſ뿿씀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yola</dc:creator>
  <cp:keywords>Spot colour scheme</cp:keywords>
  <dc:description>Feb 2004 update for Office 2003 rollout_x000d_
May 2004 Copyright line update_x000d_
Jan 2005 Copyright update</dc:description>
  <cp:lastModifiedBy>Javier Jimenez</cp:lastModifiedBy>
  <cp:revision>177</cp:revision>
  <cp:lastPrinted>2002-02-21T12:36:09Z</cp:lastPrinted>
  <dcterms:created xsi:type="dcterms:W3CDTF">2010-04-26T07:42:12Z</dcterms:created>
  <dcterms:modified xsi:type="dcterms:W3CDTF">2011-03-29T10:25:58Z</dcterms:modified>
  <cp:contentType>Documento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0x01010080C32B8629F17F4AB1D0667F61DF3196</vt:lpwstr>
  </property>
</Properties>
</file>