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0" r:id="rId16"/>
    <p:sldId id="289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31"/>
    <p:restoredTop sz="96400"/>
  </p:normalViewPr>
  <p:slideViewPr>
    <p:cSldViewPr>
      <p:cViewPr varScale="1">
        <p:scale>
          <a:sx n="117" d="100"/>
          <a:sy n="117" d="100"/>
        </p:scale>
        <p:origin x="19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1" d="100"/>
        <a:sy n="13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BE9DACFA-546D-EB47-9AB7-0B2099EDAA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27725CB2-9758-0440-8660-F1415F7EEA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A85B331B-FD3D-374F-BFD9-4C076776C3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81DE3036-AD07-A446-8326-5D261F33D6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A44069-216D-3042-97FC-1DFA6A3BED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C49DB90-55FA-494E-9B5F-57CACDA0B3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2D4199E-9FAF-8543-AAFF-6634D2AFDD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438C661-7392-BF42-AF24-5FA2A740DE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60C49C87-9EF1-6C40-AA14-DCDE96C392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B714C0F9-9A39-8048-8FE6-026CCBE8A4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E369EFB4-D27B-BA43-810D-2938620748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36322F-47A7-D243-8FBA-2D9B4992E1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D6D05907-A415-C341-8966-A97E09100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1B67D4-2685-5B4D-8049-6A2B9AD4A27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4C303AB-AD0A-6D42-AAF3-E499828F47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25DB7CD-C5FB-5245-9A15-FBBE22BCE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>
            <a:extLst>
              <a:ext uri="{FF2B5EF4-FFF2-40B4-BE49-F238E27FC236}">
                <a16:creationId xmlns:a16="http://schemas.microsoft.com/office/drawing/2014/main" id="{A55865A5-68B0-1B4A-822E-63A5A9BCCB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8A0AA1-756C-454B-8EB4-4174A993E38C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051CBBB4-812C-6344-A6EF-CD5657E2E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44A25C5D-96D9-9845-AF6A-F6841FBD2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1112C-0FC0-E64D-A1E3-AD02827D2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BC08F-9272-8C40-A499-ECA6AECC5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C5844-B513-2840-8550-B07059DC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8520B-4A88-4C43-BFC9-06492480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A097B-E8E4-334C-AD44-E619AE7B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3630-6B78-534B-947F-46967B7B63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48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745AA-A327-9E4B-BBC0-030F561C7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97743-81E8-3243-87C5-A99FBF729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25230-634D-6E48-826C-8F3E0318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5C6D-58F7-FD4A-83D2-55ED9F9B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8CF00-22CC-0D4A-A99E-5B3C12ED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DD3A-C593-934F-97D8-D3C7ABA41F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16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24E687-BFE7-6F4B-9BAC-D6C243F00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DB4E9-2285-A446-9972-9CA2A706F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38BFA-D1F3-6F43-9662-03582485D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B583-09F6-F342-9C83-CA4BA4D5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20216-E057-D74B-A596-FBD5428C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CEA6-22DB-AD40-9CE7-4F4965F8A9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41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E3CB-FA12-D549-B1B7-5409578C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ACC13-1D3A-0B4E-A7E5-190FA5104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55748-57A6-0D47-B0DA-253548742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06960-BC05-1D48-AF14-386A37DB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BCA8F-7967-6142-BF0A-575E1AFA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016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84237-5494-904E-99D9-6A5D5308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35CD5-F7F2-0E4F-8243-8C2A5281C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E0E45-6EEB-0344-B052-DDF389D08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8D42B-51FA-0D48-8C1E-6C587934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55BED-2D6E-2D41-8D0A-4B482A50B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6D4C-32A2-2546-8E84-7CEB71693D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97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6FA8-07F0-AB4D-92D7-9E28158C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9E840-DA1A-4C48-BDC0-9001C68E2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36C47-7BD4-534F-97E6-CB5A712AB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B693C-8E17-CA48-9084-D8510355B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DB6EB-3110-E94E-908E-C51260D8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64B21-3893-D84E-AFB1-2A0A4DE7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F868-387E-1945-9256-0CCCA12EF0B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72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BD14-E3D4-2E44-B93D-9C5F035FD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F0DCB-94C1-9548-96FB-4371E07A3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89C0D-0CED-C74A-80B7-E7AC51E3B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4FDA07-67DA-A747-BF97-369CCD249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1E069-0E2F-1747-B5F8-2C9A276C3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E50262-1394-E145-BEDE-EFFD22412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4DC111-4AAF-824A-8936-19E56747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58449-CB9F-EA4F-849A-0AF18525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CC3-F757-5644-8158-5A2C018255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35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65C37-6547-1D48-BB5A-B2B3B808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D545F8-A3AC-4347-9EB1-35814BB1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9664A-1607-9B49-9335-8D065D497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EBB71-D4C9-8148-8656-BAD9F781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18BB-74CF-854F-8FA9-17AA5B277D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82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6F1C6-0FF2-3942-9020-E4ACF7C60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2EE6D-78F3-B046-99AD-075368FD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1E242-F285-1940-B544-BC732425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F992-5A2A-4146-B43D-EC90C5F3EE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21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E890-E97A-8148-8906-14C3E8456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2A8DF-9381-D645-8EDD-E9AA214BC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591C3-8D24-554E-A2F0-A74EF5ACC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95931-3278-3F45-A704-8D31AC14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77A11-D6FA-0A4B-BB65-B144721C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707C0-E742-B440-B8F7-727D274D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32C-C92F-0A4B-899D-A0DE152290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49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23F2-73DD-3B4F-B8C2-7774E11F2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0FF4F-09D2-EC41-85E9-53831AFF0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A5FDF-BBD9-1240-B02A-E33F340D9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3FD55-8228-E84B-8184-F3B2AFDE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BCB8D-948E-5A42-AFE8-B227A22C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A3488-A94C-3041-BECE-2F78BC0F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4EE0-5D20-2444-882E-EBD5E24FA0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80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E70A5B-4C0A-614A-BE7B-44D3AD849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F3C5D-8F7B-8F4F-84E1-310CC0BAD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DDC31-C537-C645-93A4-8C6062608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83B17-AABB-7E41-9BAA-805F67E0B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D18B5-16CF-7840-B353-FB1648687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C0DB-E44D-704A-8228-6238A8C4A2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7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xml2rfc.tools.ietf.org/experimental.html" TargetMode="External"/><Relationship Id="rId2" Type="http://schemas.openxmlformats.org/officeDocument/2006/relationships/hyperlink" Target="https://github.com/cabo/kramdown-rfc262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paulej/rfctools" TargetMode="External"/><Relationship Id="rId4" Type="http://schemas.openxmlformats.org/officeDocument/2006/relationships/hyperlink" Target="https://github.com/miekg/mmar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abo/kramdown-rfc262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xml2rfc.tools.ietf.org/experimental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kramdown.gettalong.org/synta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rtinthomson/i-d-template/blob/master/doc/FEATURES.md" TargetMode="External"/><Relationship Id="rId2" Type="http://schemas.openxmlformats.org/officeDocument/2006/relationships/hyperlink" Target="https://github.com/martinthomson/i-d-templat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7764" TargetMode="External"/><Relationship Id="rId2" Type="http://schemas.openxmlformats.org/officeDocument/2006/relationships/hyperlink" Target="https://tools.ietf.org/html/rfc776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danyork/writing-internet-drafts-in-markdown" TargetMode="External"/><Relationship Id="rId4" Type="http://schemas.openxmlformats.org/officeDocument/2006/relationships/hyperlink" Target="https://github.com/cabo/kramdown-rfc2629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mailman/listinfo/Rfc-markdow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rveymonkey.com/r/104tools" TargetMode="External"/><Relationship Id="rId4" Type="http://schemas.openxmlformats.org/officeDocument/2006/relationships/hyperlink" Target="mailto:rfc-editor@rfc-editor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aringfireball.net/projects/markdow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tf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tools.ietf.org/html/rfc77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onmark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assignments/markdown-variants/markdown-variants.xhtml" TargetMode="External"/><Relationship Id="rId2" Type="http://schemas.openxmlformats.org/officeDocument/2006/relationships/hyperlink" Target="https://tools.ietf.org/html/rfc776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776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799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949C448-C9B6-4440-B5BE-0F1C1B6450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8077200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How to Create an Internet-Draft</a:t>
            </a:r>
            <a:br>
              <a:rPr lang="en-US" altLang="en-US" sz="4000" dirty="0"/>
            </a:br>
            <a:r>
              <a:rPr lang="en-US" altLang="en-US" sz="4000" dirty="0"/>
              <a:t>Using Markdown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3162AE38-D0FA-B349-9ED7-3B77E6FA75C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096000" cy="1447800"/>
          </a:xfrm>
        </p:spPr>
        <p:txBody>
          <a:bodyPr/>
          <a:lstStyle/>
          <a:p>
            <a:pPr eaLnBrk="1" hangingPunct="1"/>
            <a:r>
              <a:rPr lang="en-US" altLang="en-US" dirty="0"/>
              <a:t>24 March 2019</a:t>
            </a:r>
          </a:p>
          <a:p>
            <a:pPr eaLnBrk="1" hangingPunct="1"/>
            <a:r>
              <a:rPr lang="en-US" altLang="en-US" dirty="0"/>
              <a:t>Prague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Dan York – </a:t>
            </a:r>
            <a:r>
              <a:rPr lang="en-US" altLang="en-US" dirty="0" err="1"/>
              <a:t>york@isoc.org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7CE8-8FBF-CC42-A56B-C225DDA4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step: choosing your markdown toolchain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AC44-7E81-D54F-8254-C63AE9CCA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Kramdown-rfc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https://github.com/cabo/kramdown-rfc2629</a:t>
            </a:r>
            <a:endParaRPr lang="en-US" dirty="0"/>
          </a:p>
          <a:p>
            <a:pPr lvl="1"/>
            <a:r>
              <a:rPr lang="en-US" dirty="0"/>
              <a:t>Developed in Ruby by Carsten Bormann</a:t>
            </a:r>
          </a:p>
          <a:p>
            <a:pPr lvl="1"/>
            <a:r>
              <a:rPr lang="en-US" dirty="0"/>
              <a:t>Can be used online at: </a:t>
            </a:r>
            <a:r>
              <a:rPr lang="en-US" dirty="0">
                <a:hlinkClick r:id="rId3"/>
              </a:rPr>
              <a:t>https://xml2rfc.tools.ietf.org/experimental.html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mmark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https://github.com/miekg/mmark</a:t>
            </a:r>
            <a:endParaRPr lang="en-US" dirty="0"/>
          </a:p>
          <a:p>
            <a:pPr lvl="1"/>
            <a:r>
              <a:rPr lang="en-US" dirty="0"/>
              <a:t>Developed in Go by </a:t>
            </a:r>
            <a:r>
              <a:rPr lang="en-US" dirty="0" err="1"/>
              <a:t>Miek</a:t>
            </a:r>
            <a:r>
              <a:rPr lang="en-US" dirty="0"/>
              <a:t> </a:t>
            </a:r>
            <a:r>
              <a:rPr lang="en-US" dirty="0" err="1"/>
              <a:t>Gieben</a:t>
            </a:r>
            <a:endParaRPr lang="en-US" dirty="0"/>
          </a:p>
          <a:p>
            <a:pPr lvl="1"/>
            <a:r>
              <a:rPr lang="en-US" dirty="0"/>
              <a:t>Supported by Docker image from Paul Jones: </a:t>
            </a:r>
            <a:r>
              <a:rPr lang="en-US" dirty="0">
                <a:hlinkClick r:id="rId5"/>
              </a:rPr>
              <a:t>https://github.com/paulej/rfctools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tutorial today will only cover </a:t>
            </a:r>
            <a:r>
              <a:rPr lang="en-US" dirty="0" err="1"/>
              <a:t>kramdown-rfc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D6D8B-FE11-5D4A-A014-76E22EA9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EBC06-B600-9940-BDB4-3C3810A1F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F6A8E-3939-884C-B00C-A2FFE611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1393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EEBD-DFD2-A349-98B3-92DC2B005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</a:t>
            </a:r>
            <a:r>
              <a:rPr lang="en-US" dirty="0" err="1"/>
              <a:t>kramdown-rfc</a:t>
            </a:r>
            <a:r>
              <a:rPr lang="en-US" dirty="0"/>
              <a:t> (locally)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572D4-38FE-5346-9D7A-99043313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Assuming your computer has Ruby, install the kramdown-rfc2629 package: </a:t>
            </a:r>
            <a:r>
              <a:rPr lang="en-US" dirty="0">
                <a:latin typeface="Courier" pitchFamily="2" charset="0"/>
              </a:rPr>
              <a:t>gem install kramdown-rfc2629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ourier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your file using your favorite text editor</a:t>
            </a:r>
          </a:p>
          <a:p>
            <a:pPr lvl="2"/>
            <a:r>
              <a:rPr lang="en-US" dirty="0"/>
              <a:t>Many "markdown editors" also available</a:t>
            </a:r>
          </a:p>
          <a:p>
            <a:pPr lvl="2"/>
            <a:r>
              <a:rPr lang="en-US" dirty="0"/>
              <a:t>Convention is to end file with .md or .</a:t>
            </a:r>
            <a:r>
              <a:rPr lang="en-US" dirty="0" err="1"/>
              <a:t>mkd</a:t>
            </a:r>
            <a:endParaRPr lang="en-US" dirty="0"/>
          </a:p>
          <a:p>
            <a:pPr lvl="2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Just execute the </a:t>
            </a:r>
            <a:r>
              <a:rPr lang="en-US" dirty="0" err="1">
                <a:latin typeface="Courier" pitchFamily="2" charset="0"/>
              </a:rPr>
              <a:t>kdrfc</a:t>
            </a:r>
            <a:r>
              <a:rPr lang="en-US" dirty="0"/>
              <a:t> command: </a:t>
            </a:r>
          </a:p>
          <a:p>
            <a:pPr lvl="1"/>
            <a:r>
              <a:rPr lang="en-US" dirty="0">
                <a:latin typeface="Courier" pitchFamily="2" charset="0"/>
              </a:rPr>
              <a:t>$ </a:t>
            </a:r>
            <a:r>
              <a:rPr lang="en-US" dirty="0" err="1">
                <a:latin typeface="Courier" pitchFamily="2" charset="0"/>
              </a:rPr>
              <a:t>kdrfc</a:t>
            </a:r>
            <a:r>
              <a:rPr lang="en-US" dirty="0">
                <a:latin typeface="Courier" pitchFamily="2" charset="0"/>
              </a:rPr>
              <a:t> draft-whomever-some-witty-</a:t>
            </a:r>
            <a:r>
              <a:rPr lang="en-US" dirty="0" err="1">
                <a:latin typeface="Courier" pitchFamily="2" charset="0"/>
              </a:rPr>
              <a:t>name.md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>
              <a:latin typeface="Courier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Output is two files: .xml and .txt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More info: </a:t>
            </a:r>
            <a:r>
              <a:rPr lang="en-US" b="1" dirty="0">
                <a:hlinkClick r:id="rId2"/>
              </a:rPr>
              <a:t>https://github.com/cabo/kramdown-rfc2629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D36CC-FB29-E049-9300-675F5441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56AC2-8C41-A042-BC0E-30F83DCE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25C43-E6C0-B74F-A0AB-F3661163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977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B216F-0435-4242-B987-56462DDB7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</a:t>
            </a:r>
            <a:r>
              <a:rPr lang="en-US" dirty="0" err="1"/>
              <a:t>kramdown</a:t>
            </a:r>
            <a:r>
              <a:rPr lang="en-US" dirty="0"/>
              <a:t> remotely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48272-7DE6-584F-9EEF-2811D11DD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Create your file using your favorite text editor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https://xml2rfc.tools.ietf.org/experimental.html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Find the </a:t>
            </a:r>
            <a:r>
              <a:rPr lang="en-US" dirty="0" err="1"/>
              <a:t>kramdown</a:t>
            </a:r>
            <a:r>
              <a:rPr lang="en-US" dirty="0"/>
              <a:t> converter box: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Choose file and submit for processing.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XML file will be downloaded to your computer. </a:t>
            </a:r>
          </a:p>
          <a:p>
            <a:pPr lvl="2"/>
            <a:r>
              <a:rPr lang="en-US" i="1" dirty="0"/>
              <a:t>NOTE:</a:t>
            </a:r>
            <a:r>
              <a:rPr lang="en-US" dirty="0"/>
              <a:t> The XML file name is currently same name as input file, including .md extension.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C8D8E-7FD6-6A4D-A270-C0C4773CB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A4A8C-B170-C747-B00F-457241B5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CD5FE-D9F1-B642-9550-CCBE2F96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pic>
        <p:nvPicPr>
          <p:cNvPr id="1028" name="Picture 4" descr="https://github.com/danyork/writing-internet-drafts-in-markdown/raw/master/images/online-kramdown-converter.jpg">
            <a:extLst>
              <a:ext uri="{FF2B5EF4-FFF2-40B4-BE49-F238E27FC236}">
                <a16:creationId xmlns:a16="http://schemas.microsoft.com/office/drawing/2014/main" id="{AD19A43D-7134-FF4D-9723-4A8DC9386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14863"/>
            <a:ext cx="4114800" cy="179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305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8387-BBE9-484C-95E0-7541A782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Kramdown-rfc</a:t>
            </a:r>
            <a:r>
              <a:rPr lang="en-US" dirty="0"/>
              <a:t>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8F8E-C3EB-3A46-BCB8-A78428A80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Based on </a:t>
            </a:r>
            <a:r>
              <a:rPr lang="en-US" dirty="0" err="1"/>
              <a:t>kramdown</a:t>
            </a:r>
            <a:r>
              <a:rPr lang="en-US" dirty="0"/>
              <a:t> parser by Thomas Leitner. Syntax: </a:t>
            </a:r>
          </a:p>
          <a:p>
            <a:pPr lvl="1"/>
            <a:r>
              <a:rPr lang="en-US" dirty="0">
                <a:hlinkClick r:id="rId2"/>
              </a:rPr>
              <a:t>https://kramdown.gettalong.org/syntax.html</a:t>
            </a:r>
            <a:endParaRPr lang="en-US" dirty="0"/>
          </a:p>
          <a:p>
            <a:r>
              <a:rPr lang="en-US" dirty="0"/>
              <a:t>File starts with ---</a:t>
            </a:r>
          </a:p>
          <a:p>
            <a:r>
              <a:rPr lang="en-US" dirty="0"/>
              <a:t>Header uses YAML. Example: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title: Your amazing title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abbrev: Your Abbreviation </a:t>
            </a:r>
          </a:p>
          <a:p>
            <a:pPr marL="342900" lvl="1" indent="0">
              <a:buNone/>
            </a:pPr>
            <a:r>
              <a:rPr lang="en-US" dirty="0" err="1">
                <a:latin typeface="Courier" pitchFamily="2" charset="0"/>
              </a:rPr>
              <a:t>docname</a:t>
            </a:r>
            <a:r>
              <a:rPr lang="en-US" dirty="0">
                <a:latin typeface="Courier" pitchFamily="2" charset="0"/>
              </a:rPr>
              <a:t>: draft-</a:t>
            </a:r>
            <a:r>
              <a:rPr lang="en-US" dirty="0" err="1">
                <a:latin typeface="Courier" pitchFamily="2" charset="0"/>
              </a:rPr>
              <a:t>todo</a:t>
            </a:r>
            <a:r>
              <a:rPr lang="en-US" dirty="0">
                <a:latin typeface="Courier" pitchFamily="2" charset="0"/>
              </a:rPr>
              <a:t>-your-name-here </a:t>
            </a:r>
          </a:p>
          <a:p>
            <a:pPr marL="342900" lvl="1" indent="0">
              <a:buNone/>
            </a:pPr>
            <a:r>
              <a:rPr lang="en-US" dirty="0" err="1">
                <a:latin typeface="Courier" pitchFamily="2" charset="0"/>
              </a:rPr>
              <a:t>ipr</a:t>
            </a:r>
            <a:r>
              <a:rPr lang="en-US" dirty="0">
                <a:latin typeface="Courier" pitchFamily="2" charset="0"/>
              </a:rPr>
              <a:t>: trust200902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area: General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author: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	ins: C. Bormann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	name: Carsten Bormann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	email: </a:t>
            </a:r>
            <a:r>
              <a:rPr lang="en-US" dirty="0" err="1">
                <a:latin typeface="Courier" pitchFamily="2" charset="0"/>
              </a:rPr>
              <a:t>cabo@tzi.org</a:t>
            </a:r>
            <a:r>
              <a:rPr lang="en-US" dirty="0">
                <a:latin typeface="Courier" pitchFamily="2" charset="0"/>
              </a:rPr>
              <a:t> </a:t>
            </a:r>
          </a:p>
          <a:p>
            <a:pPr marL="342900" lvl="1" indent="0">
              <a:buNone/>
            </a:pPr>
            <a:endParaRPr lang="en-US" dirty="0">
              <a:latin typeface="Courier" pitchFamily="2" charset="0"/>
            </a:endParaRPr>
          </a:p>
          <a:p>
            <a:r>
              <a:rPr lang="en-US" dirty="0"/>
              <a:t>References: </a:t>
            </a:r>
          </a:p>
          <a:p>
            <a:pPr lvl="1"/>
            <a:r>
              <a:rPr lang="en-US" dirty="0"/>
              <a:t>Normative: {{!RFC2119}} or Informative: {{?RFC1925}}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2E50C-396F-4444-9C9F-13785F54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00F47-60FB-484D-99BF-291FEF91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8CC3E-90CD-A141-B569-771559C5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7530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B802-BC59-6944-A8B0-B4B56B55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markdown examples to get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11F35-1448-EF4E-B4BE-4D645269F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Easiest way to begin is to find other people's Markdown I-Ds</a:t>
            </a:r>
          </a:p>
          <a:p>
            <a:r>
              <a:rPr lang="en-US" dirty="0"/>
              <a:t>Examples provided in Dan York’s tutorial </a:t>
            </a:r>
            <a:r>
              <a:rPr lang="en-US" dirty="0" err="1"/>
              <a:t>Github</a:t>
            </a:r>
            <a:r>
              <a:rPr lang="en-US" dirty="0"/>
              <a:t> repos of both </a:t>
            </a:r>
            <a:r>
              <a:rPr lang="en-US" dirty="0" err="1"/>
              <a:t>kramdown-rfc</a:t>
            </a:r>
            <a:r>
              <a:rPr lang="en-US" dirty="0"/>
              <a:t> and </a:t>
            </a:r>
            <a:r>
              <a:rPr lang="en-US" dirty="0" err="1"/>
              <a:t>mmark</a:t>
            </a:r>
            <a:endParaRPr lang="en-US" dirty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For people wanting a deeper dive:</a:t>
            </a:r>
            <a:endParaRPr lang="en-US" dirty="0"/>
          </a:p>
          <a:p>
            <a:r>
              <a:rPr lang="en-US" dirty="0"/>
              <a:t>Martin Thomson provides a thorough git repo: </a:t>
            </a:r>
          </a:p>
          <a:p>
            <a:pPr lvl="1"/>
            <a:r>
              <a:rPr lang="en-US" dirty="0">
                <a:hlinkClick r:id="rId2"/>
              </a:rPr>
              <a:t>https://github.com/martinthomson/i-d-template</a:t>
            </a:r>
            <a:endParaRPr lang="en-US" dirty="0"/>
          </a:p>
          <a:p>
            <a:pPr lvl="1"/>
            <a:r>
              <a:rPr lang="en-US" dirty="0"/>
              <a:t>See features: </a:t>
            </a:r>
            <a:r>
              <a:rPr lang="en-US" dirty="0">
                <a:hlinkClick r:id="rId3"/>
              </a:rPr>
              <a:t>https://github.com/martinthomson/i-d-template/blob/master/doc/FEATURES.md</a:t>
            </a:r>
            <a:endParaRPr lang="en-US" dirty="0"/>
          </a:p>
          <a:p>
            <a:pPr lvl="1"/>
            <a:r>
              <a:rPr lang="en-US" dirty="0"/>
              <a:t>Supports files in both </a:t>
            </a:r>
            <a:r>
              <a:rPr lang="en-US" dirty="0" err="1"/>
              <a:t>kramdown-rfc</a:t>
            </a:r>
            <a:r>
              <a:rPr lang="en-US" dirty="0"/>
              <a:t> and </a:t>
            </a:r>
            <a:r>
              <a:rPr lang="en-US" dirty="0" err="1"/>
              <a:t>mmark</a:t>
            </a:r>
            <a:r>
              <a:rPr lang="en-US" dirty="0"/>
              <a:t> formats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10750-B05E-7046-BB57-7E720675D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C1C8A-EBC1-C245-8CC6-8620B1B9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63017-C8CE-FA47-83D3-903FC20B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6160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88218-E66A-C041-B0A1-FC2D8F00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99C63-2C10-4F4D-9D9E-EE1570903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Markdown provides an easy way to rapidly create Internet Drafts without needing to know XML</a:t>
            </a:r>
          </a:p>
          <a:p>
            <a:r>
              <a:rPr lang="en-US" dirty="0"/>
              <a:t>Markdown tools can be used to generate XML if you want to then work more in XML</a:t>
            </a:r>
          </a:p>
          <a:p>
            <a:pPr lvl="1"/>
            <a:r>
              <a:rPr lang="en-US" dirty="0"/>
              <a:t>Tools can only do Markdown -&gt; XML</a:t>
            </a:r>
          </a:p>
          <a:p>
            <a:pPr lvl="1"/>
            <a:r>
              <a:rPr lang="en-US" dirty="0"/>
              <a:t>Some people who work in XML use Markdown as a way to bootstrap the creation of their XML files</a:t>
            </a:r>
          </a:p>
          <a:p>
            <a:r>
              <a:rPr lang="en-US" dirty="0"/>
              <a:t>Markdown can be extended by embedding XML snippets (for example, if you want to use some feature in XML that is not yet in Markdown)</a:t>
            </a:r>
          </a:p>
          <a:p>
            <a:r>
              <a:rPr lang="en-US" dirty="0"/>
              <a:t>The ecosystem of tools, apps, services, and sites that support Markdown continues to expand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2902F-3D08-EB40-8B47-B702D209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09E71-1AD8-AD41-854F-B353023F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5D979-857E-3F44-AD67-B0897813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6631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3641B-7994-974D-8026-AE0C62C3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8D9AB-EBF5-A849-8B1F-AA796EF00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RFC 7763 - </a:t>
            </a:r>
            <a:r>
              <a:rPr lang="en-US" dirty="0">
                <a:hlinkClick r:id="rId2"/>
              </a:rPr>
              <a:t>https://tools.ietf.org/html/rfc7763</a:t>
            </a:r>
            <a:r>
              <a:rPr lang="en-US" dirty="0"/>
              <a:t> </a:t>
            </a:r>
          </a:p>
          <a:p>
            <a:r>
              <a:rPr lang="en-US" dirty="0"/>
              <a:t>RFC 7764 - </a:t>
            </a:r>
            <a:r>
              <a:rPr lang="en-US" dirty="0">
                <a:hlinkClick r:id="rId3"/>
              </a:rPr>
              <a:t>https://tools.ietf.org/html/rfc7764</a:t>
            </a:r>
            <a:endParaRPr lang="en-US" dirty="0"/>
          </a:p>
          <a:p>
            <a:endParaRPr lang="en-US" dirty="0"/>
          </a:p>
          <a:p>
            <a:r>
              <a:rPr lang="en-US" dirty="0"/>
              <a:t>Carsten Bormann’s repository:</a:t>
            </a:r>
          </a:p>
          <a:p>
            <a:pPr lvl="1"/>
            <a:r>
              <a:rPr lang="en-US" dirty="0">
                <a:hlinkClick r:id="rId4"/>
              </a:rPr>
              <a:t>https://github.com/cabo/kramdown-rfc2629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Dan York’s tutorial information:</a:t>
            </a:r>
          </a:p>
          <a:p>
            <a:pPr lvl="1"/>
            <a:r>
              <a:rPr lang="en-US" dirty="0">
                <a:hlinkClick r:id="rId5"/>
              </a:rPr>
              <a:t>https://github.com/danyork/writing-internet-drafts-in-markdown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ED5FD-ECB3-1146-87D8-50BFD226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BC0F-D236-504E-94FD-41FE616D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AD705-5347-0C46-B5AE-F81CDB20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6029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2">
            <a:extLst>
              <a:ext uri="{FF2B5EF4-FFF2-40B4-BE49-F238E27FC236}">
                <a16:creationId xmlns:a16="http://schemas.microsoft.com/office/drawing/2014/main" id="{2B9F6F82-0AF9-D54F-89D2-5228C80B4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or suggestions?</a:t>
            </a:r>
          </a:p>
        </p:txBody>
      </p:sp>
      <p:sp>
        <p:nvSpPr>
          <p:cNvPr id="105477" name="Rectangle 3">
            <a:extLst>
              <a:ext uri="{FF2B5EF4-FFF2-40B4-BE49-F238E27FC236}">
                <a16:creationId xmlns:a16="http://schemas.microsoft.com/office/drawing/2014/main" id="{9770344D-0F1A-1C4A-9C19-057B703D3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err="1"/>
              <a:t>Rfc</a:t>
            </a:r>
            <a:r>
              <a:rPr lang="en-US" altLang="en-US" sz="2400" dirty="0"/>
              <a:t>-markdown mailing list: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hlinkClick r:id="rId3"/>
              </a:rPr>
              <a:t>https://www.ietf.org/mailman/listinfo/Rfc-markdown</a:t>
            </a:r>
            <a:r>
              <a:rPr lang="en-US" altLang="en-US" sz="24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RFC Editor: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hlinkClick r:id="rId4"/>
              </a:rPr>
              <a:t>rfc-editor@rfc-editor.org</a:t>
            </a:r>
            <a:r>
              <a:rPr lang="en-US" altLang="en-US" sz="2400" dirty="0"/>
              <a:t> or stop by the desk this week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Please complete a short survey about this tutorial:</a:t>
            </a:r>
          </a:p>
          <a:p>
            <a:pPr eaLnBrk="1" hangingPunct="1">
              <a:buFontTx/>
              <a:buNone/>
            </a:pPr>
            <a:r>
              <a:rPr lang="en-US" altLang="en-US" sz="2400" u="sng" dirty="0"/>
              <a:t>[[</a:t>
            </a:r>
            <a:r>
              <a:rPr lang="en-US" altLang="en-US" sz="2400" u="sng" dirty="0">
                <a:hlinkClick r:id="rId5"/>
              </a:rPr>
              <a:t>https://www.surveymonkey.com/r/104tools</a:t>
            </a:r>
            <a:r>
              <a:rPr lang="en-US" altLang="en-US" sz="2400" u="sng" dirty="0"/>
              <a:t>]]</a:t>
            </a: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3A425-A6C2-5F45-A397-8C0CB26C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84E286-D9A9-DC49-B664-2BBF26A72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7F670-9CC7-1941-A378-62C1AD05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0A4A-B096-194D-B776-5B4EFADB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Markdown?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C7B1C-616E-BB4E-90F9-2628F3853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Because this...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--- middle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# Introduction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Here is some intro text.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is easier for </a:t>
            </a:r>
            <a:r>
              <a:rPr lang="en-US" i="1" dirty="0"/>
              <a:t>most</a:t>
            </a:r>
            <a:r>
              <a:rPr lang="en-US" dirty="0"/>
              <a:t> people to understand than this...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&lt;middle&gt;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    &lt;section title="Introduction"&gt;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        &lt;t&gt;Here is some intro text.&lt;/t&gt;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    &lt;/section&gt;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&lt;/middle&gt;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825C8-0198-764E-AB74-8E771560F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A031B-F573-7D43-A753-B4301E1A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C320B-C3CD-8E4C-BC5D-3EDFB6EF0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799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9C6C4-FB41-1B40-BD76-AB26F9F3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Markdown?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74665-68E6-D946-BEA5-A5559F789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Lightweight text formatting language</a:t>
            </a:r>
          </a:p>
          <a:p>
            <a:r>
              <a:rPr lang="en-US" dirty="0"/>
              <a:t>Developed by John Gruber in 2004 with help from Aaron Swartz</a:t>
            </a:r>
          </a:p>
          <a:p>
            <a:r>
              <a:rPr lang="en-US" dirty="0">
                <a:hlinkClick r:id="rId2"/>
              </a:rPr>
              <a:t>https://daringfireball.net/projects/markdown/</a:t>
            </a:r>
            <a:endParaRPr lang="en-US" dirty="0"/>
          </a:p>
          <a:p>
            <a:r>
              <a:rPr lang="en-US" dirty="0"/>
              <a:t>Inspired by customs and conventions emerging out of text-based email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"</a:t>
            </a:r>
            <a:r>
              <a:rPr lang="en-US" i="1" dirty="0"/>
              <a:t>The overriding design goal for Markdown’s formatting syntax is to make it as readable as possible. The idea is that a Markdown-formatted document should be publishable as-is, as plain text, without looking like it’s been marked up with tags or formatting instructions.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"</a:t>
            </a:r>
            <a:r>
              <a:rPr lang="en-US" i="1" dirty="0"/>
              <a:t>The idea for Markdown is to make it easy to read, write, and edit prose. HTML is a </a:t>
            </a:r>
            <a:r>
              <a:rPr lang="en-US" b="1" i="1" dirty="0"/>
              <a:t>publishing</a:t>
            </a:r>
            <a:r>
              <a:rPr lang="en-US" i="1" dirty="0"/>
              <a:t> format; Markdown is a </a:t>
            </a:r>
            <a:r>
              <a:rPr lang="en-US" b="1" i="1" dirty="0"/>
              <a:t>writing</a:t>
            </a:r>
            <a:r>
              <a:rPr lang="en-US" i="1" dirty="0"/>
              <a:t> format.</a:t>
            </a:r>
            <a:r>
              <a:rPr lang="en-US" dirty="0"/>
              <a:t>"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9A220-381B-8E40-BF4D-1AB0E940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E5D4C-CC32-6048-B6FA-6CA93A3A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1E47-7A9E-6949-980E-675C734E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463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3944-1FB5-D540-AF7A-6069B7ED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Markdown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0FC5E-77E2-3147-AB66-E11109E02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 First level heading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Some text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## Second level heading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- first bullet with _italic text_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- second bullet with **bold text**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- third bullet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### Third level heading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Visit [the IETF's website](</a:t>
            </a:r>
            <a:r>
              <a:rPr lang="en-US" dirty="0">
                <a:latin typeface="Courier" pitchFamily="2" charset="0"/>
                <a:hlinkClick r:id="rId2"/>
              </a:rPr>
              <a:t>https://www.ietf.org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## Second level heading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(you get the idea...)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3A5F0-5BD7-124A-A3E5-DB911629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15F7A-0599-7E46-B9C4-4E2D5868C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81E17-D896-BA45-B861-B6B52D1D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02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F6EF-A233-7B4F-8B06-F6006B92B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Markdown to other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E8A5-F59C-D145-A54A-86B598967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RFC 7764</a:t>
            </a:r>
            <a:r>
              <a:rPr lang="en-US" dirty="0"/>
              <a:t> has this useful chart: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5D5ED-2C6C-4147-80B9-0CD3FDA8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38606-D2D8-AC4D-9411-07DC4BEC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1FE07-BBDE-1E43-9889-435E4C84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02E014-7043-7E4E-85C8-EBD7A9C9E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50" y="2692400"/>
            <a:ext cx="79375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5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C20E-C74F-E042-AABC-DF1986E7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many flavors of Markdown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63F9D-8534-9F4B-9AB3-668DDFACC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"Original" from John Gruber</a:t>
            </a:r>
          </a:p>
          <a:p>
            <a:r>
              <a:rPr lang="en-US" dirty="0" err="1"/>
              <a:t>MultiMarkdown</a:t>
            </a:r>
            <a:endParaRPr lang="en-US" dirty="0"/>
          </a:p>
          <a:p>
            <a:r>
              <a:rPr lang="en-US" dirty="0"/>
              <a:t>GitHub Flavored Markdown (GFM)</a:t>
            </a:r>
          </a:p>
          <a:p>
            <a:r>
              <a:rPr lang="en-US" dirty="0" err="1"/>
              <a:t>pandoc</a:t>
            </a:r>
            <a:endParaRPr lang="en-US" dirty="0"/>
          </a:p>
          <a:p>
            <a:r>
              <a:rPr lang="en-US" dirty="0" err="1"/>
              <a:t>kramdown</a:t>
            </a:r>
            <a:endParaRPr lang="en-US" dirty="0"/>
          </a:p>
          <a:p>
            <a:r>
              <a:rPr lang="en-US" dirty="0"/>
              <a:t>Fountain</a:t>
            </a:r>
          </a:p>
          <a:p>
            <a:r>
              <a:rPr lang="en-US" dirty="0" err="1"/>
              <a:t>CommonMark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 attempt at standardizing Markdown by a group of advocates</a:t>
            </a:r>
          </a:p>
          <a:p>
            <a:pPr lvl="1"/>
            <a:r>
              <a:rPr lang="en-US" dirty="0">
                <a:hlinkClick r:id="rId2"/>
              </a:rPr>
              <a:t>www.commonmark.org</a:t>
            </a:r>
            <a:endParaRPr lang="en-US" dirty="0"/>
          </a:p>
          <a:p>
            <a:r>
              <a:rPr lang="en-US" b="1" i="1" dirty="0"/>
              <a:t>MANY</a:t>
            </a:r>
            <a:r>
              <a:rPr lang="en-US" dirty="0"/>
              <a:t> other variants...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B6F51-3E28-4A47-8F1E-49DB17BC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DD5DD-B2C5-1F43-A808-73A3B397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D1AC8-B7C4-6440-B926-ACFDB954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510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2B2A2-05C5-3848-9C6F-FE8C2FBF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text/markdown media type and an IANA Registry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A006A-6E9A-B247-B47D-EA409D89A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Informational </a:t>
            </a:r>
            <a:r>
              <a:rPr lang="en-US" b="1" dirty="0">
                <a:hlinkClick r:id="rId2"/>
              </a:rPr>
              <a:t>RFC7763</a:t>
            </a:r>
            <a:r>
              <a:rPr lang="en-US" dirty="0"/>
              <a:t> (March 2016):</a:t>
            </a:r>
          </a:p>
          <a:p>
            <a:r>
              <a:rPr lang="en-US" dirty="0"/>
              <a:t>registers the text/markdown media type</a:t>
            </a:r>
          </a:p>
          <a:p>
            <a:r>
              <a:rPr lang="en-US" dirty="0"/>
              <a:t>defines a "Markdown Variants" registry established by IANA</a:t>
            </a:r>
          </a:p>
          <a:p>
            <a:r>
              <a:rPr lang="en-US" dirty="0"/>
              <a:t>registers "Original" in that new registry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IANA Registry at:</a:t>
            </a:r>
          </a:p>
          <a:p>
            <a:r>
              <a:rPr lang="en-US" dirty="0">
                <a:hlinkClick r:id="rId3"/>
              </a:rPr>
              <a:t>https://www.iana.org/assignments/markdown-variants/markdown-variants.xhtml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C4643-0820-AB46-8F63-4D37EDD7F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26DA3-EB65-354B-B038-4706956F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2C8FA-BF84-6C47-A6D7-866CE15E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978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8632F-B8EF-784E-8CB9-8C5729FB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 7764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20D64-90B5-BF41-8817-598975B9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Informational RFC in March 2016</a:t>
            </a:r>
          </a:p>
          <a:p>
            <a:pPr lvl="1"/>
            <a:r>
              <a:rPr lang="en-US" dirty="0">
                <a:hlinkClick r:id="rId2"/>
              </a:rPr>
              <a:t>https://tools.ietf.org/html/rfc7764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Title: "</a:t>
            </a:r>
            <a:r>
              <a:rPr lang="en-US" b="1" dirty="0"/>
              <a:t>Guidance on Markdown: Design Philosophies, Stability Strategies, and Select Registrations</a:t>
            </a:r>
            <a:r>
              <a:rPr lang="en-US" dirty="0"/>
              <a:t>"</a:t>
            </a:r>
          </a:p>
          <a:p>
            <a:r>
              <a:rPr lang="en-US" dirty="0"/>
              <a:t>A good read to understand more about Markdown</a:t>
            </a:r>
          </a:p>
          <a:p>
            <a:r>
              <a:rPr lang="en-US" dirty="0"/>
              <a:t>Registers with IANA: </a:t>
            </a:r>
          </a:p>
          <a:p>
            <a:pPr lvl="1"/>
            <a:r>
              <a:rPr lang="en-US" dirty="0"/>
              <a:t>a number of common Markdown variants, including: </a:t>
            </a:r>
          </a:p>
          <a:p>
            <a:pPr lvl="2"/>
            <a:r>
              <a:rPr lang="en-US" dirty="0"/>
              <a:t>kramdown-rfc2629</a:t>
            </a:r>
          </a:p>
          <a:p>
            <a:pPr lvl="2"/>
            <a:r>
              <a:rPr lang="en-US" dirty="0"/>
              <a:t>RFC7328 - Pandoc2rfc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4D76D-EE1E-554C-A109-58D02DCF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6694-F897-9243-AD49-9FE97C72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C1984-3D17-C34E-96AC-C8600E5B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53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EFE3-81A9-6840-B9D5-01FCCB8E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 Internet Draft using Markdown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DEF09-8EAC-AB40-80C6-EDC0FDF3C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a basic level, the various tools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1. Take a markdown file and generate "xml2rfc" XML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Originally often called "RFC 2629 XML", but then later defined in RFC 7749 "xml2rfc v2" and now </a:t>
            </a:r>
            <a:r>
              <a:rPr lang="en-US" b="1" dirty="0">
                <a:hlinkClick r:id="rId2"/>
              </a:rPr>
              <a:t>RFC 7991</a:t>
            </a:r>
            <a:r>
              <a:rPr lang="en-US" dirty="0"/>
              <a:t> "xml2rfc v3”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2. Run "xml2rfc" on the resulting XML to generate TXT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DCB94-7A5A-3443-A411-00D7680E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30068-6C67-8D43-B297-9A1746EB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5E367-758E-2D45-AF3F-37224FE1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5956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48591</TotalTime>
  <Words>1249</Words>
  <Application>Microsoft Macintosh PowerPoint</Application>
  <PresentationFormat>On-screen Show (4:3)</PresentationFormat>
  <Paragraphs>221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Courier</vt:lpstr>
      <vt:lpstr>Office Theme</vt:lpstr>
      <vt:lpstr>How to Create an Internet-Draft Using Markdown</vt:lpstr>
      <vt:lpstr>Why Markdown?</vt:lpstr>
      <vt:lpstr>What is Markdown?</vt:lpstr>
      <vt:lpstr>Markdown example</vt:lpstr>
      <vt:lpstr>Comparison of Markdown to other formats</vt:lpstr>
      <vt:lpstr>The many flavors of Markdown</vt:lpstr>
      <vt:lpstr>The text/markdown media type and an IANA Registry</vt:lpstr>
      <vt:lpstr>RFC 7764</vt:lpstr>
      <vt:lpstr>Building an Internet Draft using Markdown</vt:lpstr>
      <vt:lpstr>First step: choosing your markdown toolchain</vt:lpstr>
      <vt:lpstr>Getting Started with kramdown-rfc (locally)</vt:lpstr>
      <vt:lpstr>Getting started with kramdown remotely</vt:lpstr>
      <vt:lpstr>Kramdown-rfc notes</vt:lpstr>
      <vt:lpstr>Finding markdown examples to get started</vt:lpstr>
      <vt:lpstr>Final thoughts</vt:lpstr>
      <vt:lpstr>Resources</vt:lpstr>
      <vt:lpstr>Questions or suggestions?</vt:lpstr>
    </vt:vector>
  </TitlesOfParts>
  <Company>Alice Hagens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xml2rfc</dc:title>
  <dc:creator>Alice Hagens</dc:creator>
  <cp:lastModifiedBy>Microsoft Office User</cp:lastModifiedBy>
  <cp:revision>362</cp:revision>
  <cp:lastPrinted>2019-03-13T05:03:57Z</cp:lastPrinted>
  <dcterms:created xsi:type="dcterms:W3CDTF">2013-07-11T13:22:44Z</dcterms:created>
  <dcterms:modified xsi:type="dcterms:W3CDTF">2019-03-23T15:09:20Z</dcterms:modified>
</cp:coreProperties>
</file>