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373" r:id="rId2"/>
    <p:sldId id="385" r:id="rId3"/>
    <p:sldId id="375" r:id="rId4"/>
    <p:sldId id="379" r:id="rId5"/>
    <p:sldId id="333" r:id="rId6"/>
    <p:sldId id="381" r:id="rId7"/>
    <p:sldId id="392" r:id="rId8"/>
    <p:sldId id="393" r:id="rId9"/>
    <p:sldId id="394" r:id="rId10"/>
    <p:sldId id="395" r:id="rId11"/>
    <p:sldId id="384" r:id="rId12"/>
    <p:sldId id="389" r:id="rId13"/>
    <p:sldId id="388" r:id="rId14"/>
    <p:sldId id="39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e W McKnight" initials="LWM" lastIdx="1" clrIdx="0">
    <p:extLst>
      <p:ext uri="{19B8F6BF-5375-455C-9EA6-DF929625EA0E}">
        <p15:presenceInfo xmlns:p15="http://schemas.microsoft.com/office/powerpoint/2012/main" userId="S-1-5-21-3013702657-1617284395-3241962471-221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1241" autoAdjust="0"/>
    <p:restoredTop sz="93717" autoAdjust="0"/>
  </p:normalViewPr>
  <p:slideViewPr>
    <p:cSldViewPr snapToGrid="0" snapToObjects="1">
      <p:cViewPr varScale="1">
        <p:scale>
          <a:sx n="60" d="100"/>
          <a:sy n="60" d="100"/>
        </p:scale>
        <p:origin x="48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628"/>
    </p:cViewPr>
  </p:sorterViewPr>
  <p:notesViewPr>
    <p:cSldViewPr snapToGrid="0" snapToObjects="1">
      <p:cViewPr varScale="1">
        <p:scale>
          <a:sx n="68" d="100"/>
          <a:sy n="68" d="100"/>
        </p:scale>
        <p:origin x="-1590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FAE0F-6045-469D-9DF7-06B81E10FED3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3CDCC-85B6-47BC-9F9B-58CF89FCA6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19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4724E-7CB4-4288-908A-97852378BB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49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Sharing capabilities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6681715-0C25-4DFF-91FA-757A247EB091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48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CDCC-85B6-47BC-9F9B-58CF89FCA63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1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CDCC-85B6-47BC-9F9B-58CF89FCA63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997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1A67-4BBA-A341-B345-50C6A76F5E2F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94D4-40AB-6B47-BBAE-E288FC9D7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1A67-4BBA-A341-B345-50C6A76F5E2F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94D4-40AB-6B47-BBAE-E288FC9D7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1A67-4BBA-A341-B345-50C6A76F5E2F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94D4-40AB-6B47-BBAE-E288FC9D7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1"/>
            <a:ext cx="9144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3750"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C4E5189-0973-4C0E-85EF-9CF74FA863BB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School of Information Studies | Syracuse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rgbClr val="EE56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2286" y="1"/>
            <a:ext cx="9141714" cy="4572000"/>
          </a:xfrm>
          <a:solidFill>
            <a:schemeClr val="bg1">
              <a:lumMod val="75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29" y="5308270"/>
            <a:ext cx="2713193" cy="87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56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1A67-4BBA-A341-B345-50C6A76F5E2F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94D4-40AB-6B47-BBAE-E288FC9D7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1A67-4BBA-A341-B345-50C6A76F5E2F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94D4-40AB-6B47-BBAE-E288FC9D7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1A67-4BBA-A341-B345-50C6A76F5E2F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94D4-40AB-6B47-BBAE-E288FC9D7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1A67-4BBA-A341-B345-50C6A76F5E2F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94D4-40AB-6B47-BBAE-E288FC9D7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1A67-4BBA-A341-B345-50C6A76F5E2F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94D4-40AB-6B47-BBAE-E288FC9D7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1A67-4BBA-A341-B345-50C6A76F5E2F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94D4-40AB-6B47-BBAE-E288FC9D7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1A67-4BBA-A341-B345-50C6A76F5E2F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94D4-40AB-6B47-BBAE-E288FC9D7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1A67-4BBA-A341-B345-50C6A76F5E2F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94D4-40AB-6B47-BBAE-E288FC9D7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61A67-4BBA-A341-B345-50C6A76F5E2F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394D4-40AB-6B47-BBAE-E288FC9D7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8.png"/><Relationship Id="rId3" Type="http://schemas.openxmlformats.org/officeDocument/2006/relationships/hyperlink" Target="javscript:;" TargetMode="External"/><Relationship Id="rId7" Type="http://schemas.openxmlformats.org/officeDocument/2006/relationships/image" Target="../media/image12.jpe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11" Type="http://schemas.openxmlformats.org/officeDocument/2006/relationships/image" Target="../media/image15.png"/><Relationship Id="rId5" Type="http://schemas.openxmlformats.org/officeDocument/2006/relationships/image" Target="../media/image10.jpeg"/><Relationship Id="rId10" Type="http://schemas.openxmlformats.org/officeDocument/2006/relationships/image" Target="../media/image14.jpeg"/><Relationship Id="rId4" Type="http://schemas.openxmlformats.org/officeDocument/2006/relationships/image" Target="../media/image9.png"/><Relationship Id="rId9" Type="http://schemas.openxmlformats.org/officeDocument/2006/relationships/hyperlink" Target="https://www.google.com/url?sa=i&amp;rct=j&amp;q=&amp;esrc=s&amp;source=images&amp;cd=&amp;ved=0ahUKEwiD5NWL-eDTAhWF1IMKHRV9DyAQjRwIBw&amp;url=http://logodatabases.com/skype-logo.html/skype-logo&amp;psig=AFQjCNEQSh9sknIImZRHOyC-QO5-yDKoQw&amp;ust=1494355197640298" TargetMode="External"/><Relationship Id="rId14" Type="http://schemas.openxmlformats.org/officeDocument/2006/relationships/hyperlink" Target="http://www.wigridco.com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atag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atag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7292" y="2625723"/>
            <a:ext cx="7318789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               </a:t>
            </a:r>
          </a:p>
          <a:p>
            <a:endParaRPr lang="en-US" sz="1600" i="1" dirty="0">
              <a:ea typeface="ＭＳ Ｐゴシック" pitchFamily="-109" charset="-128"/>
            </a:endParaRPr>
          </a:p>
          <a:p>
            <a:pPr algn="ctr"/>
            <a:endParaRPr lang="en-US" sz="1600" b="1" dirty="0">
              <a:ea typeface="ＭＳ Ｐゴシック" pitchFamily="-109" charset="-128"/>
            </a:endParaRPr>
          </a:p>
          <a:p>
            <a:pPr algn="ctr"/>
            <a:endParaRPr lang="en-US" b="1" dirty="0">
              <a:ea typeface="ＭＳ Ｐゴシック" pitchFamily="-109" charset="-128"/>
            </a:endParaRPr>
          </a:p>
          <a:p>
            <a:pPr algn="ctr"/>
            <a:r>
              <a:rPr lang="en-US" sz="1600" dirty="0" smtClean="0">
                <a:ea typeface="ＭＳ Ｐゴシック" pitchFamily="-109" charset="-128"/>
              </a:rPr>
              <a:t>Lee </a:t>
            </a:r>
            <a:r>
              <a:rPr lang="en-US" sz="1600" dirty="0">
                <a:ea typeface="ＭＳ Ｐゴシック" pitchFamily="-109" charset="-128"/>
              </a:rPr>
              <a:t>W </a:t>
            </a:r>
            <a:r>
              <a:rPr lang="en-US" sz="1600" dirty="0" smtClean="0">
                <a:ea typeface="ＭＳ Ｐゴシック" pitchFamily="-109" charset="-128"/>
              </a:rPr>
              <a:t>McKnight</a:t>
            </a:r>
          </a:p>
          <a:p>
            <a:pPr algn="ctr"/>
            <a:r>
              <a:rPr lang="en-US" sz="1600" dirty="0" smtClean="0">
                <a:ea typeface="ＭＳ Ｐゴシック" pitchFamily="-109" charset="-128"/>
              </a:rPr>
              <a:t>Syracuse University iSchool</a:t>
            </a:r>
          </a:p>
          <a:p>
            <a:pPr algn="ctr"/>
            <a:r>
              <a:rPr lang="en-US" sz="1600" dirty="0" smtClean="0">
                <a:ea typeface="ＭＳ Ｐゴシック" pitchFamily="-109" charset="-128"/>
              </a:rPr>
              <a:t>Katcho Karume</a:t>
            </a:r>
          </a:p>
          <a:p>
            <a:pPr algn="ctr"/>
            <a:r>
              <a:rPr lang="en-US" sz="1600" dirty="0" smtClean="0">
                <a:ea typeface="ＭＳ Ｐゴシック" pitchFamily="-109" charset="-128"/>
              </a:rPr>
              <a:t>Goma Volcano Observatory (OVG)</a:t>
            </a:r>
          </a:p>
          <a:p>
            <a:pPr algn="ctr"/>
            <a:r>
              <a:rPr lang="en-US" sz="1600" dirty="0" smtClean="0">
                <a:ea typeface="ＭＳ Ｐゴシック" pitchFamily="-109" charset="-128"/>
              </a:rPr>
              <a:t>Yihan Yu</a:t>
            </a:r>
          </a:p>
          <a:p>
            <a:pPr algn="ctr"/>
            <a:r>
              <a:rPr lang="en-US" sz="1600" dirty="0">
                <a:ea typeface="ＭＳ Ｐゴシック" pitchFamily="-109" charset="-128"/>
              </a:rPr>
              <a:t>Syracuse </a:t>
            </a:r>
            <a:r>
              <a:rPr lang="en-US" sz="1600" dirty="0" smtClean="0">
                <a:ea typeface="ＭＳ Ｐゴシック" pitchFamily="-109" charset="-128"/>
              </a:rPr>
              <a:t>University WiTec</a:t>
            </a:r>
            <a:endParaRPr lang="en-US" sz="1600" dirty="0" smtClean="0">
              <a:ea typeface="ＭＳ Ｐゴシック" pitchFamily="-109" charset="-128"/>
            </a:endParaRPr>
          </a:p>
          <a:p>
            <a:pPr algn="ctr"/>
            <a:endParaRPr lang="en-US" b="1" dirty="0" smtClean="0">
              <a:ea typeface="ＭＳ Ｐゴシック" pitchFamily="-109" charset="-128"/>
            </a:endParaRPr>
          </a:p>
          <a:p>
            <a:pPr algn="ctr"/>
            <a:endParaRPr lang="en-US" b="1" dirty="0" smtClean="0">
              <a:ea typeface="ＭＳ Ｐゴシック" pitchFamily="-109" charset="-128"/>
            </a:endParaRPr>
          </a:p>
          <a:p>
            <a:pPr algn="ctr"/>
            <a:endParaRPr lang="en-US" b="1" dirty="0" smtClean="0">
              <a:ea typeface="ＭＳ Ｐゴシック" pitchFamily="-109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9100" y="3565757"/>
            <a:ext cx="3533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Mt. Nyiragongo, Goma,  </a:t>
            </a:r>
            <a:endParaRPr lang="en-US" sz="1200" dirty="0" smtClean="0"/>
          </a:p>
          <a:p>
            <a:r>
              <a:rPr lang="en-US" sz="1200" dirty="0" smtClean="0"/>
              <a:t>Democratic Republic </a:t>
            </a:r>
            <a:r>
              <a:rPr lang="en-US" sz="1200" dirty="0"/>
              <a:t>of </a:t>
            </a:r>
            <a:r>
              <a:rPr lang="en-US" sz="1200" dirty="0" smtClean="0"/>
              <a:t>Congo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3065" y="3565757"/>
            <a:ext cx="2579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Image courtesy katalogwisata.com </a:t>
            </a:r>
          </a:p>
        </p:txBody>
      </p:sp>
      <p:pic>
        <p:nvPicPr>
          <p:cNvPr id="10" name="Picture Placeholder 9" descr="Nyiragongo-1.jpg (1280×720)"/>
          <p:cNvPicPr>
            <a:picLocks noGrp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8" b="5548"/>
          <a:stretch>
            <a:fillRect/>
          </a:stretch>
        </p:blipFill>
        <p:spPr bwMode="auto">
          <a:xfrm>
            <a:off x="0" y="0"/>
            <a:ext cx="9141714" cy="34932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60056" y="334103"/>
            <a:ext cx="482734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GETTING THERE FROM HERE</a:t>
            </a:r>
            <a:endParaRPr kumimoji="0" lang="en-US" altLang="en-US" sz="32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773435" y="835823"/>
            <a:ext cx="52005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 in 2020 in the Democratic Republic of Congo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3923" y="5525703"/>
            <a:ext cx="6055177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0" indent="-6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i="1" kern="18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Paper prepared for presentation at</a:t>
            </a:r>
            <a:r>
              <a:rPr lang="en-US" sz="1400" kern="18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45</a:t>
            </a:r>
            <a:r>
              <a:rPr lang="en-US" sz="1400" kern="1800" baseline="300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400" kern="18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TPRC </a:t>
            </a:r>
            <a:r>
              <a:rPr lang="en-US" sz="1400" dirty="0">
                <a:solidFill>
                  <a:srgbClr val="00000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 Conference </a:t>
            </a:r>
            <a:r>
              <a:rPr lang="en-US" sz="1400" dirty="0" smtClean="0">
                <a:solidFill>
                  <a:srgbClr val="00000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n-US" sz="1400" dirty="0">
                <a:solidFill>
                  <a:srgbClr val="00000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1400" dirty="0" smtClean="0">
                <a:solidFill>
                  <a:srgbClr val="00000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Communications</a:t>
            </a:r>
            <a:r>
              <a:rPr lang="en-US" sz="1400" dirty="0">
                <a:solidFill>
                  <a:srgbClr val="00000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Information and Internet Policy, George Mason University School of Law, Arlington, Virginia, September 8-9, </a:t>
            </a:r>
            <a:r>
              <a:rPr lang="en-US" sz="1400" dirty="0" smtClean="0">
                <a:solidFill>
                  <a:srgbClr val="00000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2017</a:t>
            </a:r>
            <a:endParaRPr lang="en-US" sz="1400" dirty="0">
              <a:solidFill>
                <a:srgbClr val="00000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95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3789189"/>
              </p:ext>
            </p:extLst>
          </p:nvPr>
        </p:nvGraphicFramePr>
        <p:xfrm>
          <a:off x="2" y="2640168"/>
          <a:ext cx="9143998" cy="42178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39759">
                  <a:extLst>
                    <a:ext uri="{9D8B030D-6E8A-4147-A177-3AD203B41FA5}">
                      <a16:colId xmlns:a16="http://schemas.microsoft.com/office/drawing/2014/main" val="531895333"/>
                    </a:ext>
                  </a:extLst>
                </a:gridCol>
                <a:gridCol w="3696719">
                  <a:extLst>
                    <a:ext uri="{9D8B030D-6E8A-4147-A177-3AD203B41FA5}">
                      <a16:colId xmlns:a16="http://schemas.microsoft.com/office/drawing/2014/main" val="1784616785"/>
                    </a:ext>
                  </a:extLst>
                </a:gridCol>
                <a:gridCol w="704135">
                  <a:extLst>
                    <a:ext uri="{9D8B030D-6E8A-4147-A177-3AD203B41FA5}">
                      <a16:colId xmlns:a16="http://schemas.microsoft.com/office/drawing/2014/main" val="166765602"/>
                    </a:ext>
                  </a:extLst>
                </a:gridCol>
                <a:gridCol w="938850">
                  <a:extLst>
                    <a:ext uri="{9D8B030D-6E8A-4147-A177-3AD203B41FA5}">
                      <a16:colId xmlns:a16="http://schemas.microsoft.com/office/drawing/2014/main" val="4229096570"/>
                    </a:ext>
                  </a:extLst>
                </a:gridCol>
                <a:gridCol w="464535">
                  <a:extLst>
                    <a:ext uri="{9D8B030D-6E8A-4147-A177-3AD203B41FA5}">
                      <a16:colId xmlns:a16="http://schemas.microsoft.com/office/drawing/2014/main" val="3831907282"/>
                    </a:ext>
                  </a:extLst>
                </a:gridCol>
              </a:tblGrid>
              <a:tr h="562378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>
                          <a:effectLst/>
                        </a:rPr>
                        <a:t>Security awareness training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Increase organizational readiness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Yes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 Process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6311723"/>
                  </a:ext>
                </a:extLst>
              </a:tr>
              <a:tr h="843567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>
                          <a:effectLst/>
                        </a:rPr>
                        <a:t>Law &amp; policy review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Identify ways to streamline procedures across agencies for new service acceleration in Innovation Zone Provinces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Yes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 Process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6025591"/>
                  </a:ext>
                </a:extLst>
              </a:tr>
              <a:tr h="562378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>
                          <a:effectLst/>
                        </a:rPr>
                        <a:t>Market analysis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Review barriers to market access and efficiency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Yes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 Process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8394886"/>
                  </a:ext>
                </a:extLst>
              </a:tr>
              <a:tr h="562378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>
                          <a:effectLst/>
                        </a:rPr>
                        <a:t>Environmental assessment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Ensure negative impacts on environment are avoided or minimized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Yes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 Process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0077998"/>
                  </a:ext>
                </a:extLst>
              </a:tr>
              <a:tr h="562378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>
                          <a:effectLst/>
                        </a:rPr>
                        <a:t>Social innovation and entrepreneurship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Is community open to entrepreneurs and community organizations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Yes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 Process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6267822"/>
                  </a:ext>
                </a:extLst>
              </a:tr>
              <a:tr h="1124755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>
                          <a:effectLst/>
                        </a:rPr>
                        <a:t>Regional and international cooperation opportunities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Review ways to collaborate more closely with neighboring Provinces, Nations, NGOs, civil society, and firms to attain UN Sustainable Development Goals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Yes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 Process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500061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115092"/>
              </p:ext>
            </p:extLst>
          </p:nvPr>
        </p:nvGraphicFramePr>
        <p:xfrm>
          <a:off x="2" y="0"/>
          <a:ext cx="9260956" cy="26401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82477">
                  <a:extLst>
                    <a:ext uri="{9D8B030D-6E8A-4147-A177-3AD203B41FA5}">
                      <a16:colId xmlns:a16="http://schemas.microsoft.com/office/drawing/2014/main" val="2214429160"/>
                    </a:ext>
                  </a:extLst>
                </a:gridCol>
                <a:gridCol w="3744003">
                  <a:extLst>
                    <a:ext uri="{9D8B030D-6E8A-4147-A177-3AD203B41FA5}">
                      <a16:colId xmlns:a16="http://schemas.microsoft.com/office/drawing/2014/main" val="1684149966"/>
                    </a:ext>
                  </a:extLst>
                </a:gridCol>
                <a:gridCol w="713143">
                  <a:extLst>
                    <a:ext uri="{9D8B030D-6E8A-4147-A177-3AD203B41FA5}">
                      <a16:colId xmlns:a16="http://schemas.microsoft.com/office/drawing/2014/main" val="3061146693"/>
                    </a:ext>
                  </a:extLst>
                </a:gridCol>
                <a:gridCol w="950857">
                  <a:extLst>
                    <a:ext uri="{9D8B030D-6E8A-4147-A177-3AD203B41FA5}">
                      <a16:colId xmlns:a16="http://schemas.microsoft.com/office/drawing/2014/main" val="2557559673"/>
                    </a:ext>
                  </a:extLst>
                </a:gridCol>
                <a:gridCol w="470476">
                  <a:extLst>
                    <a:ext uri="{9D8B030D-6E8A-4147-A177-3AD203B41FA5}">
                      <a16:colId xmlns:a16="http://schemas.microsoft.com/office/drawing/2014/main" val="1034023981"/>
                    </a:ext>
                  </a:extLst>
                </a:gridCol>
              </a:tblGrid>
              <a:tr h="1893102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dirty="0">
                          <a:effectLst/>
                        </a:rPr>
                        <a:t>Mobile backhaul, tower, pole attachment, Rights of Way, fiber, RF, data center, energy infrastructure-sharing authorized/encouraged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Enhance user experience, increase service efficiency, reduce cost and risk for new entrants, incumbents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Yes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 Process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3636456"/>
                  </a:ext>
                </a:extLst>
              </a:tr>
              <a:tr h="747066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>
                          <a:effectLst/>
                        </a:rPr>
                        <a:t>IP traffic aggregation regional strategy implemented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Lowers cost, improve services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Yes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 Process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6257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614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5949" y="301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Internet Backpack</a:t>
            </a:r>
            <a:br>
              <a:rPr lang="en-US" dirty="0" smtClean="0"/>
            </a:br>
            <a:r>
              <a:rPr lang="en-US" sz="3100" i="1" dirty="0" smtClean="0"/>
              <a:t>Be Prepared</a:t>
            </a:r>
            <a:endParaRPr lang="en-US" sz="3100" i="1" dirty="0"/>
          </a:p>
        </p:txBody>
      </p:sp>
      <p:pic>
        <p:nvPicPr>
          <p:cNvPr id="6" name="Content Placeholder 3" descr="satsleeve-Hotspot-1.png">
            <a:hlinkClick r:id="rId3"/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342" y="3502995"/>
            <a:ext cx="1241216" cy="1046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Content Placeholder 3" descr="https://cdn.shopify.com/s/files/1/0445/5745/t/80/assets/product-page-about-header-right.jpg?1785812572273249670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60" y="3261712"/>
            <a:ext cx="1363133" cy="1176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gateway pictu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028" y="1818381"/>
            <a:ext cx="1760841" cy="176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s://s7d4.scene7.com/is/image/witmerpublicsafety/W-511-56936_alt1?$Short%20Description$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757" y="2438564"/>
            <a:ext cx="2180875" cy="294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53" y="2615250"/>
            <a:ext cx="2963876" cy="52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Image result for skype logo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91" y="5015562"/>
            <a:ext cx="1485732" cy="48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static.wixstatic.com/media/34ff79_2e22d7c29d56476081692588623794d5.png/v1/fill/w_987,h_238,al_c,lg_1/34ff79_2e22d7c29d56476081692588623794d5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9" y="4424267"/>
            <a:ext cx="1919054" cy="41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60913" y="5630536"/>
            <a:ext cx="25873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/>
              <a:t>Microsoft Azure Cloud </a:t>
            </a:r>
            <a:endParaRPr lang="en-US" sz="2000" dirty="0"/>
          </a:p>
        </p:txBody>
      </p:sp>
      <p:pic>
        <p:nvPicPr>
          <p:cNvPr id="19" name="Picture 2" descr="https://cdn.shopify.com/s/files/1/0445/5745/t/80/assets/quick-links-device-v1-horz.png?765578666735460900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563" y="4842839"/>
            <a:ext cx="656774" cy="14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062586" y="1958667"/>
            <a:ext cx="1949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Comes with:</a:t>
            </a:r>
            <a:endParaRPr lang="en-US" dirty="0"/>
          </a:p>
        </p:txBody>
      </p:sp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589"/>
            <a:ext cx="1738446" cy="147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1050024" y="3579223"/>
            <a:ext cx="9990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CEG</a:t>
            </a:r>
          </a:p>
        </p:txBody>
      </p:sp>
      <p:sp>
        <p:nvSpPr>
          <p:cNvPr id="3" name="AutoShape 4" descr="The Things Network Logo"/>
          <p:cNvSpPr>
            <a:spLocks noChangeAspect="1" noChangeArrowheads="1"/>
          </p:cNvSpPr>
          <p:nvPr/>
        </p:nvSpPr>
        <p:spPr bwMode="auto">
          <a:xfrm>
            <a:off x="155575" y="-2746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05194" y="1759211"/>
            <a:ext cx="2266936" cy="419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AutoShape 6" descr="The Things Network Logo"/>
          <p:cNvSpPr>
            <a:spLocks noChangeAspect="1" noChangeArrowheads="1"/>
          </p:cNvSpPr>
          <p:nvPr/>
        </p:nvSpPr>
        <p:spPr bwMode="auto">
          <a:xfrm>
            <a:off x="307975" y="-1222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19633" y="5613224"/>
            <a:ext cx="3753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See: </a:t>
            </a:r>
            <a:r>
              <a:rPr lang="en-US" sz="2800" dirty="0" smtClean="0">
                <a:hlinkClick r:id="rId14"/>
              </a:rPr>
              <a:t>www.wigridco.com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4003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3365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0604" y="5589963"/>
            <a:ext cx="76979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This Is Only a Test: Emergency Response Training  Goma, Democratic Republic of Congo, June 2017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3671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92186" cy="3292940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3292940"/>
            <a:ext cx="6592186" cy="35725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43060" y="797441"/>
            <a:ext cx="204145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5,000 person volcano emergency response training + 1 Internet Backpack Beta =</a:t>
            </a:r>
          </a:p>
          <a:p>
            <a:r>
              <a:rPr lang="en-US" sz="3200" dirty="0" smtClean="0"/>
              <a:t>2 Thumbs Up : 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2698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Goma Volcano Observatory continues to provide valuable feedback on user experience with beta Internet </a:t>
            </a:r>
            <a:r>
              <a:rPr lang="en-US" sz="2800" dirty="0" err="1" smtClean="0"/>
              <a:t>Backapck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5 Governor’s volunteering Provinces as Innovation Zones</a:t>
            </a:r>
          </a:p>
          <a:p>
            <a:pPr lvl="1"/>
            <a:r>
              <a:rPr lang="en-US" sz="2400" dirty="0" smtClean="0"/>
              <a:t>Innovation Zone Checklist translated to French</a:t>
            </a:r>
          </a:p>
          <a:p>
            <a:r>
              <a:rPr lang="en-US" sz="2800" dirty="0" smtClean="0"/>
              <a:t>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Democratic Republic of Congo Internet Forum </a:t>
            </a:r>
          </a:p>
          <a:p>
            <a:pPr lvl="1"/>
            <a:r>
              <a:rPr lang="en-US" sz="2400" dirty="0" smtClean="0"/>
              <a:t>Feb. 22-23, 2018, Goma, North Kivu</a:t>
            </a:r>
          </a:p>
          <a:p>
            <a:pPr lvl="2"/>
            <a:r>
              <a:rPr lang="en-US" sz="2000" dirty="0" smtClean="0"/>
              <a:t>Firms, foundations, university partners, DRC agencies, provinces</a:t>
            </a:r>
          </a:p>
          <a:p>
            <a:pPr lvl="1"/>
            <a:r>
              <a:rPr lang="en-US" sz="2400" dirty="0" smtClean="0"/>
              <a:t>Internet of Things STEM education partnership/OPEN</a:t>
            </a:r>
          </a:p>
          <a:p>
            <a:pPr lvl="1"/>
            <a:r>
              <a:rPr lang="en-US" sz="2400" dirty="0" smtClean="0"/>
              <a:t>Texas A&amp;M &amp; Syracuse U developing project plans</a:t>
            </a:r>
          </a:p>
          <a:p>
            <a:r>
              <a:rPr lang="en-US" sz="2800" dirty="0" smtClean="0"/>
              <a:t>DRC Inter-Agency Task Force and Advisory Group expanding – want to help? See:  </a:t>
            </a:r>
            <a:r>
              <a:rPr lang="en-US" sz="2800" dirty="0" smtClean="0">
                <a:hlinkClick r:id="rId2"/>
              </a:rPr>
              <a:t>www.iatag.org</a:t>
            </a:r>
            <a:r>
              <a:rPr lang="en-US" sz="2800" dirty="0" smtClean="0"/>
              <a:t> </a:t>
            </a:r>
            <a:endParaRPr lang="en-US" sz="2400" dirty="0" smtClean="0"/>
          </a:p>
          <a:p>
            <a:pPr lvl="1"/>
            <a:r>
              <a:rPr lang="en-US" sz="2400" dirty="0" smtClean="0"/>
              <a:t>Liberian Ministry of Education visits Syracuse next week</a:t>
            </a:r>
          </a:p>
          <a:p>
            <a:pPr lvl="1"/>
            <a:r>
              <a:rPr lang="en-US" sz="2400" dirty="0" smtClean="0"/>
              <a:t>‘30 in 2021’ plan in discussion;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Liberian IF June 2018 (tent.)</a:t>
            </a:r>
          </a:p>
          <a:p>
            <a:pPr lvl="1"/>
            <a:r>
              <a:rPr lang="en-US" sz="2400" dirty="0" smtClean="0"/>
              <a:t>Uganda, Kenya, Haiti  interest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978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are Virtually Here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338083" y="1600200"/>
            <a:ext cx="4561367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Hypothesis: </a:t>
            </a:r>
          </a:p>
          <a:p>
            <a:pPr marL="0" indent="0">
              <a:buNone/>
            </a:pPr>
            <a:r>
              <a:rPr lang="en-US" sz="3000" b="1" dirty="0" smtClean="0"/>
              <a:t>Conflict Zones CAN become Innovation Zones</a:t>
            </a:r>
          </a:p>
          <a:p>
            <a:pPr marL="0" indent="0">
              <a:buNone/>
            </a:pPr>
            <a:r>
              <a:rPr lang="en-US" dirty="0" smtClean="0"/>
              <a:t>Methods: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Education &amp; multi-stakeholder dialogue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Internet Backpack beta technical and user evaluation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Innovation Zone Checklist </a:t>
            </a:r>
            <a:r>
              <a:rPr lang="en-US" dirty="0" smtClean="0"/>
              <a:t>policy evaluation</a:t>
            </a:r>
          </a:p>
          <a:p>
            <a:pPr marL="0" indent="0">
              <a:buNone/>
            </a:pPr>
            <a:r>
              <a:rPr lang="en-US" dirty="0" smtClean="0"/>
              <a:t>Test: National Digital Transformation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600" dirty="0" smtClean="0"/>
              <a:t>30% by 2020?</a:t>
            </a:r>
            <a:endParaRPr lang="en-US" sz="3600" dirty="0"/>
          </a:p>
        </p:txBody>
      </p:sp>
      <p:pic>
        <p:nvPicPr>
          <p:cNvPr id="7" name="Shape 87" descr="cg_large_locator.gif"/>
          <p:cNvPicPr>
            <a:picLocks noGrp="1"/>
          </p:cNvPicPr>
          <p:nvPr>
            <p:ph sz="half"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199" y="1899205"/>
            <a:ext cx="3561907" cy="39279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582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1" y="857250"/>
            <a:ext cx="665629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6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IndianaU_11\Design Innovations_Healthcare\Design Innovations 2013\Design Innovations mHEALTH and WiGiT\DesignInnovationsMapping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828" y="954729"/>
            <a:ext cx="7325474" cy="216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28186" y="3263776"/>
            <a:ext cx="4857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i="1" dirty="0">
                <a:latin typeface="Adobe Arabic" pitchFamily="18" charset="-78"/>
                <a:cs typeface="Adobe Arabic" pitchFamily="18" charset="-78"/>
              </a:rPr>
              <a:t>Secure </a:t>
            </a:r>
            <a:r>
              <a:rPr lang="en-US" sz="2700" b="1" i="1" dirty="0" smtClean="0">
                <a:latin typeface="Adobe Arabic" pitchFamily="18" charset="-78"/>
                <a:cs typeface="Adobe Arabic" pitchFamily="18" charset="-78"/>
              </a:rPr>
              <a:t>IoT (needs permissions</a:t>
            </a:r>
            <a:r>
              <a:rPr lang="en-US" sz="2700" b="1" i="1" dirty="0">
                <a:latin typeface="Adobe Arabic" pitchFamily="18" charset="-78"/>
                <a:cs typeface="Adobe Arabic" pitchFamily="18" charset="-78"/>
              </a:rPr>
              <a:t>)</a:t>
            </a:r>
          </a:p>
        </p:txBody>
      </p:sp>
      <p:pic>
        <p:nvPicPr>
          <p:cNvPr id="4" name="Picture 2" descr="\\ist-fsrv.ad.syr.edu\lmcknigh$\Downloads\f7ee9809-e6c3-4c7e-81c7-e74b4240cb3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14" y="3771607"/>
            <a:ext cx="7325474" cy="196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" y="5925065"/>
            <a:ext cx="7283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“Symphony of Destruction,” August 2012; 45 Public Safety Agencies + Syracuse University National Science Foundation Partnerships for Innovation WiGiT Project “Intelligent Deployable Augmented Wireless Gateway”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0875" y="403519"/>
            <a:ext cx="8612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Worldwide Innovation Technology and Entrepreneurship Club </a:t>
            </a:r>
            <a:r>
              <a:rPr lang="en-US" sz="1600" b="1" i="1" dirty="0" smtClean="0">
                <a:sym typeface="Wingdings" panose="05000000000000000000" pitchFamily="2" charset="2"/>
              </a:rPr>
              <a:t> </a:t>
            </a:r>
            <a:r>
              <a:rPr lang="en-US" sz="1600" b="1" i="1" dirty="0"/>
              <a:t>Wireless Grid Innovation Testbed </a:t>
            </a:r>
          </a:p>
        </p:txBody>
      </p:sp>
    </p:spTree>
    <p:extLst>
      <p:ext uri="{BB962C8B-B14F-4D97-AF65-F5344CB8AC3E}">
        <p14:creationId xmlns:p14="http://schemas.microsoft.com/office/powerpoint/2010/main" val="2050122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Edgeware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Software platforms that reside beyond the cloud, across edge network devices, wired and wireless.  (IoT/5G+)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Edgeware allows all facets of a user’s environment to be interoperated and shared easily.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HICSS 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87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20553" y="419277"/>
            <a:ext cx="8229600" cy="1044243"/>
          </a:xfrm>
        </p:spPr>
        <p:txBody>
          <a:bodyPr>
            <a:normAutofit/>
          </a:bodyPr>
          <a:lstStyle/>
          <a:p>
            <a:pPr algn="r"/>
            <a:r>
              <a:rPr lang="en-US" sz="2800" dirty="0" smtClean="0"/>
              <a:t>Cloud </a:t>
            </a:r>
            <a:r>
              <a:rPr lang="en-US" sz="2800" dirty="0"/>
              <a:t>to Edge </a:t>
            </a:r>
            <a:r>
              <a:rPr lang="en-US" sz="2800" dirty="0" smtClean="0"/>
              <a:t>Security Compliance </a:t>
            </a:r>
            <a:br>
              <a:rPr lang="en-US" sz="2800" dirty="0" smtClean="0"/>
            </a:br>
            <a:r>
              <a:rPr lang="en-US" sz="2800" b="1" dirty="0" smtClean="0"/>
              <a:t>WiTec Open Specifications Model v0.4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89112" y="6224921"/>
            <a:ext cx="7209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TM Forum Enterprise Cloud Leadership Council ‘Workplace as a Service Architecture’ Baltimore, July 17, 2012</a:t>
            </a:r>
            <a:endParaRPr lang="en-US" dirty="0"/>
          </a:p>
        </p:txBody>
      </p:sp>
      <p:pic>
        <p:nvPicPr>
          <p:cNvPr id="7" name="Content Placeholder 6" descr="C:\Users\lmcknigh\AppData\Local\Temp\WPAAS_WiGit_Draft 3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2" y="2128740"/>
            <a:ext cx="7752831" cy="3953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589"/>
            <a:ext cx="1738446" cy="147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27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57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Get There From Here: Innovate</a:t>
            </a:r>
            <a:endParaRPr lang="en-US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2165838"/>
              </p:ext>
            </p:extLst>
          </p:nvPr>
        </p:nvGraphicFramePr>
        <p:xfrm>
          <a:off x="0" y="1109294"/>
          <a:ext cx="9144000" cy="5748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8622">
                  <a:extLst>
                    <a:ext uri="{9D8B030D-6E8A-4147-A177-3AD203B41FA5}">
                      <a16:colId xmlns:a16="http://schemas.microsoft.com/office/drawing/2014/main" val="1800174124"/>
                    </a:ext>
                  </a:extLst>
                </a:gridCol>
                <a:gridCol w="3020037">
                  <a:extLst>
                    <a:ext uri="{9D8B030D-6E8A-4147-A177-3AD203B41FA5}">
                      <a16:colId xmlns:a16="http://schemas.microsoft.com/office/drawing/2014/main" val="3880344726"/>
                    </a:ext>
                  </a:extLst>
                </a:gridCol>
                <a:gridCol w="599210">
                  <a:extLst>
                    <a:ext uri="{9D8B030D-6E8A-4147-A177-3AD203B41FA5}">
                      <a16:colId xmlns:a16="http://schemas.microsoft.com/office/drawing/2014/main" val="3330089261"/>
                    </a:ext>
                  </a:extLst>
                </a:gridCol>
                <a:gridCol w="934771">
                  <a:extLst>
                    <a:ext uri="{9D8B030D-6E8A-4147-A177-3AD203B41FA5}">
                      <a16:colId xmlns:a16="http://schemas.microsoft.com/office/drawing/2014/main" val="776847290"/>
                    </a:ext>
                  </a:extLst>
                </a:gridCol>
                <a:gridCol w="491360">
                  <a:extLst>
                    <a:ext uri="{9D8B030D-6E8A-4147-A177-3AD203B41FA5}">
                      <a16:colId xmlns:a16="http://schemas.microsoft.com/office/drawing/2014/main" val="3156079034"/>
                    </a:ext>
                  </a:extLst>
                </a:gridCol>
              </a:tblGrid>
              <a:tr h="1094992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Unlicensed/Shared Services/New Entrant </a:t>
                      </a:r>
                      <a:r>
                        <a:rPr lang="en-US" sz="16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Experimental License &amp; Fast Frequency Allocation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at ALL Frequencies Specified Below Permitted in Province _________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marR="0" indent="-63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Accelerate economic growth,  open innovation, Increase competition, lower prices, improve service quality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marR="0" indent="-63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marR="0" indent="-63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 Process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marR="0" indent="-63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8633514"/>
                  </a:ext>
                </a:extLst>
              </a:tr>
              <a:tr h="547496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900 MHz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marR="0" indent="-63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Accelerate open innovation, Improve service quality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marR="0" indent="-63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marR="0" indent="-63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 Process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marR="0" indent="-63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5887756"/>
                  </a:ext>
                </a:extLst>
              </a:tr>
              <a:tr h="547496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 GHz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marR="0" indent="-63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Accelerate open innovation, Improve service quality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marR="0" indent="-63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marR="0" indent="-63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 Process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marR="0" indent="-63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5089983"/>
                  </a:ext>
                </a:extLst>
              </a:tr>
              <a:tr h="547496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3.5 GHz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marR="0" indent="-63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Accelerate open innovation, Improve service quality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marR="0" indent="-63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marR="0" indent="-63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 Process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marR="0" indent="-63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1528257"/>
                  </a:ext>
                </a:extLst>
              </a:tr>
              <a:tr h="547496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GHz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marR="0" indent="-63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Accelerate open innovation, Improve service quality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marR="0" indent="-63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marR="0" indent="-63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 Process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marR="0" indent="-63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9776401"/>
                  </a:ext>
                </a:extLst>
              </a:tr>
              <a:tr h="547496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 GHz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marR="0" indent="-63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Accelerate open innovation, Improve service quality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marR="0" indent="-63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marR="0" indent="-63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 Process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marR="0" indent="-63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8990890"/>
                  </a:ext>
                </a:extLst>
              </a:tr>
              <a:tr h="547496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 GHz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marR="0" indent="-63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Accelerate open innovation, Improve service quality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marR="0" indent="-63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marR="0" indent="-63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 Process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marR="0" indent="-63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6248951"/>
                  </a:ext>
                </a:extLst>
              </a:tr>
              <a:tr h="547496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 GHz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marR="0" indent="-63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Accelerate open innovation, Improve service quality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marR="0" indent="-63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marR="0" indent="-63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 Process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marR="0" indent="-63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3229263"/>
                  </a:ext>
                </a:extLst>
              </a:tr>
              <a:tr h="821244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 GHz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marR="0" indent="-63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Accelerate research and open innovation, Improve service quality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marR="0" indent="-63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marR="0" indent="-63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 Process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marR="0" indent="-63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2211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299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260" y="56171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700" b="1" dirty="0"/>
              <a:t>DRC 30 in 2020 Innovation Zone Checklist-FINAL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/>
              <a:t>Inter-Agency Task Force and Advisory Group</a:t>
            </a:r>
            <a:br>
              <a:rPr lang="en-US" sz="2700" dirty="0"/>
            </a:br>
            <a:r>
              <a:rPr lang="en-US" sz="2700" u="sng" dirty="0">
                <a:hlinkClick r:id="rId2"/>
              </a:rPr>
              <a:t>https://www.iatag.org/</a:t>
            </a:r>
            <a:r>
              <a:rPr lang="en-US" sz="2700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0088"/>
          </a:xfrm>
        </p:spPr>
        <p:txBody>
          <a:bodyPr>
            <a:normAutofit fontScale="47500" lnSpcReduction="20000"/>
          </a:bodyPr>
          <a:lstStyle/>
          <a:p>
            <a:r>
              <a:rPr lang="en-US" sz="4500" dirty="0" smtClean="0"/>
              <a:t>PROVINCE/REGION_______________________</a:t>
            </a:r>
            <a:endParaRPr lang="en-US" sz="4500" dirty="0"/>
          </a:p>
          <a:p>
            <a:r>
              <a:rPr lang="en-US" sz="4500" dirty="0"/>
              <a:t>DATE</a:t>
            </a:r>
            <a:r>
              <a:rPr lang="en-US" sz="4500" dirty="0" smtClean="0"/>
              <a:t>_______________</a:t>
            </a:r>
            <a:endParaRPr lang="en-US" sz="4500" dirty="0"/>
          </a:p>
          <a:p>
            <a:r>
              <a:rPr lang="en-US" sz="4500" dirty="0"/>
              <a:t>COMPILED BY (NAME/CONTACT INFORMATION) </a:t>
            </a:r>
            <a:r>
              <a:rPr lang="en-US" sz="4500" dirty="0" smtClean="0"/>
              <a:t>__________________________________________________</a:t>
            </a:r>
            <a:endParaRPr lang="en-US" sz="4500" dirty="0"/>
          </a:p>
          <a:p>
            <a:r>
              <a:rPr lang="en-US" sz="4500" dirty="0"/>
              <a:t>AUTHORIZED SIGNATURE: GOVERNOR</a:t>
            </a:r>
            <a:r>
              <a:rPr lang="en-US" sz="4500" dirty="0" smtClean="0"/>
              <a:t>___________________</a:t>
            </a:r>
            <a:endParaRPr lang="en-US" sz="4500" dirty="0"/>
          </a:p>
          <a:p>
            <a:r>
              <a:rPr lang="en-US" sz="4500" dirty="0"/>
              <a:t>MULTI-STAKEHOLDER </a:t>
            </a:r>
            <a:r>
              <a:rPr lang="en-US" sz="4500" dirty="0" smtClean="0"/>
              <a:t>CO-SIGNER,1______________________</a:t>
            </a:r>
            <a:endParaRPr lang="en-US" sz="4500" dirty="0"/>
          </a:p>
          <a:p>
            <a:r>
              <a:rPr lang="en-US" sz="4500" dirty="0"/>
              <a:t>MULTI-STAKEHOLDER CO-SIGNER 2</a:t>
            </a:r>
            <a:r>
              <a:rPr lang="en-US" sz="4500" dirty="0" smtClean="0"/>
              <a:t>______________________</a:t>
            </a:r>
          </a:p>
          <a:p>
            <a:endParaRPr lang="en-US" sz="3800" dirty="0"/>
          </a:p>
          <a:p>
            <a:r>
              <a:rPr lang="en-US" sz="5100" b="1" dirty="0"/>
              <a:t>Instructions</a:t>
            </a:r>
            <a:r>
              <a:rPr lang="en-US" sz="5100" dirty="0"/>
              <a:t>: </a:t>
            </a:r>
            <a:r>
              <a:rPr lang="en-US" sz="5100" i="1" dirty="0"/>
              <a:t>Please confirm your Province has completed all of the following 24 Milestones (unlikely). Alternatively, describe the stage of Innovation Zone Readiness your Province has achieved on each of the </a:t>
            </a:r>
            <a:r>
              <a:rPr lang="en-US" sz="5100" i="1" dirty="0" smtClean="0"/>
              <a:t>Milestones </a:t>
            </a:r>
            <a:r>
              <a:rPr lang="en-US" sz="5100" i="1" dirty="0"/>
              <a:t>by checking a ‘Ready or Not</a:t>
            </a:r>
            <a:r>
              <a:rPr lang="en-US" sz="5100" i="1" dirty="0" smtClean="0"/>
              <a:t>?’ </a:t>
            </a:r>
            <a:r>
              <a:rPr lang="en-US" sz="5100" i="1" dirty="0"/>
              <a:t>box as indicated below. In addition to completing the Innovation Zone Checklist, further documentation of your Province’s readiness may be attached as appendices</a:t>
            </a:r>
            <a:r>
              <a:rPr lang="en-US" sz="4200" i="1" dirty="0"/>
              <a:t>. </a:t>
            </a:r>
            <a:endParaRPr lang="en-US" sz="42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0648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0259281"/>
              </p:ext>
            </p:extLst>
          </p:nvPr>
        </p:nvGraphicFramePr>
        <p:xfrm>
          <a:off x="2" y="0"/>
          <a:ext cx="9143999" cy="6857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39760">
                  <a:extLst>
                    <a:ext uri="{9D8B030D-6E8A-4147-A177-3AD203B41FA5}">
                      <a16:colId xmlns:a16="http://schemas.microsoft.com/office/drawing/2014/main" val="720970332"/>
                    </a:ext>
                  </a:extLst>
                </a:gridCol>
                <a:gridCol w="3696718">
                  <a:extLst>
                    <a:ext uri="{9D8B030D-6E8A-4147-A177-3AD203B41FA5}">
                      <a16:colId xmlns:a16="http://schemas.microsoft.com/office/drawing/2014/main" val="1791034696"/>
                    </a:ext>
                  </a:extLst>
                </a:gridCol>
                <a:gridCol w="704137">
                  <a:extLst>
                    <a:ext uri="{9D8B030D-6E8A-4147-A177-3AD203B41FA5}">
                      <a16:colId xmlns:a16="http://schemas.microsoft.com/office/drawing/2014/main" val="2846130029"/>
                    </a:ext>
                  </a:extLst>
                </a:gridCol>
                <a:gridCol w="938850">
                  <a:extLst>
                    <a:ext uri="{9D8B030D-6E8A-4147-A177-3AD203B41FA5}">
                      <a16:colId xmlns:a16="http://schemas.microsoft.com/office/drawing/2014/main" val="2269373189"/>
                    </a:ext>
                  </a:extLst>
                </a:gridCol>
                <a:gridCol w="464534">
                  <a:extLst>
                    <a:ext uri="{9D8B030D-6E8A-4147-A177-3AD203B41FA5}">
                      <a16:colId xmlns:a16="http://schemas.microsoft.com/office/drawing/2014/main" val="3797272004"/>
                    </a:ext>
                  </a:extLst>
                </a:gridCol>
              </a:tblGrid>
              <a:tr h="9364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Milestone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Rationale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Ready or Not?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Readiness Assessment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(Select One)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285028"/>
                  </a:ext>
                </a:extLst>
              </a:tr>
              <a:tr h="936461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>
                          <a:effectLst/>
                        </a:rPr>
                        <a:t>Governor, Agencies, Advisory Group Agree: Province now an Innovation Zone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Both leadership and ‘rough social consensus’ needed for progress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Yes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 Process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462292"/>
                  </a:ext>
                </a:extLst>
              </a:tr>
              <a:tr h="936461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r>
                        <a:rPr lang="en-US" sz="1600" baseline="30000">
                          <a:effectLst/>
                        </a:rPr>
                        <a:t>st</a:t>
                      </a:r>
                      <a:r>
                        <a:rPr lang="en-US" sz="1600">
                          <a:effectLst/>
                        </a:rPr>
                        <a:t> DRC Internet Forum Provincial Multistakeholder Participation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Share information across firms, agencies, regions, communities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Yes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 Process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1354509"/>
                  </a:ext>
                </a:extLst>
              </a:tr>
              <a:tr h="619618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>
                          <a:effectLst/>
                        </a:rPr>
                        <a:t>Emergency preparedness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Increase community readiness with improved coordination of information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Yes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 Process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0571830"/>
                  </a:ext>
                </a:extLst>
              </a:tr>
              <a:tr h="619618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>
                          <a:effectLst/>
                        </a:rPr>
                        <a:t>Environmental health emergency preparedness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Enhance access to disease prevention information especially with disasters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Yes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 Process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2868517"/>
                  </a:ext>
                </a:extLst>
              </a:tr>
              <a:tr h="936461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>
                          <a:effectLst/>
                        </a:rPr>
                        <a:t>Community networks supported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Accelerates access, lowers cost, increases engagement and adaptive use, builds demand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Yes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 Process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9748372"/>
                  </a:ext>
                </a:extLst>
              </a:tr>
              <a:tr h="1253301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>
                          <a:effectLst/>
                        </a:rPr>
                        <a:t>Educational networks supported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Enable student access to improve learning outcomes and career readiness, begin to grow regional interconnected network backbones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Yes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 Process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4186924"/>
                  </a:ext>
                </a:extLst>
              </a:tr>
              <a:tr h="619618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>
                          <a:effectLst/>
                        </a:rPr>
                        <a:t>Infrastructure gap analysis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Identify barriers to economic growth, suggest remedies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Yes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 Process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5596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078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22841</TotalTime>
  <Words>954</Words>
  <Application>Microsoft Office PowerPoint</Application>
  <PresentationFormat>On-screen Show (4:3)</PresentationFormat>
  <Paragraphs>199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MS PGothic</vt:lpstr>
      <vt:lpstr>Adobe Arabic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We are Virtually Here</vt:lpstr>
      <vt:lpstr>PowerPoint Presentation</vt:lpstr>
      <vt:lpstr>PowerPoint Presentation</vt:lpstr>
      <vt:lpstr>Edgeware</vt:lpstr>
      <vt:lpstr>Cloud to Edge Security Compliance  WiTec Open Specifications Model v0.4</vt:lpstr>
      <vt:lpstr>How to Get There From Here: Innovate</vt:lpstr>
      <vt:lpstr>DRC 30 in 2020 Innovation Zone Checklist-FINAL Inter-Agency Task Force and Advisory Group https://www.iatag.org/  </vt:lpstr>
      <vt:lpstr>PowerPoint Presentation</vt:lpstr>
      <vt:lpstr>PowerPoint Presentation</vt:lpstr>
      <vt:lpstr>Internet Backpack Be Prepared</vt:lpstr>
      <vt:lpstr>PowerPoint Presentation</vt:lpstr>
      <vt:lpstr>PowerPoint Presentation</vt:lpstr>
      <vt:lpstr>Current Status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Roll-Up Opportunities</dc:title>
  <dc:creator>Lee McKnight</dc:creator>
  <cp:lastModifiedBy>Lee W McKnight</cp:lastModifiedBy>
  <cp:revision>209</cp:revision>
  <dcterms:created xsi:type="dcterms:W3CDTF">2012-10-15T14:31:48Z</dcterms:created>
  <dcterms:modified xsi:type="dcterms:W3CDTF">2017-09-09T02:52:03Z</dcterms:modified>
</cp:coreProperties>
</file>