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45" r:id="rId1"/>
  </p:sldMasterIdLst>
  <p:notesMasterIdLst>
    <p:notesMasterId r:id="rId12"/>
  </p:notesMasterIdLst>
  <p:handoutMasterIdLst>
    <p:handoutMasterId r:id="rId13"/>
  </p:handoutMasterIdLst>
  <p:sldIdLst>
    <p:sldId id="508" r:id="rId2"/>
    <p:sldId id="560" r:id="rId3"/>
    <p:sldId id="554" r:id="rId4"/>
    <p:sldId id="558" r:id="rId5"/>
    <p:sldId id="510" r:id="rId6"/>
    <p:sldId id="557" r:id="rId7"/>
    <p:sldId id="512" r:id="rId8"/>
    <p:sldId id="552" r:id="rId9"/>
    <p:sldId id="555" r:id="rId10"/>
    <p:sldId id="561" r:id="rId11"/>
  </p:sldIdLst>
  <p:sldSz cx="9144000" cy="6858000" type="screen4x3"/>
  <p:notesSz cx="6791325" cy="99218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F57E1B"/>
    <a:srgbClr val="000082"/>
    <a:srgbClr val="FF9900"/>
    <a:srgbClr val="FFFF00"/>
    <a:srgbClr val="0000B4"/>
    <a:srgbClr val="69FF69"/>
    <a:srgbClr val="53FF5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1" autoAdjust="0"/>
    <p:restoredTop sz="81655" autoAdjust="0"/>
  </p:normalViewPr>
  <p:slideViewPr>
    <p:cSldViewPr>
      <p:cViewPr>
        <p:scale>
          <a:sx n="75" d="100"/>
          <a:sy n="75" d="100"/>
        </p:scale>
        <p:origin x="216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70" y="90"/>
      </p:cViewPr>
      <p:guideLst>
        <p:guide orient="horz" pos="3125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50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t" anchorCtr="0" compatLnSpc="1">
            <a:prstTxWarp prst="textNoShape">
              <a:avLst/>
            </a:prstTxWarp>
          </a:bodyPr>
          <a:lstStyle>
            <a:lvl1pPr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2051"/>
          <p:cNvSpPr txBox="1"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t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4" name="Rectangle 2052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426575"/>
            <a:ext cx="2943225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defTabSz="955675" eaLnBrk="1" latinLnBrk="1" hangingPunct="0">
              <a:defRPr kumimoji="0">
                <a:solidFill>
                  <a:srgbClr val="000000"/>
                </a:solidFill>
                <a:latin typeface="Arial Narrow" pitchFamily="34" charset="0"/>
                <a:ea typeface="굴림" charset="-127"/>
              </a:defRPr>
            </a:lvl1pPr>
            <a:lvl2pPr marL="742950" indent="-28575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defTabSz="955675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>
              <a:defRPr/>
            </a:pPr>
            <a:endParaRPr lang="en-US" altLang="ko-KR"/>
          </a:p>
        </p:txBody>
      </p:sp>
      <p:sp>
        <p:nvSpPr>
          <p:cNvPr id="10245" name="Rectangle 2053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3848100" y="9426575"/>
            <a:ext cx="2943225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EC0FEC84-AC5C-42EF-8AD6-F605D6DA08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585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>
            <a:lvl1pPr marL="0" marR="0" lvl="0" indent="0" algn="l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>
            <a:lvl1pPr marL="0" marR="0" lvl="0" indent="0" algn="r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244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4400" y="742950"/>
            <a:ext cx="4962525" cy="3722688"/>
          </a:xfrm>
          <a:prstGeom prst="rect">
            <a:avLst/>
          </a:prstGeom>
          <a:noFill/>
          <a:ln w="952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903288" y="4713288"/>
            <a:ext cx="4984750" cy="446563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26575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anchor="b" anchorCtr="0" compatLnSpc="1"/>
          <a:lstStyle>
            <a:lvl1pPr marL="0" marR="0" lvl="0" indent="0" algn="l" defTabSz="955676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 Narrow" pitchFamily="34"/>
                <a:ea typeface="굴림" pitchFamily="5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48100" y="9426575"/>
            <a:ext cx="2943225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5545" tIns="47768" rIns="95545" bIns="47768" numCol="1" anchor="b" anchorCtr="0" compatLnSpc="1">
            <a:prstTxWarp prst="textNoShape">
              <a:avLst/>
            </a:prstTxWarp>
          </a:bodyPr>
          <a:lstStyle>
            <a:lvl1pPr algn="r" defTabSz="955675" eaLnBrk="1" latinLnBrk="1" hangingPunct="0">
              <a:defRPr kumimoji="0" sz="140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1837F09-294A-42A9-AE43-A0DC740CDA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5296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 Narrow" pitchFamily="34"/>
        <a:ea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슬라이드 노트 개체 틀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lang="ko-KR" altLang="en-US" dirty="0" smtClean="0">
              <a:latin typeface="Arial Narrow" panose="020B0606020202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11192" indent="-273535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094140" indent="-218829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531798" indent="-218829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1969452" indent="-218829" defTabSz="914823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407111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844767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282421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720080" indent="-218829" defTabSz="91482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0E23AF61-3F35-4678-9FF7-F11D43820881}" type="slidenum">
              <a:rPr kumimoji="0" lang="ko-KR" altLang="en-US" smtClean="0">
                <a:solidFill>
                  <a:srgbClr val="000000"/>
                </a:solidFill>
                <a:latin typeface="Arial Narrow" panose="020B0606020202030204" pitchFamily="34" charset="0"/>
              </a:rPr>
              <a:pPr/>
              <a:t>1</a:t>
            </a:fld>
            <a:endParaRPr kumimoji="0" lang="ko-KR" altLang="en-US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NM:</a:t>
            </a:r>
            <a:r>
              <a:rPr lang="en-US" altLang="ko-KR" baseline="0" dirty="0" smtClean="0"/>
              <a:t> Network Management</a:t>
            </a:r>
          </a:p>
          <a:p>
            <a:pPr marL="0" indent="0">
              <a:buNone/>
            </a:pPr>
            <a:r>
              <a:rPr lang="en-US" altLang="ko-KR" baseline="0" dirty="0" smtClean="0"/>
              <a:t>OPS: Operations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48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37F09-294A-42A9-AE43-A0DC740CDA26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597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98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9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55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37F09-294A-42A9-AE43-A0DC740CDA26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380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01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C7B5-457B-4164-9A57-1937C876D16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35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하늘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8" descr="나뭇잎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6486525" y="0"/>
            <a:ext cx="1838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256" y="188640"/>
            <a:ext cx="7380588" cy="85010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내용 개체 틀 1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9154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6" name="날짜 개체 틀 2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39124-CE18-44D6-BA19-49BC90854113}" type="datetime1">
              <a:rPr lang="ko-KR" altLang="en-US" smtClean="0"/>
              <a:t>2016-11-13</a:t>
            </a:fld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90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7" descr="배경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8" descr="바닥 라인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0"/>
          <a:stretch>
            <a:fillRect/>
          </a:stretch>
        </p:blipFill>
        <p:spPr bwMode="auto">
          <a:xfrm>
            <a:off x="0" y="4295775"/>
            <a:ext cx="9144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0" descr="빌딩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b="26387"/>
          <a:stretch>
            <a:fillRect/>
          </a:stretch>
        </p:blipFill>
        <p:spPr bwMode="auto">
          <a:xfrm>
            <a:off x="0" y="3695700"/>
            <a:ext cx="9144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 descr="모니터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44722" r="61356" b="15829"/>
          <a:stretch>
            <a:fillRect/>
          </a:stretch>
        </p:blipFill>
        <p:spPr bwMode="auto">
          <a:xfrm>
            <a:off x="257175" y="3086100"/>
            <a:ext cx="3276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3" descr="화면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46805" r="63126" b="30415"/>
          <a:stretch>
            <a:fillRect/>
          </a:stretch>
        </p:blipFill>
        <p:spPr bwMode="auto">
          <a:xfrm>
            <a:off x="1133475" y="3209925"/>
            <a:ext cx="22383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5" descr="비행기&amp;나무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33609" r="68646" b="52084"/>
          <a:stretch>
            <a:fillRect/>
          </a:stretch>
        </p:blipFill>
        <p:spPr bwMode="auto">
          <a:xfrm>
            <a:off x="628650" y="2305050"/>
            <a:ext cx="2238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58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하늘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8" descr="나뭇잎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6486525" y="0"/>
            <a:ext cx="1838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8784976" cy="7098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spc="-150" dirty="0">
                <a:solidFill>
                  <a:schemeClr val="tx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날짜 개체 틀 2"/>
          <p:cNvSpPr>
            <a:spLocks noGrp="1"/>
          </p:cNvSpPr>
          <p:nvPr userDrawn="1"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75366-DCEA-44AB-898D-B9BFC2B2BFA1}" type="datetime1">
              <a:rPr lang="ko-KR" altLang="en-US" smtClean="0"/>
              <a:t>2016-11-13</a:t>
            </a:fld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하늘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8" descr="나뭇잎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0" t="34164" r="16248" b="44444"/>
          <a:stretch>
            <a:fillRect/>
          </a:stretch>
        </p:blipFill>
        <p:spPr bwMode="auto">
          <a:xfrm>
            <a:off x="6486525" y="0"/>
            <a:ext cx="1838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 userDrawn="1"/>
        </p:nvSpPr>
        <p:spPr>
          <a:xfrm>
            <a:off x="456256" y="188640"/>
            <a:ext cx="7380588" cy="85010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2" name="내용 개체 틀 1"/>
          <p:cNvSpPr txBox="1">
            <a:spLocks/>
          </p:cNvSpPr>
          <p:nvPr userDrawn="1"/>
        </p:nvSpPr>
        <p:spPr>
          <a:xfrm>
            <a:off x="152400" y="1295400"/>
            <a:ext cx="89154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lr>
                <a:srgbClr val="C40000"/>
              </a:buClr>
              <a:buFont typeface="Wingdings" panose="05000000000000000000" pitchFamily="2" charset="2"/>
              <a:buChar char="v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defRPr>
            </a:lvl1pPr>
            <a:lvl2pPr marL="742950" indent="-28575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HY헤드라인M" pitchFamily="18" charset="-127"/>
                <a:cs typeface="Arial" panose="020B0604020202020204" pitchFamily="34" charset="0"/>
              </a:defRPr>
            </a:lvl3pPr>
            <a:lvl4pPr marL="1600200" indent="-22860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kumimoji="1"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 algn="l" rtl="0" eaLnBrk="0" fontAlgn="base" latinLnBrk="1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160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Verdana" pitchFamily="34" charset="0"/>
                <a:ea typeface="굴림" pitchFamily="50" charset="-127"/>
              </a:defRPr>
            </a:lvl9pPr>
          </a:lstStyle>
          <a:p>
            <a:endParaRPr lang="en-US" altLang="ko-KR" kern="0" dirty="0" smtClean="0"/>
          </a:p>
          <a:p>
            <a:pPr lvl="1"/>
            <a:endParaRPr lang="en-US" altLang="ko-KR" kern="0" dirty="0" smtClean="0"/>
          </a:p>
          <a:p>
            <a:pPr lvl="2"/>
            <a:endParaRPr lang="en-US" altLang="ko-KR" kern="0" dirty="0" smtClean="0"/>
          </a:p>
          <a:p>
            <a:pPr lvl="1"/>
            <a:endParaRPr lang="en-US" altLang="ko-KR" kern="0" dirty="0" smtClean="0"/>
          </a:p>
          <a:p>
            <a:pPr lvl="2"/>
            <a:endParaRPr lang="en-US" altLang="ko-KR" kern="0" dirty="0" smtClean="0"/>
          </a:p>
          <a:p>
            <a:endParaRPr lang="en-US" altLang="ko-KR" kern="0" dirty="0" smtClean="0"/>
          </a:p>
          <a:p>
            <a:pPr lvl="1"/>
            <a:endParaRPr lang="ko-KR" altLang="en-US" kern="0" dirty="0"/>
          </a:p>
        </p:txBody>
      </p:sp>
      <p:sp>
        <p:nvSpPr>
          <p:cNvPr id="13" name="날짜 개체 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BE23-C5E1-4098-B54E-16A77968EFC3}" type="datetime1">
              <a:rPr lang="ko-KR" altLang="en-US" smtClean="0"/>
              <a:t>2016-11-13</a:t>
            </a:fld>
            <a:endParaRPr lang="ko-KR" altLang="en-US"/>
          </a:p>
        </p:txBody>
      </p:sp>
      <p:sp>
        <p:nvSpPr>
          <p:cNvPr id="14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06B51D-2562-49C4-9911-4C79EE30A03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5" r:id="rId2"/>
    <p:sldLayoutId id="2147485128" r:id="rId3"/>
  </p:sldLayoutIdLst>
  <p:transition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+mn-lt"/>
          <a:ea typeface="휴먼둥근헤드라인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000000"/>
          </a:solidFill>
          <a:latin typeface="HY헤드라인M" pitchFamily="18" charset="-127"/>
          <a:ea typeface="휴먼둥근헤드라인" panose="02030504000101010101" pitchFamily="18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lr>
          <a:srgbClr val="C40000"/>
        </a:buClr>
        <a:buFont typeface="Wingdings" panose="05000000000000000000" pitchFamily="2" charset="2"/>
        <a:buChar char="v"/>
        <a:defRPr kumimoji="1" sz="2800">
          <a:solidFill>
            <a:schemeClr val="tx1"/>
          </a:solidFill>
          <a:latin typeface="HY헤드라인M" pitchFamily="18" charset="-127"/>
          <a:ea typeface="HY헤드라인M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0"/>
        </a:spcBef>
        <a:spcAft>
          <a:spcPct val="0"/>
        </a:spcAft>
        <a:buFont typeface="HY헤드라인M" panose="02030600000101010101" pitchFamily="18" charset="-127"/>
        <a:buChar char="-"/>
        <a:defRPr kumimoji="1">
          <a:solidFill>
            <a:schemeClr val="tx1"/>
          </a:solidFill>
          <a:latin typeface="HY헤드라인M" pitchFamily="18" charset="-127"/>
          <a:ea typeface="HY헤드라인M" pitchFamily="18" charset="-127"/>
        </a:defRPr>
      </a:lvl2pPr>
      <a:lvl3pPr marL="1143000" indent="-228600" algn="l" rtl="0" eaLnBrk="0" fontAlgn="base" latinLnBrk="1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umimoji="1">
          <a:solidFill>
            <a:schemeClr val="tx1"/>
          </a:solidFill>
          <a:latin typeface="HY헤드라인M" pitchFamily="18" charset="-127"/>
          <a:ea typeface="HY헤드라인M" pitchFamily="18" charset="-127"/>
        </a:defRPr>
      </a:lvl3pPr>
      <a:lvl4pPr marL="1600200" indent="-228600" algn="l" rtl="0" eaLnBrk="0" fontAlgn="base" latinLnBrk="1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Ø"/>
        <a:defRPr kumimoji="1" sz="1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4pPr>
      <a:lvl5pPr marL="2057400" indent="-228600" algn="l" rtl="0" eaLnBrk="0" fontAlgn="base" latinLnBrk="1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1600">
          <a:solidFill>
            <a:schemeClr val="tx1"/>
          </a:solidFill>
          <a:latin typeface="HY헤드라인M" pitchFamily="18" charset="-127"/>
          <a:ea typeface="HY헤드라인M" pitchFamily="18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Verdana" pitchFamily="34" charset="0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0" y="824513"/>
            <a:ext cx="9144000" cy="113877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endParaRPr lang="en-US" altLang="ko-KR" sz="3200" b="1" dirty="0">
              <a:solidFill>
                <a:srgbClr val="0000FF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>
              <a:defRPr/>
            </a:pPr>
            <a:r>
              <a:rPr lang="en-US" altLang="ko-KR" sz="3600" b="1" dirty="0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I2NSF Project @ </a:t>
            </a:r>
            <a:r>
              <a:rPr lang="en-US" altLang="ko-KR" sz="3200" b="1" dirty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IETF-97 </a:t>
            </a:r>
            <a:r>
              <a:rPr lang="en-US" altLang="ko-KR" sz="3200" b="1" dirty="0" err="1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Hackathon</a:t>
            </a:r>
            <a:endParaRPr lang="en-US" altLang="ko-KR" sz="3200" b="1" spc="-150" dirty="0">
              <a:ln w="18415" cmpd="sng">
                <a:noFill/>
                <a:prstDash val="solid"/>
              </a:ln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0267" y="5733256"/>
            <a:ext cx="3635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Jaehoon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(Paul) </a:t>
            </a:r>
            <a:r>
              <a:rPr lang="en-US" altLang="ko-K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Jeong</a:t>
            </a:r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Sungkyunkwan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</a:p>
          <a:p>
            <a:pPr algn="ctr"/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pauljeong@skku.edu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51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 </a:t>
            </a:r>
            <a:r>
              <a:rPr lang="en-US" altLang="ko-KR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Videoclip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https://www.youtube.com/watch?v=5iflpVt4l6U&amp;feature=youtu.be</a:t>
            </a:r>
            <a:endParaRPr lang="en-US" altLang="ko-K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Demonstration 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of I2NSF Implementation</a:t>
            </a:r>
            <a:endParaRPr lang="en-US" altLang="ko-KR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1865" t="9051" r="37597" b="33201"/>
          <a:stretch/>
        </p:blipFill>
        <p:spPr>
          <a:xfrm>
            <a:off x="611560" y="1870090"/>
            <a:ext cx="7920880" cy="425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800" dirty="0"/>
              <a:t>I2NSF: Chartered to use NETCONF/RESTCONF + Data </a:t>
            </a:r>
            <a:r>
              <a:rPr lang="en-US" altLang="ko-KR" sz="2800" dirty="0" smtClean="0"/>
              <a:t>Models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Is </a:t>
            </a:r>
            <a:r>
              <a:rPr lang="en-US" altLang="ko-KR" sz="2200" dirty="0"/>
              <a:t>this approach reasonable for management of security devices</a:t>
            </a:r>
            <a:r>
              <a:rPr lang="en-US" altLang="ko-KR" sz="2200" dirty="0" smtClean="0"/>
              <a:t>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Is </a:t>
            </a:r>
            <a:r>
              <a:rPr lang="en-US" altLang="ko-KR" sz="2200" dirty="0"/>
              <a:t>it better than </a:t>
            </a:r>
            <a:r>
              <a:rPr lang="en-US" altLang="ko-KR" sz="2200" dirty="0" smtClean="0"/>
              <a:t>writing another security protocol?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Can </a:t>
            </a:r>
            <a:r>
              <a:rPr lang="en-US" altLang="ko-KR" sz="2200" dirty="0"/>
              <a:t>we get I2NSF </a:t>
            </a:r>
            <a:r>
              <a:rPr lang="en-US" altLang="ko-KR" sz="2200" b="1" dirty="0" smtClean="0"/>
              <a:t>Key Data </a:t>
            </a:r>
            <a:r>
              <a:rPr lang="en-US" altLang="ko-KR" sz="2200" b="1" dirty="0"/>
              <a:t>Model (Capability) refined</a:t>
            </a:r>
            <a:r>
              <a:rPr lang="en-US" altLang="ko-KR" sz="2200" dirty="0"/>
              <a:t>, and put open source code </a:t>
            </a:r>
            <a:r>
              <a:rPr lang="en-US" altLang="ko-KR" sz="2200" dirty="0" smtClean="0"/>
              <a:t>for VOIP/</a:t>
            </a:r>
            <a:r>
              <a:rPr lang="en-US" altLang="ko-KR" sz="2200" dirty="0" err="1" smtClean="0"/>
              <a:t>VoLTE</a:t>
            </a:r>
            <a:r>
              <a:rPr lang="en-US" altLang="ko-KR" sz="2200" dirty="0" smtClean="0"/>
              <a:t> and Firewall? </a:t>
            </a:r>
          </a:p>
          <a:p>
            <a:pPr lvl="1"/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800" dirty="0"/>
              <a:t>Result:  I2NSF WG approach works, fast time to </a:t>
            </a:r>
            <a:r>
              <a:rPr lang="en-US" altLang="ko-KR" sz="2800" dirty="0" smtClean="0"/>
              <a:t>market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400" dirty="0"/>
              <a:t> </a:t>
            </a:r>
            <a:r>
              <a:rPr lang="en-US" altLang="ko-KR" sz="2200" dirty="0" smtClean="0"/>
              <a:t>	NM/OPS </a:t>
            </a:r>
            <a:r>
              <a:rPr lang="en-US" altLang="ko-KR" sz="2200" dirty="0"/>
              <a:t>should expand their work into </a:t>
            </a:r>
            <a:r>
              <a:rPr lang="en-US" altLang="ko-KR" sz="2200" dirty="0" smtClean="0"/>
              <a:t>Security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/>
              <a:t> </a:t>
            </a:r>
            <a:r>
              <a:rPr lang="en-US" altLang="ko-KR" sz="2200" dirty="0" smtClean="0"/>
              <a:t>I2NSF </a:t>
            </a:r>
            <a:r>
              <a:rPr lang="en-US" altLang="ko-KR" sz="2200" dirty="0"/>
              <a:t>follows up with MILE, SACM, DOTS, </a:t>
            </a:r>
            <a:r>
              <a:rPr lang="en-US" altLang="ko-KR" sz="2200" dirty="0" smtClean="0"/>
              <a:t>and SECEVENTs  </a:t>
            </a:r>
            <a:endParaRPr lang="en-US" altLang="ko-KR" sz="22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ko-KR" sz="2800" dirty="0"/>
              <a:t>Does this work for a student project – Yes!! </a:t>
            </a:r>
            <a:endParaRPr lang="en-US" altLang="ko-KR" sz="28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25 </a:t>
            </a:r>
            <a:r>
              <a:rPr lang="en-US" altLang="ko-KR" sz="2200" dirty="0"/>
              <a:t>new 1</a:t>
            </a:r>
            <a:r>
              <a:rPr lang="en-US" altLang="ko-KR" sz="2200" baseline="30000" dirty="0"/>
              <a:t>st</a:t>
            </a:r>
            <a:r>
              <a:rPr lang="en-US" altLang="ko-KR" sz="2200" dirty="0"/>
              <a:t> timers at IETF </a:t>
            </a:r>
            <a:r>
              <a:rPr lang="en-US" altLang="ko-KR" sz="2200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Put </a:t>
            </a:r>
            <a:r>
              <a:rPr lang="en-US" altLang="ko-KR" sz="2200" dirty="0"/>
              <a:t>Code on Web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Why Do We this Project?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94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" y="332656"/>
            <a:ext cx="9110380" cy="62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9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 bwMode="auto">
          <a:xfrm>
            <a:off x="1789084" y="1412776"/>
            <a:ext cx="7103396" cy="460851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11125" tIns="55562" rIns="111125" bIns="5556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1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200" dirty="0" smtClean="0"/>
              <a:t>What are Network Security Functions (NSFs)?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3005014" y="2420888"/>
            <a:ext cx="1572716" cy="720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NSF1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Firewall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6023620" y="2366611"/>
            <a:ext cx="1572716" cy="72008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NSF2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DPI</a:t>
            </a:r>
            <a:r>
              <a:rPr kumimoji="0" lang="en-US" altLang="ko-KR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5" name="순서도: 자기 디스크 74"/>
          <p:cNvSpPr/>
          <p:nvPr/>
        </p:nvSpPr>
        <p:spPr>
          <a:xfrm>
            <a:off x="2267744" y="4374112"/>
            <a:ext cx="1711156" cy="936387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1988840"/>
            <a:ext cx="391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*NSF</a:t>
            </a:r>
            <a:r>
              <a:rPr lang="en-US" altLang="ko-KR" dirty="0" smtClean="0"/>
              <a:t>: Network Security Function</a:t>
            </a:r>
          </a:p>
        </p:txBody>
      </p:sp>
      <p:sp>
        <p:nvSpPr>
          <p:cNvPr id="13" name="정육면체 12"/>
          <p:cNvSpPr/>
          <p:nvPr/>
        </p:nvSpPr>
        <p:spPr bwMode="auto">
          <a:xfrm>
            <a:off x="191882" y="4437112"/>
            <a:ext cx="1088966" cy="454332"/>
          </a:xfrm>
          <a:prstGeom prst="cub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11125" tIns="55562" rIns="111125" bIns="5556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 packet</a:t>
            </a:r>
            <a:endParaRPr kumimoji="1" lang="ko-KR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63" name="직선 화살표 연결선 62"/>
          <p:cNvCxnSpPr/>
          <p:nvPr/>
        </p:nvCxnSpPr>
        <p:spPr bwMode="auto">
          <a:xfrm>
            <a:off x="1331640" y="4662145"/>
            <a:ext cx="914888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3275856" y="1484784"/>
            <a:ext cx="3919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/>
              <a:t>Enterprise Network</a:t>
            </a:r>
            <a:endParaRPr lang="en-US" altLang="ko-KR" sz="2400" dirty="0" smtClean="0"/>
          </a:p>
        </p:txBody>
      </p:sp>
      <p:cxnSp>
        <p:nvCxnSpPr>
          <p:cNvPr id="72" name="직선 화살표 연결선 71"/>
          <p:cNvCxnSpPr>
            <a:stCxn id="75" idx="1"/>
            <a:endCxn id="60" idx="2"/>
          </p:cNvCxnSpPr>
          <p:nvPr/>
        </p:nvCxnSpPr>
        <p:spPr bwMode="auto">
          <a:xfrm flipV="1">
            <a:off x="3123322" y="3140968"/>
            <a:ext cx="668050" cy="123314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339210" y="5247650"/>
            <a:ext cx="161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H</a:t>
            </a:r>
            <a:r>
              <a:rPr lang="en-US" altLang="ko-KR" dirty="0" smtClean="0"/>
              <a:t>ow to do?</a:t>
            </a:r>
            <a:endParaRPr lang="ko-KR" alt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491880" y="3203684"/>
            <a:ext cx="161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Enough?</a:t>
            </a:r>
            <a:endParaRPr lang="ko-KR" altLang="en-US" dirty="0"/>
          </a:p>
        </p:txBody>
      </p:sp>
      <p:cxnSp>
        <p:nvCxnSpPr>
          <p:cNvPr id="102" name="직선 화살표 연결선 101"/>
          <p:cNvCxnSpPr/>
          <p:nvPr/>
        </p:nvCxnSpPr>
        <p:spPr bwMode="auto">
          <a:xfrm flipV="1">
            <a:off x="4608813" y="2780928"/>
            <a:ext cx="1331339" cy="17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5838568" y="3068960"/>
            <a:ext cx="197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Valid Packet?</a:t>
            </a:r>
            <a:endParaRPr lang="ko-KR" altLang="en-US" dirty="0"/>
          </a:p>
        </p:txBody>
      </p:sp>
      <p:cxnSp>
        <p:nvCxnSpPr>
          <p:cNvPr id="104" name="직선 화살표 연결선 103"/>
          <p:cNvCxnSpPr/>
          <p:nvPr/>
        </p:nvCxnSpPr>
        <p:spPr bwMode="auto">
          <a:xfrm flipH="1">
            <a:off x="3918198" y="3370038"/>
            <a:ext cx="2735216" cy="10670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1" name="직선 화살표 연결선 110"/>
          <p:cNvCxnSpPr/>
          <p:nvPr/>
        </p:nvCxnSpPr>
        <p:spPr bwMode="auto">
          <a:xfrm>
            <a:off x="4067944" y="4725144"/>
            <a:ext cx="2376264" cy="1304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97" y="4303169"/>
            <a:ext cx="1142055" cy="1142055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012160" y="5355180"/>
            <a:ext cx="209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Destination Host</a:t>
            </a:r>
            <a:endParaRPr lang="ko-KR" alt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860833" y="2374088"/>
            <a:ext cx="7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No</a:t>
            </a:r>
            <a:endParaRPr lang="ko-KR" alt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5285902" y="3753036"/>
            <a:ext cx="79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Yes</a:t>
            </a:r>
            <a:endParaRPr lang="ko-KR" alt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4623070" y="4769548"/>
            <a:ext cx="117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Forward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altLang="ko-K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code base of I2NSF Framework 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provisioning Network Security Functions (NSFs), we implemented two things:</a:t>
            </a:r>
          </a:p>
          <a:p>
            <a:pPr lvl="1"/>
            <a:r>
              <a:rPr lang="en-US" altLang="ko-KR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Firewall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Web-filtering in I2NSF Framework using SDN and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altLang="ko-KR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Deep Packet Inspection (DPI)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VoIP/</a:t>
            </a:r>
            <a:r>
              <a:rPr lang="en-US" altLang="ko-KR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VoLTE</a:t>
            </a:r>
            <a:r>
              <a:rPr lang="en-US" altLang="ko-K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Security Service in I2NSF Framework.</a:t>
            </a:r>
            <a:endParaRPr lang="en-US" altLang="ko-KR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Goal</a:t>
            </a:r>
            <a:r>
              <a:rPr lang="en-US" altLang="ko-KR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of I2NSF Project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0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Proof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Concept (POC)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I2NSF Framework using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ources.</a:t>
            </a:r>
          </a:p>
          <a:p>
            <a:pPr marL="342900" indent="-342900">
              <a:buFont typeface="+mj-lt"/>
              <a:buAutoNum type="arabicPeriod"/>
            </a:pPr>
            <a:endParaRPr lang="en-US" altLang="ko-K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Validity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I2NSF Interface Design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I2NSF Framework. </a:t>
            </a:r>
          </a:p>
          <a:p>
            <a:endParaRPr lang="en-US" altLang="ko-KR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Feasibility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Data-driven Approach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(YANG) for Network Security Services.</a:t>
            </a:r>
            <a:endParaRPr lang="en-US" altLang="ko-K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Contributions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for the Goal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4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Hackathon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Development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692696"/>
            <a:ext cx="4392488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3000" b="1" dirty="0" smtClean="0"/>
              <a:t>Building Environment</a:t>
            </a:r>
          </a:p>
          <a:p>
            <a:endParaRPr lang="en-US" altLang="ko-KR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ko-KR" sz="2000" b="1" dirty="0" smtClean="0"/>
              <a:t>OS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Ubuntu 14.04TL</a:t>
            </a:r>
          </a:p>
          <a:p>
            <a:pPr lvl="1"/>
            <a:endParaRPr lang="en-US" altLang="ko-K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err="1" smtClean="0"/>
              <a:t>Netconfd</a:t>
            </a:r>
            <a:endParaRPr lang="en-US" altLang="ko-KR" sz="2000" b="1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6.2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smtClean="0"/>
              <a:t>Apache2</a:t>
            </a: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2.4.7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smtClean="0"/>
              <a:t>MySQL</a:t>
            </a: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14.14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2000" b="1" dirty="0" smtClean="0"/>
              <a:t>PHP</a:t>
            </a:r>
            <a:endParaRPr lang="en-US" altLang="ko-KR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dirty="0" smtClean="0"/>
              <a:t>5.5.9 Version</a:t>
            </a:r>
            <a:endParaRPr lang="en-US" altLang="ko-KR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14416" y="692696"/>
            <a:ext cx="4392488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b="1" smtClean="0"/>
          </a:p>
          <a:p>
            <a:endParaRPr lang="en-US" altLang="ko-KR" b="1"/>
          </a:p>
          <a:p>
            <a:endParaRPr lang="en-US" altLang="ko-KR" b="1" smtClean="0"/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000" b="1" smtClean="0"/>
              <a:t>Mininet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mtClean="0"/>
              <a:t>2.2.1 Version</a:t>
            </a:r>
          </a:p>
          <a:p>
            <a:pPr lvl="1"/>
            <a:endParaRPr lang="en-US" altLang="ko-KR" smtClean="0"/>
          </a:p>
          <a:p>
            <a:pPr marL="457200" indent="-457200">
              <a:buFont typeface="+mj-lt"/>
              <a:buAutoNum type="arabicPeriod" startAt="5"/>
            </a:pPr>
            <a:r>
              <a:rPr lang="en-US" altLang="ko-KR" sz="2000" b="1" smtClean="0"/>
              <a:t>OpenDaylight</a:t>
            </a:r>
            <a:endParaRPr lang="en-US" altLang="ko-KR" sz="2000" b="1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mtClean="0"/>
              <a:t>Distribution-karaf-0.4.3-Beryllium-SR3</a:t>
            </a: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mtClean="0"/>
          </a:p>
          <a:p>
            <a:pPr lvl="1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344321"/>
            <a:ext cx="3528392" cy="7421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61" y="4824206"/>
            <a:ext cx="1940343" cy="12332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951" y="2805761"/>
            <a:ext cx="1857375" cy="18192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170" y="5152255"/>
            <a:ext cx="1994411" cy="13866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374" y="4365104"/>
            <a:ext cx="2654098" cy="10785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38" y="4091166"/>
            <a:ext cx="2993362" cy="81318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8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직선 연결선 97"/>
          <p:cNvCxnSpPr/>
          <p:nvPr/>
        </p:nvCxnSpPr>
        <p:spPr>
          <a:xfrm flipV="1">
            <a:off x="5292080" y="4941168"/>
            <a:ext cx="0" cy="93944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46" name="직사각형 45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800100" marR="0" lvl="1" indent="-34290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1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200" dirty="0" smtClean="0"/>
              <a:t>Scenario of Security Services in I2NSF </a:t>
            </a:r>
            <a:r>
              <a:rPr lang="en-US" altLang="ko-KR" sz="3200" dirty="0" err="1" smtClean="0"/>
              <a:t>Testbed</a:t>
            </a:r>
            <a:r>
              <a:rPr lang="en-US" altLang="ko-KR" sz="3200" dirty="0" smtClean="0"/>
              <a:t> </a:t>
            </a:r>
            <a:endParaRPr lang="en-US" altLang="ko-KR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528056" y="1827609"/>
            <a:ext cx="2183160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Security Controller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065734" y="273216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NSF1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Firewall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157314" y="273216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NSFF</a:t>
            </a:r>
            <a:endParaRPr kumimoji="0" lang="ko-KR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248894" y="273216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NSF2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DPI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528056" y="972419"/>
            <a:ext cx="2183160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I2NSF User</a:t>
            </a:r>
            <a:b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(security policy</a:t>
            </a:r>
            <a:r>
              <a: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)</a:t>
            </a:r>
            <a:endParaRPr kumimoji="0" lang="ko-KR" alt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84845" y="877169"/>
            <a:ext cx="4032448" cy="4640063"/>
          </a:xfrm>
          <a:prstGeom prst="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387352" y="3533388"/>
            <a:ext cx="2464568" cy="19118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SDN Network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66503" y="4077072"/>
            <a:ext cx="924644" cy="6642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Host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10.0.0.1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(Employee)</a:t>
            </a:r>
            <a:endParaRPr kumimoji="0" lang="ko-KR" altLang="en-US" sz="1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9" name="구름 68"/>
          <p:cNvSpPr/>
          <p:nvPr/>
        </p:nvSpPr>
        <p:spPr>
          <a:xfrm>
            <a:off x="4467225" y="3957341"/>
            <a:ext cx="1549796" cy="1063930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Internet</a:t>
            </a: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6266953" y="3645024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Facebook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10.1.1.10</a:t>
            </a:r>
            <a:endParaRPr kumimoji="0" lang="ko-KR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266953" y="4769243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Youtube</a:t>
            </a:r>
          </a:p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10.2.1.20</a:t>
            </a:r>
            <a:endParaRPr kumimoji="0" lang="ko-KR" altLang="en-US" sz="1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4635785" y="5877272"/>
            <a:ext cx="1304367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Gateway</a:t>
            </a:r>
            <a:b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at Africa</a:t>
            </a: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1918029" y="5877272"/>
            <a:ext cx="924644" cy="504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Hacker</a:t>
            </a: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5" name="순서도: 자기 디스크 74"/>
          <p:cNvSpPr/>
          <p:nvPr/>
        </p:nvSpPr>
        <p:spPr>
          <a:xfrm>
            <a:off x="1491182" y="4167411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6" name="순서도: 자기 디스크 75"/>
          <p:cNvSpPr/>
          <p:nvPr/>
        </p:nvSpPr>
        <p:spPr>
          <a:xfrm>
            <a:off x="2089286" y="4167411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8" name="순서도: 자기 디스크 77"/>
          <p:cNvSpPr/>
          <p:nvPr/>
        </p:nvSpPr>
        <p:spPr>
          <a:xfrm>
            <a:off x="2687389" y="4168924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9" name="순서도: 자기 디스크 78"/>
          <p:cNvSpPr/>
          <p:nvPr/>
        </p:nvSpPr>
        <p:spPr>
          <a:xfrm>
            <a:off x="3285493" y="4168924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1" name="순서도: 자기 디스크 80"/>
          <p:cNvSpPr/>
          <p:nvPr/>
        </p:nvSpPr>
        <p:spPr>
          <a:xfrm>
            <a:off x="1763688" y="4800001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2" name="순서도: 자기 디스크 81"/>
          <p:cNvSpPr/>
          <p:nvPr/>
        </p:nvSpPr>
        <p:spPr>
          <a:xfrm>
            <a:off x="2976761" y="4795744"/>
            <a:ext cx="465634" cy="216024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Switch</a:t>
            </a:r>
            <a:endParaRPr kumimoji="0" lang="ko-KR" altLang="en-US" sz="7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cxnSp>
        <p:nvCxnSpPr>
          <p:cNvPr id="83" name="직선 화살표 연결선 82"/>
          <p:cNvCxnSpPr>
            <a:stCxn id="64" idx="2"/>
            <a:endCxn id="58" idx="0"/>
          </p:cNvCxnSpPr>
          <p:nvPr/>
        </p:nvCxnSpPr>
        <p:spPr>
          <a:xfrm>
            <a:off x="2619636" y="1476475"/>
            <a:ext cx="0" cy="351134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4" name="직선 화살표 연결선 83"/>
          <p:cNvCxnSpPr>
            <a:stCxn id="58" idx="2"/>
            <a:endCxn id="60" idx="0"/>
          </p:cNvCxnSpPr>
          <p:nvPr/>
        </p:nvCxnSpPr>
        <p:spPr>
          <a:xfrm flipH="1">
            <a:off x="1528056" y="2331665"/>
            <a:ext cx="1091580" cy="40049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5" name="직선 화살표 연결선 84"/>
          <p:cNvCxnSpPr>
            <a:stCxn id="58" idx="2"/>
            <a:endCxn id="62" idx="0"/>
          </p:cNvCxnSpPr>
          <p:nvPr/>
        </p:nvCxnSpPr>
        <p:spPr>
          <a:xfrm>
            <a:off x="2619636" y="2331665"/>
            <a:ext cx="1091580" cy="40049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6" name="직선 화살표 연결선 85"/>
          <p:cNvCxnSpPr>
            <a:stCxn id="60" idx="2"/>
            <a:endCxn id="66" idx="0"/>
          </p:cNvCxnSpPr>
          <p:nvPr/>
        </p:nvCxnSpPr>
        <p:spPr>
          <a:xfrm>
            <a:off x="1528056" y="3236218"/>
            <a:ext cx="1091580" cy="29717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7" name="직선 화살표 연결선 86"/>
          <p:cNvCxnSpPr>
            <a:stCxn id="62" idx="2"/>
            <a:endCxn id="66" idx="0"/>
          </p:cNvCxnSpPr>
          <p:nvPr/>
        </p:nvCxnSpPr>
        <p:spPr>
          <a:xfrm flipH="1">
            <a:off x="2619636" y="3236218"/>
            <a:ext cx="1091580" cy="29717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8" name="직선 연결선 87"/>
          <p:cNvCxnSpPr>
            <a:stCxn id="68" idx="3"/>
            <a:endCxn id="75" idx="2"/>
          </p:cNvCxnSpPr>
          <p:nvPr/>
        </p:nvCxnSpPr>
        <p:spPr>
          <a:xfrm flipV="1">
            <a:off x="1191147" y="4275423"/>
            <a:ext cx="300035" cy="13378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직선 연결선 88"/>
          <p:cNvCxnSpPr>
            <a:stCxn id="76" idx="2"/>
            <a:endCxn id="75" idx="4"/>
          </p:cNvCxnSpPr>
          <p:nvPr/>
        </p:nvCxnSpPr>
        <p:spPr>
          <a:xfrm flipH="1">
            <a:off x="1956816" y="4275423"/>
            <a:ext cx="13247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0" name="직선 연결선 89"/>
          <p:cNvCxnSpPr>
            <a:stCxn id="76" idx="4"/>
            <a:endCxn id="78" idx="2"/>
          </p:cNvCxnSpPr>
          <p:nvPr/>
        </p:nvCxnSpPr>
        <p:spPr>
          <a:xfrm>
            <a:off x="2554920" y="4275423"/>
            <a:ext cx="132469" cy="151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1" name="직선 연결선 90"/>
          <p:cNvCxnSpPr>
            <a:stCxn id="79" idx="2"/>
            <a:endCxn id="78" idx="4"/>
          </p:cNvCxnSpPr>
          <p:nvPr/>
        </p:nvCxnSpPr>
        <p:spPr>
          <a:xfrm flipH="1">
            <a:off x="3153023" y="4276936"/>
            <a:ext cx="13247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2" name="직선 연결선 91"/>
          <p:cNvCxnSpPr>
            <a:stCxn id="69" idx="2"/>
            <a:endCxn id="79" idx="4"/>
          </p:cNvCxnSpPr>
          <p:nvPr/>
        </p:nvCxnSpPr>
        <p:spPr>
          <a:xfrm flipH="1" flipV="1">
            <a:off x="3751127" y="4276936"/>
            <a:ext cx="720905" cy="21237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3" name="직선 연결선 92"/>
          <p:cNvCxnSpPr>
            <a:stCxn id="70" idx="1"/>
            <a:endCxn id="69" idx="0"/>
          </p:cNvCxnSpPr>
          <p:nvPr/>
        </p:nvCxnSpPr>
        <p:spPr>
          <a:xfrm flipH="1">
            <a:off x="6015730" y="3897052"/>
            <a:ext cx="251223" cy="592254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7" name="직선 연결선 96"/>
          <p:cNvCxnSpPr>
            <a:stCxn id="71" idx="1"/>
            <a:endCxn id="69" idx="0"/>
          </p:cNvCxnSpPr>
          <p:nvPr/>
        </p:nvCxnSpPr>
        <p:spPr>
          <a:xfrm flipH="1" flipV="1">
            <a:off x="6015730" y="4489306"/>
            <a:ext cx="251223" cy="531965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9" name="직선 연결선 98"/>
          <p:cNvCxnSpPr>
            <a:stCxn id="73" idx="1"/>
            <a:endCxn id="74" idx="3"/>
          </p:cNvCxnSpPr>
          <p:nvPr/>
        </p:nvCxnSpPr>
        <p:spPr>
          <a:xfrm flipH="1">
            <a:off x="2842673" y="6129300"/>
            <a:ext cx="1793112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0" name="직선 연결선 99"/>
          <p:cNvCxnSpPr>
            <a:stCxn id="81" idx="1"/>
            <a:endCxn id="75" idx="3"/>
          </p:cNvCxnSpPr>
          <p:nvPr/>
        </p:nvCxnSpPr>
        <p:spPr>
          <a:xfrm flipH="1" flipV="1">
            <a:off x="1723999" y="4383435"/>
            <a:ext cx="272506" cy="41656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1" name="직선 연결선 100"/>
          <p:cNvCxnSpPr>
            <a:stCxn id="81" idx="1"/>
            <a:endCxn id="76" idx="3"/>
          </p:cNvCxnSpPr>
          <p:nvPr/>
        </p:nvCxnSpPr>
        <p:spPr>
          <a:xfrm flipV="1">
            <a:off x="1996505" y="4383435"/>
            <a:ext cx="325598" cy="41656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7" name="직선 연결선 106"/>
          <p:cNvCxnSpPr>
            <a:stCxn id="82" idx="1"/>
            <a:endCxn id="78" idx="3"/>
          </p:cNvCxnSpPr>
          <p:nvPr/>
        </p:nvCxnSpPr>
        <p:spPr>
          <a:xfrm flipH="1" flipV="1">
            <a:off x="2920206" y="4384948"/>
            <a:ext cx="289372" cy="41079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8" name="직선 연결선 107"/>
          <p:cNvCxnSpPr>
            <a:stCxn id="82" idx="1"/>
            <a:endCxn id="79" idx="3"/>
          </p:cNvCxnSpPr>
          <p:nvPr/>
        </p:nvCxnSpPr>
        <p:spPr>
          <a:xfrm flipV="1">
            <a:off x="3209578" y="4384948"/>
            <a:ext cx="308732" cy="41079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10" name="직사각형 109"/>
          <p:cNvSpPr/>
          <p:nvPr/>
        </p:nvSpPr>
        <p:spPr>
          <a:xfrm>
            <a:off x="4860032" y="1340768"/>
            <a:ext cx="3528392" cy="10801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1. Time-dependent Firewall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prstClr val="black"/>
                </a:solidFill>
                <a:latin typeface="맑은 고딕"/>
                <a:ea typeface="맑은 고딕"/>
              </a:rPr>
              <a:t>e.g.) 09:00 – 18:00 =&gt; Block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prstClr val="black"/>
                </a:solidFill>
                <a:latin typeface="맑은 고딕"/>
                <a:ea typeface="맑은 고딕"/>
              </a:rPr>
              <a:t>     18:01 – 08:59 =&gt; Unblock</a:t>
            </a:r>
            <a:endParaRPr kumimoji="0" lang="en-US" altLang="ko-KR" kern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2789" y="692696"/>
            <a:ext cx="492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*NSF</a:t>
            </a:r>
            <a:r>
              <a:rPr lang="en-US" altLang="ko-KR" dirty="0" smtClean="0"/>
              <a:t>: Network Security Function</a:t>
            </a:r>
          </a:p>
          <a:p>
            <a:r>
              <a:rPr lang="en-US" altLang="ko-KR" b="1" dirty="0" smtClean="0"/>
              <a:t>*NSFF</a:t>
            </a:r>
            <a:r>
              <a:rPr lang="en-US" altLang="ko-KR" dirty="0" smtClean="0"/>
              <a:t>: NSF Forwarder for Traffic Steering 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144674" y="838453"/>
            <a:ext cx="176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Enterprise</a:t>
            </a:r>
            <a:br>
              <a:rPr lang="en-US" altLang="ko-KR" b="1" dirty="0" smtClean="0"/>
            </a:br>
            <a:r>
              <a:rPr lang="en-US" altLang="ko-KR" b="1" dirty="0" smtClean="0"/>
              <a:t> Network</a:t>
            </a:r>
          </a:p>
          <a:p>
            <a:pPr algn="ctr"/>
            <a:r>
              <a:rPr lang="en-US" altLang="ko-KR" b="1" dirty="0"/>
              <a:t>w</a:t>
            </a:r>
            <a:r>
              <a:rPr lang="en-US" altLang="ko-KR" b="1" dirty="0" smtClean="0"/>
              <a:t>ith I2NSF</a:t>
            </a:r>
            <a:endParaRPr lang="ko-KR" altLang="en-US" b="1" dirty="0"/>
          </a:p>
        </p:txBody>
      </p:sp>
      <p:sp>
        <p:nvSpPr>
          <p:cNvPr id="51" name="직사각형 50"/>
          <p:cNvSpPr/>
          <p:nvPr/>
        </p:nvSpPr>
        <p:spPr>
          <a:xfrm>
            <a:off x="4860032" y="2492896"/>
            <a:ext cx="3528392" cy="10801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2. VoIP/</a:t>
            </a:r>
            <a:r>
              <a:rPr kumimoji="0" lang="en-US" altLang="ko-K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VoLTE</a:t>
            </a:r>
            <a:r>
              <a:rPr kumimoji="0" lang="en-US" altLang="ko-K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Filtering Rule</a:t>
            </a:r>
          </a:p>
          <a:p>
            <a:pPr marL="0" marR="0" lvl="0" indent="0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kern="0" dirty="0" smtClean="0">
                <a:solidFill>
                  <a:prstClr val="black"/>
                </a:solidFill>
                <a:latin typeface="맑은 고딕"/>
                <a:ea typeface="맑은 고딕"/>
              </a:rPr>
              <a:t>e.g.) Blacklist of SIP URI and User Agent</a:t>
            </a:r>
            <a:endParaRPr kumimoji="0" lang="en-US" altLang="ko-KR" kern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148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07504" y="692696"/>
            <a:ext cx="8928992" cy="60486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Concept (POC)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I2NSF Framework using Open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ources: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Confd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NETCONF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OpenDaylight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SDN Controller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Mininet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SDN Network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RestAPI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I2NSF Interface</a:t>
            </a:r>
            <a:endParaRPr lang="en-US" altLang="ko-K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Validity </a:t>
            </a:r>
            <a:r>
              <a:rPr lang="en-US" altLang="ko-K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I2NSF Interface Design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I2NSF 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Firewall for Web Filtering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DPI for VoIP/</a:t>
            </a:r>
            <a:r>
              <a:rPr lang="en-US" altLang="ko-K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VoLTE</a:t>
            </a: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(e.g., Blacklist and Whitelist) </a:t>
            </a:r>
            <a:endParaRPr lang="en-US" altLang="ko-KR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Feasibility of Data-driven Approach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(YANG) for </a:t>
            </a:r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 Security: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Data Models for I2NSF Interfaces among </a:t>
            </a:r>
            <a:b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Entities (I2NSF User, Security Controller, NSFs).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107504" y="72008"/>
            <a:ext cx="8928992" cy="112474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4000" b="1" kern="1200" spc="-150" dirty="0">
                <a:solidFill>
                  <a:schemeClr val="tx1"/>
                </a:solidFill>
                <a:effectLst/>
                <a:latin typeface="+mn-ea"/>
                <a:ea typeface="+mn-ea"/>
                <a:cs typeface="Arial Unicode MS" panose="020B0604020202020204" pitchFamily="50" charset="-127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00"/>
                </a:solidFill>
                <a:latin typeface="HY헤드라인M" pitchFamily="18" charset="-127"/>
                <a:ea typeface="휴먼둥근헤드라인" panose="02030504000101010101" pitchFamily="18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>
              <a:defRPr/>
            </a:pPr>
            <a:r>
              <a:rPr lang="en-US" altLang="ko-KR" sz="3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Lessons</a:t>
            </a:r>
            <a:r>
              <a:rPr lang="en-US" altLang="ko-KR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 from the Implementation @ </a:t>
            </a:r>
            <a:r>
              <a:rPr lang="en-US" altLang="ko-KR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50" charset="-127"/>
                <a:ea typeface="Arial Unicode MS" panose="020B0604020202020204" pitchFamily="50" charset="-127"/>
              </a:rPr>
              <a:t>Hackathon</a:t>
            </a:r>
            <a:endParaRPr lang="en-US" altLang="ko-KR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51D-2562-49C4-9911-4C79EE30A032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0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[템플릿]책_수업자료">
  <a:themeElements>
    <a:clrScheme name="1_[템플릿]책_수업자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[템플릿]책_수업자료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11125" tIns="55562" rIns="111125" bIns="5556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11125" tIns="55562" rIns="111125" bIns="55562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1_[템플릿]책_수업자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[템플릿]책_수업자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[템플릿]책_수업자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OMNeT with TMAC framework_2014_10_11</Template>
  <TotalTime>113893</TotalTime>
  <Words>438</Words>
  <Application>Microsoft Office PowerPoint</Application>
  <PresentationFormat>화면 슬라이드 쇼(4:3)</PresentationFormat>
  <Paragraphs>258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2" baseType="lpstr">
      <vt:lpstr>Adobe 고딕 Std B</vt:lpstr>
      <vt:lpstr>Arial Unicode MS</vt:lpstr>
      <vt:lpstr>HY헤드라인M</vt:lpstr>
      <vt:lpstr>굴림</vt:lpstr>
      <vt:lpstr>맑은 고딕</vt:lpstr>
      <vt:lpstr>휴먼둥근헤드라인</vt:lpstr>
      <vt:lpstr>Arial</vt:lpstr>
      <vt:lpstr>Arial Narrow</vt:lpstr>
      <vt:lpstr>Times New Roman</vt:lpstr>
      <vt:lpstr>Verdana</vt:lpstr>
      <vt:lpstr>Wingdings</vt:lpstr>
      <vt:lpstr>1_[템플릿]책_수업자료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</dc:creator>
  <cp:lastModifiedBy>pauljeong</cp:lastModifiedBy>
  <cp:revision>8764</cp:revision>
  <cp:lastPrinted>2014-07-17T11:08:19Z</cp:lastPrinted>
  <dcterms:created xsi:type="dcterms:W3CDTF">2002-01-25T15:03:30Z</dcterms:created>
  <dcterms:modified xsi:type="dcterms:W3CDTF">2016-11-13T04:42:15Z</dcterms:modified>
</cp:coreProperties>
</file>