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25199975" cy="16200438"/>
  <p:notesSz cx="6797675" cy="9926638"/>
  <p:defaultTextStyle>
    <a:defPPr>
      <a:defRPr lang="ko-KR"/>
    </a:defPPr>
    <a:lvl1pPr marL="0" algn="l" defTabSz="1986955" rtl="0" eaLnBrk="1" latinLnBrk="1" hangingPunct="1">
      <a:defRPr sz="3912" kern="1200">
        <a:solidFill>
          <a:schemeClr val="tx1"/>
        </a:solidFill>
        <a:latin typeface="+mn-lt"/>
        <a:ea typeface="+mn-ea"/>
        <a:cs typeface="+mn-cs"/>
      </a:defRPr>
    </a:lvl1pPr>
    <a:lvl2pPr marL="993476" algn="l" defTabSz="1986955" rtl="0" eaLnBrk="1" latinLnBrk="1" hangingPunct="1">
      <a:defRPr sz="3912" kern="1200">
        <a:solidFill>
          <a:schemeClr val="tx1"/>
        </a:solidFill>
        <a:latin typeface="+mn-lt"/>
        <a:ea typeface="+mn-ea"/>
        <a:cs typeface="+mn-cs"/>
      </a:defRPr>
    </a:lvl2pPr>
    <a:lvl3pPr marL="1986955" algn="l" defTabSz="1986955" rtl="0" eaLnBrk="1" latinLnBrk="1" hangingPunct="1">
      <a:defRPr sz="3912" kern="1200">
        <a:solidFill>
          <a:schemeClr val="tx1"/>
        </a:solidFill>
        <a:latin typeface="+mn-lt"/>
        <a:ea typeface="+mn-ea"/>
        <a:cs typeface="+mn-cs"/>
      </a:defRPr>
    </a:lvl3pPr>
    <a:lvl4pPr marL="2980431" algn="l" defTabSz="1986955" rtl="0" eaLnBrk="1" latinLnBrk="1" hangingPunct="1">
      <a:defRPr sz="3912" kern="1200">
        <a:solidFill>
          <a:schemeClr val="tx1"/>
        </a:solidFill>
        <a:latin typeface="+mn-lt"/>
        <a:ea typeface="+mn-ea"/>
        <a:cs typeface="+mn-cs"/>
      </a:defRPr>
    </a:lvl4pPr>
    <a:lvl5pPr marL="3973909" algn="l" defTabSz="1986955" rtl="0" eaLnBrk="1" latinLnBrk="1" hangingPunct="1">
      <a:defRPr sz="3912" kern="1200">
        <a:solidFill>
          <a:schemeClr val="tx1"/>
        </a:solidFill>
        <a:latin typeface="+mn-lt"/>
        <a:ea typeface="+mn-ea"/>
        <a:cs typeface="+mn-cs"/>
      </a:defRPr>
    </a:lvl5pPr>
    <a:lvl6pPr marL="4967385" algn="l" defTabSz="1986955" rtl="0" eaLnBrk="1" latinLnBrk="1" hangingPunct="1">
      <a:defRPr sz="3912" kern="1200">
        <a:solidFill>
          <a:schemeClr val="tx1"/>
        </a:solidFill>
        <a:latin typeface="+mn-lt"/>
        <a:ea typeface="+mn-ea"/>
        <a:cs typeface="+mn-cs"/>
      </a:defRPr>
    </a:lvl6pPr>
    <a:lvl7pPr marL="5960862" algn="l" defTabSz="1986955" rtl="0" eaLnBrk="1" latinLnBrk="1" hangingPunct="1">
      <a:defRPr sz="3912" kern="1200">
        <a:solidFill>
          <a:schemeClr val="tx1"/>
        </a:solidFill>
        <a:latin typeface="+mn-lt"/>
        <a:ea typeface="+mn-ea"/>
        <a:cs typeface="+mn-cs"/>
      </a:defRPr>
    </a:lvl7pPr>
    <a:lvl8pPr marL="6954340" algn="l" defTabSz="1986955" rtl="0" eaLnBrk="1" latinLnBrk="1" hangingPunct="1">
      <a:defRPr sz="3912" kern="1200">
        <a:solidFill>
          <a:schemeClr val="tx1"/>
        </a:solidFill>
        <a:latin typeface="+mn-lt"/>
        <a:ea typeface="+mn-ea"/>
        <a:cs typeface="+mn-cs"/>
      </a:defRPr>
    </a:lvl8pPr>
    <a:lvl9pPr marL="7947816" algn="l" defTabSz="1986955" rtl="0" eaLnBrk="1" latinLnBrk="1" hangingPunct="1">
      <a:defRPr sz="3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3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43" d="100"/>
          <a:sy n="43" d="100"/>
        </p:scale>
        <p:origin x="880" y="80"/>
      </p:cViewPr>
      <p:guideLst>
        <p:guide orient="horz" pos="5103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86FE0-9B1F-4FBC-9F14-2D417B053016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1241425"/>
            <a:ext cx="52101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75D0D-CCDE-4245-B893-F1BCE57C1F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167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86955" rtl="0" eaLnBrk="1" latinLnBrk="1" hangingPunct="1">
      <a:defRPr sz="2608" kern="1200">
        <a:solidFill>
          <a:schemeClr val="tx1"/>
        </a:solidFill>
        <a:latin typeface="+mn-lt"/>
        <a:ea typeface="+mn-ea"/>
        <a:cs typeface="+mn-cs"/>
      </a:defRPr>
    </a:lvl1pPr>
    <a:lvl2pPr marL="993476" algn="l" defTabSz="1986955" rtl="0" eaLnBrk="1" latinLnBrk="1" hangingPunct="1">
      <a:defRPr sz="2608" kern="1200">
        <a:solidFill>
          <a:schemeClr val="tx1"/>
        </a:solidFill>
        <a:latin typeface="+mn-lt"/>
        <a:ea typeface="+mn-ea"/>
        <a:cs typeface="+mn-cs"/>
      </a:defRPr>
    </a:lvl2pPr>
    <a:lvl3pPr marL="1986955" algn="l" defTabSz="1986955" rtl="0" eaLnBrk="1" latinLnBrk="1" hangingPunct="1">
      <a:defRPr sz="2608" kern="1200">
        <a:solidFill>
          <a:schemeClr val="tx1"/>
        </a:solidFill>
        <a:latin typeface="+mn-lt"/>
        <a:ea typeface="+mn-ea"/>
        <a:cs typeface="+mn-cs"/>
      </a:defRPr>
    </a:lvl3pPr>
    <a:lvl4pPr marL="2980431" algn="l" defTabSz="1986955" rtl="0" eaLnBrk="1" latinLnBrk="1" hangingPunct="1">
      <a:defRPr sz="2608" kern="1200">
        <a:solidFill>
          <a:schemeClr val="tx1"/>
        </a:solidFill>
        <a:latin typeface="+mn-lt"/>
        <a:ea typeface="+mn-ea"/>
        <a:cs typeface="+mn-cs"/>
      </a:defRPr>
    </a:lvl4pPr>
    <a:lvl5pPr marL="3973909" algn="l" defTabSz="1986955" rtl="0" eaLnBrk="1" latinLnBrk="1" hangingPunct="1">
      <a:defRPr sz="2608" kern="1200">
        <a:solidFill>
          <a:schemeClr val="tx1"/>
        </a:solidFill>
        <a:latin typeface="+mn-lt"/>
        <a:ea typeface="+mn-ea"/>
        <a:cs typeface="+mn-cs"/>
      </a:defRPr>
    </a:lvl5pPr>
    <a:lvl6pPr marL="4967385" algn="l" defTabSz="1986955" rtl="0" eaLnBrk="1" latinLnBrk="1" hangingPunct="1">
      <a:defRPr sz="2608" kern="1200">
        <a:solidFill>
          <a:schemeClr val="tx1"/>
        </a:solidFill>
        <a:latin typeface="+mn-lt"/>
        <a:ea typeface="+mn-ea"/>
        <a:cs typeface="+mn-cs"/>
      </a:defRPr>
    </a:lvl6pPr>
    <a:lvl7pPr marL="5960862" algn="l" defTabSz="1986955" rtl="0" eaLnBrk="1" latinLnBrk="1" hangingPunct="1">
      <a:defRPr sz="2608" kern="1200">
        <a:solidFill>
          <a:schemeClr val="tx1"/>
        </a:solidFill>
        <a:latin typeface="+mn-lt"/>
        <a:ea typeface="+mn-ea"/>
        <a:cs typeface="+mn-cs"/>
      </a:defRPr>
    </a:lvl7pPr>
    <a:lvl8pPr marL="6954340" algn="l" defTabSz="1986955" rtl="0" eaLnBrk="1" latinLnBrk="1" hangingPunct="1">
      <a:defRPr sz="2608" kern="1200">
        <a:solidFill>
          <a:schemeClr val="tx1"/>
        </a:solidFill>
        <a:latin typeface="+mn-lt"/>
        <a:ea typeface="+mn-ea"/>
        <a:cs typeface="+mn-cs"/>
      </a:defRPr>
    </a:lvl8pPr>
    <a:lvl9pPr marL="7947816" algn="l" defTabSz="1986955" rtl="0" eaLnBrk="1" latinLnBrk="1" hangingPunct="1">
      <a:defRPr sz="26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19713" y="2422525"/>
            <a:ext cx="18818225" cy="12098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9E758-D101-45DD-8905-13C2EB8B71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1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2651323"/>
            <a:ext cx="21419979" cy="5640152"/>
          </a:xfrm>
        </p:spPr>
        <p:txBody>
          <a:bodyPr anchor="b"/>
          <a:lstStyle>
            <a:lvl1pPr algn="ctr">
              <a:defRPr sz="1417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8508981"/>
            <a:ext cx="18899981" cy="3911355"/>
          </a:xfrm>
        </p:spPr>
        <p:txBody>
          <a:bodyPr/>
          <a:lstStyle>
            <a:lvl1pPr marL="0" indent="0" algn="ctr">
              <a:buNone/>
              <a:defRPr sz="5670"/>
            </a:lvl1pPr>
            <a:lvl2pPr marL="1080044" indent="0" algn="ctr">
              <a:buNone/>
              <a:defRPr sz="4725"/>
            </a:lvl2pPr>
            <a:lvl3pPr marL="2160087" indent="0" algn="ctr">
              <a:buNone/>
              <a:defRPr sz="4252"/>
            </a:lvl3pPr>
            <a:lvl4pPr marL="3240131" indent="0" algn="ctr">
              <a:buNone/>
              <a:defRPr sz="3780"/>
            </a:lvl4pPr>
            <a:lvl5pPr marL="4320174" indent="0" algn="ctr">
              <a:buNone/>
              <a:defRPr sz="3780"/>
            </a:lvl5pPr>
            <a:lvl6pPr marL="5400218" indent="0" algn="ctr">
              <a:buNone/>
              <a:defRPr sz="3780"/>
            </a:lvl6pPr>
            <a:lvl7pPr marL="6480261" indent="0" algn="ctr">
              <a:buNone/>
              <a:defRPr sz="3780"/>
            </a:lvl7pPr>
            <a:lvl8pPr marL="7560305" indent="0" algn="ctr">
              <a:buNone/>
              <a:defRPr sz="3780"/>
            </a:lvl8pPr>
            <a:lvl9pPr marL="8640348" indent="0" algn="ctr">
              <a:buNone/>
              <a:defRPr sz="378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59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07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862524"/>
            <a:ext cx="5433745" cy="1372912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862524"/>
            <a:ext cx="15986234" cy="1372912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66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90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4038864"/>
            <a:ext cx="21734978" cy="6738931"/>
          </a:xfrm>
        </p:spPr>
        <p:txBody>
          <a:bodyPr anchor="b"/>
          <a:lstStyle>
            <a:lvl1pPr>
              <a:defRPr sz="1417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10841548"/>
            <a:ext cx="21734978" cy="3543845"/>
          </a:xfrm>
        </p:spPr>
        <p:txBody>
          <a:bodyPr/>
          <a:lstStyle>
            <a:lvl1pPr marL="0" indent="0">
              <a:buNone/>
              <a:defRPr sz="5670">
                <a:solidFill>
                  <a:schemeClr val="tx1"/>
                </a:solidFill>
              </a:defRPr>
            </a:lvl1pPr>
            <a:lvl2pPr marL="1080044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160087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4013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2017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218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26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3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0348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44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4312617"/>
            <a:ext cx="10709989" cy="1027902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4312617"/>
            <a:ext cx="10709989" cy="1027902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722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862527"/>
            <a:ext cx="21734978" cy="313133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3971359"/>
            <a:ext cx="10660769" cy="1946301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044" indent="0">
              <a:buNone/>
              <a:defRPr sz="4725" b="1"/>
            </a:lvl2pPr>
            <a:lvl3pPr marL="2160087" indent="0">
              <a:buNone/>
              <a:defRPr sz="4252" b="1"/>
            </a:lvl3pPr>
            <a:lvl4pPr marL="3240131" indent="0">
              <a:buNone/>
              <a:defRPr sz="3780" b="1"/>
            </a:lvl4pPr>
            <a:lvl5pPr marL="4320174" indent="0">
              <a:buNone/>
              <a:defRPr sz="3780" b="1"/>
            </a:lvl5pPr>
            <a:lvl6pPr marL="5400218" indent="0">
              <a:buNone/>
              <a:defRPr sz="3780" b="1"/>
            </a:lvl6pPr>
            <a:lvl7pPr marL="6480261" indent="0">
              <a:buNone/>
              <a:defRPr sz="3780" b="1"/>
            </a:lvl7pPr>
            <a:lvl8pPr marL="7560305" indent="0">
              <a:buNone/>
              <a:defRPr sz="3780" b="1"/>
            </a:lvl8pPr>
            <a:lvl9pPr marL="8640348" indent="0">
              <a:buNone/>
              <a:defRPr sz="378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5917660"/>
            <a:ext cx="10660769" cy="87039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3971359"/>
            <a:ext cx="10713272" cy="1946301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044" indent="0">
              <a:buNone/>
              <a:defRPr sz="4725" b="1"/>
            </a:lvl2pPr>
            <a:lvl3pPr marL="2160087" indent="0">
              <a:buNone/>
              <a:defRPr sz="4252" b="1"/>
            </a:lvl3pPr>
            <a:lvl4pPr marL="3240131" indent="0">
              <a:buNone/>
              <a:defRPr sz="3780" b="1"/>
            </a:lvl4pPr>
            <a:lvl5pPr marL="4320174" indent="0">
              <a:buNone/>
              <a:defRPr sz="3780" b="1"/>
            </a:lvl5pPr>
            <a:lvl6pPr marL="5400218" indent="0">
              <a:buNone/>
              <a:defRPr sz="3780" b="1"/>
            </a:lvl6pPr>
            <a:lvl7pPr marL="6480261" indent="0">
              <a:buNone/>
              <a:defRPr sz="3780" b="1"/>
            </a:lvl7pPr>
            <a:lvl8pPr marL="7560305" indent="0">
              <a:buNone/>
              <a:defRPr sz="3780" b="1"/>
            </a:lvl8pPr>
            <a:lvl9pPr marL="8640348" indent="0">
              <a:buNone/>
              <a:defRPr sz="378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5917660"/>
            <a:ext cx="10713272" cy="87039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47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73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15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080029"/>
            <a:ext cx="8127648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2332567"/>
            <a:ext cx="12757487" cy="1151281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70"/>
            </a:lvl3pPr>
            <a:lvl4pPr>
              <a:defRPr sz="4725"/>
            </a:lvl4pPr>
            <a:lvl5pPr>
              <a:defRPr sz="4725"/>
            </a:lvl5pPr>
            <a:lvl6pPr>
              <a:defRPr sz="4725"/>
            </a:lvl6pPr>
            <a:lvl7pPr>
              <a:defRPr sz="4725"/>
            </a:lvl7pPr>
            <a:lvl8pPr>
              <a:defRPr sz="4725"/>
            </a:lvl8pPr>
            <a:lvl9pPr>
              <a:defRPr sz="472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4860131"/>
            <a:ext cx="8127648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80044" indent="0">
              <a:buNone/>
              <a:defRPr sz="3307"/>
            </a:lvl2pPr>
            <a:lvl3pPr marL="2160087" indent="0">
              <a:buNone/>
              <a:defRPr sz="2835"/>
            </a:lvl3pPr>
            <a:lvl4pPr marL="3240131" indent="0">
              <a:buNone/>
              <a:defRPr sz="2362"/>
            </a:lvl4pPr>
            <a:lvl5pPr marL="4320174" indent="0">
              <a:buNone/>
              <a:defRPr sz="2362"/>
            </a:lvl5pPr>
            <a:lvl6pPr marL="5400218" indent="0">
              <a:buNone/>
              <a:defRPr sz="2362"/>
            </a:lvl6pPr>
            <a:lvl7pPr marL="6480261" indent="0">
              <a:buNone/>
              <a:defRPr sz="2362"/>
            </a:lvl7pPr>
            <a:lvl8pPr marL="7560305" indent="0">
              <a:buNone/>
              <a:defRPr sz="2362"/>
            </a:lvl8pPr>
            <a:lvl9pPr marL="8640348" indent="0">
              <a:buNone/>
              <a:defRPr sz="236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70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080029"/>
            <a:ext cx="8127648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2332567"/>
            <a:ext cx="12757487" cy="1151281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80044" indent="0">
              <a:buNone/>
              <a:defRPr sz="6614"/>
            </a:lvl2pPr>
            <a:lvl3pPr marL="2160087" indent="0">
              <a:buNone/>
              <a:defRPr sz="5670"/>
            </a:lvl3pPr>
            <a:lvl4pPr marL="3240131" indent="0">
              <a:buNone/>
              <a:defRPr sz="4725"/>
            </a:lvl4pPr>
            <a:lvl5pPr marL="4320174" indent="0">
              <a:buNone/>
              <a:defRPr sz="4725"/>
            </a:lvl5pPr>
            <a:lvl6pPr marL="5400218" indent="0">
              <a:buNone/>
              <a:defRPr sz="4725"/>
            </a:lvl6pPr>
            <a:lvl7pPr marL="6480261" indent="0">
              <a:buNone/>
              <a:defRPr sz="4725"/>
            </a:lvl7pPr>
            <a:lvl8pPr marL="7560305" indent="0">
              <a:buNone/>
              <a:defRPr sz="4725"/>
            </a:lvl8pPr>
            <a:lvl9pPr marL="8640348" indent="0">
              <a:buNone/>
              <a:defRPr sz="472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4860131"/>
            <a:ext cx="8127648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80044" indent="0">
              <a:buNone/>
              <a:defRPr sz="3307"/>
            </a:lvl2pPr>
            <a:lvl3pPr marL="2160087" indent="0">
              <a:buNone/>
              <a:defRPr sz="2835"/>
            </a:lvl3pPr>
            <a:lvl4pPr marL="3240131" indent="0">
              <a:buNone/>
              <a:defRPr sz="2362"/>
            </a:lvl4pPr>
            <a:lvl5pPr marL="4320174" indent="0">
              <a:buNone/>
              <a:defRPr sz="2362"/>
            </a:lvl5pPr>
            <a:lvl6pPr marL="5400218" indent="0">
              <a:buNone/>
              <a:defRPr sz="2362"/>
            </a:lvl6pPr>
            <a:lvl7pPr marL="6480261" indent="0">
              <a:buNone/>
              <a:defRPr sz="2362"/>
            </a:lvl7pPr>
            <a:lvl8pPr marL="7560305" indent="0">
              <a:buNone/>
              <a:defRPr sz="2362"/>
            </a:lvl8pPr>
            <a:lvl9pPr marL="8640348" indent="0">
              <a:buNone/>
              <a:defRPr sz="236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059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862527"/>
            <a:ext cx="21734978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4312617"/>
            <a:ext cx="21734978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15015410"/>
            <a:ext cx="5669994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1F377-C984-482F-B2E3-E8543E6025FE}" type="datetimeFigureOut">
              <a:rPr lang="ko-KR" altLang="en-US" smtClean="0"/>
              <a:t>2019-03-19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5015410"/>
            <a:ext cx="8504992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15015410"/>
            <a:ext cx="5669994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F9A7-6210-4037-A209-7688CB5991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31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60087" rtl="0" eaLnBrk="1" latinLnBrk="1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22" indent="-540022" algn="l" defTabSz="2160087" rtl="0" eaLnBrk="1" latinLnBrk="1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20065" indent="-540022" algn="l" defTabSz="2160087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700109" indent="-540022" algn="l" defTabSz="2160087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780152" indent="-540022" algn="l" defTabSz="2160087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60196" indent="-540022" algn="l" defTabSz="2160087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40240" indent="-540022" algn="l" defTabSz="2160087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20283" indent="-540022" algn="l" defTabSz="2160087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100327" indent="-540022" algn="l" defTabSz="2160087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80370" indent="-540022" algn="l" defTabSz="2160087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087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80044" algn="l" defTabSz="2160087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60087" algn="l" defTabSz="2160087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40131" algn="l" defTabSz="2160087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20174" algn="l" defTabSz="2160087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400218" algn="l" defTabSz="2160087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80261" algn="l" defTabSz="2160087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60305" algn="l" defTabSz="2160087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40348" algn="l" defTabSz="2160087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1708890" y="544773"/>
            <a:ext cx="21660780" cy="15353873"/>
            <a:chOff x="1843800" y="799603"/>
            <a:chExt cx="21660780" cy="15353873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0077" y="2803686"/>
              <a:ext cx="6008063" cy="4005376"/>
            </a:xfrm>
            <a:prstGeom prst="rect">
              <a:avLst/>
            </a:prstGeom>
          </p:spPr>
        </p:pic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60228" y="11587205"/>
              <a:ext cx="6310388" cy="4156843"/>
            </a:xfrm>
            <a:prstGeom prst="rect">
              <a:avLst/>
            </a:prstGeom>
          </p:spPr>
        </p:pic>
        <p:sp>
          <p:nvSpPr>
            <p:cNvPr id="62" name="직사각형 61"/>
            <p:cNvSpPr/>
            <p:nvPr/>
          </p:nvSpPr>
          <p:spPr>
            <a:xfrm>
              <a:off x="1875033" y="7214694"/>
              <a:ext cx="6525469" cy="3233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ko-KR" sz="3600" b="1" dirty="0"/>
                <a:t>Professors</a:t>
              </a:r>
              <a:endParaRPr lang="en-US" altLang="ko-KR" sz="2800" dirty="0"/>
            </a:p>
            <a:p>
              <a:pPr marL="590617" indent="-590617">
                <a:buFont typeface="Wingdings" panose="05000000000000000000" pitchFamily="2" charset="2"/>
                <a:buChar char="§"/>
              </a:pPr>
              <a:r>
                <a:rPr lang="en-US" altLang="ko-KR" sz="2800" b="1" dirty="0"/>
                <a:t>Jaehoon </a:t>
              </a:r>
              <a:r>
                <a:rPr lang="en-US" altLang="ko-KR" sz="2800" b="1" dirty="0" smtClean="0"/>
                <a:t>Paul </a:t>
              </a:r>
              <a:r>
                <a:rPr lang="en-US" altLang="ko-KR" sz="2800" b="1" dirty="0"/>
                <a:t>Jeong (</a:t>
              </a:r>
              <a:r>
                <a:rPr lang="en-US" altLang="ko-KR" sz="2800" b="1" dirty="0" smtClean="0"/>
                <a:t>SKKU)</a:t>
              </a:r>
              <a:endParaRPr lang="en-US" altLang="ko-KR" sz="2800" b="1" dirty="0"/>
            </a:p>
            <a:p>
              <a:pPr marL="590617" indent="-590617">
                <a:buFont typeface="Wingdings" panose="05000000000000000000" pitchFamily="2" charset="2"/>
                <a:buChar char="§"/>
              </a:pPr>
              <a:r>
                <a:rPr lang="en-US" altLang="ko-KR" sz="2800" b="1" dirty="0" err="1"/>
                <a:t>Hyoungshick</a:t>
              </a:r>
              <a:r>
                <a:rPr lang="en-US" altLang="ko-KR" sz="2800" b="1" dirty="0"/>
                <a:t> Kim (</a:t>
              </a:r>
              <a:r>
                <a:rPr lang="en-US" altLang="ko-KR" sz="2800" b="1" dirty="0" smtClean="0"/>
                <a:t>SKKU)</a:t>
              </a:r>
              <a:endParaRPr lang="en-US" altLang="ko-KR" sz="2800" b="1" dirty="0"/>
            </a:p>
            <a:p>
              <a:pPr marL="590617" indent="-590617">
                <a:buFont typeface="Wingdings" panose="05000000000000000000" pitchFamily="2" charset="2"/>
                <a:buChar char="§"/>
              </a:pPr>
              <a:r>
                <a:rPr lang="en-US" altLang="ko-KR" sz="2800" b="1" dirty="0" err="1"/>
                <a:t>Sangwon</a:t>
              </a:r>
              <a:r>
                <a:rPr lang="en-US" altLang="ko-KR" sz="2800" b="1" dirty="0"/>
                <a:t> Hyun </a:t>
              </a:r>
              <a:r>
                <a:rPr lang="en-US" altLang="ko-KR" sz="2800" b="1" dirty="0" smtClean="0"/>
                <a:t>(</a:t>
              </a:r>
              <a:r>
                <a:rPr lang="en-US" altLang="ko-KR" sz="2800" b="1" dirty="0" err="1" smtClean="0"/>
                <a:t>Chosun</a:t>
              </a:r>
              <a:r>
                <a:rPr lang="en-US" altLang="ko-KR" sz="2800" b="1" dirty="0" smtClean="0"/>
                <a:t> University)</a:t>
              </a:r>
              <a:endParaRPr lang="en-US" altLang="ko-KR" sz="2800" b="1" dirty="0"/>
            </a:p>
            <a:p>
              <a:endParaRPr lang="en-US" altLang="ko-KR" sz="2800" b="1" dirty="0"/>
            </a:p>
            <a:p>
              <a:r>
                <a:rPr lang="en-US" altLang="ko-KR" sz="3600" b="1" dirty="0"/>
                <a:t>Collaborators</a:t>
              </a:r>
              <a:endParaRPr lang="en-US" altLang="ko-KR" sz="2800" b="1" dirty="0"/>
            </a:p>
            <a:p>
              <a:pPr marL="590617" indent="-590617">
                <a:buFont typeface="Wingdings" panose="05000000000000000000" pitchFamily="2" charset="2"/>
                <a:buChar char="§"/>
              </a:pPr>
              <a:r>
                <a:rPr lang="en-US" altLang="ko-KR" sz="2800" b="1" dirty="0"/>
                <a:t>Jung-</a:t>
              </a:r>
              <a:r>
                <a:rPr lang="en-US" altLang="ko-KR" sz="2800" b="1" dirty="0" err="1"/>
                <a:t>Soo</a:t>
              </a:r>
              <a:r>
                <a:rPr lang="en-US" altLang="ko-KR" sz="2800" b="1" dirty="0"/>
                <a:t> Park (ETRI)</a:t>
              </a:r>
            </a:p>
            <a:p>
              <a:pPr marL="590617" indent="-590617">
                <a:buFont typeface="Wingdings" panose="05000000000000000000" pitchFamily="2" charset="2"/>
                <a:buChar char="§"/>
              </a:pPr>
              <a:r>
                <a:rPr lang="en-US" altLang="ko-KR" sz="2800" b="1" dirty="0"/>
                <a:t>Tae-Jin </a:t>
              </a:r>
              <a:r>
                <a:rPr lang="en-US" altLang="ko-KR" sz="2800" b="1" dirty="0" err="1"/>
                <a:t>Ahn</a:t>
              </a:r>
              <a:r>
                <a:rPr lang="en-US" altLang="ko-KR" sz="2800" b="1" dirty="0"/>
                <a:t> (Korea Telecom)</a:t>
              </a: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14784125" y="2215152"/>
              <a:ext cx="8459102" cy="64906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ko-KR" sz="3200" b="1" dirty="0"/>
                <a:t>Where to get code</a:t>
              </a:r>
              <a:endParaRPr lang="en-US" altLang="ko-KR" sz="2400" b="1" dirty="0"/>
            </a:p>
            <a:p>
              <a:pPr marL="354370" indent="-354370">
                <a:buFont typeface="Arial" panose="020B0604020202020204" pitchFamily="34" charset="0"/>
                <a:buChar char="•"/>
              </a:pPr>
              <a:r>
                <a:rPr lang="en-US" altLang="ko-KR" sz="2400" b="1" dirty="0" err="1"/>
                <a:t>Github</a:t>
              </a:r>
              <a:r>
                <a:rPr lang="en-US" altLang="ko-KR" sz="2400" b="1" dirty="0"/>
                <a:t> – Source </a:t>
              </a:r>
              <a:r>
                <a:rPr lang="en-US" altLang="ko-KR" sz="2400" b="1" dirty="0" smtClean="0"/>
                <a:t>Code</a:t>
              </a:r>
              <a:endParaRPr lang="en-US" altLang="ko-KR" sz="2400" b="1" dirty="0"/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/>
                <a:t>https://github.com/kimjinyong/i2nsf-framework</a:t>
              </a:r>
            </a:p>
            <a:p>
              <a:pPr marL="1299357" lvl="2" indent="-354370">
                <a:buFont typeface="Wingdings" panose="05000000000000000000" pitchFamily="2" charset="2"/>
                <a:buChar char="ü"/>
              </a:pPr>
              <a:endParaRPr lang="en-US" altLang="ko-KR" sz="2400" b="1" dirty="0"/>
            </a:p>
            <a:p>
              <a:r>
                <a:rPr lang="en-US" altLang="ko-KR" sz="3200" b="1" dirty="0"/>
                <a:t>What to pull down to </a:t>
              </a:r>
              <a:r>
                <a:rPr lang="en-US" altLang="ko-KR" sz="3200" b="1" dirty="0" smtClean="0"/>
                <a:t>set up an environment</a:t>
              </a:r>
              <a:endParaRPr lang="en-US" altLang="ko-KR" sz="3200" b="1" dirty="0"/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/>
                <a:t>OS: Ubuntu </a:t>
              </a:r>
              <a:r>
                <a:rPr lang="en-US" altLang="ko-KR" sz="2400" b="1" dirty="0" smtClean="0"/>
                <a:t>16.04 LTS</a:t>
              </a:r>
              <a:endParaRPr lang="en-US" altLang="ko-KR" sz="2400" b="1" dirty="0"/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 err="1" smtClean="0"/>
                <a:t>ConfD</a:t>
              </a:r>
              <a:r>
                <a:rPr lang="en-US" altLang="ko-KR" sz="2400" b="1" dirty="0" smtClean="0"/>
                <a:t> </a:t>
              </a:r>
              <a:r>
                <a:rPr lang="en-US" altLang="ko-KR" sz="2400" b="1" dirty="0"/>
                <a:t>for NETCONF: </a:t>
              </a:r>
              <a:r>
                <a:rPr lang="en-US" altLang="ko-KR" sz="2400" b="1" dirty="0" smtClean="0"/>
                <a:t>6.6 </a:t>
              </a:r>
              <a:r>
                <a:rPr lang="en-US" altLang="ko-KR" sz="2400" b="1" dirty="0"/>
                <a:t>Version</a:t>
              </a:r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/>
                <a:t>Apache2: 2.4.7 Version</a:t>
              </a:r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/>
                <a:t>MySQL: 14.14 Version</a:t>
              </a:r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/>
                <a:t>PHP: 5.5.9 Version</a:t>
              </a:r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 smtClean="0"/>
                <a:t>OpenStack: Networking-SFC and Tacker</a:t>
              </a:r>
              <a:endParaRPr lang="en-US" altLang="ko-KR" sz="2400" b="1" dirty="0">
                <a:solidFill>
                  <a:schemeClr val="tx1"/>
                </a:solidFill>
              </a:endParaRPr>
            </a:p>
            <a:p>
              <a:pPr marL="590617" indent="-590617">
                <a:buFont typeface="Arial" panose="020B0604020202020204" pitchFamily="34" charset="0"/>
                <a:buChar char="•"/>
              </a:pPr>
              <a:endParaRPr lang="en-US" altLang="ko-KR" sz="2400" b="1" dirty="0"/>
            </a:p>
            <a:p>
              <a:r>
                <a:rPr lang="en-US" altLang="ko-KR" sz="3200" b="1" dirty="0"/>
                <a:t>Manual for Operation Process</a:t>
              </a:r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 smtClean="0">
                  <a:solidFill>
                    <a:schemeClr val="tx1"/>
                  </a:solidFill>
                </a:rPr>
                <a:t>Detailed description about operation process in README.txt (It can be found in Open Source Project folder.)</a:t>
              </a:r>
              <a:endParaRPr lang="en-US" altLang="ko-K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1875033" y="10448501"/>
              <a:ext cx="6071562" cy="28367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ko-KR" sz="3600" b="1" dirty="0"/>
                <a:t>Students</a:t>
              </a:r>
              <a:endParaRPr lang="en-US" altLang="ko-KR" sz="2800" b="1" dirty="0"/>
            </a:p>
            <a:p>
              <a:pPr marL="590617" indent="-590617">
                <a:buFont typeface="Wingdings" panose="05000000000000000000" pitchFamily="2" charset="2"/>
                <a:buChar char="§"/>
              </a:pPr>
              <a:r>
                <a:rPr lang="en-US" altLang="ko-KR" sz="2800" b="1" dirty="0" err="1"/>
                <a:t>Jinyong</a:t>
              </a:r>
              <a:r>
                <a:rPr lang="en-US" altLang="ko-KR" sz="2800" b="1" dirty="0"/>
                <a:t> </a:t>
              </a:r>
              <a:r>
                <a:rPr lang="en-US" altLang="ko-KR" sz="2800" b="1" dirty="0" smtClean="0"/>
                <a:t>Tim Kim (SKKU)</a:t>
              </a:r>
            </a:p>
            <a:p>
              <a:pPr marL="590617" indent="-590617">
                <a:buFont typeface="Wingdings" panose="05000000000000000000" pitchFamily="2" charset="2"/>
                <a:buChar char="§"/>
              </a:pPr>
              <a:r>
                <a:rPr lang="en-US" altLang="ko-KR" sz="2800" b="1" dirty="0" err="1" smtClean="0"/>
                <a:t>Jinhyuk</a:t>
              </a:r>
              <a:r>
                <a:rPr lang="en-US" altLang="ko-KR" sz="2800" b="1" dirty="0" smtClean="0"/>
                <a:t> </a:t>
              </a:r>
              <a:r>
                <a:rPr lang="en-US" altLang="ko-KR" sz="2800" b="1" dirty="0"/>
                <a:t>Yang (SKKU)</a:t>
              </a:r>
              <a:endParaRPr lang="en-US" altLang="ko-KR" sz="2800" b="1" dirty="0" smtClean="0"/>
            </a:p>
            <a:p>
              <a:pPr marL="590617" indent="-590617">
                <a:buFont typeface="Wingdings" panose="05000000000000000000" pitchFamily="2" charset="2"/>
                <a:buChar char="§"/>
              </a:pPr>
              <a:r>
                <a:rPr lang="en-US" altLang="ko-KR" sz="2800" b="1" dirty="0" err="1" smtClean="0"/>
                <a:t>Chaehong</a:t>
              </a:r>
              <a:r>
                <a:rPr lang="en-US" altLang="ko-KR" sz="2800" b="1" dirty="0" smtClean="0"/>
                <a:t> </a:t>
              </a:r>
              <a:r>
                <a:rPr lang="en-US" altLang="ko-KR" sz="2800" b="1" dirty="0"/>
                <a:t>Chung (SKKU)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843800" y="799603"/>
              <a:ext cx="20608556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600" b="1" dirty="0">
                  <a:solidFill>
                    <a:srgbClr val="0000FF"/>
                  </a:solidFill>
                </a:rPr>
                <a:t> </a:t>
              </a:r>
              <a:r>
                <a:rPr lang="en-US" sz="4600" b="1" dirty="0" smtClean="0">
                  <a:solidFill>
                    <a:srgbClr val="0000FF"/>
                  </a:solidFill>
                </a:rPr>
                <a:t>I2NSF </a:t>
              </a:r>
              <a:r>
                <a:rPr lang="en-US" sz="4600" b="1" dirty="0">
                  <a:solidFill>
                    <a:srgbClr val="0000FF"/>
                  </a:solidFill>
                </a:rPr>
                <a:t>(Interface to Network Security Functions) </a:t>
              </a:r>
              <a:r>
                <a:rPr lang="en-US" sz="4600" b="1" dirty="0" smtClean="0">
                  <a:solidFill>
                    <a:srgbClr val="0000FF"/>
                  </a:solidFill>
                </a:rPr>
                <a:t>Framework </a:t>
              </a:r>
              <a:r>
                <a:rPr lang="en-US" sz="4600" b="1" dirty="0">
                  <a:solidFill>
                    <a:srgbClr val="0000FF"/>
                  </a:solidFill>
                </a:rPr>
                <a:t>Project   </a:t>
              </a:r>
            </a:p>
            <a:p>
              <a:pPr algn="ctr"/>
              <a:r>
                <a:rPr lang="en-US" sz="4000" b="1" dirty="0" smtClean="0"/>
                <a:t>Champion: </a:t>
              </a:r>
              <a:r>
                <a:rPr lang="en-US" sz="4000" b="1" dirty="0"/>
                <a:t>Jaehoon Paul Jeong </a:t>
              </a:r>
              <a:r>
                <a:rPr lang="en-US" sz="4000" b="1" dirty="0" smtClean="0"/>
                <a:t>(</a:t>
              </a:r>
              <a:r>
                <a:rPr lang="en-US" sz="4000" b="1" dirty="0"/>
                <a:t>SKKU)</a:t>
              </a:r>
            </a:p>
          </p:txBody>
        </p:sp>
        <p:pic>
          <p:nvPicPr>
            <p:cNvPr id="14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86133" y="15010917"/>
              <a:ext cx="3831649" cy="1142559"/>
            </a:xfrm>
            <a:prstGeom prst="rect">
              <a:avLst/>
            </a:prstGeom>
          </p:spPr>
        </p:pic>
        <p:pic>
          <p:nvPicPr>
            <p:cNvPr id="15" name="Picture 2" descr="C:\Users\KJY\Desktop\ETRI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4387" y="15136936"/>
              <a:ext cx="2467498" cy="7337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56893" y="15167991"/>
              <a:ext cx="2112972" cy="631821"/>
            </a:xfrm>
            <a:prstGeom prst="rect">
              <a:avLst/>
            </a:prstGeom>
          </p:spPr>
        </p:pic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F73B99DC-2597-44CE-A400-CCA1E5049B02}"/>
                </a:ext>
              </a:extLst>
            </p:cNvPr>
            <p:cNvSpPr/>
            <p:nvPr/>
          </p:nvSpPr>
          <p:spPr>
            <a:xfrm>
              <a:off x="2243889" y="2845709"/>
              <a:ext cx="5612844" cy="9399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134" b="1" dirty="0" smtClean="0">
                  <a:solidFill>
                    <a:schemeClr val="bg1"/>
                  </a:solidFill>
                </a:rPr>
                <a:t>IETF-104 </a:t>
              </a:r>
              <a:r>
                <a:rPr lang="en-US" altLang="ko-KR" sz="4134" b="1" dirty="0">
                  <a:solidFill>
                    <a:schemeClr val="bg1"/>
                  </a:solidFill>
                </a:rPr>
                <a:t>Hackathon</a:t>
              </a:r>
              <a:endParaRPr lang="ko-KR" altLang="en-US" sz="4134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09B135E1-E3F8-4784-B65F-5E06A489E970}"/>
                </a:ext>
              </a:extLst>
            </p:cNvPr>
            <p:cNvSpPr/>
            <p:nvPr/>
          </p:nvSpPr>
          <p:spPr>
            <a:xfrm>
              <a:off x="2668249" y="3676338"/>
              <a:ext cx="4676931" cy="303880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>
                  <a:solidFill>
                    <a:schemeClr val="bg1"/>
                  </a:solidFill>
                </a:rPr>
                <a:t>I2NSF Framework Project</a:t>
              </a:r>
              <a:endParaRPr lang="ko-KR" altLang="en-US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14798250" y="8991600"/>
              <a:ext cx="8706330" cy="5987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ko-KR" sz="3200" b="1" dirty="0"/>
                <a:t>Contents of Implementation</a:t>
              </a:r>
              <a:endParaRPr lang="en-US" altLang="ko-KR" sz="2400" b="1" dirty="0"/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/>
                <a:t>I2NSF Framework for </a:t>
              </a:r>
              <a:r>
                <a:rPr lang="en-US" altLang="ko-KR" sz="2400" b="1" dirty="0" smtClean="0"/>
                <a:t>Network </a:t>
              </a:r>
              <a:r>
                <a:rPr lang="en-US" altLang="ko-KR" sz="2400" b="1" dirty="0"/>
                <a:t>Security Functions (</a:t>
              </a:r>
              <a:r>
                <a:rPr lang="en-US" altLang="ko-KR" sz="2400" b="1" dirty="0" smtClean="0"/>
                <a:t>NSFs)</a:t>
              </a:r>
              <a:endParaRPr lang="en-US" altLang="ko-KR" sz="2400" b="1" dirty="0"/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>
                  <a:solidFill>
                    <a:srgbClr val="0000FF"/>
                  </a:solidFill>
                </a:rPr>
                <a:t>Registration Interface via </a:t>
              </a:r>
              <a:r>
                <a:rPr lang="en-US" altLang="ko-KR" sz="2400" b="1" dirty="0" smtClean="0">
                  <a:solidFill>
                    <a:srgbClr val="0000FF"/>
                  </a:solidFill>
                </a:rPr>
                <a:t>NETCONF/YANG (New Feature)</a:t>
              </a:r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/>
                <a:t>NSF-Facing Interface via NETCONF/YANG</a:t>
              </a:r>
              <a:endParaRPr lang="en-US" altLang="ko-KR" sz="2400" b="1" dirty="0">
                <a:solidFill>
                  <a:schemeClr val="tx1"/>
                </a:solidFill>
              </a:endParaRPr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 smtClean="0">
                  <a:solidFill>
                    <a:schemeClr val="tx1"/>
                  </a:solidFill>
                </a:rPr>
                <a:t>I2NSF Framework in </a:t>
              </a:r>
              <a:r>
                <a:rPr lang="en-US" altLang="ko-KR" sz="2400" b="1" dirty="0" err="1" smtClean="0">
                  <a:solidFill>
                    <a:schemeClr val="tx1"/>
                  </a:solidFill>
                </a:rPr>
                <a:t>OpenStack</a:t>
              </a:r>
              <a:r>
                <a:rPr lang="en-US" altLang="ko-KR" sz="2400" b="1" dirty="0" smtClean="0">
                  <a:solidFill>
                    <a:schemeClr val="tx1"/>
                  </a:solidFill>
                </a:rPr>
                <a:t> NFV Environment</a:t>
              </a:r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 smtClean="0">
                  <a:solidFill>
                    <a:srgbClr val="0000FF"/>
                  </a:solidFill>
                </a:rPr>
                <a:t>NSF Database Management via Consumer-Facing Interface (New Feature)</a:t>
              </a:r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 smtClean="0">
                  <a:solidFill>
                    <a:srgbClr val="0000FF"/>
                  </a:solidFill>
                </a:rPr>
                <a:t>Interface Data Model Auto-Adoption (New Feature)</a:t>
              </a:r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 smtClean="0"/>
                <a:t>Network </a:t>
              </a:r>
              <a:r>
                <a:rPr lang="en-US" altLang="ko-KR" sz="2400" b="1" dirty="0"/>
                <a:t>Security Functions</a:t>
              </a:r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 smtClean="0"/>
                <a:t>Firewall and Web-filter using </a:t>
              </a:r>
              <a:r>
                <a:rPr lang="en-US" altLang="ko-KR" sz="2400" b="1" dirty="0"/>
                <a:t>SDN and </a:t>
              </a:r>
              <a:r>
                <a:rPr lang="en-US" altLang="ko-KR" sz="2400" b="1" dirty="0" err="1" smtClean="0"/>
                <a:t>Suricata</a:t>
              </a:r>
              <a:endParaRPr lang="en-US" altLang="ko-KR" sz="2400" b="1" dirty="0" smtClean="0">
                <a:solidFill>
                  <a:schemeClr val="tx1"/>
                </a:solidFill>
              </a:endParaRPr>
            </a:p>
            <a:p>
              <a:pPr marL="590617" indent="-590617">
                <a:buFont typeface="Arial" panose="020B0604020202020204" pitchFamily="34" charset="0"/>
                <a:buChar char="•"/>
              </a:pPr>
              <a:r>
                <a:rPr lang="en-US" altLang="ko-KR" sz="2400" b="1" dirty="0" smtClean="0"/>
                <a:t>Advanced Functions</a:t>
              </a:r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 smtClean="0">
                  <a:solidFill>
                    <a:schemeClr val="tx1"/>
                  </a:solidFill>
                </a:rPr>
                <a:t>Security Policy Translation</a:t>
              </a:r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>
                  <a:solidFill>
                    <a:srgbClr val="0000FF"/>
                  </a:solidFill>
                </a:rPr>
                <a:t>NSF-triggered Traffic Steering in </a:t>
              </a:r>
              <a:r>
                <a:rPr lang="en-US" altLang="ko-KR" sz="2400" b="1" dirty="0" err="1">
                  <a:solidFill>
                    <a:srgbClr val="0000FF"/>
                  </a:solidFill>
                </a:rPr>
                <a:t>OpenStack</a:t>
              </a:r>
              <a:r>
                <a:rPr lang="en-US" altLang="ko-KR" sz="2400" b="1" dirty="0">
                  <a:solidFill>
                    <a:srgbClr val="0000FF"/>
                  </a:solidFill>
                </a:rPr>
                <a:t> SFC Function (New </a:t>
              </a:r>
              <a:r>
                <a:rPr lang="en-US" altLang="ko-KR" sz="2400" b="1" dirty="0" smtClean="0">
                  <a:solidFill>
                    <a:srgbClr val="0000FF"/>
                  </a:solidFill>
                </a:rPr>
                <a:t>Feature)</a:t>
              </a:r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r>
                <a:rPr lang="en-US" altLang="ko-KR" sz="2400" b="1" dirty="0" smtClean="0">
                  <a:solidFill>
                    <a:srgbClr val="0000FF"/>
                  </a:solidFill>
                </a:rPr>
                <a:t>I2NSF </a:t>
              </a:r>
              <a:r>
                <a:rPr lang="en-US" altLang="ko-KR" sz="2400" b="1" dirty="0">
                  <a:solidFill>
                    <a:srgbClr val="0000FF"/>
                  </a:solidFill>
                </a:rPr>
                <a:t>Policy Provisioning using Decision Tree (New Feature</a:t>
              </a:r>
              <a:r>
                <a:rPr lang="en-US" altLang="ko-KR" sz="2400" b="1" dirty="0" smtClean="0">
                  <a:solidFill>
                    <a:srgbClr val="0000FF"/>
                  </a:solidFill>
                </a:rPr>
                <a:t>)</a:t>
              </a:r>
              <a:endParaRPr lang="en-US" altLang="ko-KR" sz="2400" b="1" dirty="0">
                <a:solidFill>
                  <a:srgbClr val="0000FF"/>
                </a:solidFill>
              </a:endParaRPr>
            </a:p>
            <a:p>
              <a:pPr marL="1299357" lvl="1" indent="-354370">
                <a:buFont typeface="Wingdings" panose="05000000000000000000" pitchFamily="2" charset="2"/>
                <a:buChar char="ü"/>
              </a:pPr>
              <a:endParaRPr lang="en-US" altLang="ko-KR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8306139" y="2591731"/>
              <a:ext cx="6089111" cy="6116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b="1" dirty="0" smtClean="0">
                  <a:solidFill>
                    <a:srgbClr val="0000FF"/>
                  </a:solidFill>
                </a:rPr>
                <a:t>I2NSF Architecture in NFV Reference</a:t>
              </a:r>
              <a:endParaRPr lang="en-US" altLang="ko-KR" sz="2800" dirty="0">
                <a:solidFill>
                  <a:srgbClr val="0000FF"/>
                </a:solidFill>
              </a:endParaRPr>
            </a:p>
          </p:txBody>
        </p:sp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321316" y="3147249"/>
              <a:ext cx="6276812" cy="4187674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1316" y="7910163"/>
              <a:ext cx="6276812" cy="3611823"/>
            </a:xfrm>
            <a:prstGeom prst="rect">
              <a:avLst/>
            </a:prstGeom>
          </p:spPr>
        </p:pic>
        <p:sp>
          <p:nvSpPr>
            <p:cNvPr id="103" name="직사각형 102"/>
            <p:cNvSpPr/>
            <p:nvPr/>
          </p:nvSpPr>
          <p:spPr>
            <a:xfrm>
              <a:off x="8291149" y="7276679"/>
              <a:ext cx="6089111" cy="6116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b="1" dirty="0" smtClean="0">
                  <a:solidFill>
                    <a:srgbClr val="0000FF"/>
                  </a:solidFill>
                </a:rPr>
                <a:t>Security Policy Translation</a:t>
              </a:r>
              <a:endParaRPr lang="en-US" altLang="ko-KR" sz="2800" dirty="0">
                <a:solidFill>
                  <a:srgbClr val="0000FF"/>
                </a:solidFill>
              </a:endParaRPr>
            </a:p>
          </p:txBody>
        </p:sp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9625" y="13799638"/>
              <a:ext cx="2785240" cy="1293148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9127" y="12089505"/>
              <a:ext cx="2381582" cy="3781953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995330" y="13769658"/>
              <a:ext cx="1588221" cy="1588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773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6977</TotalTime>
  <Words>234</Words>
  <Application>Microsoft Office PowerPoint</Application>
  <PresentationFormat>사용자 지정</PresentationFormat>
  <Paragraphs>46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97 Hackathon in SKKU</dc:title>
  <dc:creator>현대영</dc:creator>
  <cp:lastModifiedBy>Jeong Jaehoon</cp:lastModifiedBy>
  <cp:revision>100</cp:revision>
  <cp:lastPrinted>2016-10-31T14:19:17Z</cp:lastPrinted>
  <dcterms:created xsi:type="dcterms:W3CDTF">2016-10-31T10:37:25Z</dcterms:created>
  <dcterms:modified xsi:type="dcterms:W3CDTF">2019-03-19T13:38:14Z</dcterms:modified>
</cp:coreProperties>
</file>