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69" r:id="rId4"/>
    <p:sldId id="270" r:id="rId5"/>
    <p:sldId id="271" r:id="rId6"/>
    <p:sldId id="257" r:id="rId7"/>
    <p:sldId id="258" r:id="rId8"/>
    <p:sldId id="259" r:id="rId9"/>
    <p:sldId id="260" r:id="rId10"/>
    <p:sldId id="261" r:id="rId11"/>
    <p:sldId id="262" r:id="rId12"/>
    <p:sldId id="263" r:id="rId13"/>
    <p:sldId id="264" r:id="rId14"/>
    <p:sldId id="265" r:id="rId15"/>
    <p:sldId id="266" r:id="rId16"/>
    <p:sldId id="26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5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B4F016-EB86-4757-8353-57E4AF2502FC}" type="datetimeFigureOut">
              <a:rPr lang="en-US" smtClean="0"/>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9DE3C-DFF4-4A34-B263-6446A19C92C3}" type="slidenum">
              <a:rPr lang="en-US" smtClean="0"/>
              <a:t>‹#›</a:t>
            </a:fld>
            <a:endParaRPr lang="en-US"/>
          </a:p>
        </p:txBody>
      </p:sp>
    </p:spTree>
    <p:extLst>
      <p:ext uri="{BB962C8B-B14F-4D97-AF65-F5344CB8AC3E}">
        <p14:creationId xmlns:p14="http://schemas.microsoft.com/office/powerpoint/2010/main" val="3798964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B4F016-EB86-4757-8353-57E4AF2502FC}" type="datetimeFigureOut">
              <a:rPr lang="en-US" smtClean="0"/>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9DE3C-DFF4-4A34-B263-6446A19C92C3}" type="slidenum">
              <a:rPr lang="en-US" smtClean="0"/>
              <a:t>‹#›</a:t>
            </a:fld>
            <a:endParaRPr lang="en-US"/>
          </a:p>
        </p:txBody>
      </p:sp>
    </p:spTree>
    <p:extLst>
      <p:ext uri="{BB962C8B-B14F-4D97-AF65-F5344CB8AC3E}">
        <p14:creationId xmlns:p14="http://schemas.microsoft.com/office/powerpoint/2010/main" val="2709954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B4F016-EB86-4757-8353-57E4AF2502FC}" type="datetimeFigureOut">
              <a:rPr lang="en-US" smtClean="0"/>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9DE3C-DFF4-4A34-B263-6446A19C92C3}" type="slidenum">
              <a:rPr lang="en-US" smtClean="0"/>
              <a:t>‹#›</a:t>
            </a:fld>
            <a:endParaRPr lang="en-US"/>
          </a:p>
        </p:txBody>
      </p:sp>
    </p:spTree>
    <p:extLst>
      <p:ext uri="{BB962C8B-B14F-4D97-AF65-F5344CB8AC3E}">
        <p14:creationId xmlns:p14="http://schemas.microsoft.com/office/powerpoint/2010/main" val="3947333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B4F016-EB86-4757-8353-57E4AF2502FC}" type="datetimeFigureOut">
              <a:rPr lang="en-US" smtClean="0"/>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9DE3C-DFF4-4A34-B263-6446A19C92C3}" type="slidenum">
              <a:rPr lang="en-US" smtClean="0"/>
              <a:t>‹#›</a:t>
            </a:fld>
            <a:endParaRPr lang="en-US"/>
          </a:p>
        </p:txBody>
      </p:sp>
    </p:spTree>
    <p:extLst>
      <p:ext uri="{BB962C8B-B14F-4D97-AF65-F5344CB8AC3E}">
        <p14:creationId xmlns:p14="http://schemas.microsoft.com/office/powerpoint/2010/main" val="1534352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B4F016-EB86-4757-8353-57E4AF2502FC}" type="datetimeFigureOut">
              <a:rPr lang="en-US" smtClean="0"/>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9DE3C-DFF4-4A34-B263-6446A19C92C3}" type="slidenum">
              <a:rPr lang="en-US" smtClean="0"/>
              <a:t>‹#›</a:t>
            </a:fld>
            <a:endParaRPr lang="en-US"/>
          </a:p>
        </p:txBody>
      </p:sp>
    </p:spTree>
    <p:extLst>
      <p:ext uri="{BB962C8B-B14F-4D97-AF65-F5344CB8AC3E}">
        <p14:creationId xmlns:p14="http://schemas.microsoft.com/office/powerpoint/2010/main" val="4288243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BB4F016-EB86-4757-8353-57E4AF2502FC}" type="datetimeFigureOut">
              <a:rPr lang="en-US" smtClean="0"/>
              <a:t>8/21/2015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69DE3C-DFF4-4A34-B263-6446A19C92C3}" type="slidenum">
              <a:rPr lang="en-US" smtClean="0"/>
              <a:t>‹#›</a:t>
            </a:fld>
            <a:endParaRPr lang="en-US"/>
          </a:p>
        </p:txBody>
      </p:sp>
    </p:spTree>
    <p:extLst>
      <p:ext uri="{BB962C8B-B14F-4D97-AF65-F5344CB8AC3E}">
        <p14:creationId xmlns:p14="http://schemas.microsoft.com/office/powerpoint/2010/main" val="3815843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BB4F016-EB86-4757-8353-57E4AF2502FC}" type="datetimeFigureOut">
              <a:rPr lang="en-US" smtClean="0"/>
              <a:t>8/21/2015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69DE3C-DFF4-4A34-B263-6446A19C92C3}" type="slidenum">
              <a:rPr lang="en-US" smtClean="0"/>
              <a:t>‹#›</a:t>
            </a:fld>
            <a:endParaRPr lang="en-US"/>
          </a:p>
        </p:txBody>
      </p:sp>
    </p:spTree>
    <p:extLst>
      <p:ext uri="{BB962C8B-B14F-4D97-AF65-F5344CB8AC3E}">
        <p14:creationId xmlns:p14="http://schemas.microsoft.com/office/powerpoint/2010/main" val="3389238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B4F016-EB86-4757-8353-57E4AF2502FC}" type="datetimeFigureOut">
              <a:rPr lang="en-US" smtClean="0"/>
              <a:t>8/21/2015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69DE3C-DFF4-4A34-B263-6446A19C92C3}" type="slidenum">
              <a:rPr lang="en-US" smtClean="0"/>
              <a:t>‹#›</a:t>
            </a:fld>
            <a:endParaRPr lang="en-US"/>
          </a:p>
        </p:txBody>
      </p:sp>
    </p:spTree>
    <p:extLst>
      <p:ext uri="{BB962C8B-B14F-4D97-AF65-F5344CB8AC3E}">
        <p14:creationId xmlns:p14="http://schemas.microsoft.com/office/powerpoint/2010/main" val="2184984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B4F016-EB86-4757-8353-57E4AF2502FC}" type="datetimeFigureOut">
              <a:rPr lang="en-US" smtClean="0"/>
              <a:t>8/21/2015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69DE3C-DFF4-4A34-B263-6446A19C92C3}" type="slidenum">
              <a:rPr lang="en-US" smtClean="0"/>
              <a:t>‹#›</a:t>
            </a:fld>
            <a:endParaRPr lang="en-US"/>
          </a:p>
        </p:txBody>
      </p:sp>
    </p:spTree>
    <p:extLst>
      <p:ext uri="{BB962C8B-B14F-4D97-AF65-F5344CB8AC3E}">
        <p14:creationId xmlns:p14="http://schemas.microsoft.com/office/powerpoint/2010/main" val="1765513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B4F016-EB86-4757-8353-57E4AF2502FC}" type="datetimeFigureOut">
              <a:rPr lang="en-US" smtClean="0"/>
              <a:t>8/21/2015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69DE3C-DFF4-4A34-B263-6446A19C92C3}" type="slidenum">
              <a:rPr lang="en-US" smtClean="0"/>
              <a:t>‹#›</a:t>
            </a:fld>
            <a:endParaRPr lang="en-US"/>
          </a:p>
        </p:txBody>
      </p:sp>
    </p:spTree>
    <p:extLst>
      <p:ext uri="{BB962C8B-B14F-4D97-AF65-F5344CB8AC3E}">
        <p14:creationId xmlns:p14="http://schemas.microsoft.com/office/powerpoint/2010/main" val="4090263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B4F016-EB86-4757-8353-57E4AF2502FC}" type="datetimeFigureOut">
              <a:rPr lang="en-US" smtClean="0"/>
              <a:t>8/21/2015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69DE3C-DFF4-4A34-B263-6446A19C92C3}" type="slidenum">
              <a:rPr lang="en-US" smtClean="0"/>
              <a:t>‹#›</a:t>
            </a:fld>
            <a:endParaRPr lang="en-US"/>
          </a:p>
        </p:txBody>
      </p:sp>
    </p:spTree>
    <p:extLst>
      <p:ext uri="{BB962C8B-B14F-4D97-AF65-F5344CB8AC3E}">
        <p14:creationId xmlns:p14="http://schemas.microsoft.com/office/powerpoint/2010/main" val="2203185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B4F016-EB86-4757-8353-57E4AF2502FC}" type="datetimeFigureOut">
              <a:rPr lang="en-US" smtClean="0"/>
              <a:t>8/21/2015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69DE3C-DFF4-4A34-B263-6446A19C92C3}" type="slidenum">
              <a:rPr lang="en-US" smtClean="0"/>
              <a:t>‹#›</a:t>
            </a:fld>
            <a:endParaRPr lang="en-US"/>
          </a:p>
        </p:txBody>
      </p:sp>
    </p:spTree>
    <p:extLst>
      <p:ext uri="{BB962C8B-B14F-4D97-AF65-F5344CB8AC3E}">
        <p14:creationId xmlns:p14="http://schemas.microsoft.com/office/powerpoint/2010/main" val="39716714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mailarchive.ietf.org/arch/msg/i2rs/S5iNRWmaqn3p8TQnhD-b4ELrsU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I2RS Protocol Design team </a:t>
            </a:r>
            <a:endParaRPr lang="en-US" dirty="0"/>
          </a:p>
        </p:txBody>
      </p:sp>
      <p:sp>
        <p:nvSpPr>
          <p:cNvPr id="3" name="Subtitle 2"/>
          <p:cNvSpPr>
            <a:spLocks noGrp="1"/>
          </p:cNvSpPr>
          <p:nvPr>
            <p:ph type="subTitle" idx="1"/>
          </p:nvPr>
        </p:nvSpPr>
        <p:spPr/>
        <p:txBody>
          <a:bodyPr/>
          <a:lstStyle/>
          <a:p>
            <a:r>
              <a:rPr lang="en-US" dirty="0" smtClean="0"/>
              <a:t>Kick off Meeting 8/21/2015</a:t>
            </a:r>
            <a:endParaRPr lang="en-US" dirty="0"/>
          </a:p>
        </p:txBody>
      </p:sp>
    </p:spTree>
    <p:extLst>
      <p:ext uri="{BB962C8B-B14F-4D97-AF65-F5344CB8AC3E}">
        <p14:creationId xmlns:p14="http://schemas.microsoft.com/office/powerpoint/2010/main" val="36271901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Priority and Multi-Head </a:t>
            </a:r>
            <a:endParaRPr lang="en-US" dirty="0"/>
          </a:p>
        </p:txBody>
      </p:sp>
      <p:sp>
        <p:nvSpPr>
          <p:cNvPr id="3" name="Content Placeholder 2"/>
          <p:cNvSpPr>
            <a:spLocks noGrp="1"/>
          </p:cNvSpPr>
          <p:nvPr>
            <p:ph idx="1"/>
          </p:nvPr>
        </p:nvSpPr>
        <p:spPr/>
        <p:txBody>
          <a:bodyPr>
            <a:normAutofit fontScale="70000" lnSpcReduction="20000"/>
          </a:bodyPr>
          <a:lstStyle/>
          <a:p>
            <a:pPr lvl="0"/>
            <a:r>
              <a:rPr lang="en-US" sz="3400" dirty="0"/>
              <a:t>Ephemeral-REQ-09: The data nodes store client identity and not the effective priority at the time the data node is stored.  </a:t>
            </a:r>
          </a:p>
          <a:p>
            <a:pPr lvl="1"/>
            <a:r>
              <a:rPr lang="en-US" sz="3400" dirty="0"/>
              <a:t>Client’s identities have one priority at a time.  The priority may be dynamically changed by AAA, but the exact actions are part of the protocol definition as long as Collisions are handled as follows: </a:t>
            </a:r>
            <a:endParaRPr lang="en-US" sz="3400" dirty="0" smtClean="0"/>
          </a:p>
          <a:p>
            <a:pPr marL="457200" lvl="1" indent="0">
              <a:buNone/>
            </a:pPr>
            <a:endParaRPr lang="en-US" sz="3400" dirty="0"/>
          </a:p>
          <a:p>
            <a:pPr lvl="0"/>
            <a:r>
              <a:rPr lang="en-US" sz="3400" dirty="0"/>
              <a:t>Ephemeral-REQ-10: When a collision occurs as two clients are trying to write the same data node, this collision is considered an error and priorities were created to give a deterministic result. When there is a collision, a notification MUST BE sent to the original client to give the original client a chance to deal with the issues surrounding the collision.  The original client may need to fix their state.  	</a:t>
            </a:r>
          </a:p>
          <a:p>
            <a:endParaRPr lang="en-US" dirty="0"/>
          </a:p>
        </p:txBody>
      </p:sp>
    </p:spTree>
    <p:extLst>
      <p:ext uri="{BB962C8B-B14F-4D97-AF65-F5344CB8AC3E}">
        <p14:creationId xmlns:p14="http://schemas.microsoft.com/office/powerpoint/2010/main" val="41442093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Priority and Multi-headed (2)</a:t>
            </a:r>
            <a:endParaRPr lang="en-US" dirty="0"/>
          </a:p>
        </p:txBody>
      </p:sp>
      <p:sp>
        <p:nvSpPr>
          <p:cNvPr id="3" name="Content Placeholder 2"/>
          <p:cNvSpPr>
            <a:spLocks noGrp="1"/>
          </p:cNvSpPr>
          <p:nvPr>
            <p:ph idx="1"/>
          </p:nvPr>
        </p:nvSpPr>
        <p:spPr/>
        <p:txBody>
          <a:bodyPr/>
          <a:lstStyle/>
          <a:p>
            <a:pPr lvl="0"/>
            <a:r>
              <a:rPr lang="en-US" dirty="0"/>
              <a:t>Ephemeral-REQ-12:  If two clients have the same priority, the architecture says the first one wins.</a:t>
            </a:r>
          </a:p>
          <a:p>
            <a:pPr lvl="1"/>
            <a:r>
              <a:rPr lang="en-US" dirty="0"/>
              <a:t>The I2RS wants to prevent was the oscillation between clients. If one uses the last wins scenario, you may oscillate.  That was our opinion, but a design which prevents oscillation is the key point. </a:t>
            </a:r>
          </a:p>
        </p:txBody>
      </p:sp>
    </p:spTree>
    <p:extLst>
      <p:ext uri="{BB962C8B-B14F-4D97-AF65-F5344CB8AC3E}">
        <p14:creationId xmlns:p14="http://schemas.microsoft.com/office/powerpoint/2010/main" val="28082992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Transactions </a:t>
            </a:r>
            <a:endParaRPr lang="en-US" dirty="0"/>
          </a:p>
        </p:txBody>
      </p:sp>
      <p:sp>
        <p:nvSpPr>
          <p:cNvPr id="3" name="Content Placeholder 2"/>
          <p:cNvSpPr>
            <a:spLocks noGrp="1"/>
          </p:cNvSpPr>
          <p:nvPr>
            <p:ph idx="1"/>
          </p:nvPr>
        </p:nvSpPr>
        <p:spPr>
          <a:xfrm>
            <a:off x="457200" y="1295400"/>
            <a:ext cx="8229600" cy="4830763"/>
          </a:xfrm>
        </p:spPr>
        <p:txBody>
          <a:bodyPr>
            <a:normAutofit fontScale="62500" lnSpcReduction="20000"/>
          </a:bodyPr>
          <a:lstStyle/>
          <a:p>
            <a:r>
              <a:rPr lang="en-US" sz="3400" dirty="0"/>
              <a:t>Ephemeral-REQ-13:  The I2RS architecture does not include multi-message atomicity and roll-back mechanisms, but suggests an I2RS client may indicates one of the following error handling techniques for a given message sent to the I2RS client:</a:t>
            </a:r>
          </a:p>
          <a:p>
            <a:pPr lvl="1"/>
            <a:r>
              <a:rPr lang="en-US" sz="3400" dirty="0"/>
              <a:t>Perform all or none: All operations succeed or none of them will be applied. (This useful when there are mutual dependencies.)&lt;/t&gt;</a:t>
            </a:r>
          </a:p>
          <a:p>
            <a:pPr lvl="1"/>
            <a:r>
              <a:rPr lang="en-US" sz="3400" dirty="0"/>
              <a:t>Perform until error: Operations are applied in order, and when error occurs the processing stops. This is useful when dependencies exist between multiple-message operations, and order is </a:t>
            </a:r>
            <a:r>
              <a:rPr lang="en-US" sz="3400" dirty="0" smtClean="0"/>
              <a:t>important.</a:t>
            </a:r>
          </a:p>
          <a:p>
            <a:pPr lvl="1"/>
            <a:r>
              <a:rPr lang="en-US" sz="3400" dirty="0" smtClean="0"/>
              <a:t>Perform </a:t>
            </a:r>
            <a:r>
              <a:rPr lang="en-US" sz="3400" dirty="0"/>
              <a:t>all storing errors: Perform all actions storing error indications for errors.  This method can be used when there are no dependencies between operations, and the client wants to sort it </a:t>
            </a:r>
            <a:r>
              <a:rPr lang="en-US" sz="3400" dirty="0" smtClean="0"/>
              <a:t>out</a:t>
            </a:r>
          </a:p>
          <a:p>
            <a:pPr marL="457200" lvl="1" indent="0">
              <a:buNone/>
            </a:pPr>
            <a:endParaRPr lang="en-US" sz="3400" dirty="0"/>
          </a:p>
          <a:p>
            <a:r>
              <a:rPr lang="en-US" sz="3400" dirty="0"/>
              <a:t>None of these three error handling for multi-message cases SHOULD cause errors into be insert the I2RS ephemeral data-store</a:t>
            </a:r>
            <a:r>
              <a:rPr lang="en-US" dirty="0"/>
              <a:t>.</a:t>
            </a:r>
          </a:p>
          <a:p>
            <a:endParaRPr lang="en-US" dirty="0"/>
          </a:p>
        </p:txBody>
      </p:sp>
    </p:spTree>
    <p:extLst>
      <p:ext uri="{BB962C8B-B14F-4D97-AF65-F5344CB8AC3E}">
        <p14:creationId xmlns:p14="http://schemas.microsoft.com/office/powerpoint/2010/main" val="22171841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Pub-Sub Requirements </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a:t>PubSub-REQ-1: The I2RS interface SHOULD support user subscriptions to data with the following parameters: push of data synchronously or asynchronously via registered </a:t>
            </a:r>
            <a:r>
              <a:rPr lang="en-US" dirty="0" smtClean="0"/>
              <a:t>subscriptions</a:t>
            </a:r>
          </a:p>
          <a:p>
            <a:pPr marL="0" lvl="0" indent="0">
              <a:buNone/>
            </a:pPr>
            <a:endParaRPr lang="en-US" dirty="0"/>
          </a:p>
          <a:p>
            <a:pPr lvl="0"/>
            <a:r>
              <a:rPr lang="en-US" dirty="0"/>
              <a:t>PubSub-REQ-2: Real time for notifications SHOULD BE defined by the data models </a:t>
            </a:r>
          </a:p>
          <a:p>
            <a:pPr lvl="0"/>
            <a:endParaRPr lang="en-US" dirty="0" smtClean="0"/>
          </a:p>
          <a:p>
            <a:pPr lvl="0"/>
            <a:r>
              <a:rPr lang="en-US" dirty="0" smtClean="0"/>
              <a:t>PubSub-REQ-3</a:t>
            </a:r>
            <a:r>
              <a:rPr lang="en-US" dirty="0"/>
              <a:t>: Security of the pub/sub data stream SHOULD BE able to be model dependent.</a:t>
            </a:r>
          </a:p>
          <a:p>
            <a:endParaRPr lang="en-US" dirty="0"/>
          </a:p>
        </p:txBody>
      </p:sp>
    </p:spTree>
    <p:extLst>
      <p:ext uri="{BB962C8B-B14F-4D97-AF65-F5344CB8AC3E}">
        <p14:creationId xmlns:p14="http://schemas.microsoft.com/office/powerpoint/2010/main" val="5370387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lvl="0"/>
            <a:r>
              <a:rPr lang="en-US" dirty="0"/>
              <a:t>Pub-Sub-REQ-4:  This mechanism should allow Subscription to Critical Node Events </a:t>
            </a:r>
          </a:p>
          <a:p>
            <a:pPr marL="457200" lvl="1" indent="0">
              <a:buNone/>
            </a:pPr>
            <a:endParaRPr lang="en-US" dirty="0"/>
          </a:p>
          <a:p>
            <a:pPr lvl="0"/>
            <a:r>
              <a:rPr lang="en-US" dirty="0"/>
              <a:t>Pub-Sub-REQ-5: I2RS telemetry data for certain protocols (E.g. BGP) will require a hierarchy of filters or XPATHs.  The I2RS protocol design MUST balance security against the throughput of the telemetry data. </a:t>
            </a:r>
          </a:p>
          <a:p>
            <a:endParaRPr lang="en-US" dirty="0"/>
          </a:p>
        </p:txBody>
      </p:sp>
    </p:spTree>
    <p:extLst>
      <p:ext uri="{BB962C8B-B14F-4D97-AF65-F5344CB8AC3E}">
        <p14:creationId xmlns:p14="http://schemas.microsoft.com/office/powerpoint/2010/main" val="17804023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Pub/sub requirements </a:t>
            </a:r>
            <a:endParaRPr lang="en-US" dirty="0"/>
          </a:p>
        </p:txBody>
      </p:sp>
      <p:sp>
        <p:nvSpPr>
          <p:cNvPr id="3" name="Content Placeholder 2"/>
          <p:cNvSpPr>
            <a:spLocks noGrp="1"/>
          </p:cNvSpPr>
          <p:nvPr>
            <p:ph idx="1"/>
          </p:nvPr>
        </p:nvSpPr>
        <p:spPr/>
        <p:txBody>
          <a:bodyPr/>
          <a:lstStyle/>
          <a:p>
            <a:pPr lvl="0"/>
            <a:r>
              <a:rPr lang="en-US" dirty="0" smtClean="0"/>
              <a:t>Pub-Sub-REQ-6</a:t>
            </a:r>
            <a:r>
              <a:rPr lang="en-US" dirty="0"/>
              <a:t>:  I2RS Filters should be able to be dynamic. </a:t>
            </a:r>
            <a:endParaRPr lang="en-US" dirty="0" smtClean="0"/>
          </a:p>
          <a:p>
            <a:pPr lvl="0"/>
            <a:r>
              <a:rPr lang="en-US" dirty="0"/>
              <a:t>Sub-REQ-7: I2rs protocol must be able to allow I2RS agent to set limits on the data models it will support for pub/sub and within data models to support knobs for maximum frequency or resolution of pub/sub data. </a:t>
            </a:r>
          </a:p>
          <a:p>
            <a:endParaRPr lang="en-US" dirty="0"/>
          </a:p>
        </p:txBody>
      </p:sp>
    </p:spTree>
    <p:extLst>
      <p:ext uri="{BB962C8B-B14F-4D97-AF65-F5344CB8AC3E}">
        <p14:creationId xmlns:p14="http://schemas.microsoft.com/office/powerpoint/2010/main" val="29460688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lvl="0"/>
            <a:r>
              <a:rPr lang="en-US" dirty="0"/>
              <a:t>Security Requirements: 1,2, 5, 6, 7, 9, 11, 13, 14, 15, 16, 18, 19, 20 – no problems</a:t>
            </a:r>
          </a:p>
          <a:p>
            <a:pPr lvl="0"/>
            <a:r>
              <a:rPr lang="en-US" dirty="0"/>
              <a:t>Editorial: </a:t>
            </a:r>
            <a:r>
              <a:rPr lang="en-US" dirty="0" smtClean="0"/>
              <a:t>3 and 4 (need clarification), 10 is ambiguous </a:t>
            </a:r>
          </a:p>
          <a:p>
            <a:pPr lvl="0"/>
            <a:r>
              <a:rPr lang="en-US" dirty="0" smtClean="0"/>
              <a:t>Concerns: </a:t>
            </a:r>
          </a:p>
          <a:p>
            <a:pPr lvl="1"/>
            <a:r>
              <a:rPr lang="en-US" dirty="0" smtClean="0"/>
              <a:t>8 is not a security requirement, </a:t>
            </a:r>
          </a:p>
          <a:p>
            <a:pPr lvl="1"/>
            <a:r>
              <a:rPr lang="en-US" dirty="0" smtClean="0"/>
              <a:t>12 requires prevent </a:t>
            </a:r>
            <a:r>
              <a:rPr lang="en-US" dirty="0" err="1" smtClean="0"/>
              <a:t>DDoS</a:t>
            </a:r>
            <a:r>
              <a:rPr lang="en-US" dirty="0" smtClean="0"/>
              <a:t> – why is this protocol requirement, </a:t>
            </a:r>
          </a:p>
          <a:p>
            <a:pPr lvl="1"/>
            <a:r>
              <a:rPr lang="en-US" dirty="0" smtClean="0"/>
              <a:t>Multiple Messages </a:t>
            </a:r>
          </a:p>
          <a:p>
            <a:pPr lvl="1"/>
            <a:r>
              <a:rPr lang="en-US" dirty="0" smtClean="0"/>
              <a:t>Why should we support an insecure protocol </a:t>
            </a:r>
            <a:endParaRPr lang="en-US" dirty="0"/>
          </a:p>
          <a:p>
            <a:endParaRPr lang="en-US" dirty="0"/>
          </a:p>
        </p:txBody>
      </p:sp>
    </p:spTree>
    <p:extLst>
      <p:ext uri="{BB962C8B-B14F-4D97-AF65-F5344CB8AC3E}">
        <p14:creationId xmlns:p14="http://schemas.microsoft.com/office/powerpoint/2010/main" val="34143851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ahead </a:t>
            </a:r>
            <a:endParaRPr lang="en-US" dirty="0"/>
          </a:p>
        </p:txBody>
      </p:sp>
      <p:sp>
        <p:nvSpPr>
          <p:cNvPr id="3" name="Content Placeholder 2"/>
          <p:cNvSpPr>
            <a:spLocks noGrp="1"/>
          </p:cNvSpPr>
          <p:nvPr>
            <p:ph idx="1"/>
          </p:nvPr>
        </p:nvSpPr>
        <p:spPr>
          <a:xfrm>
            <a:off x="381000" y="1600200"/>
            <a:ext cx="8229600" cy="4525963"/>
          </a:xfrm>
        </p:spPr>
        <p:txBody>
          <a:bodyPr>
            <a:normAutofit/>
          </a:bodyPr>
          <a:lstStyle/>
          <a:p>
            <a:r>
              <a:rPr lang="en-US" dirty="0"/>
              <a:t>Finalized Requirements (by 9/1) </a:t>
            </a:r>
          </a:p>
          <a:p>
            <a:r>
              <a:rPr lang="en-US" dirty="0"/>
              <a:t>Discuss how we will break up the work</a:t>
            </a:r>
          </a:p>
          <a:p>
            <a:r>
              <a:rPr lang="en-US" dirty="0"/>
              <a:t>Can we show prototype in Yokohama at         hack-a-thon? </a:t>
            </a:r>
          </a:p>
          <a:p>
            <a:r>
              <a:rPr lang="en-US" dirty="0" smtClean="0"/>
              <a:t>Are these requirements ok? </a:t>
            </a:r>
            <a:endParaRPr lang="en-US" dirty="0"/>
          </a:p>
          <a:p>
            <a:endParaRPr lang="en-US" dirty="0" smtClean="0"/>
          </a:p>
        </p:txBody>
      </p:sp>
    </p:spTree>
    <p:extLst>
      <p:ext uri="{BB962C8B-B14F-4D97-AF65-F5344CB8AC3E}">
        <p14:creationId xmlns:p14="http://schemas.microsoft.com/office/powerpoint/2010/main" val="34820106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break up ideas</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ephemeral </a:t>
            </a:r>
            <a:r>
              <a:rPr lang="en-US" dirty="0"/>
              <a:t>data relating to persistent, </a:t>
            </a:r>
          </a:p>
          <a:p>
            <a:pPr lvl="0"/>
            <a:r>
              <a:rPr lang="en-US" dirty="0"/>
              <a:t>ephemeral data relating to dynamic - and how to handle validation &amp; events when state goes away, </a:t>
            </a:r>
          </a:p>
          <a:p>
            <a:pPr lvl="0"/>
            <a:r>
              <a:rPr lang="en-US" dirty="0"/>
              <a:t>pub/sub for information flows - with different transports/encodings/destinations/etc.</a:t>
            </a:r>
          </a:p>
          <a:p>
            <a:pPr lvl="0"/>
            <a:r>
              <a:rPr lang="en-US" dirty="0"/>
              <a:t> pub/sub for "automatic" handling of events when dependent state is changed/removed,</a:t>
            </a:r>
          </a:p>
          <a:p>
            <a:pPr lvl="0"/>
            <a:r>
              <a:rPr lang="en-US" dirty="0"/>
              <a:t>Security transport selection. </a:t>
            </a:r>
          </a:p>
          <a:p>
            <a:endParaRPr lang="en-US" dirty="0"/>
          </a:p>
        </p:txBody>
      </p:sp>
    </p:spTree>
    <p:extLst>
      <p:ext uri="{BB962C8B-B14F-4D97-AF65-F5344CB8AC3E}">
        <p14:creationId xmlns:p14="http://schemas.microsoft.com/office/powerpoint/2010/main" val="21704506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idea that we failed to </a:t>
            </a:r>
            <a:endParaRPr lang="en-US" dirty="0"/>
          </a:p>
        </p:txBody>
      </p:sp>
      <p:sp>
        <p:nvSpPr>
          <p:cNvPr id="3" name="Content Placeholder 2"/>
          <p:cNvSpPr>
            <a:spLocks noGrp="1"/>
          </p:cNvSpPr>
          <p:nvPr>
            <p:ph idx="1"/>
          </p:nvPr>
        </p:nvSpPr>
        <p:spPr/>
        <p:txBody>
          <a:bodyPr/>
          <a:lstStyle/>
          <a:p>
            <a:r>
              <a:rPr lang="en-US" dirty="0" smtClean="0">
                <a:hlinkClick r:id="rId2"/>
              </a:rPr>
              <a:t>https://mailarchive.ietf.org/arch/msg/i2rs/S5iNRWmaqn3p8TQnhD-b4ELrsUE</a:t>
            </a:r>
            <a:endParaRPr lang="en-US" dirty="0" smtClean="0"/>
          </a:p>
          <a:p>
            <a:endParaRPr lang="en-US" dirty="0"/>
          </a:p>
          <a:p>
            <a:r>
              <a:rPr lang="en-US" dirty="0" smtClean="0"/>
              <a:t>Kent Watsen – overlay </a:t>
            </a:r>
            <a:endParaRPr lang="en-US" dirty="0"/>
          </a:p>
        </p:txBody>
      </p:sp>
    </p:spTree>
    <p:extLst>
      <p:ext uri="{BB962C8B-B14F-4D97-AF65-F5344CB8AC3E}">
        <p14:creationId xmlns:p14="http://schemas.microsoft.com/office/powerpoint/2010/main" val="7240743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Pick up code ideas </a:t>
            </a:r>
            <a:endParaRPr lang="en-US" dirty="0"/>
          </a:p>
        </p:txBody>
      </p:sp>
      <p:sp>
        <p:nvSpPr>
          <p:cNvPr id="3" name="Content Placeholder 2"/>
          <p:cNvSpPr>
            <a:spLocks noGrp="1"/>
          </p:cNvSpPr>
          <p:nvPr>
            <p:ph idx="1"/>
          </p:nvPr>
        </p:nvSpPr>
        <p:spPr/>
        <p:txBody>
          <a:bodyPr/>
          <a:lstStyle/>
          <a:p>
            <a:r>
              <a:rPr lang="en-US" dirty="0" smtClean="0"/>
              <a:t>ODL pub/sub </a:t>
            </a:r>
          </a:p>
          <a:p>
            <a:r>
              <a:rPr lang="en-US" dirty="0" smtClean="0"/>
              <a:t>ODL Data modules </a:t>
            </a:r>
            <a:endParaRPr lang="en-US" dirty="0"/>
          </a:p>
        </p:txBody>
      </p:sp>
    </p:spTree>
    <p:extLst>
      <p:ext uri="{BB962C8B-B14F-4D97-AF65-F5344CB8AC3E}">
        <p14:creationId xmlns:p14="http://schemas.microsoft.com/office/powerpoint/2010/main" val="32870819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Ephemeral State (1) </a:t>
            </a:r>
            <a:endParaRPr lang="en-US" dirty="0"/>
          </a:p>
        </p:txBody>
      </p:sp>
      <p:sp>
        <p:nvSpPr>
          <p:cNvPr id="3" name="Content Placeholder 2"/>
          <p:cNvSpPr>
            <a:spLocks noGrp="1"/>
          </p:cNvSpPr>
          <p:nvPr>
            <p:ph idx="1"/>
          </p:nvPr>
        </p:nvSpPr>
        <p:spPr/>
        <p:txBody>
          <a:bodyPr>
            <a:normAutofit fontScale="85000" lnSpcReduction="10000"/>
          </a:bodyPr>
          <a:lstStyle/>
          <a:p>
            <a:pPr lvl="0"/>
            <a:r>
              <a:rPr lang="en-US" dirty="0"/>
              <a:t>Ephemeral-REQ-01: Ephemeral state does not persist across reboots</a:t>
            </a:r>
          </a:p>
          <a:p>
            <a:pPr lvl="1"/>
            <a:r>
              <a:rPr lang="en-US" b="1" dirty="0"/>
              <a:t>NETCONF comment:  </a:t>
            </a:r>
            <a:r>
              <a:rPr lang="en-US" dirty="0"/>
              <a:t>we understand the requirement, and it is a general requirement that is not limited to I2RS. </a:t>
            </a:r>
          </a:p>
          <a:p>
            <a:pPr lvl="0"/>
            <a:r>
              <a:rPr lang="en-US" dirty="0"/>
              <a:t>Ephemeral-REQ-02 : Non-ephemeral state MUST NOT refer to ephemeral state for constraint purposes</a:t>
            </a:r>
          </a:p>
          <a:p>
            <a:pPr lvl="0"/>
            <a:r>
              <a:rPr lang="en-US" dirty="0"/>
              <a:t>Ephemeral-REQ-03:  Ephemeral state must be able to utilize temporary operational state which (MPLS LSP-ID or a BGP IN-RIB) as a constraints.  </a:t>
            </a:r>
            <a:endParaRPr lang="en-US" dirty="0" smtClean="0"/>
          </a:p>
          <a:p>
            <a:pPr lvl="1"/>
            <a:r>
              <a:rPr lang="en-US" dirty="0" smtClean="0"/>
              <a:t>Problem </a:t>
            </a:r>
            <a:r>
              <a:rPr lang="en-US" dirty="0"/>
              <a:t>is within Yang language and Netconf functionality </a:t>
            </a:r>
          </a:p>
        </p:txBody>
      </p:sp>
    </p:spTree>
    <p:extLst>
      <p:ext uri="{BB962C8B-B14F-4D97-AF65-F5344CB8AC3E}">
        <p14:creationId xmlns:p14="http://schemas.microsoft.com/office/powerpoint/2010/main" val="38957077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Ephemeral State (2) </a:t>
            </a:r>
            <a:endParaRPr lang="en-US" dirty="0"/>
          </a:p>
        </p:txBody>
      </p:sp>
      <p:sp>
        <p:nvSpPr>
          <p:cNvPr id="3" name="Content Placeholder 2"/>
          <p:cNvSpPr>
            <a:spLocks noGrp="1"/>
          </p:cNvSpPr>
          <p:nvPr>
            <p:ph idx="1"/>
          </p:nvPr>
        </p:nvSpPr>
        <p:spPr/>
        <p:txBody>
          <a:bodyPr>
            <a:normAutofit fontScale="77500" lnSpcReduction="20000"/>
          </a:bodyPr>
          <a:lstStyle/>
          <a:p>
            <a:pPr lvl="0"/>
            <a:r>
              <a:rPr lang="en-US" dirty="0"/>
              <a:t>Ephemeral-REQ-04:  Ephemeral state MAY refer to non-ephemeral state  for purposes of implementing constraints</a:t>
            </a:r>
            <a:r>
              <a:rPr lang="en-US" dirty="0" smtClean="0"/>
              <a:t>.</a:t>
            </a:r>
          </a:p>
          <a:p>
            <a:pPr marL="0" lvl="0" indent="0">
              <a:buNone/>
            </a:pPr>
            <a:endParaRPr lang="en-US" dirty="0"/>
          </a:p>
          <a:p>
            <a:pPr lvl="0"/>
            <a:r>
              <a:rPr lang="en-US" dirty="0"/>
              <a:t>Ephemeral-REQ-05: The ability to add on an object (or a hierarchy of objects) that have the property of being ephemeral. An object needs to be able to have (both) the property of being writable and the property of the data being ephemeral (or non-ephemeral).   </a:t>
            </a:r>
          </a:p>
          <a:p>
            <a:pPr lvl="0"/>
            <a:endParaRPr lang="en-US" dirty="0" smtClean="0"/>
          </a:p>
          <a:p>
            <a:pPr lvl="0"/>
            <a:r>
              <a:rPr lang="en-US" dirty="0" smtClean="0"/>
              <a:t>Ephemeral-REQ-06</a:t>
            </a:r>
            <a:r>
              <a:rPr lang="en-US" dirty="0"/>
              <a:t>: Yang MUST have a way to indicate in a data model that nodes have the following properties: ephemeral, writable/not-writable, status/configuration. </a:t>
            </a:r>
          </a:p>
          <a:p>
            <a:pPr marL="0" lvl="0" indent="0">
              <a:buNone/>
            </a:pPr>
            <a:r>
              <a:rPr lang="en-US" dirty="0"/>
              <a:t>	</a:t>
            </a:r>
          </a:p>
          <a:p>
            <a:endParaRPr lang="en-US" dirty="0"/>
          </a:p>
        </p:txBody>
      </p:sp>
    </p:spTree>
    <p:extLst>
      <p:ext uri="{BB962C8B-B14F-4D97-AF65-F5344CB8AC3E}">
        <p14:creationId xmlns:p14="http://schemas.microsoft.com/office/powerpoint/2010/main" val="9672942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Ephemeral State – Missing</a:t>
            </a:r>
            <a:endParaRPr lang="en-US" dirty="0"/>
          </a:p>
        </p:txBody>
      </p:sp>
      <p:sp>
        <p:nvSpPr>
          <p:cNvPr id="3" name="Content Placeholder 2"/>
          <p:cNvSpPr>
            <a:spLocks noGrp="1"/>
          </p:cNvSpPr>
          <p:nvPr>
            <p:ph idx="1"/>
          </p:nvPr>
        </p:nvSpPr>
        <p:spPr/>
        <p:txBody>
          <a:bodyPr/>
          <a:lstStyle/>
          <a:p>
            <a:pPr lvl="0"/>
            <a:r>
              <a:rPr lang="en-US" b="1" dirty="0"/>
              <a:t>REQ-07-minimal-subset: </a:t>
            </a:r>
            <a:r>
              <a:rPr lang="en-US" dirty="0"/>
              <a:t>What is the minimal set of requirements for the I2RS protocol for Ephemeral state and what is Nice to have?  (Question not answered, and should be put to I2RS group)</a:t>
            </a:r>
            <a:r>
              <a:rPr lang="en-US" b="1" dirty="0"/>
              <a:t> </a:t>
            </a:r>
            <a:endParaRPr lang="en-US" dirty="0"/>
          </a:p>
          <a:p>
            <a:endParaRPr lang="en-US" dirty="0"/>
          </a:p>
        </p:txBody>
      </p:sp>
    </p:spTree>
    <p:extLst>
      <p:ext uri="{BB962C8B-B14F-4D97-AF65-F5344CB8AC3E}">
        <p14:creationId xmlns:p14="http://schemas.microsoft.com/office/powerpoint/2010/main" val="3189261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Ephemeral - Identities </a:t>
            </a:r>
            <a:endParaRPr lang="en-US" dirty="0"/>
          </a:p>
        </p:txBody>
      </p:sp>
      <p:sp>
        <p:nvSpPr>
          <p:cNvPr id="3" name="Content Placeholder 2"/>
          <p:cNvSpPr>
            <a:spLocks noGrp="1"/>
          </p:cNvSpPr>
          <p:nvPr>
            <p:ph idx="1"/>
          </p:nvPr>
        </p:nvSpPr>
        <p:spPr/>
        <p:txBody>
          <a:bodyPr/>
          <a:lstStyle/>
          <a:p>
            <a:pPr lvl="0"/>
            <a:r>
              <a:rPr lang="en-US" dirty="0"/>
              <a:t>Ephemeral-REQ-08: Clients shall have identities, and secondary identities.  </a:t>
            </a:r>
          </a:p>
          <a:p>
            <a:pPr lvl="1"/>
            <a:r>
              <a:rPr lang="en-US" dirty="0"/>
              <a:t>The Secondary identities can be carried as part of RPC or meta-data.  The primary purpose of the secondary identity is for traceability information which logs (who modifies certain nodes). </a:t>
            </a:r>
          </a:p>
          <a:p>
            <a:endParaRPr lang="en-US" dirty="0"/>
          </a:p>
        </p:txBody>
      </p:sp>
    </p:spTree>
    <p:extLst>
      <p:ext uri="{BB962C8B-B14F-4D97-AF65-F5344CB8AC3E}">
        <p14:creationId xmlns:p14="http://schemas.microsoft.com/office/powerpoint/2010/main" val="30951898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TotalTime>
  <Words>944</Words>
  <Application>Microsoft Office PowerPoint</Application>
  <PresentationFormat>On-screen Show (4:3)</PresentationFormat>
  <Paragraphs>72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I2RS Protocol Design team </vt:lpstr>
      <vt:lpstr>What’s ahead </vt:lpstr>
      <vt:lpstr>Work break up ideas</vt:lpstr>
      <vt:lpstr>Good idea that we failed to </vt:lpstr>
      <vt:lpstr>Pick up code ideas </vt:lpstr>
      <vt:lpstr>Ephemeral State (1) </vt:lpstr>
      <vt:lpstr>Ephemeral State (2) </vt:lpstr>
      <vt:lpstr>Ephemeral State – Missing</vt:lpstr>
      <vt:lpstr>Ephemeral - Identities </vt:lpstr>
      <vt:lpstr>Priority and Multi-Head </vt:lpstr>
      <vt:lpstr>Priority and Multi-headed (2)</vt:lpstr>
      <vt:lpstr>Transactions </vt:lpstr>
      <vt:lpstr>Pub-Sub Requirements </vt:lpstr>
      <vt:lpstr>PowerPoint Presentation</vt:lpstr>
      <vt:lpstr>Pub/sub requirements </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I2RS Protocol Design team</dc:title>
  <dc:creator>skh</dc:creator>
  <cp:lastModifiedBy>skh</cp:lastModifiedBy>
  <cp:revision>6</cp:revision>
  <dcterms:created xsi:type="dcterms:W3CDTF">2015-08-21T13:19:04Z</dcterms:created>
  <dcterms:modified xsi:type="dcterms:W3CDTF">2015-08-21T16:20:09Z</dcterms:modified>
</cp:coreProperties>
</file>