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5" r:id="rId2"/>
    <p:sldId id="256" r:id="rId3"/>
    <p:sldId id="257" r:id="rId4"/>
    <p:sldId id="258" r:id="rId5"/>
    <p:sldId id="267" r:id="rId6"/>
    <p:sldId id="271" r:id="rId7"/>
    <p:sldId id="260" r:id="rId8"/>
    <p:sldId id="261" r:id="rId9"/>
    <p:sldId id="273" r:id="rId10"/>
    <p:sldId id="263" r:id="rId11"/>
    <p:sldId id="264" r:id="rId12"/>
    <p:sldId id="266" r:id="rId13"/>
    <p:sldId id="274" r:id="rId14"/>
    <p:sldId id="268" r:id="rId15"/>
    <p:sldId id="270" r:id="rId16"/>
  </p:sldIdLst>
  <p:sldSz cx="10080625" cy="7559675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3" d="100"/>
          <a:sy n="103" d="100"/>
        </p:scale>
        <p:origin x="-378" y="36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vert="horz" wrap="none" lIns="85383" tIns="42692" rIns="85383" bIns="42692" anchorCtr="0" compatLnSpc="0"/>
          <a:lstStyle/>
          <a:p>
            <a:pPr hangingPunct="0">
              <a:defRPr sz="1400"/>
            </a:pPr>
            <a:endParaRPr lang="en-US" sz="1300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140423" y="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vert="horz" wrap="none" lIns="85383" tIns="42692" rIns="85383" bIns="42692" anchorCtr="0" compatLnSpc="0"/>
          <a:lstStyle/>
          <a:p>
            <a:pPr algn="r" hangingPunct="0">
              <a:defRPr sz="1400"/>
            </a:pPr>
            <a:endParaRPr lang="en-US" sz="1300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12114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vert="horz" wrap="none" lIns="85383" tIns="42692" rIns="85383" bIns="42692" anchor="b" anchorCtr="0" compatLnSpc="0"/>
          <a:lstStyle/>
          <a:p>
            <a:pPr hangingPunct="0">
              <a:defRPr sz="1400"/>
            </a:pPr>
            <a:endParaRPr lang="en-US" sz="1300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140423" y="912114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vert="horz" wrap="none" lIns="85383" tIns="42692" rIns="85383" bIns="42692" anchor="b" anchorCtr="0" compatLnSpc="0"/>
          <a:lstStyle/>
          <a:p>
            <a:pPr algn="r" hangingPunct="0">
              <a:defRPr sz="1400"/>
            </a:pPr>
            <a:fld id="{D8CBE08B-A656-40B5-B97B-445D30953013}" type="slidenum">
              <a:pPr algn="r" hangingPunct="0">
                <a:defRPr sz="1400"/>
              </a:pPr>
              <a:t>‹#›</a:t>
            </a:fld>
            <a:endParaRPr lang="en-US" sz="1300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271841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30250"/>
            <a:ext cx="4795837" cy="3598863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31519" y="4560398"/>
            <a:ext cx="5851821" cy="432019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140423" y="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12114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140423" y="912114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6247C5D4-88C8-4946-8B77-EBC90472612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222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 cap="none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6B69E55-90D9-4C5B-B402-76175F548B0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05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9A1114-FD4C-44B3-B0B8-E419562D729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7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6292A8F-BFCD-4DF3-B45D-4F50B747A0A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1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DEAAC20-3799-4036-B444-DC2D0AB9ED5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0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C27FC4-B4C7-46BC-B43D-E362B971789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1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DE024C7-A9E7-46C3-8430-7A47239D276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8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14EA863-E837-4983-AED7-F7A0823BE0C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88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7215EF5-B211-4FA0-B3C8-12492792AB2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0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420EABC-DF7E-46F2-8DFC-EF4D740A07C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81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C2B7EAB-16A5-4B3E-A3AA-943FEB77095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25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73ACD76-D07B-4336-BD78-305DF01D548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0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C766B282-17A1-4DAD-9C8B-9976EF7722C4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en-US" sz="4400" b="0" i="0" u="none" strike="noStrike" kern="1200" cap="none">
          <a:ln>
            <a:noFill/>
          </a:ln>
          <a:latin typeface="Liberation Sans" pitchFamily="18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n-US" sz="3200" b="0" i="0" u="none" strike="noStrike" kern="1200" cap="none">
          <a:ln>
            <a:noFill/>
          </a:ln>
          <a:latin typeface="Liberation Sans" pitchFamily="18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I2RS RIB Route Example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Sue Hares</a:t>
            </a:r>
          </a:p>
        </p:txBody>
      </p:sp>
    </p:spTree>
    <p:extLst>
      <p:ext uri="{BB962C8B-B14F-4D97-AF65-F5344CB8AC3E}">
        <p14:creationId xmlns:p14="http://schemas.microsoft.com/office/powerpoint/2010/main" val="94329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BBDBF9-F3D6-4FAA-A731-B1B6AADB236B}" type="slidenum">
              <a:t>10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RESTCONF Example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4760" y="1798637"/>
            <a:ext cx="7464552" cy="557699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sng" strike="noStrike" kern="1200" cap="none" dirty="0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RESTCONF Running </a:t>
            </a:r>
            <a:r>
              <a:rPr lang="en-US" sz="2200" b="1" i="0" u="sng" strike="noStrike" kern="1200" cap="none" dirty="0" err="1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Datastore</a:t>
            </a:r>
            <a:r>
              <a:rPr lang="en-US" sz="2200" b="1" i="0" u="sng" strike="noStrike" kern="1200" cap="none" dirty="0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 Edit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PUT /</a:t>
            </a:r>
            <a:r>
              <a:rPr lang="en-US" sz="1800" b="0" i="0" u="none" strike="noStrike" kern="1200" cap="none" dirty="0" err="1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restconf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/data/i2rs-rib/instance=1/rib=IPv4/route=128.1/next-hop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{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“next-hop”:1}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sng" strike="noStrike" kern="1200" cap="none" dirty="0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RESTCONF Ephemeral </a:t>
            </a:r>
            <a:r>
              <a:rPr lang="en-US" sz="2200" b="1" i="0" u="sng" strike="noStrike" kern="1200" cap="none" dirty="0" err="1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Datastore</a:t>
            </a:r>
            <a:r>
              <a:rPr lang="en-US" sz="2200" b="1" i="0" u="sng" strike="noStrike" kern="1200" cap="none" dirty="0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 Edit of </a:t>
            </a:r>
            <a:r>
              <a:rPr lang="en-US" sz="2200" b="1" i="0" u="sng" strike="noStrike" kern="1200" cap="none" dirty="0" err="1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config</a:t>
            </a:r>
            <a:r>
              <a:rPr lang="en-US" sz="2200" b="1" i="0" u="sng" strike="noStrike" kern="1200" cap="none" dirty="0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=true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lvl="0" hangingPunct="0"/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PUT /</a:t>
            </a:r>
            <a:r>
              <a:rPr lang="en-US" dirty="0" err="1" smtClean="0">
                <a:latin typeface="Liberation Sans" pitchFamily="18"/>
                <a:ea typeface="Droid Sans Fallback" pitchFamily="2"/>
                <a:cs typeface="FreeSans" pitchFamily="2"/>
              </a:rPr>
              <a:t>restconf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/data/i2rs-rib/instance=1/rib=IPv4/route=128.1/</a:t>
            </a:r>
            <a:r>
              <a:rPr lang="en-US" dirty="0" err="1" smtClean="0">
                <a:latin typeface="Liberation Sans" pitchFamily="18"/>
                <a:ea typeface="Droid Sans Fallback" pitchFamily="2"/>
                <a:cs typeface="FreeSans" pitchFamily="2"/>
              </a:rPr>
              <a:t>next-hop</a:t>
            </a:r>
            <a:r>
              <a:rPr lang="en-US" sz="1800" b="0" i="0" u="none" strike="noStrike" kern="1200" cap="none" dirty="0" err="1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?datastore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=ephemeral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{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“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next-hop”:2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sng" strike="noStrike" kern="1200" cap="none" dirty="0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RESTCONF Ephemeral </a:t>
            </a:r>
            <a:r>
              <a:rPr lang="en-US" sz="2200" b="1" i="0" u="sng" strike="noStrike" kern="1200" cap="none" dirty="0" err="1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Datastore</a:t>
            </a:r>
            <a:r>
              <a:rPr lang="en-US" sz="2200" b="1" i="0" u="sng" strike="noStrike" kern="1200" cap="none" dirty="0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 Edit of </a:t>
            </a:r>
            <a:r>
              <a:rPr lang="en-US" sz="2200" b="1" i="0" u="sng" strike="noStrike" kern="1200" cap="none" dirty="0" err="1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config</a:t>
            </a:r>
            <a:r>
              <a:rPr lang="en-US" sz="2200" b="1" i="0" u="sng" strike="noStrike" kern="1200" cap="none" dirty="0">
                <a:ln>
                  <a:noFill/>
                </a:ln>
                <a:uFillTx/>
                <a:latin typeface="Liberation Sans" pitchFamily="18"/>
                <a:ea typeface="Droid Sans Fallback" pitchFamily="2"/>
                <a:cs typeface="FreeSans" pitchFamily="2"/>
              </a:rPr>
              <a:t>=false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lvl="0" hangingPunct="0"/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PUT /</a:t>
            </a:r>
            <a:r>
              <a:rPr lang="en-US" dirty="0" err="1" smtClean="0">
                <a:latin typeface="Liberation Sans" pitchFamily="18"/>
                <a:ea typeface="Droid Sans Fallback" pitchFamily="2"/>
                <a:cs typeface="FreeSans" pitchFamily="2"/>
              </a:rPr>
              <a:t>restconf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/data/i2rs-rib/instance=1/rib=IPv4/route=128.1/next-hop=2/route-installed-state/</a:t>
            </a:r>
            <a:r>
              <a:rPr lang="en-US" dirty="0" err="1" smtClean="0">
                <a:latin typeface="Liberation Sans" pitchFamily="18"/>
                <a:ea typeface="Droid Sans Fallback" pitchFamily="2"/>
                <a:cs typeface="FreeSans" pitchFamily="2"/>
              </a:rPr>
              <a:t>datastore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=ephemeral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{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“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route-installed-state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”: Installed 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}</a:t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87D42E5-DE71-4057-962E-5D96F189E9F8}" type="slidenum">
              <a:t>11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Issues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493838"/>
            <a:ext cx="9071640" cy="5486400"/>
          </a:xfrm>
        </p:spPr>
        <p:txBody>
          <a:bodyPr anchor="ctr">
            <a:normAutofit fontScale="62500" lnSpcReduction="20000"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9pPr>
          </a:lstStyle>
          <a:p>
            <a:pPr lvl="0"/>
            <a:r>
              <a:rPr lang="en-US" dirty="0" smtClean="0"/>
              <a:t>Did I replicate Andy’s example? Did I get the RESTCONF syntax right?  </a:t>
            </a:r>
            <a:endParaRPr lang="en-US" dirty="0" smtClean="0"/>
          </a:p>
          <a:p>
            <a:pPr lvl="0"/>
            <a:r>
              <a:rPr lang="en-US" dirty="0" err="1" smtClean="0"/>
              <a:t>config</a:t>
            </a:r>
            <a:r>
              <a:rPr lang="en-US" dirty="0" smtClean="0"/>
              <a:t>=false </a:t>
            </a:r>
            <a:r>
              <a:rPr lang="en-US" dirty="0" smtClean="0"/>
              <a:t>should have some reflection on the true state of the route in the FIB</a:t>
            </a:r>
          </a:p>
          <a:p>
            <a:pPr lvl="1"/>
            <a:r>
              <a:rPr lang="en-US" dirty="0" smtClean="0"/>
              <a:t>Having installed and uninstalled route makes sense for DDOS </a:t>
            </a:r>
            <a:r>
              <a:rPr lang="en-US" dirty="0" smtClean="0"/>
              <a:t>case, but it </a:t>
            </a:r>
            <a:r>
              <a:rPr lang="en-US" dirty="0" smtClean="0"/>
              <a:t>blow up the RIB size by those number </a:t>
            </a:r>
            <a:endParaRPr lang="en-US" dirty="0" smtClean="0"/>
          </a:p>
          <a:p>
            <a:pPr lvl="1"/>
            <a:r>
              <a:rPr lang="en-US" dirty="0" smtClean="0"/>
              <a:t>Implementations could immediately clean uninstalled routes out. </a:t>
            </a:r>
          </a:p>
          <a:p>
            <a:r>
              <a:rPr lang="en-US" dirty="0" smtClean="0"/>
              <a:t>Does Andy’s example mean that I2RS RIB and the Routing RIB need to be aligned? </a:t>
            </a:r>
          </a:p>
          <a:p>
            <a:pPr lvl="1"/>
            <a:r>
              <a:rPr lang="en-US" dirty="0" smtClean="0"/>
              <a:t>Right now the two are in the same general area, but not aligned. </a:t>
            </a:r>
          </a:p>
          <a:p>
            <a:pPr lvl="1"/>
            <a:r>
              <a:rPr lang="en-US" dirty="0" smtClean="0"/>
              <a:t>Could do this if it helped make deployments easier. </a:t>
            </a:r>
          </a:p>
          <a:p>
            <a:r>
              <a:rPr lang="en-US" dirty="0" smtClean="0"/>
              <a:t>Not sure where ephemeral false would go?</a:t>
            </a:r>
          </a:p>
          <a:p>
            <a:r>
              <a:rPr lang="en-US" dirty="0" smtClean="0"/>
              <a:t>Can another client query for a list of what routes come from the I2RS RIB for the IPv4 RIB?  </a:t>
            </a:r>
          </a:p>
          <a:p>
            <a:endParaRPr lang="en-US" dirty="0"/>
          </a:p>
          <a:p>
            <a:pPr marL="540000" lvl="1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AE115DB-9005-4AA8-82CE-2889F431F8A5}" type="slidenum">
              <a:t>12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Summary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9pPr>
          </a:lstStyle>
          <a:p>
            <a:pPr lvl="0"/>
            <a:r>
              <a:rPr lang="en-US"/>
              <a:t>Both config=true and config=false nodes can be edited in the ephemeral datastore</a:t>
            </a:r>
          </a:p>
          <a:p>
            <a:pPr lvl="1" rtl="0" hangingPunct="0"/>
            <a:r>
              <a:rPr lang="en-US"/>
              <a:t>this datastore overrides normal intended config and actual config (implementation details)</a:t>
            </a:r>
          </a:p>
          <a:p>
            <a:pPr lvl="0"/>
            <a:r>
              <a:rPr lang="en-US"/>
              <a:t>Edit and validation rules for ephemeral datastore can be different than for the running datastore</a:t>
            </a:r>
          </a:p>
          <a:p>
            <a:pPr lvl="1" rtl="0" hangingPunct="0"/>
            <a:r>
              <a:rPr lang="en-US"/>
              <a:t>Actual rules TBD but cannot reference data that is “less stable” than the current context</a:t>
            </a:r>
          </a:p>
          <a:p>
            <a:pPr lvl="1" rtl="0" hangingPunct="0"/>
            <a:r>
              <a:rPr lang="en-US"/>
              <a:t>Want to minimize performance overhead; maybe even provide mode where YANG validation rules are skipped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From I2RS Yang module to short ROUTE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r>
              <a:rPr lang="en-US" b="1" dirty="0" smtClean="0">
                <a:solidFill>
                  <a:schemeClr val="tx1"/>
                </a:solidFill>
              </a:rPr>
              <a:t>Backup on creating the shorten route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44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80351" y="109810"/>
            <a:ext cx="6477000" cy="71697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grouping route 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description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“The common attribute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used for all routes;”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uses route-prefix;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container </a:t>
            </a:r>
            <a:r>
              <a:rPr lang="en-US" sz="1600" b="0" i="0" u="none" strike="noStrike" kern="1200" cap="none" dirty="0" err="1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nexthop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uses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nexthop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     }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…. </a:t>
            </a:r>
            <a:endParaRPr lang="en-US" sz="1600" b="0" i="0" u="none" strike="noStrike" kern="1200" cap="none" dirty="0" smtClean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grouping route-prefix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description “common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attributes use for all routes”;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leaf route-index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type uint64;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mandatory true;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leaf route-type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type route-type-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def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mandatory true;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container match {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choice rib-route-type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 … ipv4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  … ipv6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 …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mpls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 … mac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} </a:t>
            </a:r>
          </a:p>
        </p:txBody>
      </p:sp>
      <p:sp>
        <p:nvSpPr>
          <p:cNvPr id="6" name="Rectangle 5"/>
          <p:cNvSpPr/>
          <p:nvPr/>
        </p:nvSpPr>
        <p:spPr>
          <a:xfrm>
            <a:off x="6404551" y="3176570"/>
            <a:ext cx="3352800" cy="4066243"/>
          </a:xfrm>
          <a:prstGeom prst="rect">
            <a:avLst/>
          </a:prstGeom>
          <a:solidFill>
            <a:schemeClr val="accent6">
              <a:lumMod val="75000"/>
              <a:alpha val="18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ipv4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description 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“match on destination IP             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address in header”;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container ipv4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leaf ipv4-route-type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type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-route-type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mandatory true;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}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choice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-route-type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case destination-ipv4-address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leaf destination-ipv4-prefix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type inet:ipv4-prefix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mandatory true;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case destination-source-ipv4-address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…..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}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78912" y="6887160"/>
            <a:ext cx="496728" cy="521280"/>
          </a:xfrm>
        </p:spPr>
        <p:txBody>
          <a:bodyPr/>
          <a:lstStyle/>
          <a:p>
            <a:pPr lvl="0"/>
            <a:fld id="{346408C8-B328-4877-B604-5CD47A23AAD6}" type="slidenum">
              <a:t>14</a:t>
            </a:fld>
            <a:endParaRPr lang="en-US" dirty="0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84973" y="198437"/>
            <a:ext cx="3012313" cy="1116317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3512" y="1431347"/>
            <a:ext cx="3055237" cy="354182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module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i2rs-rib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{</a:t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…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   container routing-instance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…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     list rib-list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…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list route-list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     key “route-index”;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uses route;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   }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487059" y="7743301"/>
            <a:ext cx="4172253" cy="1482894"/>
          </a:xfrm>
          <a:prstGeom prst="rect">
            <a:avLst/>
          </a:prstGeom>
          <a:solidFill>
            <a:schemeClr val="accent6">
              <a:lumMod val="75000"/>
              <a:alpha val="18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486378" y="133046"/>
            <a:ext cx="3282806" cy="3085748"/>
          </a:xfrm>
          <a:prstGeom prst="rect">
            <a:avLst/>
          </a:prstGeom>
          <a:solidFill>
            <a:schemeClr val="accent6">
              <a:lumMod val="75000"/>
              <a:alpha val="18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grouping 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nexthop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leaf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nexthop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-id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mandatory true;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type uint32; 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}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choice next-hop-type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case next-hop base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list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nexthop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-chain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key “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nexthop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-chain-id”;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uses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nexthop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-chain-member;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}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}</a:t>
            </a:r>
          </a:p>
          <a:p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3918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87300" y="133046"/>
            <a:ext cx="6277412" cy="71697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grouping route 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description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“The common attribute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used for all routes;”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uses route-prefix;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container </a:t>
            </a:r>
            <a:r>
              <a:rPr lang="en-US" sz="1600" b="0" i="0" u="none" strike="noStrike" kern="1200" cap="none" dirty="0" err="1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nexthop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uses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nexthop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     }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…. </a:t>
            </a:r>
            <a:endParaRPr lang="en-US" sz="1600" b="0" i="0" u="none" strike="noStrike" kern="1200" cap="none" dirty="0" smtClean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grouping route-prefix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description “common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attributes use for all routes”;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leaf route-index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type uint64;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mandatory true;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leaf route-type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type route-type-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def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mandatory true;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container match {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choice route-type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 … ipv4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  … ipv6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 …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mpls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 … mac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} </a:t>
            </a:r>
          </a:p>
        </p:txBody>
      </p:sp>
      <p:sp>
        <p:nvSpPr>
          <p:cNvPr id="6" name="Rectangle 5"/>
          <p:cNvSpPr/>
          <p:nvPr/>
        </p:nvSpPr>
        <p:spPr>
          <a:xfrm>
            <a:off x="6486378" y="3195558"/>
            <a:ext cx="3278334" cy="4193302"/>
          </a:xfrm>
          <a:prstGeom prst="rect">
            <a:avLst/>
          </a:prstGeom>
          <a:solidFill>
            <a:schemeClr val="accent6">
              <a:lumMod val="75000"/>
              <a:alpha val="18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ipv4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description 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“match on destination IP             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address in header”;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container ipv4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leaf ipv4-route-type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type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-route-type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mandatory true;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}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choice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-route-type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case destination-ipv4-address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leaf destination-ipv4-prefix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type inet:ipv4-prefix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mandatory true;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case destination-source-ipv4-address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…..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}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78912" y="6887160"/>
            <a:ext cx="496728" cy="521280"/>
          </a:xfrm>
        </p:spPr>
        <p:txBody>
          <a:bodyPr/>
          <a:lstStyle/>
          <a:p>
            <a:pPr lvl="0"/>
            <a:fld id="{346408C8-B328-4877-B604-5CD47A23AAD6}" type="slidenum">
              <a:t>15</a:t>
            </a:fld>
            <a:endParaRPr lang="en-US" dirty="0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981143" y="-10999"/>
            <a:ext cx="2220969" cy="380999"/>
          </a:xfrm>
          <a:solidFill>
            <a:schemeClr val="bg1"/>
          </a:solidFill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200" dirty="0" smtClean="0"/>
              <a:t>Route info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4535" y="155924"/>
            <a:ext cx="3368528" cy="743519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module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i2rs-rib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{</a:t>
            </a:r>
            <a:b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…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container routing-instance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…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list rib-list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…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list route-list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     key “route-index”;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leaf route-index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type uint64;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mandatory true;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leaf route-type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type route-type-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def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mandatory true;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leaf destination-ip-v4-prefix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type inet:ipv4-prefix;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mandatory true;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left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nexthop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-id {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type uint32;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mandatory true;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}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leaf next-hop-ipv4-address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type inet:ipv4-address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mandatory true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}</a:t>
            </a: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}</a:t>
            </a:r>
            <a:endParaRPr lang="en-US" sz="16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7059" y="7743301"/>
            <a:ext cx="4172253" cy="1482894"/>
          </a:xfrm>
          <a:prstGeom prst="rect">
            <a:avLst/>
          </a:prstGeom>
          <a:solidFill>
            <a:schemeClr val="accent6">
              <a:lumMod val="75000"/>
              <a:alpha val="18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86378" y="133046"/>
            <a:ext cx="3282806" cy="3085748"/>
          </a:xfrm>
          <a:prstGeom prst="rect">
            <a:avLst/>
          </a:prstGeom>
          <a:solidFill>
            <a:schemeClr val="accent6">
              <a:lumMod val="75000"/>
              <a:alpha val="18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grouping 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nexthop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leaf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nexthop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-id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mandatory true;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type uint32; 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}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choice next-hop-type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case next-hop base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list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nexthop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-chain {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key “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nexthop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-chain-id”;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uses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nexthop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-chain-member;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}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}</a:t>
            </a:r>
          </a:p>
          <a:p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9" name="Half Frame 8"/>
          <p:cNvSpPr/>
          <p:nvPr/>
        </p:nvSpPr>
        <p:spPr>
          <a:xfrm>
            <a:off x="3487300" y="364505"/>
            <a:ext cx="225649" cy="449580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L-Shape 10"/>
          <p:cNvSpPr/>
          <p:nvPr/>
        </p:nvSpPr>
        <p:spPr>
          <a:xfrm>
            <a:off x="3440961" y="4694237"/>
            <a:ext cx="225649" cy="2608549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2830512" y="2789237"/>
            <a:ext cx="656788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gonal Stripe 12"/>
          <p:cNvSpPr/>
          <p:nvPr/>
        </p:nvSpPr>
        <p:spPr>
          <a:xfrm>
            <a:off x="6183312" y="165015"/>
            <a:ext cx="303066" cy="1809207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iagonal Stripe 13"/>
          <p:cNvSpPr/>
          <p:nvPr/>
        </p:nvSpPr>
        <p:spPr>
          <a:xfrm rot="9054861">
            <a:off x="6128967" y="2002805"/>
            <a:ext cx="303066" cy="121920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Left Arrow 14"/>
          <p:cNvSpPr/>
          <p:nvPr/>
        </p:nvSpPr>
        <p:spPr>
          <a:xfrm>
            <a:off x="5820498" y="1837064"/>
            <a:ext cx="642356" cy="2743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5556828" y="5861351"/>
            <a:ext cx="929550" cy="2743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754312" y="2111383"/>
            <a:ext cx="73298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IPv4</a:t>
            </a:r>
          </a:p>
          <a:p>
            <a:r>
              <a:rPr lang="en-US" dirty="0" smtClean="0"/>
              <a:t>Route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95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2CC5AF9-59EC-424C-8084-F327A68B9C5B}" type="slidenum">
              <a:t>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smtClean="0"/>
              <a:t>I2RS RIB Example 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9pPr>
          </a:lstStyle>
          <a:p>
            <a:pPr lvl="0"/>
            <a:r>
              <a:rPr lang="en-US" dirty="0"/>
              <a:t>A</a:t>
            </a:r>
            <a:r>
              <a:rPr lang="en-US" dirty="0" smtClean="0"/>
              <a:t>ttempt </a:t>
            </a:r>
            <a:r>
              <a:rPr lang="en-US" dirty="0"/>
              <a:t>to </a:t>
            </a:r>
            <a:r>
              <a:rPr lang="en-US" dirty="0" smtClean="0"/>
              <a:t>match Andy slides with I2RS RIB </a:t>
            </a:r>
            <a:r>
              <a:rPr lang="en-US" dirty="0" smtClean="0"/>
              <a:t>model (8/31/2015)</a:t>
            </a:r>
          </a:p>
          <a:p>
            <a:pPr lvl="0"/>
            <a:r>
              <a:rPr lang="en-US" dirty="0" smtClean="0"/>
              <a:t>Boiled down to IPv4 route</a:t>
            </a:r>
          </a:p>
          <a:p>
            <a:pPr lvl="1"/>
            <a:r>
              <a:rPr lang="en-US" dirty="0" smtClean="0"/>
              <a:t>128.2/16 with </a:t>
            </a:r>
            <a:r>
              <a:rPr lang="en-US" dirty="0" err="1" smtClean="0"/>
              <a:t>nexthop</a:t>
            </a:r>
            <a:r>
              <a:rPr lang="en-US" dirty="0" smtClean="0"/>
              <a:t> 1 – added by </a:t>
            </a:r>
            <a:r>
              <a:rPr lang="en-US" dirty="0" err="1" smtClean="0"/>
              <a:t>netconf</a:t>
            </a:r>
            <a:r>
              <a:rPr lang="en-US" dirty="0" smtClean="0"/>
              <a:t> </a:t>
            </a:r>
            <a:r>
              <a:rPr lang="en-US" dirty="0" err="1" smtClean="0"/>
              <a:t>config</a:t>
            </a:r>
            <a:endParaRPr lang="en-US" dirty="0" smtClean="0"/>
          </a:p>
          <a:p>
            <a:pPr lvl="1"/>
            <a:r>
              <a:rPr lang="en-US" dirty="0" smtClean="0"/>
              <a:t>128.2/16 with </a:t>
            </a:r>
            <a:r>
              <a:rPr lang="en-US" dirty="0" err="1" smtClean="0"/>
              <a:t>nexthop</a:t>
            </a:r>
            <a:r>
              <a:rPr lang="en-US" dirty="0" smtClean="0"/>
              <a:t> 2 – added by I2RS RIB </a:t>
            </a:r>
          </a:p>
          <a:p>
            <a:pPr lvl="1"/>
            <a:r>
              <a:rPr lang="en-US" dirty="0" smtClean="0"/>
              <a:t>DDOS attack causes you to overwrite NETCONF </a:t>
            </a:r>
            <a:r>
              <a:rPr lang="en-US" dirty="0" err="1" smtClean="0"/>
              <a:t>config</a:t>
            </a:r>
            <a:r>
              <a:rPr lang="en-US" dirty="0" smtClean="0"/>
              <a:t> with I2RS RIB route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AD6383-2A40-4250-950C-C7C124F1A913}" type="slidenum">
              <a:t>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Current Datastores</a:t>
            </a:r>
          </a:p>
        </p:txBody>
      </p:sp>
      <p:sp>
        <p:nvSpPr>
          <p:cNvPr id="3" name="Freeform 2"/>
          <p:cNvSpPr/>
          <p:nvPr/>
        </p:nvSpPr>
        <p:spPr>
          <a:xfrm>
            <a:off x="1371599" y="2194560"/>
            <a:ext cx="1371599" cy="914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63039" y="2468880"/>
            <a:ext cx="11682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candidate</a:t>
            </a:r>
          </a:p>
        </p:txBody>
      </p:sp>
      <p:sp>
        <p:nvSpPr>
          <p:cNvPr id="5" name="Freeform 4"/>
          <p:cNvSpPr/>
          <p:nvPr/>
        </p:nvSpPr>
        <p:spPr>
          <a:xfrm>
            <a:off x="3474720" y="2194560"/>
            <a:ext cx="1371599" cy="914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3840" y="2488320"/>
            <a:ext cx="9396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running</a:t>
            </a:r>
          </a:p>
        </p:txBody>
      </p:sp>
      <p:sp>
        <p:nvSpPr>
          <p:cNvPr id="7" name="Freeform 6"/>
          <p:cNvSpPr/>
          <p:nvPr/>
        </p:nvSpPr>
        <p:spPr>
          <a:xfrm>
            <a:off x="5669279" y="2194560"/>
            <a:ext cx="1371599" cy="914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2160" y="2468880"/>
            <a:ext cx="878759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startup</a:t>
            </a:r>
          </a:p>
        </p:txBody>
      </p:sp>
      <p:sp>
        <p:nvSpPr>
          <p:cNvPr id="9" name="Straight Connector 8"/>
          <p:cNvSpPr/>
          <p:nvPr/>
        </p:nvSpPr>
        <p:spPr>
          <a:xfrm>
            <a:off x="914400" y="4023360"/>
            <a:ext cx="7955280" cy="0"/>
          </a:xfrm>
          <a:prstGeom prst="line">
            <a:avLst/>
          </a:prstGeom>
          <a:noFill/>
          <a:ln w="36720">
            <a:solidFill>
              <a:srgbClr val="FF9900"/>
            </a:solidFill>
            <a:custDash>
              <a:ds d="0" sp="0"/>
            </a:custDash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5840" y="3585600"/>
            <a:ext cx="131004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 true;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5960" y="4206240"/>
            <a:ext cx="139824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 false;</a:t>
            </a:r>
          </a:p>
        </p:txBody>
      </p:sp>
      <p:sp>
        <p:nvSpPr>
          <p:cNvPr id="12" name="Freeform 11"/>
          <p:cNvSpPr/>
          <p:nvPr/>
        </p:nvSpPr>
        <p:spPr>
          <a:xfrm>
            <a:off x="3474720" y="4846320"/>
            <a:ext cx="2286000" cy="1463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FFCC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operational</a:t>
            </a:r>
            <a:b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data</a:t>
            </a:r>
          </a:p>
        </p:txBody>
      </p:sp>
      <p:sp>
        <p:nvSpPr>
          <p:cNvPr id="13" name="Straight Connector 12"/>
          <p:cNvSpPr/>
          <p:nvPr/>
        </p:nvSpPr>
        <p:spPr>
          <a:xfrm>
            <a:off x="2743199" y="2651760"/>
            <a:ext cx="73152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4" name="Straight Connector 13"/>
          <p:cNvSpPr/>
          <p:nvPr/>
        </p:nvSpPr>
        <p:spPr>
          <a:xfrm>
            <a:off x="4846320" y="2680920"/>
            <a:ext cx="822959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89240" y="4280760"/>
            <a:ext cx="307188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All operational data exists</a:t>
            </a:r>
            <a:b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alongside config=true but</a:t>
            </a:r>
            <a:b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there is no datastore defined</a:t>
            </a:r>
            <a:b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for config=false data nodes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ED13024-5FDD-44B5-918F-A445A2EB9C02}" type="slidenum">
              <a:t>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Current Datastores (Ext. 1)</a:t>
            </a:r>
          </a:p>
        </p:txBody>
      </p:sp>
      <p:sp>
        <p:nvSpPr>
          <p:cNvPr id="3" name="Freeform 2"/>
          <p:cNvSpPr/>
          <p:nvPr/>
        </p:nvSpPr>
        <p:spPr>
          <a:xfrm>
            <a:off x="1371599" y="2194560"/>
            <a:ext cx="1371599" cy="914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63039" y="2468880"/>
            <a:ext cx="11682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candidate</a:t>
            </a:r>
          </a:p>
        </p:txBody>
      </p:sp>
      <p:sp>
        <p:nvSpPr>
          <p:cNvPr id="5" name="Freeform 4"/>
          <p:cNvSpPr/>
          <p:nvPr/>
        </p:nvSpPr>
        <p:spPr>
          <a:xfrm>
            <a:off x="3474720" y="2194560"/>
            <a:ext cx="1371599" cy="914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3840" y="2488320"/>
            <a:ext cx="9396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running</a:t>
            </a:r>
          </a:p>
        </p:txBody>
      </p:sp>
      <p:sp>
        <p:nvSpPr>
          <p:cNvPr id="7" name="Freeform 6"/>
          <p:cNvSpPr/>
          <p:nvPr/>
        </p:nvSpPr>
        <p:spPr>
          <a:xfrm>
            <a:off x="5669279" y="2194560"/>
            <a:ext cx="1371599" cy="914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2160" y="2468880"/>
            <a:ext cx="878759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startup</a:t>
            </a:r>
          </a:p>
        </p:txBody>
      </p:sp>
      <p:sp>
        <p:nvSpPr>
          <p:cNvPr id="9" name="Straight Connector 8"/>
          <p:cNvSpPr/>
          <p:nvPr/>
        </p:nvSpPr>
        <p:spPr>
          <a:xfrm>
            <a:off x="914400" y="4023360"/>
            <a:ext cx="7955280" cy="0"/>
          </a:xfrm>
          <a:prstGeom prst="line">
            <a:avLst/>
          </a:prstGeom>
          <a:noFill/>
          <a:ln w="36720">
            <a:solidFill>
              <a:srgbClr val="FF9900"/>
            </a:solidFill>
            <a:custDash>
              <a:ds d="0" sp="0"/>
            </a:custDash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5960" y="3585600"/>
            <a:ext cx="131004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 true;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5960" y="4206240"/>
            <a:ext cx="139824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 false;</a:t>
            </a:r>
          </a:p>
        </p:txBody>
      </p:sp>
      <p:sp>
        <p:nvSpPr>
          <p:cNvPr id="12" name="Freeform 11"/>
          <p:cNvSpPr/>
          <p:nvPr/>
        </p:nvSpPr>
        <p:spPr>
          <a:xfrm>
            <a:off x="3485832" y="4882341"/>
            <a:ext cx="2286000" cy="1463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FFCC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operational</a:t>
            </a:r>
            <a:b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data</a:t>
            </a:r>
          </a:p>
        </p:txBody>
      </p:sp>
      <p:sp>
        <p:nvSpPr>
          <p:cNvPr id="13" name="Straight Connector 12"/>
          <p:cNvSpPr/>
          <p:nvPr/>
        </p:nvSpPr>
        <p:spPr>
          <a:xfrm>
            <a:off x="2743199" y="2651760"/>
            <a:ext cx="73152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4" name="Straight Connector 13"/>
          <p:cNvSpPr/>
          <p:nvPr/>
        </p:nvSpPr>
        <p:spPr>
          <a:xfrm>
            <a:off x="4846320" y="2680920"/>
            <a:ext cx="822959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4937760" y="4297680"/>
            <a:ext cx="20116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actual config</a:t>
            </a:r>
          </a:p>
        </p:txBody>
      </p:sp>
      <p:sp>
        <p:nvSpPr>
          <p:cNvPr id="16" name="Freeform 15"/>
          <p:cNvSpPr/>
          <p:nvPr/>
        </p:nvSpPr>
        <p:spPr>
          <a:xfrm>
            <a:off x="4937760" y="3474720"/>
            <a:ext cx="20116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intended config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41080" y="4937760"/>
            <a:ext cx="338580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Conceptual intended and actual</a:t>
            </a:r>
            <a:b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values are determined by the</a:t>
            </a:r>
            <a:b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server as an implementation</a:t>
            </a:r>
            <a:b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detail</a:t>
            </a:r>
          </a:p>
        </p:txBody>
      </p:sp>
      <p:sp>
        <p:nvSpPr>
          <p:cNvPr id="18" name="Straight Connector 17"/>
          <p:cNvSpPr/>
          <p:nvPr/>
        </p:nvSpPr>
        <p:spPr>
          <a:xfrm flipH="1" flipV="1">
            <a:off x="7132320" y="3749040"/>
            <a:ext cx="1005840" cy="100583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9" name="Straight Connector 18"/>
          <p:cNvSpPr/>
          <p:nvPr/>
        </p:nvSpPr>
        <p:spPr>
          <a:xfrm flipH="1" flipV="1">
            <a:off x="7132320" y="4663440"/>
            <a:ext cx="365760" cy="1828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02112" y="198437"/>
            <a:ext cx="4572000" cy="7228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grouping route 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description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“The common attribute used for all routes;”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uses route-prefix;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container </a:t>
            </a:r>
            <a:r>
              <a:rPr lang="en-US" sz="1600" b="0" i="0" u="none" strike="noStrike" kern="1200" cap="none" dirty="0" err="1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nexthop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uses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nexthop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     }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container route-statistics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leaf route-state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type route-state-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def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config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false;    /* operational state */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leaf route-installed state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type route-installed-state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def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config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false;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leaf route-reason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type route-reason-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def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config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false;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container router-attributes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uses router-attributes;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container route-vendor-attributes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uses route-vendor attributes;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74401" y="2123470"/>
            <a:ext cx="4172253" cy="3243635"/>
          </a:xfrm>
          <a:prstGeom prst="rect">
            <a:avLst/>
          </a:prstGeom>
          <a:solidFill>
            <a:srgbClr val="FFFF00">
              <a:alpha val="18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46408C8-B328-4877-B604-5CD47A23AAD6}" type="slidenum">
              <a:t>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3926713" cy="430517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smtClean="0"/>
              <a:t>Route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9712" y="1417637"/>
            <a:ext cx="3055237" cy="354182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module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i2rs-rib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{</a:t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…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   container routing-instance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…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     list rib-list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…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list route-list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     key “route-index”;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uses route;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   }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4274402" y="5380037"/>
            <a:ext cx="4172253" cy="1482894"/>
          </a:xfrm>
          <a:prstGeom prst="rect">
            <a:avLst/>
          </a:prstGeom>
          <a:solidFill>
            <a:srgbClr val="0070C0">
              <a:alpha val="18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30512" y="3745288"/>
            <a:ext cx="1295400" cy="11072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FFCC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operational</a:t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data</a:t>
            </a:r>
          </a:p>
        </p:txBody>
      </p:sp>
      <p:sp>
        <p:nvSpPr>
          <p:cNvPr id="9" name="Freeform 8"/>
          <p:cNvSpPr/>
          <p:nvPr/>
        </p:nvSpPr>
        <p:spPr>
          <a:xfrm>
            <a:off x="2800060" y="5537673"/>
            <a:ext cx="1295400" cy="11072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Extensions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09108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2373312" y="0"/>
            <a:ext cx="3898977" cy="74057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95348" y="318571"/>
            <a:ext cx="1999730" cy="413266"/>
          </a:xfrm>
          <a:solidFill>
            <a:schemeClr val="bg1"/>
          </a:solidFill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200" dirty="0" smtClean="0"/>
              <a:t>Route  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449512" y="0"/>
            <a:ext cx="3822777" cy="740570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module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i2rs-rib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{ …. </a:t>
            </a: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container routing-instance { … </a:t>
            </a:r>
            <a:endParaRPr lang="en-US" sz="1600" b="0" i="0" u="none" strike="noStrike" kern="1200" cap="none" dirty="0" smtClean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list rib-list { …. </a:t>
            </a:r>
            <a:endParaRPr lang="en-US" sz="1600" b="0" i="0" u="none" strike="noStrike" kern="1200" cap="none" dirty="0" smtClean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list route-list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     key “route-index”;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leaf route-index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type uint64;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mandatory true;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leaf route-type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type route-type-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def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mandatory true;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Container match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choice rib-route-type {….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 leaf destination-ip-v4-prefix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    type inet:ipv4-prefix;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    mandatory true;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}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leaf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nexthop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-id {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type uint32;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mandatory true;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}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leaf next-hopo-ipv4-address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type inet:ipv4-prefix;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mandatory true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   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}</a:t>
            </a:r>
            <a: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6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6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}</a:t>
            </a:r>
            <a:endParaRPr lang="en-US" sz="16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7059" y="7743301"/>
            <a:ext cx="4172253" cy="1482894"/>
          </a:xfrm>
          <a:prstGeom prst="rect">
            <a:avLst/>
          </a:prstGeom>
          <a:solidFill>
            <a:schemeClr val="accent6">
              <a:lumMod val="75000"/>
              <a:alpha val="18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7913" y="979308"/>
            <a:ext cx="2205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Index for route direct reference without prefix match; Main key.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15912" y="2181801"/>
            <a:ext cx="1858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Type: ipv4, ipv6, </a:t>
            </a:r>
            <a:r>
              <a:rPr lang="en-US" dirty="0" err="1" smtClean="0"/>
              <a:t>mpls</a:t>
            </a:r>
            <a:r>
              <a:rPr lang="en-US" dirty="0" smtClean="0"/>
              <a:t>, mac, interface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92112" y="3360420"/>
            <a:ext cx="1782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Type: v4 prefix match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7721" y="4846637"/>
            <a:ext cx="223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Index for </a:t>
            </a:r>
            <a:r>
              <a:rPr lang="en-US" dirty="0" err="1" smtClean="0"/>
              <a:t>nexthop</a:t>
            </a:r>
            <a:r>
              <a:rPr lang="en-US" dirty="0" smtClean="0"/>
              <a:t> direct index without match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951200" y="3094038"/>
            <a:ext cx="3232112" cy="1828800"/>
          </a:xfrm>
          <a:prstGeom prst="rect">
            <a:avLst/>
          </a:prstGeom>
          <a:solidFill>
            <a:srgbClr val="00B0F0">
              <a:alpha val="18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830512" y="999906"/>
            <a:ext cx="3232112" cy="1179731"/>
          </a:xfrm>
          <a:prstGeom prst="rect">
            <a:avLst/>
          </a:prstGeom>
          <a:solidFill>
            <a:srgbClr val="00B050">
              <a:alpha val="18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966930" y="5837237"/>
            <a:ext cx="3232112" cy="998917"/>
          </a:xfrm>
          <a:prstGeom prst="rect">
            <a:avLst/>
          </a:prstGeom>
          <a:solidFill>
            <a:srgbClr val="00B050">
              <a:alpha val="18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87059" y="613422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IPv4 prefix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6397624" y="3282725"/>
            <a:ext cx="3516313" cy="156966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lvl="0" hangingPunct="0"/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container route-statistics {</a:t>
            </a:r>
          </a:p>
          <a:p>
            <a:pPr lvl="0" hangingPunct="0"/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leaf route-installed state {</a:t>
            </a:r>
          </a:p>
          <a:p>
            <a:pPr lvl="0" hangingPunct="0"/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type route-installed-state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def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;</a:t>
            </a:r>
          </a:p>
          <a:p>
            <a:pPr lvl="0" hangingPunct="0"/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 </a:t>
            </a:r>
            <a:r>
              <a:rPr lang="en-US" sz="1600" dirty="0" err="1" smtClean="0">
                <a:latin typeface="Liberation Sans" pitchFamily="18"/>
                <a:ea typeface="Droid Sans Fallback" pitchFamily="2"/>
                <a:cs typeface="FreeSans" pitchFamily="2"/>
              </a:rPr>
              <a:t>config</a:t>
            </a:r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false; </a:t>
            </a:r>
          </a:p>
          <a:p>
            <a:pPr lvl="0" hangingPunct="0"/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                 }</a:t>
            </a:r>
          </a:p>
          <a:p>
            <a:pPr lvl="0" hangingPunct="0"/>
            <a:r>
              <a:rPr lang="en-US" sz="1600" dirty="0" smtClean="0">
                <a:latin typeface="Liberation Sans" pitchFamily="18"/>
                <a:ea typeface="Droid Sans Fallback" pitchFamily="2"/>
                <a:cs typeface="FreeSans" pitchFamily="2"/>
              </a:rPr>
              <a:t>}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6898480" y="4922838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Defined as: </a:t>
            </a:r>
          </a:p>
          <a:p>
            <a:r>
              <a:rPr lang="en-US" dirty="0" smtClean="0"/>
              <a:t>Installed, uninstalled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70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834A8B1-C314-4291-8EB7-83B6AEA5446A}" type="slidenum">
              <a:t>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/>
              <a:t>Thermostat </a:t>
            </a:r>
            <a:r>
              <a:rPr lang="en-US" dirty="0" smtClean="0"/>
              <a:t>Model Equivalent</a:t>
            </a:r>
            <a:endParaRPr lang="en-US" dirty="0"/>
          </a:p>
        </p:txBody>
      </p:sp>
      <p:sp>
        <p:nvSpPr>
          <p:cNvPr id="3" name="Freeform 2"/>
          <p:cNvSpPr/>
          <p:nvPr/>
        </p:nvSpPr>
        <p:spPr>
          <a:xfrm>
            <a:off x="3931920" y="1920239"/>
            <a:ext cx="1737359" cy="914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140" y="2214000"/>
            <a:ext cx="1600918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Route 128.1/16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914400" y="4023360"/>
            <a:ext cx="7955280" cy="0"/>
          </a:xfrm>
          <a:prstGeom prst="line">
            <a:avLst/>
          </a:prstGeom>
          <a:noFill/>
          <a:ln w="36720">
            <a:solidFill>
              <a:srgbClr val="FF9900"/>
            </a:solidFill>
            <a:custDash>
              <a:ds d="0" sp="0"/>
            </a:custDash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5960" y="3585600"/>
            <a:ext cx="131004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 true;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5960" y="4206240"/>
            <a:ext cx="139824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 false;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1334" y="5336534"/>
            <a:ext cx="3178106" cy="887251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Route 128.1/16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err="1" smtClean="0">
                <a:latin typeface="Liberation Sans" pitchFamily="18"/>
                <a:ea typeface="Droid Sans Fallback" pitchFamily="2"/>
                <a:cs typeface="FreeSans" pitchFamily="2"/>
              </a:rPr>
              <a:t>nexthop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1</a:t>
            </a:r>
            <a:endParaRPr lang="en-US" sz="1800" b="0" i="0" u="none" strike="noStrike" kern="1200" cap="none" dirty="0" smtClean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Route-installed-state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Installed 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7406640" y="1828800"/>
            <a:ext cx="1554479" cy="82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Scheduler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Client</a:t>
            </a:r>
          </a:p>
        </p:txBody>
      </p:sp>
      <p:sp>
        <p:nvSpPr>
          <p:cNvPr id="11" name="Freeform 10"/>
          <p:cNvSpPr/>
          <p:nvPr/>
        </p:nvSpPr>
        <p:spPr>
          <a:xfrm>
            <a:off x="4937760" y="4297680"/>
            <a:ext cx="20116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actual config</a:t>
            </a:r>
          </a:p>
        </p:txBody>
      </p:sp>
      <p:sp>
        <p:nvSpPr>
          <p:cNvPr id="12" name="Freeform 11"/>
          <p:cNvSpPr/>
          <p:nvPr/>
        </p:nvSpPr>
        <p:spPr>
          <a:xfrm>
            <a:off x="4937760" y="3474720"/>
            <a:ext cx="20116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intended </a:t>
            </a:r>
            <a:r>
              <a:rPr lang="en-US" sz="1800" b="0" i="0" u="none" strike="noStrike" kern="1200" cap="none" dirty="0" err="1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3" name="Straight Connector 12"/>
          <p:cNvSpPr/>
          <p:nvPr/>
        </p:nvSpPr>
        <p:spPr>
          <a:xfrm>
            <a:off x="5212080" y="2834640"/>
            <a:ext cx="274319" cy="6400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4" name="Straight Connector 13"/>
          <p:cNvSpPr/>
          <p:nvPr/>
        </p:nvSpPr>
        <p:spPr>
          <a:xfrm flipV="1">
            <a:off x="4846320" y="4754879"/>
            <a:ext cx="822959" cy="56808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 flipV="1">
            <a:off x="7040880" y="2743199"/>
            <a:ext cx="1097280" cy="164592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6" name="Straight Connector 15"/>
          <p:cNvSpPr/>
          <p:nvPr/>
        </p:nvSpPr>
        <p:spPr>
          <a:xfrm flipV="1">
            <a:off x="7040880" y="2743199"/>
            <a:ext cx="731520" cy="8229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3B24050-54C6-4BDF-A117-428C2495D7C5}" type="slidenum">
              <a:t>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963917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smtClean="0"/>
              <a:t>Route + Ephemeral Route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1609342"/>
            <a:ext cx="1802033" cy="621793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Route 128.2/16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err="1">
                <a:latin typeface="Liberation Sans" pitchFamily="18"/>
                <a:ea typeface="Droid Sans Fallback" pitchFamily="2"/>
                <a:cs typeface="FreeSans" pitchFamily="2"/>
              </a:rPr>
              <a:t>n</a:t>
            </a:r>
            <a:r>
              <a:rPr lang="en-US" dirty="0" err="1" smtClean="0">
                <a:latin typeface="Liberation Sans" pitchFamily="18"/>
                <a:ea typeface="Droid Sans Fallback" pitchFamily="2"/>
                <a:cs typeface="FreeSans" pitchFamily="2"/>
              </a:rPr>
              <a:t>exthop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id 1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914400" y="4023360"/>
            <a:ext cx="7955280" cy="0"/>
          </a:xfrm>
          <a:prstGeom prst="line">
            <a:avLst/>
          </a:prstGeom>
          <a:noFill/>
          <a:ln w="36720">
            <a:solidFill>
              <a:srgbClr val="FF9900"/>
            </a:solidFill>
            <a:custDash>
              <a:ds d="0" sp="0"/>
            </a:custDash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5960" y="3585600"/>
            <a:ext cx="131004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 true;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5960" y="4206240"/>
            <a:ext cx="139824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 false;</a:t>
            </a:r>
          </a:p>
        </p:txBody>
      </p:sp>
      <p:sp>
        <p:nvSpPr>
          <p:cNvPr id="10" name="Freeform 9"/>
          <p:cNvSpPr/>
          <p:nvPr/>
        </p:nvSpPr>
        <p:spPr>
          <a:xfrm>
            <a:off x="7406640" y="1463039"/>
            <a:ext cx="1554479" cy="82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Scheduler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Client</a:t>
            </a:r>
          </a:p>
        </p:txBody>
      </p:sp>
      <p:sp>
        <p:nvSpPr>
          <p:cNvPr id="11" name="Freeform 10"/>
          <p:cNvSpPr/>
          <p:nvPr/>
        </p:nvSpPr>
        <p:spPr>
          <a:xfrm>
            <a:off x="7040880" y="5029200"/>
            <a:ext cx="20116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actual config</a:t>
            </a:r>
          </a:p>
        </p:txBody>
      </p:sp>
      <p:sp>
        <p:nvSpPr>
          <p:cNvPr id="12" name="Freeform 11"/>
          <p:cNvSpPr/>
          <p:nvPr/>
        </p:nvSpPr>
        <p:spPr>
          <a:xfrm>
            <a:off x="7132320" y="3383280"/>
            <a:ext cx="20116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intended </a:t>
            </a:r>
            <a:r>
              <a:rPr lang="en-US" sz="1800" b="0" i="0" u="none" strike="noStrike" kern="1200" cap="none" dirty="0" err="1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3" name="Straight Connector 12"/>
          <p:cNvSpPr/>
          <p:nvPr/>
        </p:nvSpPr>
        <p:spPr>
          <a:xfrm flipV="1">
            <a:off x="4892040" y="5151436"/>
            <a:ext cx="2165583" cy="89468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651760" y="2926079"/>
            <a:ext cx="4023360" cy="210312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 flipH="1">
            <a:off x="5669279" y="1920239"/>
            <a:ext cx="173736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478712" y="2468880"/>
            <a:ext cx="1904999" cy="548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Add  IPS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Route 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9" name="Straight Connector 18"/>
          <p:cNvSpPr/>
          <p:nvPr/>
        </p:nvSpPr>
        <p:spPr>
          <a:xfrm flipH="1">
            <a:off x="6126480" y="2743200"/>
            <a:ext cx="1280160" cy="4572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0" name="Straight Connector 19"/>
          <p:cNvSpPr/>
          <p:nvPr/>
        </p:nvSpPr>
        <p:spPr>
          <a:xfrm>
            <a:off x="6126480" y="3566160"/>
            <a:ext cx="9144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74720" y="4663440"/>
            <a:ext cx="22716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ephemeral datastore</a:t>
            </a:r>
          </a:p>
        </p:txBody>
      </p:sp>
      <p:sp>
        <p:nvSpPr>
          <p:cNvPr id="22" name="Freeform 21"/>
          <p:cNvSpPr/>
          <p:nvPr/>
        </p:nvSpPr>
        <p:spPr>
          <a:xfrm>
            <a:off x="2560319" y="1371599"/>
            <a:ext cx="4023360" cy="137159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66160" y="2396880"/>
            <a:ext cx="19548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running datastore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2440" y="5378040"/>
            <a:ext cx="2951362" cy="115270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Route 128.2/16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is not deleted</a:t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by 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add IPS Route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/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the desired </a:t>
            </a:r>
            <a:r>
              <a:rPr lang="en-US" sz="1800" b="0" i="0" u="none" strike="noStrike" kern="1200" cap="none" dirty="0" err="1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is</a:t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over-ridden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62423" y="3188760"/>
            <a:ext cx="1802033" cy="621793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Route 128.2/16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err="1">
                <a:latin typeface="Liberation Sans" pitchFamily="18"/>
                <a:ea typeface="Droid Sans Fallback" pitchFamily="2"/>
                <a:cs typeface="FreeSans" pitchFamily="2"/>
              </a:rPr>
              <a:t>n</a:t>
            </a:r>
            <a:r>
              <a:rPr lang="en-US" dirty="0" err="1" smtClean="0">
                <a:latin typeface="Liberation Sans" pitchFamily="18"/>
                <a:ea typeface="Droid Sans Fallback" pitchFamily="2"/>
                <a:cs typeface="FreeSans" pitchFamily="2"/>
              </a:rPr>
              <a:t>exthop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id 2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93594" y="6046124"/>
            <a:ext cx="3932718" cy="887251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Route 128.1/16 </a:t>
            </a:r>
            <a:r>
              <a:rPr lang="en-US" sz="1800" b="0" i="0" u="none" strike="noStrike" kern="1200" cap="none" dirty="0" err="1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nexthop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1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Route-installed-state Installed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3B24050-54C6-4BDF-A117-428C2495D7C5}" type="slidenum">
              <a:t>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963917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smtClean="0"/>
              <a:t>Route + Ephemeral Route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1609342"/>
            <a:ext cx="1802033" cy="621793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Route 128.2/16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err="1">
                <a:latin typeface="Liberation Sans" pitchFamily="18"/>
                <a:ea typeface="Droid Sans Fallback" pitchFamily="2"/>
                <a:cs typeface="FreeSans" pitchFamily="2"/>
              </a:rPr>
              <a:t>n</a:t>
            </a:r>
            <a:r>
              <a:rPr lang="en-US" dirty="0" err="1" smtClean="0">
                <a:latin typeface="Liberation Sans" pitchFamily="18"/>
                <a:ea typeface="Droid Sans Fallback" pitchFamily="2"/>
                <a:cs typeface="FreeSans" pitchFamily="2"/>
              </a:rPr>
              <a:t>exthop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id 1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914400" y="4023360"/>
            <a:ext cx="7955280" cy="0"/>
          </a:xfrm>
          <a:prstGeom prst="line">
            <a:avLst/>
          </a:prstGeom>
          <a:noFill/>
          <a:ln w="36720">
            <a:solidFill>
              <a:srgbClr val="FF9900"/>
            </a:solidFill>
            <a:custDash>
              <a:ds d="0" sp="0"/>
            </a:custDash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5960" y="3585600"/>
            <a:ext cx="131004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 true;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5960" y="4206240"/>
            <a:ext cx="139824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 false;</a:t>
            </a:r>
          </a:p>
        </p:txBody>
      </p:sp>
      <p:sp>
        <p:nvSpPr>
          <p:cNvPr id="10" name="Freeform 9"/>
          <p:cNvSpPr/>
          <p:nvPr/>
        </p:nvSpPr>
        <p:spPr>
          <a:xfrm>
            <a:off x="7406640" y="1463039"/>
            <a:ext cx="1554479" cy="82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Scheduler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Client</a:t>
            </a:r>
          </a:p>
        </p:txBody>
      </p:sp>
      <p:sp>
        <p:nvSpPr>
          <p:cNvPr id="11" name="Freeform 10"/>
          <p:cNvSpPr/>
          <p:nvPr/>
        </p:nvSpPr>
        <p:spPr>
          <a:xfrm>
            <a:off x="7040880" y="5029200"/>
            <a:ext cx="20116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actual config</a:t>
            </a:r>
          </a:p>
        </p:txBody>
      </p:sp>
      <p:sp>
        <p:nvSpPr>
          <p:cNvPr id="12" name="Freeform 11"/>
          <p:cNvSpPr/>
          <p:nvPr/>
        </p:nvSpPr>
        <p:spPr>
          <a:xfrm>
            <a:off x="7132320" y="3383280"/>
            <a:ext cx="201168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intended </a:t>
            </a:r>
            <a:r>
              <a:rPr lang="en-US" sz="1800" b="0" i="0" u="none" strike="noStrike" kern="1200" cap="none" dirty="0" err="1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config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3" name="Straight Connector 12"/>
          <p:cNvSpPr/>
          <p:nvPr/>
        </p:nvSpPr>
        <p:spPr>
          <a:xfrm flipV="1">
            <a:off x="5192712" y="5151435"/>
            <a:ext cx="1864911" cy="67022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651760" y="2926079"/>
            <a:ext cx="4023360" cy="210312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 flipH="1">
            <a:off x="5669279" y="1920239"/>
            <a:ext cx="173736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478712" y="2468880"/>
            <a:ext cx="1904999" cy="548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Add  IPS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Route 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9" name="Straight Connector 18"/>
          <p:cNvSpPr/>
          <p:nvPr/>
        </p:nvSpPr>
        <p:spPr>
          <a:xfrm flipH="1">
            <a:off x="6126480" y="2743200"/>
            <a:ext cx="1280160" cy="4572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0" name="Straight Connector 19"/>
          <p:cNvSpPr/>
          <p:nvPr/>
        </p:nvSpPr>
        <p:spPr>
          <a:xfrm>
            <a:off x="6126480" y="3566160"/>
            <a:ext cx="9144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74720" y="4663440"/>
            <a:ext cx="22716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ephemeral datastore</a:t>
            </a:r>
          </a:p>
        </p:txBody>
      </p:sp>
      <p:sp>
        <p:nvSpPr>
          <p:cNvPr id="22" name="Freeform 21"/>
          <p:cNvSpPr/>
          <p:nvPr/>
        </p:nvSpPr>
        <p:spPr>
          <a:xfrm>
            <a:off x="2560319" y="1371599"/>
            <a:ext cx="4023360" cy="137159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66160" y="2396880"/>
            <a:ext cx="19548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running datastore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2440" y="5378040"/>
            <a:ext cx="2675839" cy="168362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lvl="0" hangingPunct="0"/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Diagnostics test the DDOS</a:t>
            </a:r>
            <a:b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response by altering the </a:t>
            </a:r>
            <a:endParaRPr lang="en-US" dirty="0" smtClean="0">
              <a:latin typeface="Liberation Sans" pitchFamily="18"/>
              <a:ea typeface="Droid Sans Fallback" pitchFamily="2"/>
              <a:cs typeface="FreeSans" pitchFamily="2"/>
            </a:endParaRPr>
          </a:p>
          <a:p>
            <a:pPr lvl="0" hangingPunct="0"/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Route installed in RIB</a:t>
            </a:r>
          </a:p>
          <a:p>
            <a:pPr lvl="0" hangingPunct="0"/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Could keep the first</a:t>
            </a:r>
          </a:p>
          <a:p>
            <a:pPr lvl="0" hangingPunct="0"/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Route as “not installed” </a:t>
            </a:r>
            <a:endParaRPr lang="en-US" dirty="0">
              <a:latin typeface="Liberation Sans" pitchFamily="18"/>
              <a:ea typeface="Droid Sans Fallback" pitchFamily="2"/>
              <a:cs typeface="FreeSans" pitchFamily="2"/>
            </a:endParaRPr>
          </a:p>
          <a:p>
            <a:pPr lvl="0" hangingPunct="0"/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if implementation desired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62423" y="3188760"/>
            <a:ext cx="1802033" cy="621793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Route 128.2/16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err="1">
                <a:latin typeface="Liberation Sans" pitchFamily="18"/>
                <a:ea typeface="Droid Sans Fallback" pitchFamily="2"/>
                <a:cs typeface="FreeSans" pitchFamily="2"/>
              </a:rPr>
              <a:t>n</a:t>
            </a:r>
            <a:r>
              <a:rPr lang="en-US" dirty="0" err="1" smtClean="0">
                <a:latin typeface="Liberation Sans" pitchFamily="18"/>
                <a:ea typeface="Droid Sans Fallback" pitchFamily="2"/>
                <a:cs typeface="FreeSans" pitchFamily="2"/>
              </a:rPr>
              <a:t>exthop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id 2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53064" y="5821665"/>
            <a:ext cx="3932718" cy="1418165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Route 128.1/16 </a:t>
            </a:r>
            <a:r>
              <a:rPr lang="en-US" sz="1800" b="0" i="0" u="none" strike="noStrike" kern="1200" cap="none" dirty="0" err="1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nexthop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2</a:t>
            </a:r>
            <a:endParaRPr lang="en-US" sz="1800" b="0" i="0" u="none" strike="noStrike" kern="1200" cap="none" dirty="0" smtClean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FreeSans" pitchFamily="2"/>
              </a:rPr>
              <a:t>Route-installed-state </a:t>
            </a:r>
            <a:r>
              <a:rPr lang="en-US" sz="1800" b="0" i="0" u="none" strike="noStrike" kern="1200" cap="none" dirty="0" smtClean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FreeSans" pitchFamily="2"/>
              </a:rPr>
              <a:t>Installed</a:t>
            </a:r>
            <a:endParaRPr lang="en-US" sz="1800" b="0" i="0" u="none" strike="noStrike" kern="1200" cap="none" dirty="0" smtClean="0">
              <a:ln>
                <a:noFill/>
              </a:ln>
              <a:solidFill>
                <a:srgbClr val="FF0000"/>
              </a:solidFill>
              <a:latin typeface="Liberation Sans" pitchFamily="18"/>
              <a:ea typeface="Droid Sans Fallback" pitchFamily="2"/>
              <a:cs typeface="FreeSans" pitchFamily="2"/>
            </a:endParaRPr>
          </a:p>
          <a:p>
            <a:pPr lvl="0" hangingPunct="0"/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Route 128.1/16 </a:t>
            </a:r>
            <a:r>
              <a:rPr lang="en-US" dirty="0" err="1">
                <a:latin typeface="Liberation Sans" pitchFamily="18"/>
                <a:ea typeface="Droid Sans Fallback" pitchFamily="2"/>
                <a:cs typeface="FreeSans" pitchFamily="2"/>
              </a:rPr>
              <a:t>nexthop</a:t>
            </a:r>
            <a:r>
              <a:rPr lang="en-US" dirty="0">
                <a:latin typeface="Liberation Sans" pitchFamily="18"/>
                <a:ea typeface="Droid Sans Fallback" pitchFamily="2"/>
                <a:cs typeface="FreeSans" pitchFamily="2"/>
              </a:rPr>
              <a:t> 1</a:t>
            </a:r>
          </a:p>
          <a:p>
            <a:pPr lvl="0" hangingPunct="0"/>
            <a:r>
              <a:rPr lang="en-US" dirty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FreeSans" pitchFamily="2"/>
              </a:rPr>
              <a:t>Route-installed-state Not installed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7843777" y="4321695"/>
            <a:ext cx="1097280" cy="548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DDOS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Attack 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9" name="Straight Connector 28"/>
          <p:cNvSpPr/>
          <p:nvPr/>
        </p:nvSpPr>
        <p:spPr>
          <a:xfrm flipH="1">
            <a:off x="5746320" y="4504573"/>
            <a:ext cx="2006016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18927" y="4068503"/>
            <a:ext cx="1802033" cy="621793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Route 128.2/16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err="1">
                <a:latin typeface="Liberation Sans" pitchFamily="18"/>
                <a:ea typeface="Droid Sans Fallback" pitchFamily="2"/>
                <a:cs typeface="FreeSans" pitchFamily="2"/>
              </a:rPr>
              <a:t>n</a:t>
            </a:r>
            <a:r>
              <a:rPr lang="en-US" dirty="0" err="1" smtClean="0">
                <a:latin typeface="Liberation Sans" pitchFamily="18"/>
                <a:ea typeface="Droid Sans Fallback" pitchFamily="2"/>
                <a:cs typeface="FreeSans" pitchFamily="2"/>
              </a:rPr>
              <a:t>exthop</a:t>
            </a:r>
            <a:r>
              <a:rPr lang="en-US" dirty="0" smtClean="0"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smtClean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id 2</a:t>
            </a: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0757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774</Words>
  <Application>Microsoft Office PowerPoint</Application>
  <PresentationFormat>Custom</PresentationFormat>
  <Paragraphs>390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</vt:lpstr>
      <vt:lpstr>I2RS RIB Route Example</vt:lpstr>
      <vt:lpstr>I2RS RIB Example </vt:lpstr>
      <vt:lpstr>Current Datastores</vt:lpstr>
      <vt:lpstr>Current Datastores (Ext. 1)</vt:lpstr>
      <vt:lpstr>Route</vt:lpstr>
      <vt:lpstr>Route  </vt:lpstr>
      <vt:lpstr>Thermostat Model Equivalent</vt:lpstr>
      <vt:lpstr>Route + Ephemeral Route</vt:lpstr>
      <vt:lpstr>Route + Ephemeral Route</vt:lpstr>
      <vt:lpstr>RESTCONF Example</vt:lpstr>
      <vt:lpstr>Issues</vt:lpstr>
      <vt:lpstr>Summary</vt:lpstr>
      <vt:lpstr>From I2RS Yang module to short ROUTE </vt:lpstr>
      <vt:lpstr>PowerPoint Presentation</vt:lpstr>
      <vt:lpstr>Route info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Extended Datastores (3)</dc:title>
  <dc:creator>Susan Hares</dc:creator>
  <cp:lastModifiedBy>skh</cp:lastModifiedBy>
  <cp:revision>31</cp:revision>
  <cp:lastPrinted>2015-09-04T02:48:29Z</cp:lastPrinted>
  <dcterms:created xsi:type="dcterms:W3CDTF">2015-06-21T08:43:34Z</dcterms:created>
  <dcterms:modified xsi:type="dcterms:W3CDTF">2015-09-04T02:48:35Z</dcterms:modified>
</cp:coreProperties>
</file>