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92" r:id="rId2"/>
    <p:sldId id="256" r:id="rId3"/>
    <p:sldId id="263" r:id="rId4"/>
    <p:sldId id="257" r:id="rId5"/>
    <p:sldId id="258" r:id="rId6"/>
    <p:sldId id="264" r:id="rId7"/>
    <p:sldId id="274" r:id="rId8"/>
    <p:sldId id="275" r:id="rId9"/>
    <p:sldId id="284" r:id="rId10"/>
    <p:sldId id="285" r:id="rId11"/>
    <p:sldId id="288" r:id="rId12"/>
    <p:sldId id="286" r:id="rId13"/>
    <p:sldId id="287" r:id="rId14"/>
    <p:sldId id="290" r:id="rId15"/>
    <p:sldId id="289" r:id="rId16"/>
    <p:sldId id="272" r:id="rId17"/>
    <p:sldId id="270" r:id="rId18"/>
    <p:sldId id="260" r:id="rId19"/>
    <p:sldId id="29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4" autoAdjust="0"/>
    <p:restoredTop sz="86463" autoAdjust="0"/>
  </p:normalViewPr>
  <p:slideViewPr>
    <p:cSldViewPr>
      <p:cViewPr>
        <p:scale>
          <a:sx n="57" d="100"/>
          <a:sy n="57" d="100"/>
        </p:scale>
        <p:origin x="-354" y="-66"/>
      </p:cViewPr>
      <p:guideLst>
        <p:guide orient="horz" pos="2160"/>
        <p:guide pos="2880"/>
      </p:guideLst>
    </p:cSldViewPr>
  </p:slideViewPr>
  <p:outlineViewPr>
    <p:cViewPr>
      <p:scale>
        <a:sx n="33" d="100"/>
        <a:sy n="33" d="100"/>
      </p:scale>
      <p:origin x="0" y="3594"/>
    </p:cViewPr>
  </p:outlineViewPr>
  <p:notesTextViewPr>
    <p:cViewPr>
      <p:scale>
        <a:sx n="1" d="1"/>
        <a:sy n="1" d="1"/>
      </p:scale>
      <p:origin x="0" y="0"/>
    </p:cViewPr>
  </p:notesTextViewPr>
  <p:sorterViewPr>
    <p:cViewPr>
      <p:scale>
        <a:sx n="100" d="100"/>
        <a:sy n="100" d="100"/>
      </p:scale>
      <p:origin x="0" y="121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FA4A9-DB79-4C1D-BEF2-C0A929BBAE48}" type="doc">
      <dgm:prSet loTypeId="urn:microsoft.com/office/officeart/2005/8/layout/hProcess9" loCatId="process" qsTypeId="urn:microsoft.com/office/officeart/2005/8/quickstyle/simple1" qsCatId="simple" csTypeId="urn:microsoft.com/office/officeart/2005/8/colors/accent1_2" csCatId="accent1" phldr="1"/>
      <dgm:spPr/>
    </dgm:pt>
    <dgm:pt modelId="{FFFADFE6-5722-4B3F-9DBA-FBE2D836274D}">
      <dgm:prSet phldrT="[Text]"/>
      <dgm:spPr>
        <a:gradFill rotWithShape="0">
          <a:gsLst>
            <a:gs pos="0">
              <a:srgbClr val="000000"/>
            </a:gs>
            <a:gs pos="39999">
              <a:srgbClr val="0A128C"/>
            </a:gs>
            <a:gs pos="70000">
              <a:srgbClr val="181CC7"/>
            </a:gs>
            <a:gs pos="88000">
              <a:srgbClr val="7005D4"/>
            </a:gs>
            <a:gs pos="100000">
              <a:srgbClr val="8C3D91"/>
            </a:gs>
          </a:gsLst>
          <a:lin ang="5400000" scaled="0"/>
        </a:gradFill>
      </dgm:spPr>
      <dgm:t>
        <a:bodyPr/>
        <a:lstStyle/>
        <a:p>
          <a:r>
            <a:rPr lang="en-US" b="1" dirty="0" smtClean="0"/>
            <a:t>User</a:t>
          </a:r>
          <a:endParaRPr lang="en-US" b="1" dirty="0"/>
        </a:p>
      </dgm:t>
    </dgm:pt>
    <dgm:pt modelId="{14B491C4-DA0F-432C-8275-58E2E296D774}" type="parTrans" cxnId="{A928FF6D-0555-4E1B-8029-69C45C4F5307}">
      <dgm:prSet/>
      <dgm:spPr/>
      <dgm:t>
        <a:bodyPr/>
        <a:lstStyle/>
        <a:p>
          <a:endParaRPr lang="en-US"/>
        </a:p>
      </dgm:t>
    </dgm:pt>
    <dgm:pt modelId="{88A69463-B822-46AD-BBE3-825CB0C91C61}" type="sibTrans" cxnId="{A928FF6D-0555-4E1B-8029-69C45C4F5307}">
      <dgm:prSet/>
      <dgm:spPr/>
      <dgm:t>
        <a:bodyPr/>
        <a:lstStyle/>
        <a:p>
          <a:endParaRPr lang="en-US"/>
        </a:p>
      </dgm:t>
    </dgm:pt>
    <dgm:pt modelId="{3E620C2D-B368-4DF6-A7F7-0AFB6035CD0C}">
      <dgm:prSet phldrT="[Text]"/>
      <dgm:spPr/>
      <dgm:t>
        <a:bodyPr/>
        <a:lstStyle/>
        <a:p>
          <a:r>
            <a:rPr lang="en-US" b="1" dirty="0" smtClean="0"/>
            <a:t>Intent</a:t>
          </a:r>
          <a:endParaRPr lang="en-US" b="1" dirty="0"/>
        </a:p>
      </dgm:t>
    </dgm:pt>
    <dgm:pt modelId="{642609D5-6757-462D-AC8E-C34A8D09CE21}" type="parTrans" cxnId="{699E7DCC-1156-4A50-8533-FF89591BD806}">
      <dgm:prSet/>
      <dgm:spPr/>
      <dgm:t>
        <a:bodyPr/>
        <a:lstStyle/>
        <a:p>
          <a:endParaRPr lang="en-US"/>
        </a:p>
      </dgm:t>
    </dgm:pt>
    <dgm:pt modelId="{F8508355-CCA9-4428-8D42-00C25A0922B5}" type="sibTrans" cxnId="{699E7DCC-1156-4A50-8533-FF89591BD806}">
      <dgm:prSet/>
      <dgm:spPr/>
      <dgm:t>
        <a:bodyPr/>
        <a:lstStyle/>
        <a:p>
          <a:endParaRPr lang="en-US"/>
        </a:p>
      </dgm:t>
    </dgm:pt>
    <dgm:pt modelId="{5C885409-27F2-40BA-B851-3E2C270E1ECD}">
      <dgm:prSet phldrT="[Text]"/>
      <dgm:spPr>
        <a:gradFill rotWithShape="0">
          <a:gsLst>
            <a:gs pos="0">
              <a:srgbClr val="D6B19C"/>
            </a:gs>
            <a:gs pos="30000">
              <a:srgbClr val="D49E6C"/>
            </a:gs>
            <a:gs pos="70000">
              <a:srgbClr val="A65528"/>
            </a:gs>
            <a:gs pos="100000">
              <a:srgbClr val="663012"/>
            </a:gs>
          </a:gsLst>
          <a:lin ang="5400000" scaled="0"/>
        </a:gradFill>
      </dgm:spPr>
      <dgm:t>
        <a:bodyPr/>
        <a:lstStyle/>
        <a:p>
          <a:r>
            <a:rPr lang="en-US" b="1" dirty="0" smtClean="0"/>
            <a:t>Context</a:t>
          </a:r>
          <a:endParaRPr lang="en-US" b="1" dirty="0"/>
        </a:p>
      </dgm:t>
    </dgm:pt>
    <dgm:pt modelId="{59BF8EEC-E211-4E83-8661-D752AB36A01B}" type="parTrans" cxnId="{576BBAFA-D6A7-4C89-9C2C-0C4E8B7F44E9}">
      <dgm:prSet/>
      <dgm:spPr/>
      <dgm:t>
        <a:bodyPr/>
        <a:lstStyle/>
        <a:p>
          <a:endParaRPr lang="en-US"/>
        </a:p>
      </dgm:t>
    </dgm:pt>
    <dgm:pt modelId="{7CD61828-112E-4935-A52B-14B4584BAA50}" type="sibTrans" cxnId="{576BBAFA-D6A7-4C89-9C2C-0C4E8B7F44E9}">
      <dgm:prSet/>
      <dgm:spPr/>
      <dgm:t>
        <a:bodyPr/>
        <a:lstStyle/>
        <a:p>
          <a:endParaRPr lang="en-US"/>
        </a:p>
      </dgm:t>
    </dgm:pt>
    <dgm:pt modelId="{07525B8B-AFB6-4A17-B597-9098DE83E916}" type="pres">
      <dgm:prSet presAssocID="{01AFA4A9-DB79-4C1D-BEF2-C0A929BBAE48}" presName="CompostProcess" presStyleCnt="0">
        <dgm:presLayoutVars>
          <dgm:dir/>
          <dgm:resizeHandles val="exact"/>
        </dgm:presLayoutVars>
      </dgm:prSet>
      <dgm:spPr/>
    </dgm:pt>
    <dgm:pt modelId="{319B8A04-08D8-487D-805D-2972AD611F2B}" type="pres">
      <dgm:prSet presAssocID="{01AFA4A9-DB79-4C1D-BEF2-C0A929BBAE48}" presName="arrow" presStyleLbl="bgShp" presStyleIdx="0" presStyleCnt="1" custLinFactNeighborX="-6828" custLinFactNeighborY="-8088"/>
      <dgm:spPr/>
    </dgm:pt>
    <dgm:pt modelId="{124DA21B-0801-49D2-A849-C43A7E24C622}" type="pres">
      <dgm:prSet presAssocID="{01AFA4A9-DB79-4C1D-BEF2-C0A929BBAE48}" presName="linearProcess" presStyleCnt="0"/>
      <dgm:spPr/>
    </dgm:pt>
    <dgm:pt modelId="{1C843A23-1115-44D6-B7B1-FB6C0A1E6129}" type="pres">
      <dgm:prSet presAssocID="{FFFADFE6-5722-4B3F-9DBA-FBE2D836274D}" presName="textNode" presStyleLbl="node1" presStyleIdx="0" presStyleCnt="3">
        <dgm:presLayoutVars>
          <dgm:bulletEnabled val="1"/>
        </dgm:presLayoutVars>
      </dgm:prSet>
      <dgm:spPr/>
      <dgm:t>
        <a:bodyPr/>
        <a:lstStyle/>
        <a:p>
          <a:endParaRPr lang="en-US"/>
        </a:p>
      </dgm:t>
    </dgm:pt>
    <dgm:pt modelId="{3433E2B9-EBA8-4073-919C-9B970D69788C}" type="pres">
      <dgm:prSet presAssocID="{88A69463-B822-46AD-BBE3-825CB0C91C61}" presName="sibTrans" presStyleCnt="0"/>
      <dgm:spPr/>
    </dgm:pt>
    <dgm:pt modelId="{CF59C906-DFE4-41E2-B52F-6D01106C9F2F}" type="pres">
      <dgm:prSet presAssocID="{3E620C2D-B368-4DF6-A7F7-0AFB6035CD0C}" presName="textNode" presStyleLbl="node1" presStyleIdx="1" presStyleCnt="3">
        <dgm:presLayoutVars>
          <dgm:bulletEnabled val="1"/>
        </dgm:presLayoutVars>
      </dgm:prSet>
      <dgm:spPr/>
      <dgm:t>
        <a:bodyPr/>
        <a:lstStyle/>
        <a:p>
          <a:endParaRPr lang="en-US"/>
        </a:p>
      </dgm:t>
    </dgm:pt>
    <dgm:pt modelId="{9B51F527-7369-453F-A2EA-1BE2405E714A}" type="pres">
      <dgm:prSet presAssocID="{F8508355-CCA9-4428-8D42-00C25A0922B5}" presName="sibTrans" presStyleCnt="0"/>
      <dgm:spPr/>
    </dgm:pt>
    <dgm:pt modelId="{5540E565-6C1C-44AD-80F6-EB35D3486079}" type="pres">
      <dgm:prSet presAssocID="{5C885409-27F2-40BA-B851-3E2C270E1ECD}" presName="textNode" presStyleLbl="node1" presStyleIdx="2" presStyleCnt="3">
        <dgm:presLayoutVars>
          <dgm:bulletEnabled val="1"/>
        </dgm:presLayoutVars>
      </dgm:prSet>
      <dgm:spPr/>
      <dgm:t>
        <a:bodyPr/>
        <a:lstStyle/>
        <a:p>
          <a:endParaRPr lang="en-US"/>
        </a:p>
      </dgm:t>
    </dgm:pt>
  </dgm:ptLst>
  <dgm:cxnLst>
    <dgm:cxn modelId="{699E7DCC-1156-4A50-8533-FF89591BD806}" srcId="{01AFA4A9-DB79-4C1D-BEF2-C0A929BBAE48}" destId="{3E620C2D-B368-4DF6-A7F7-0AFB6035CD0C}" srcOrd="1" destOrd="0" parTransId="{642609D5-6757-462D-AC8E-C34A8D09CE21}" sibTransId="{F8508355-CCA9-4428-8D42-00C25A0922B5}"/>
    <dgm:cxn modelId="{45D0BB68-2F61-441B-8C8A-094D328EB6EA}" type="presOf" srcId="{FFFADFE6-5722-4B3F-9DBA-FBE2D836274D}" destId="{1C843A23-1115-44D6-B7B1-FB6C0A1E6129}" srcOrd="0" destOrd="0" presId="urn:microsoft.com/office/officeart/2005/8/layout/hProcess9"/>
    <dgm:cxn modelId="{B90D20E5-B051-4DC1-BCC8-D33E3E801284}" type="presOf" srcId="{5C885409-27F2-40BA-B851-3E2C270E1ECD}" destId="{5540E565-6C1C-44AD-80F6-EB35D3486079}" srcOrd="0" destOrd="0" presId="urn:microsoft.com/office/officeart/2005/8/layout/hProcess9"/>
    <dgm:cxn modelId="{2E8DF71E-9F14-4AC4-BB88-AFFBA643AA0B}" type="presOf" srcId="{01AFA4A9-DB79-4C1D-BEF2-C0A929BBAE48}" destId="{07525B8B-AFB6-4A17-B597-9098DE83E916}" srcOrd="0" destOrd="0" presId="urn:microsoft.com/office/officeart/2005/8/layout/hProcess9"/>
    <dgm:cxn modelId="{576BBAFA-D6A7-4C89-9C2C-0C4E8B7F44E9}" srcId="{01AFA4A9-DB79-4C1D-BEF2-C0A929BBAE48}" destId="{5C885409-27F2-40BA-B851-3E2C270E1ECD}" srcOrd="2" destOrd="0" parTransId="{59BF8EEC-E211-4E83-8661-D752AB36A01B}" sibTransId="{7CD61828-112E-4935-A52B-14B4584BAA50}"/>
    <dgm:cxn modelId="{A928FF6D-0555-4E1B-8029-69C45C4F5307}" srcId="{01AFA4A9-DB79-4C1D-BEF2-C0A929BBAE48}" destId="{FFFADFE6-5722-4B3F-9DBA-FBE2D836274D}" srcOrd="0" destOrd="0" parTransId="{14B491C4-DA0F-432C-8275-58E2E296D774}" sibTransId="{88A69463-B822-46AD-BBE3-825CB0C91C61}"/>
    <dgm:cxn modelId="{3461ADC9-1DD9-4166-81A7-9746163EBB18}" type="presOf" srcId="{3E620C2D-B368-4DF6-A7F7-0AFB6035CD0C}" destId="{CF59C906-DFE4-41E2-B52F-6D01106C9F2F}" srcOrd="0" destOrd="0" presId="urn:microsoft.com/office/officeart/2005/8/layout/hProcess9"/>
    <dgm:cxn modelId="{C3BA4C4D-1099-4890-9618-8DAB159BF3F4}" type="presParOf" srcId="{07525B8B-AFB6-4A17-B597-9098DE83E916}" destId="{319B8A04-08D8-487D-805D-2972AD611F2B}" srcOrd="0" destOrd="0" presId="urn:microsoft.com/office/officeart/2005/8/layout/hProcess9"/>
    <dgm:cxn modelId="{BACDE351-D06A-4D67-9FE5-4412BCF89368}" type="presParOf" srcId="{07525B8B-AFB6-4A17-B597-9098DE83E916}" destId="{124DA21B-0801-49D2-A849-C43A7E24C622}" srcOrd="1" destOrd="0" presId="urn:microsoft.com/office/officeart/2005/8/layout/hProcess9"/>
    <dgm:cxn modelId="{73CA8B69-68DE-4BA7-93BC-B3F8B6013978}" type="presParOf" srcId="{124DA21B-0801-49D2-A849-C43A7E24C622}" destId="{1C843A23-1115-44D6-B7B1-FB6C0A1E6129}" srcOrd="0" destOrd="0" presId="urn:microsoft.com/office/officeart/2005/8/layout/hProcess9"/>
    <dgm:cxn modelId="{61C86004-C0A1-4828-B35C-2AABC15C3466}" type="presParOf" srcId="{124DA21B-0801-49D2-A849-C43A7E24C622}" destId="{3433E2B9-EBA8-4073-919C-9B970D69788C}" srcOrd="1" destOrd="0" presId="urn:microsoft.com/office/officeart/2005/8/layout/hProcess9"/>
    <dgm:cxn modelId="{1B1A1BAE-B79D-4CD9-8933-4B9A3345E7E1}" type="presParOf" srcId="{124DA21B-0801-49D2-A849-C43A7E24C622}" destId="{CF59C906-DFE4-41E2-B52F-6D01106C9F2F}" srcOrd="2" destOrd="0" presId="urn:microsoft.com/office/officeart/2005/8/layout/hProcess9"/>
    <dgm:cxn modelId="{DF709585-AB1E-456C-A96E-C93AC9707C94}" type="presParOf" srcId="{124DA21B-0801-49D2-A849-C43A7E24C622}" destId="{9B51F527-7369-453F-A2EA-1BE2405E714A}" srcOrd="3" destOrd="0" presId="urn:microsoft.com/office/officeart/2005/8/layout/hProcess9"/>
    <dgm:cxn modelId="{2B5C485A-E0D6-4247-B665-C1C6F7CD31E9}" type="presParOf" srcId="{124DA21B-0801-49D2-A849-C43A7E24C622}" destId="{5540E565-6C1C-44AD-80F6-EB35D348607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77DA94-C7CE-4A93-B106-245B4415C8FC}" type="doc">
      <dgm:prSet loTypeId="urn:microsoft.com/office/officeart/2005/8/layout/gear1" loCatId="cycle" qsTypeId="urn:microsoft.com/office/officeart/2005/8/quickstyle/simple1" qsCatId="simple" csTypeId="urn:microsoft.com/office/officeart/2005/8/colors/accent1_2" csCatId="accent1" phldr="1"/>
      <dgm:spPr/>
    </dgm:pt>
    <dgm:pt modelId="{D6F61E57-C49B-499A-8BE6-1834320D355C}">
      <dgm:prSet phldrT="[Text]"/>
      <dgm:spPr/>
      <dgm:t>
        <a:bodyPr/>
        <a:lstStyle/>
        <a:p>
          <a:r>
            <a:rPr lang="en-US" b="1" dirty="0" smtClean="0"/>
            <a:t>Intent</a:t>
          </a:r>
          <a:endParaRPr lang="en-US" b="1" dirty="0"/>
        </a:p>
      </dgm:t>
    </dgm:pt>
    <dgm:pt modelId="{7DFF13D6-2438-401F-A4D0-F0DA1470D38A}" type="parTrans" cxnId="{6769F388-8AF3-448D-9081-3451CA81EFD7}">
      <dgm:prSet/>
      <dgm:spPr/>
      <dgm:t>
        <a:bodyPr/>
        <a:lstStyle/>
        <a:p>
          <a:endParaRPr lang="en-US"/>
        </a:p>
      </dgm:t>
    </dgm:pt>
    <dgm:pt modelId="{ECB825FA-8D85-40F2-AABC-CAD6B282636D}" type="sibTrans" cxnId="{6769F388-8AF3-448D-9081-3451CA81EFD7}">
      <dgm:prSet/>
      <dgm:spPr/>
      <dgm:t>
        <a:bodyPr/>
        <a:lstStyle/>
        <a:p>
          <a:endParaRPr lang="en-US"/>
        </a:p>
      </dgm:t>
    </dgm:pt>
    <dgm:pt modelId="{3A3570F3-650B-422B-994D-B9558183C1DB}">
      <dgm:prSet phldrT="[Text]"/>
      <dgm:spPr/>
      <dgm:t>
        <a:bodyPr/>
        <a:lstStyle/>
        <a:p>
          <a:r>
            <a:rPr lang="en-US" dirty="0" smtClean="0"/>
            <a:t>App 1</a:t>
          </a:r>
          <a:endParaRPr lang="en-US" dirty="0"/>
        </a:p>
      </dgm:t>
    </dgm:pt>
    <dgm:pt modelId="{FAE42EA2-2299-4329-B630-3A3CF05738D4}" type="parTrans" cxnId="{21C2A101-3430-465E-A053-BACB5A159E69}">
      <dgm:prSet/>
      <dgm:spPr/>
      <dgm:t>
        <a:bodyPr/>
        <a:lstStyle/>
        <a:p>
          <a:endParaRPr lang="en-US"/>
        </a:p>
      </dgm:t>
    </dgm:pt>
    <dgm:pt modelId="{D2216CE8-D344-4E5E-A360-BDC194A2D793}" type="sibTrans" cxnId="{21C2A101-3430-465E-A053-BACB5A159E69}">
      <dgm:prSet/>
      <dgm:spPr/>
      <dgm:t>
        <a:bodyPr/>
        <a:lstStyle/>
        <a:p>
          <a:endParaRPr lang="en-US"/>
        </a:p>
      </dgm:t>
    </dgm:pt>
    <dgm:pt modelId="{7DC37437-94B4-43E2-A6DD-E14217F1E864}">
      <dgm:prSet phldrT="[Text]"/>
      <dgm:spPr/>
      <dgm:t>
        <a:bodyPr/>
        <a:lstStyle/>
        <a:p>
          <a:endParaRPr lang="en-US"/>
        </a:p>
      </dgm:t>
    </dgm:pt>
    <dgm:pt modelId="{63549903-5443-48DD-9C44-3B022F756ADB}" type="parTrans" cxnId="{BF804FA5-452D-47C6-A1A4-469AF75F9534}">
      <dgm:prSet/>
      <dgm:spPr/>
      <dgm:t>
        <a:bodyPr/>
        <a:lstStyle/>
        <a:p>
          <a:endParaRPr lang="en-US"/>
        </a:p>
      </dgm:t>
    </dgm:pt>
    <dgm:pt modelId="{E4EEDD93-87EB-43AE-A145-F24BA9192429}" type="sibTrans" cxnId="{BF804FA5-452D-47C6-A1A4-469AF75F9534}">
      <dgm:prSet/>
      <dgm:spPr/>
      <dgm:t>
        <a:bodyPr/>
        <a:lstStyle/>
        <a:p>
          <a:endParaRPr lang="en-US"/>
        </a:p>
      </dgm:t>
    </dgm:pt>
    <dgm:pt modelId="{642EB52D-C81F-4070-8736-8DD10390F3D2}">
      <dgm:prSet phldrT="[Text]"/>
      <dgm:spPr/>
      <dgm:t>
        <a:bodyPr/>
        <a:lstStyle/>
        <a:p>
          <a:r>
            <a:rPr lang="en-US" b="1" dirty="0" smtClean="0"/>
            <a:t>App 2</a:t>
          </a:r>
          <a:endParaRPr lang="en-US" b="1" dirty="0"/>
        </a:p>
      </dgm:t>
    </dgm:pt>
    <dgm:pt modelId="{D0FA1616-4C18-494D-985F-C98F35A83EDA}" type="parTrans" cxnId="{3C23C055-2D95-436D-A94A-981866BC2144}">
      <dgm:prSet/>
      <dgm:spPr/>
      <dgm:t>
        <a:bodyPr/>
        <a:lstStyle/>
        <a:p>
          <a:endParaRPr lang="en-US"/>
        </a:p>
      </dgm:t>
    </dgm:pt>
    <dgm:pt modelId="{B8267808-440A-42DF-B6E6-B387F407EC27}" type="sibTrans" cxnId="{3C23C055-2D95-436D-A94A-981866BC2144}">
      <dgm:prSet/>
      <dgm:spPr/>
      <dgm:t>
        <a:bodyPr/>
        <a:lstStyle/>
        <a:p>
          <a:endParaRPr lang="en-US"/>
        </a:p>
      </dgm:t>
    </dgm:pt>
    <dgm:pt modelId="{469BAAF0-6041-43E6-BBF4-643956BA691B}" type="pres">
      <dgm:prSet presAssocID="{AA77DA94-C7CE-4A93-B106-245B4415C8FC}" presName="composite" presStyleCnt="0">
        <dgm:presLayoutVars>
          <dgm:chMax val="3"/>
          <dgm:animLvl val="lvl"/>
          <dgm:resizeHandles val="exact"/>
        </dgm:presLayoutVars>
      </dgm:prSet>
      <dgm:spPr/>
    </dgm:pt>
    <dgm:pt modelId="{83CCF2F7-A729-4B96-A1E5-D3EBBA39894D}" type="pres">
      <dgm:prSet presAssocID="{D6F61E57-C49B-499A-8BE6-1834320D355C}" presName="gear1" presStyleLbl="node1" presStyleIdx="0" presStyleCnt="3" custLinFactNeighborX="17785" custLinFactNeighborY="-11253">
        <dgm:presLayoutVars>
          <dgm:chMax val="1"/>
          <dgm:bulletEnabled val="1"/>
        </dgm:presLayoutVars>
      </dgm:prSet>
      <dgm:spPr/>
      <dgm:t>
        <a:bodyPr/>
        <a:lstStyle/>
        <a:p>
          <a:endParaRPr lang="en-US"/>
        </a:p>
      </dgm:t>
    </dgm:pt>
    <dgm:pt modelId="{440F5CF7-7BE5-46BF-8B28-84137717669A}" type="pres">
      <dgm:prSet presAssocID="{D6F61E57-C49B-499A-8BE6-1834320D355C}" presName="gear1srcNode" presStyleLbl="node1" presStyleIdx="0" presStyleCnt="3"/>
      <dgm:spPr/>
      <dgm:t>
        <a:bodyPr/>
        <a:lstStyle/>
        <a:p>
          <a:endParaRPr lang="en-US"/>
        </a:p>
      </dgm:t>
    </dgm:pt>
    <dgm:pt modelId="{DDC055B1-6973-4AB8-8994-4D92F05016B3}" type="pres">
      <dgm:prSet presAssocID="{D6F61E57-C49B-499A-8BE6-1834320D355C}" presName="gear1dstNode" presStyleLbl="node1" presStyleIdx="0" presStyleCnt="3"/>
      <dgm:spPr/>
      <dgm:t>
        <a:bodyPr/>
        <a:lstStyle/>
        <a:p>
          <a:endParaRPr lang="en-US"/>
        </a:p>
      </dgm:t>
    </dgm:pt>
    <dgm:pt modelId="{4192367D-AC6A-4D6A-BC26-DBE8600119E6}" type="pres">
      <dgm:prSet presAssocID="{642EB52D-C81F-4070-8736-8DD10390F3D2}" presName="gear2" presStyleLbl="node1" presStyleIdx="1" presStyleCnt="3" custLinFactNeighborX="17785" custLinFactNeighborY="-11253">
        <dgm:presLayoutVars>
          <dgm:chMax val="1"/>
          <dgm:bulletEnabled val="1"/>
        </dgm:presLayoutVars>
      </dgm:prSet>
      <dgm:spPr/>
      <dgm:t>
        <a:bodyPr/>
        <a:lstStyle/>
        <a:p>
          <a:endParaRPr lang="en-US"/>
        </a:p>
      </dgm:t>
    </dgm:pt>
    <dgm:pt modelId="{B67653D6-A941-4B10-8159-3E8BC97738C7}" type="pres">
      <dgm:prSet presAssocID="{642EB52D-C81F-4070-8736-8DD10390F3D2}" presName="gear2srcNode" presStyleLbl="node1" presStyleIdx="1" presStyleCnt="3"/>
      <dgm:spPr/>
      <dgm:t>
        <a:bodyPr/>
        <a:lstStyle/>
        <a:p>
          <a:endParaRPr lang="en-US"/>
        </a:p>
      </dgm:t>
    </dgm:pt>
    <dgm:pt modelId="{EBCF85D4-1B68-4483-9EB8-EB2C1D233DF2}" type="pres">
      <dgm:prSet presAssocID="{642EB52D-C81F-4070-8736-8DD10390F3D2}" presName="gear2dstNode" presStyleLbl="node1" presStyleIdx="1" presStyleCnt="3"/>
      <dgm:spPr/>
      <dgm:t>
        <a:bodyPr/>
        <a:lstStyle/>
        <a:p>
          <a:endParaRPr lang="en-US"/>
        </a:p>
      </dgm:t>
    </dgm:pt>
    <dgm:pt modelId="{F0008D5F-F85F-4A0B-857D-3EF7A1E8DD3D}" type="pres">
      <dgm:prSet presAssocID="{3A3570F3-650B-422B-994D-B9558183C1DB}" presName="gear3" presStyleLbl="node1" presStyleIdx="2" presStyleCnt="3" custLinFactNeighborX="17061" custLinFactNeighborY="-2670"/>
      <dgm:spPr/>
      <dgm:t>
        <a:bodyPr/>
        <a:lstStyle/>
        <a:p>
          <a:endParaRPr lang="en-US"/>
        </a:p>
      </dgm:t>
    </dgm:pt>
    <dgm:pt modelId="{F14A452E-54E7-4DDD-8489-359CCC706057}" type="pres">
      <dgm:prSet presAssocID="{3A3570F3-650B-422B-994D-B9558183C1DB}" presName="gear3tx" presStyleLbl="node1" presStyleIdx="2" presStyleCnt="3">
        <dgm:presLayoutVars>
          <dgm:chMax val="1"/>
          <dgm:bulletEnabled val="1"/>
        </dgm:presLayoutVars>
      </dgm:prSet>
      <dgm:spPr/>
      <dgm:t>
        <a:bodyPr/>
        <a:lstStyle/>
        <a:p>
          <a:endParaRPr lang="en-US"/>
        </a:p>
      </dgm:t>
    </dgm:pt>
    <dgm:pt modelId="{4BA6D3F7-1C1E-4D58-B9FA-2E4DFC03C658}" type="pres">
      <dgm:prSet presAssocID="{3A3570F3-650B-422B-994D-B9558183C1DB}" presName="gear3srcNode" presStyleLbl="node1" presStyleIdx="2" presStyleCnt="3"/>
      <dgm:spPr/>
      <dgm:t>
        <a:bodyPr/>
        <a:lstStyle/>
        <a:p>
          <a:endParaRPr lang="en-US"/>
        </a:p>
      </dgm:t>
    </dgm:pt>
    <dgm:pt modelId="{1F6975A3-7453-4BD7-B4E0-83F5822563E2}" type="pres">
      <dgm:prSet presAssocID="{3A3570F3-650B-422B-994D-B9558183C1DB}" presName="gear3dstNode" presStyleLbl="node1" presStyleIdx="2" presStyleCnt="3"/>
      <dgm:spPr/>
      <dgm:t>
        <a:bodyPr/>
        <a:lstStyle/>
        <a:p>
          <a:endParaRPr lang="en-US"/>
        </a:p>
      </dgm:t>
    </dgm:pt>
    <dgm:pt modelId="{EF280D0D-E179-47F0-99FC-B94EF95B850F}" type="pres">
      <dgm:prSet presAssocID="{ECB825FA-8D85-40F2-AABC-CAD6B282636D}" presName="connector1" presStyleLbl="sibTrans2D1" presStyleIdx="0" presStyleCnt="3"/>
      <dgm:spPr/>
      <dgm:t>
        <a:bodyPr/>
        <a:lstStyle/>
        <a:p>
          <a:endParaRPr lang="en-US"/>
        </a:p>
      </dgm:t>
    </dgm:pt>
    <dgm:pt modelId="{2AED1ACB-0565-454D-AF1B-3A614A50271E}" type="pres">
      <dgm:prSet presAssocID="{B8267808-440A-42DF-B6E6-B387F407EC27}" presName="connector2" presStyleLbl="sibTrans2D1" presStyleIdx="1" presStyleCnt="3"/>
      <dgm:spPr/>
      <dgm:t>
        <a:bodyPr/>
        <a:lstStyle/>
        <a:p>
          <a:endParaRPr lang="en-US"/>
        </a:p>
      </dgm:t>
    </dgm:pt>
    <dgm:pt modelId="{294BFD95-5395-47CA-92C1-B2071CC53176}" type="pres">
      <dgm:prSet presAssocID="{D2216CE8-D344-4E5E-A360-BDC194A2D793}" presName="connector3" presStyleLbl="sibTrans2D1" presStyleIdx="2" presStyleCnt="3"/>
      <dgm:spPr/>
      <dgm:t>
        <a:bodyPr/>
        <a:lstStyle/>
        <a:p>
          <a:endParaRPr lang="en-US"/>
        </a:p>
      </dgm:t>
    </dgm:pt>
  </dgm:ptLst>
  <dgm:cxnLst>
    <dgm:cxn modelId="{3C23C055-2D95-436D-A94A-981866BC2144}" srcId="{AA77DA94-C7CE-4A93-B106-245B4415C8FC}" destId="{642EB52D-C81F-4070-8736-8DD10390F3D2}" srcOrd="1" destOrd="0" parTransId="{D0FA1616-4C18-494D-985F-C98F35A83EDA}" sibTransId="{B8267808-440A-42DF-B6E6-B387F407EC27}"/>
    <dgm:cxn modelId="{C8D0A8FB-32F7-44F3-9DEC-AD7B2B4DE251}" type="presOf" srcId="{3A3570F3-650B-422B-994D-B9558183C1DB}" destId="{F0008D5F-F85F-4A0B-857D-3EF7A1E8DD3D}" srcOrd="0" destOrd="0" presId="urn:microsoft.com/office/officeart/2005/8/layout/gear1"/>
    <dgm:cxn modelId="{E044A5B9-D9FB-484A-8644-397FEB4117DB}" type="presOf" srcId="{642EB52D-C81F-4070-8736-8DD10390F3D2}" destId="{4192367D-AC6A-4D6A-BC26-DBE8600119E6}" srcOrd="0" destOrd="0" presId="urn:microsoft.com/office/officeart/2005/8/layout/gear1"/>
    <dgm:cxn modelId="{8F0303CD-5DEE-4EAC-9D82-00DA217B95B2}" type="presOf" srcId="{D6F61E57-C49B-499A-8BE6-1834320D355C}" destId="{DDC055B1-6973-4AB8-8994-4D92F05016B3}" srcOrd="2" destOrd="0" presId="urn:microsoft.com/office/officeart/2005/8/layout/gear1"/>
    <dgm:cxn modelId="{21C2A101-3430-465E-A053-BACB5A159E69}" srcId="{AA77DA94-C7CE-4A93-B106-245B4415C8FC}" destId="{3A3570F3-650B-422B-994D-B9558183C1DB}" srcOrd="2" destOrd="0" parTransId="{FAE42EA2-2299-4329-B630-3A3CF05738D4}" sibTransId="{D2216CE8-D344-4E5E-A360-BDC194A2D793}"/>
    <dgm:cxn modelId="{6769F388-8AF3-448D-9081-3451CA81EFD7}" srcId="{AA77DA94-C7CE-4A93-B106-245B4415C8FC}" destId="{D6F61E57-C49B-499A-8BE6-1834320D355C}" srcOrd="0" destOrd="0" parTransId="{7DFF13D6-2438-401F-A4D0-F0DA1470D38A}" sibTransId="{ECB825FA-8D85-40F2-AABC-CAD6B282636D}"/>
    <dgm:cxn modelId="{BF804FA5-452D-47C6-A1A4-469AF75F9534}" srcId="{AA77DA94-C7CE-4A93-B106-245B4415C8FC}" destId="{7DC37437-94B4-43E2-A6DD-E14217F1E864}" srcOrd="3" destOrd="0" parTransId="{63549903-5443-48DD-9C44-3B022F756ADB}" sibTransId="{E4EEDD93-87EB-43AE-A145-F24BA9192429}"/>
    <dgm:cxn modelId="{6835FE4C-75DB-484D-944A-A6D43FB23F06}" type="presOf" srcId="{AA77DA94-C7CE-4A93-B106-245B4415C8FC}" destId="{469BAAF0-6041-43E6-BBF4-643956BA691B}" srcOrd="0" destOrd="0" presId="urn:microsoft.com/office/officeart/2005/8/layout/gear1"/>
    <dgm:cxn modelId="{7CE484C7-88E0-494F-ADF8-1F2C0CD8F010}" type="presOf" srcId="{ECB825FA-8D85-40F2-AABC-CAD6B282636D}" destId="{EF280D0D-E179-47F0-99FC-B94EF95B850F}" srcOrd="0" destOrd="0" presId="urn:microsoft.com/office/officeart/2005/8/layout/gear1"/>
    <dgm:cxn modelId="{A78309A9-B9BA-40C4-BBB2-E4F58FABD48F}" type="presOf" srcId="{642EB52D-C81F-4070-8736-8DD10390F3D2}" destId="{EBCF85D4-1B68-4483-9EB8-EB2C1D233DF2}" srcOrd="2" destOrd="0" presId="urn:microsoft.com/office/officeart/2005/8/layout/gear1"/>
    <dgm:cxn modelId="{64D06820-0BAF-4005-BB48-A579798EEEDC}" type="presOf" srcId="{B8267808-440A-42DF-B6E6-B387F407EC27}" destId="{2AED1ACB-0565-454D-AF1B-3A614A50271E}" srcOrd="0" destOrd="0" presId="urn:microsoft.com/office/officeart/2005/8/layout/gear1"/>
    <dgm:cxn modelId="{A3298108-514A-4267-9C39-4E2C490438CB}" type="presOf" srcId="{3A3570F3-650B-422B-994D-B9558183C1DB}" destId="{1F6975A3-7453-4BD7-B4E0-83F5822563E2}" srcOrd="3" destOrd="0" presId="urn:microsoft.com/office/officeart/2005/8/layout/gear1"/>
    <dgm:cxn modelId="{F3959B8D-C10F-48E3-9759-2EE193F9BE86}" type="presOf" srcId="{D6F61E57-C49B-499A-8BE6-1834320D355C}" destId="{440F5CF7-7BE5-46BF-8B28-84137717669A}" srcOrd="1" destOrd="0" presId="urn:microsoft.com/office/officeart/2005/8/layout/gear1"/>
    <dgm:cxn modelId="{21B291AE-F5EA-49FC-95FB-8D80F0A842D5}" type="presOf" srcId="{642EB52D-C81F-4070-8736-8DD10390F3D2}" destId="{B67653D6-A941-4B10-8159-3E8BC97738C7}" srcOrd="1" destOrd="0" presId="urn:microsoft.com/office/officeart/2005/8/layout/gear1"/>
    <dgm:cxn modelId="{11916D17-B131-422D-91D8-6BE74083F265}" type="presOf" srcId="{3A3570F3-650B-422B-994D-B9558183C1DB}" destId="{4BA6D3F7-1C1E-4D58-B9FA-2E4DFC03C658}" srcOrd="2" destOrd="0" presId="urn:microsoft.com/office/officeart/2005/8/layout/gear1"/>
    <dgm:cxn modelId="{D14A8B8E-4C07-4E14-832C-14C565C380EB}" type="presOf" srcId="{D2216CE8-D344-4E5E-A360-BDC194A2D793}" destId="{294BFD95-5395-47CA-92C1-B2071CC53176}" srcOrd="0" destOrd="0" presId="urn:microsoft.com/office/officeart/2005/8/layout/gear1"/>
    <dgm:cxn modelId="{BA4A4726-6F74-4C5E-B491-4F6CFC893E7B}" type="presOf" srcId="{D6F61E57-C49B-499A-8BE6-1834320D355C}" destId="{83CCF2F7-A729-4B96-A1E5-D3EBBA39894D}" srcOrd="0" destOrd="0" presId="urn:microsoft.com/office/officeart/2005/8/layout/gear1"/>
    <dgm:cxn modelId="{453F3438-440B-4DFB-B750-96E707D1E356}" type="presOf" srcId="{3A3570F3-650B-422B-994D-B9558183C1DB}" destId="{F14A452E-54E7-4DDD-8489-359CCC706057}" srcOrd="1" destOrd="0" presId="urn:microsoft.com/office/officeart/2005/8/layout/gear1"/>
    <dgm:cxn modelId="{ABE9CE74-8C4D-42A0-919C-A85A213A77F7}" type="presParOf" srcId="{469BAAF0-6041-43E6-BBF4-643956BA691B}" destId="{83CCF2F7-A729-4B96-A1E5-D3EBBA39894D}" srcOrd="0" destOrd="0" presId="urn:microsoft.com/office/officeart/2005/8/layout/gear1"/>
    <dgm:cxn modelId="{63062BBA-5442-4582-A93B-F02928D375AE}" type="presParOf" srcId="{469BAAF0-6041-43E6-BBF4-643956BA691B}" destId="{440F5CF7-7BE5-46BF-8B28-84137717669A}" srcOrd="1" destOrd="0" presId="urn:microsoft.com/office/officeart/2005/8/layout/gear1"/>
    <dgm:cxn modelId="{E2C44675-5C2B-42F5-B41E-23C8DAE13B13}" type="presParOf" srcId="{469BAAF0-6041-43E6-BBF4-643956BA691B}" destId="{DDC055B1-6973-4AB8-8994-4D92F05016B3}" srcOrd="2" destOrd="0" presId="urn:microsoft.com/office/officeart/2005/8/layout/gear1"/>
    <dgm:cxn modelId="{6ED5C8D3-0111-412D-9375-30FC8D0D6320}" type="presParOf" srcId="{469BAAF0-6041-43E6-BBF4-643956BA691B}" destId="{4192367D-AC6A-4D6A-BC26-DBE8600119E6}" srcOrd="3" destOrd="0" presId="urn:microsoft.com/office/officeart/2005/8/layout/gear1"/>
    <dgm:cxn modelId="{36F032EF-2455-4987-B358-DF7C241F19F7}" type="presParOf" srcId="{469BAAF0-6041-43E6-BBF4-643956BA691B}" destId="{B67653D6-A941-4B10-8159-3E8BC97738C7}" srcOrd="4" destOrd="0" presId="urn:microsoft.com/office/officeart/2005/8/layout/gear1"/>
    <dgm:cxn modelId="{149A3791-8DDB-4A1E-BACE-C05E12032898}" type="presParOf" srcId="{469BAAF0-6041-43E6-BBF4-643956BA691B}" destId="{EBCF85D4-1B68-4483-9EB8-EB2C1D233DF2}" srcOrd="5" destOrd="0" presId="urn:microsoft.com/office/officeart/2005/8/layout/gear1"/>
    <dgm:cxn modelId="{1A612AE9-6D49-4F52-9058-0A81232E40AD}" type="presParOf" srcId="{469BAAF0-6041-43E6-BBF4-643956BA691B}" destId="{F0008D5F-F85F-4A0B-857D-3EF7A1E8DD3D}" srcOrd="6" destOrd="0" presId="urn:microsoft.com/office/officeart/2005/8/layout/gear1"/>
    <dgm:cxn modelId="{E6E27F3C-CEB0-45C3-A0D3-989E471BFE03}" type="presParOf" srcId="{469BAAF0-6041-43E6-BBF4-643956BA691B}" destId="{F14A452E-54E7-4DDD-8489-359CCC706057}" srcOrd="7" destOrd="0" presId="urn:microsoft.com/office/officeart/2005/8/layout/gear1"/>
    <dgm:cxn modelId="{DA50A222-784B-4EA0-B6ED-89495EAC6A1E}" type="presParOf" srcId="{469BAAF0-6041-43E6-BBF4-643956BA691B}" destId="{4BA6D3F7-1C1E-4D58-B9FA-2E4DFC03C658}" srcOrd="8" destOrd="0" presId="urn:microsoft.com/office/officeart/2005/8/layout/gear1"/>
    <dgm:cxn modelId="{9451E28C-5F55-4AED-B186-F671EC002E7E}" type="presParOf" srcId="{469BAAF0-6041-43E6-BBF4-643956BA691B}" destId="{1F6975A3-7453-4BD7-B4E0-83F5822563E2}" srcOrd="9" destOrd="0" presId="urn:microsoft.com/office/officeart/2005/8/layout/gear1"/>
    <dgm:cxn modelId="{ACD3DC06-A571-4B0E-8BAE-754F395D1D67}" type="presParOf" srcId="{469BAAF0-6041-43E6-BBF4-643956BA691B}" destId="{EF280D0D-E179-47F0-99FC-B94EF95B850F}" srcOrd="10" destOrd="0" presId="urn:microsoft.com/office/officeart/2005/8/layout/gear1"/>
    <dgm:cxn modelId="{9C47D4E4-1AB0-4CF9-BF7E-07D68B3985A0}" type="presParOf" srcId="{469BAAF0-6041-43E6-BBF4-643956BA691B}" destId="{2AED1ACB-0565-454D-AF1B-3A614A50271E}" srcOrd="11" destOrd="0" presId="urn:microsoft.com/office/officeart/2005/8/layout/gear1"/>
    <dgm:cxn modelId="{13DA3AD8-1A50-4620-BB06-EAF9EB866A62}" type="presParOf" srcId="{469BAAF0-6041-43E6-BBF4-643956BA691B}" destId="{294BFD95-5395-47CA-92C1-B2071CC5317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B8A04-08D8-487D-805D-2972AD611F2B}">
      <dsp:nvSpPr>
        <dsp:cNvPr id="0" name=""/>
        <dsp:cNvSpPr/>
      </dsp:nvSpPr>
      <dsp:spPr>
        <a:xfrm>
          <a:off x="66262" y="0"/>
          <a:ext cx="3320563" cy="234086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843A23-1115-44D6-B7B1-FB6C0A1E6129}">
      <dsp:nvSpPr>
        <dsp:cNvPr id="0" name=""/>
        <dsp:cNvSpPr/>
      </dsp:nvSpPr>
      <dsp:spPr>
        <a:xfrm>
          <a:off x="2956" y="702259"/>
          <a:ext cx="1227471" cy="936345"/>
        </a:xfrm>
        <a:prstGeom prst="roundRect">
          <a:avLst/>
        </a:prstGeom>
        <a:gradFill rotWithShape="0">
          <a:gsLst>
            <a:gs pos="0">
              <a:srgbClr val="000000"/>
            </a:gs>
            <a:gs pos="39999">
              <a:srgbClr val="0A128C"/>
            </a:gs>
            <a:gs pos="70000">
              <a:srgbClr val="181CC7"/>
            </a:gs>
            <a:gs pos="88000">
              <a:srgbClr val="7005D4"/>
            </a:gs>
            <a:gs pos="100000">
              <a:srgbClr val="8C3D91"/>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t>User</a:t>
          </a:r>
          <a:endParaRPr lang="en-US" sz="2300" b="1" kern="1200" dirty="0"/>
        </a:p>
      </dsp:txBody>
      <dsp:txXfrm>
        <a:off x="48665" y="747968"/>
        <a:ext cx="1136053" cy="844927"/>
      </dsp:txXfrm>
    </dsp:sp>
    <dsp:sp modelId="{CF59C906-DFE4-41E2-B52F-6D01106C9F2F}">
      <dsp:nvSpPr>
        <dsp:cNvPr id="0" name=""/>
        <dsp:cNvSpPr/>
      </dsp:nvSpPr>
      <dsp:spPr>
        <a:xfrm>
          <a:off x="1339536" y="702259"/>
          <a:ext cx="1227471" cy="9363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t>Intent</a:t>
          </a:r>
          <a:endParaRPr lang="en-US" sz="2300" b="1" kern="1200" dirty="0"/>
        </a:p>
      </dsp:txBody>
      <dsp:txXfrm>
        <a:off x="1385245" y="747968"/>
        <a:ext cx="1136053" cy="844927"/>
      </dsp:txXfrm>
    </dsp:sp>
    <dsp:sp modelId="{5540E565-6C1C-44AD-80F6-EB35D3486079}">
      <dsp:nvSpPr>
        <dsp:cNvPr id="0" name=""/>
        <dsp:cNvSpPr/>
      </dsp:nvSpPr>
      <dsp:spPr>
        <a:xfrm>
          <a:off x="2676116" y="702259"/>
          <a:ext cx="1227471" cy="936345"/>
        </a:xfrm>
        <a:prstGeom prst="roundRect">
          <a:avLst/>
        </a:prstGeom>
        <a:gradFill rotWithShape="0">
          <a:gsLst>
            <a:gs pos="0">
              <a:srgbClr val="D6B19C"/>
            </a:gs>
            <a:gs pos="30000">
              <a:srgbClr val="D49E6C"/>
            </a:gs>
            <a:gs pos="70000">
              <a:srgbClr val="A65528"/>
            </a:gs>
            <a:gs pos="100000">
              <a:srgbClr val="663012"/>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t>Context</a:t>
          </a:r>
          <a:endParaRPr lang="en-US" sz="2300" b="1" kern="1200" dirty="0"/>
        </a:p>
      </dsp:txBody>
      <dsp:txXfrm>
        <a:off x="2721825" y="747968"/>
        <a:ext cx="1136053" cy="8449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CCF2F7-A729-4B96-A1E5-D3EBBA39894D}">
      <dsp:nvSpPr>
        <dsp:cNvPr id="0" name=""/>
        <dsp:cNvSpPr/>
      </dsp:nvSpPr>
      <dsp:spPr>
        <a:xfrm>
          <a:off x="1137482" y="990343"/>
          <a:ext cx="1390255" cy="1390255"/>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Intent</a:t>
          </a:r>
          <a:endParaRPr lang="en-US" sz="1600" b="1" kern="1200" dirty="0"/>
        </a:p>
      </dsp:txBody>
      <dsp:txXfrm>
        <a:off x="1416985" y="1316004"/>
        <a:ext cx="831249" cy="714619"/>
      </dsp:txXfrm>
    </dsp:sp>
    <dsp:sp modelId="{4192367D-AC6A-4D6A-BC26-DBE8600119E6}">
      <dsp:nvSpPr>
        <dsp:cNvPr id="0" name=""/>
        <dsp:cNvSpPr/>
      </dsp:nvSpPr>
      <dsp:spPr>
        <a:xfrm>
          <a:off x="508429" y="704404"/>
          <a:ext cx="1011095" cy="101109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App 2</a:t>
          </a:r>
          <a:endParaRPr lang="en-US" sz="1600" b="1" kern="1200" dirty="0"/>
        </a:p>
      </dsp:txBody>
      <dsp:txXfrm>
        <a:off x="762975" y="960489"/>
        <a:ext cx="502003" cy="498925"/>
      </dsp:txXfrm>
    </dsp:sp>
    <dsp:sp modelId="{F0008D5F-F85F-4A0B-857D-3EF7A1E8DD3D}">
      <dsp:nvSpPr>
        <dsp:cNvPr id="0" name=""/>
        <dsp:cNvSpPr/>
      </dsp:nvSpPr>
      <dsp:spPr>
        <a:xfrm rot="20700000">
          <a:off x="1101925" y="111323"/>
          <a:ext cx="990666" cy="99066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App 1</a:t>
          </a:r>
          <a:endParaRPr lang="en-US" sz="1600" kern="1200" dirty="0"/>
        </a:p>
      </dsp:txBody>
      <dsp:txXfrm rot="-20700000">
        <a:off x="1319208" y="328605"/>
        <a:ext cx="556102" cy="556102"/>
      </dsp:txXfrm>
    </dsp:sp>
    <dsp:sp modelId="{EF280D0D-E179-47F0-99FC-B94EF95B850F}">
      <dsp:nvSpPr>
        <dsp:cNvPr id="0" name=""/>
        <dsp:cNvSpPr/>
      </dsp:nvSpPr>
      <dsp:spPr>
        <a:xfrm>
          <a:off x="1013293" y="946647"/>
          <a:ext cx="1779527" cy="1779527"/>
        </a:xfrm>
        <a:prstGeom prst="circularArrow">
          <a:avLst>
            <a:gd name="adj1" fmla="val 4688"/>
            <a:gd name="adj2" fmla="val 299029"/>
            <a:gd name="adj3" fmla="val 2456075"/>
            <a:gd name="adj4" fmla="val 1599739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ED1ACB-0565-454D-AF1B-3A614A50271E}">
      <dsp:nvSpPr>
        <dsp:cNvPr id="0" name=""/>
        <dsp:cNvSpPr/>
      </dsp:nvSpPr>
      <dsp:spPr>
        <a:xfrm>
          <a:off x="149542" y="601617"/>
          <a:ext cx="1292937" cy="1292937"/>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4BFD95-5395-47CA-92C1-B2071CC53176}">
      <dsp:nvSpPr>
        <dsp:cNvPr id="0" name=""/>
        <dsp:cNvSpPr/>
      </dsp:nvSpPr>
      <dsp:spPr>
        <a:xfrm>
          <a:off x="665770" y="-89211"/>
          <a:ext cx="1394047" cy="1394047"/>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C19538-7992-4331-867F-47126B08A2B6}" type="datetimeFigureOut">
              <a:rPr lang="en-US" smtClean="0"/>
              <a:pPr/>
              <a:t>7/20/2015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BB172A-3B86-4B71-AF72-46E97502B08D}" type="slidenum">
              <a:rPr lang="en-US" smtClean="0"/>
              <a:pPr/>
              <a:t>‹#›</a:t>
            </a:fld>
            <a:endParaRPr lang="en-US"/>
          </a:p>
        </p:txBody>
      </p:sp>
    </p:spTree>
    <p:extLst>
      <p:ext uri="{BB962C8B-B14F-4D97-AF65-F5344CB8AC3E}">
        <p14:creationId xmlns:p14="http://schemas.microsoft.com/office/powerpoint/2010/main" val="11656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xfrm>
            <a:off x="952500" y="685800"/>
            <a:ext cx="4953000" cy="3429000"/>
          </a:xfrm>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67C2FC8-9443-4529-B5E6-40E47635F082}" type="slidenum">
              <a:rPr lang="en-US" smtClean="0"/>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z="1200" kern="1200" dirty="0">
              <a:solidFill>
                <a:schemeClr val="tx1"/>
              </a:solidFill>
              <a:effectLst/>
              <a:latin typeface="+mn-lt"/>
              <a:ea typeface="ＭＳ Ｐゴシック" charset="0"/>
              <a:cs typeface="ＭＳ Ｐゴシック" charset="0"/>
            </a:endParaRPr>
          </a:p>
        </p:txBody>
      </p:sp>
      <p:sp>
        <p:nvSpPr>
          <p:cNvPr id="22532" name="Slide Number Placeholder 3"/>
          <p:cNvSpPr>
            <a:spLocks noGrp="1"/>
          </p:cNvSpPr>
          <p:nvPr>
            <p:ph type="sldNum" sz="quarter" idx="5"/>
          </p:nvPr>
        </p:nvSpPr>
        <p:spPr bwMode="auto">
          <a:noFill/>
          <a:ln>
            <a:miter lim="800000"/>
            <a:headEnd/>
            <a:tailEnd/>
          </a:ln>
        </p:spPr>
        <p:txBody>
          <a:bodyPr/>
          <a:lstStyle/>
          <a:p>
            <a:fld id="{470BD31F-F1A0-4D9C-83BF-AB1B764C1EAA}" type="slidenum">
              <a:rPr lang="en-US" altLang="zh-CN"/>
              <a:pPr/>
              <a:t>12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1CA58D-E5EC-4ED2-A376-4E9CAFFF6D25}"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46070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CA58D-E5EC-4ED2-A376-4E9CAFFF6D25}"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2759457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CA58D-E5EC-4ED2-A376-4E9CAFFF6D25}"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2543851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 Bullet Lis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3505200" y="6356352"/>
            <a:ext cx="2133600" cy="365125"/>
          </a:xfrm>
          <a:prstGeom prst="rect">
            <a:avLst/>
          </a:prstGeom>
        </p:spPr>
        <p:txBody>
          <a:bodyPr/>
          <a:lstStyle/>
          <a:p>
            <a:fld id="{95FB27F1-C2FE-E646-9E41-8F3092BBAFAE}" type="slidenum">
              <a:rPr lang="en-US" smtClean="0"/>
              <a:pPr/>
              <a:t>‹#›</a:t>
            </a:fld>
            <a:endParaRPr lang="en-US" dirty="0"/>
          </a:p>
        </p:txBody>
      </p:sp>
      <p:sp>
        <p:nvSpPr>
          <p:cNvPr id="5" name="Content Placeholder 2"/>
          <p:cNvSpPr>
            <a:spLocks noGrp="1"/>
          </p:cNvSpPr>
          <p:nvPr>
            <p:ph sz="half" idx="1"/>
          </p:nvPr>
        </p:nvSpPr>
        <p:spPr>
          <a:xfrm>
            <a:off x="457200" y="1143001"/>
            <a:ext cx="4038600" cy="49395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3"/>
          <p:cNvSpPr>
            <a:spLocks noGrp="1"/>
          </p:cNvSpPr>
          <p:nvPr>
            <p:ph sz="half" idx="2"/>
          </p:nvPr>
        </p:nvSpPr>
        <p:spPr>
          <a:xfrm>
            <a:off x="4648200" y="1143001"/>
            <a:ext cx="4038600" cy="49395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1"/>
          <p:cNvSpPr>
            <a:spLocks noGrp="1"/>
          </p:cNvSpPr>
          <p:nvPr>
            <p:ph type="title"/>
          </p:nvPr>
        </p:nvSpPr>
        <p:spPr>
          <a:xfrm>
            <a:off x="457200" y="304800"/>
            <a:ext cx="6629400" cy="609600"/>
          </a:xfrm>
        </p:spPr>
        <p:txBody>
          <a:bodyPr/>
          <a:lstStyle>
            <a:lvl1pPr>
              <a:defRPr b="1"/>
            </a:lvl1pPr>
          </a:lstStyle>
          <a:p>
            <a:r>
              <a:rPr lang="en-US" smtClean="0"/>
              <a:t>Click to edit Master title style</a:t>
            </a:r>
            <a:endParaRPr lang="en-US" dirty="0"/>
          </a:p>
        </p:txBody>
      </p:sp>
    </p:spTree>
    <p:extLst>
      <p:ext uri="{BB962C8B-B14F-4D97-AF65-F5344CB8AC3E}">
        <p14:creationId xmlns:p14="http://schemas.microsoft.com/office/powerpoint/2010/main" val="207872019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Bulle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172200" cy="609600"/>
          </a:xfrm>
        </p:spPr>
        <p:txBody>
          <a:bodyPr/>
          <a:lstStyle>
            <a:lvl1pPr>
              <a:defRPr b="1"/>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3505200" y="6356352"/>
            <a:ext cx="2133600" cy="365125"/>
          </a:xfrm>
          <a:prstGeom prst="rect">
            <a:avLst/>
          </a:prstGeom>
        </p:spPr>
        <p:txBody>
          <a:bodyPr/>
          <a:lstStyle/>
          <a:p>
            <a:fld id="{95FB27F1-C2FE-E646-9E41-8F3092BBAFAE}" type="slidenum">
              <a:rPr lang="en-US" smtClean="0"/>
              <a:pPr/>
              <a:t>‹#›</a:t>
            </a:fld>
            <a:endParaRPr lang="en-US" dirty="0"/>
          </a:p>
        </p:txBody>
      </p:sp>
      <p:sp>
        <p:nvSpPr>
          <p:cNvPr id="7" name="Content Placeholder 2"/>
          <p:cNvSpPr>
            <a:spLocks noGrp="1"/>
          </p:cNvSpPr>
          <p:nvPr>
            <p:ph idx="1"/>
          </p:nvPr>
        </p:nvSpPr>
        <p:spPr>
          <a:xfrm>
            <a:off x="457200" y="1143001"/>
            <a:ext cx="8229600" cy="4924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4725608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650" y="325441"/>
            <a:ext cx="7632700" cy="871537"/>
          </a:xfrm>
          <a:prstGeom prst="rect">
            <a:avLst/>
          </a:prstGeom>
        </p:spPr>
        <p:txBody>
          <a:bodyPr lIns="96771" tIns="48385" rIns="96771" bIns="48385"/>
          <a:lstStyle>
            <a:lvl1pPr>
              <a:defRPr>
                <a:latin typeface="微软雅黑" pitchFamily="34" charset="-122"/>
                <a:ea typeface="微软雅黑" pitchFamily="34" charset="-122"/>
              </a:defRPr>
            </a:lvl1pPr>
          </a:lstStyle>
          <a:p>
            <a:r>
              <a:rPr lang="zh-CN" altLang="en-US" dirty="0" smtClean="0"/>
              <a:t>单击此处编辑母版标题样式</a:t>
            </a:r>
            <a:endParaRPr lang="en-US" dirty="0"/>
          </a:p>
        </p:txBody>
      </p:sp>
      <p:sp>
        <p:nvSpPr>
          <p:cNvPr id="6" name="Rectangle 89"/>
          <p:cNvSpPr>
            <a:spLocks noGrp="1" noChangeArrowheads="1"/>
          </p:cNvSpPr>
          <p:nvPr>
            <p:ph idx="1" hasCustomPrompt="1"/>
          </p:nvPr>
        </p:nvSpPr>
        <p:spPr bwMode="auto">
          <a:xfrm>
            <a:off x="585636" y="1286934"/>
            <a:ext cx="8229837" cy="4839231"/>
          </a:xfrm>
          <a:prstGeom prst="rect">
            <a:avLst/>
          </a:prstGeom>
          <a:noFill/>
          <a:ln w="9525" algn="ctr">
            <a:noFill/>
            <a:miter lim="800000"/>
            <a:headEnd/>
            <a:tailEnd/>
          </a:ln>
        </p:spPr>
        <p:txBody>
          <a:bodyPr vert="horz" wrap="square" lIns="96771" tIns="48385" rIns="96771" bIns="48385" numCol="1" anchor="t" anchorCtr="0" compatLnSpc="1">
            <a:prstTxWarp prst="textNoShape">
              <a:avLst/>
            </a:prstTxWarp>
          </a:bodyPr>
          <a:lstStyle>
            <a:lvl1pPr marL="362891" marR="0" indent="-362891" algn="l" defTabSz="967710" rtl="0" eaLnBrk="0" fontAlgn="base" latinLnBrk="0" hangingPunct="0">
              <a:lnSpc>
                <a:spcPct val="140000"/>
              </a:lnSpc>
              <a:spcBef>
                <a:spcPct val="0"/>
              </a:spcBef>
              <a:spcAft>
                <a:spcPct val="0"/>
              </a:spcAft>
              <a:buClr>
                <a:srgbClr val="777777"/>
              </a:buClr>
              <a:buSzPct val="60000"/>
              <a:buFont typeface="Wingdings" pitchFamily="2" charset="2"/>
              <a:buChar char="l"/>
              <a:tabLst/>
              <a:defRPr/>
            </a:lvl1pPr>
            <a:lvl2pPr marL="786264" marR="0" indent="-302409" algn="l" defTabSz="967710" rtl="0" eaLnBrk="0" fontAlgn="base" latinLnBrk="0" hangingPunct="0">
              <a:lnSpc>
                <a:spcPct val="140000"/>
              </a:lnSpc>
              <a:spcBef>
                <a:spcPct val="0"/>
              </a:spcBef>
              <a:spcAft>
                <a:spcPct val="0"/>
              </a:spcAft>
              <a:buClrTx/>
              <a:buSzPct val="50000"/>
              <a:buFont typeface="Wingdings" pitchFamily="2" charset="2"/>
              <a:buChar char="p"/>
              <a:tabLst/>
              <a:defRPr/>
            </a:lvl2pPr>
            <a:lvl3pPr marL="1209637" marR="0" indent="-241927" algn="l" defTabSz="967710" rtl="0" eaLnBrk="0" fontAlgn="base" latinLnBrk="0" hangingPunct="0">
              <a:lnSpc>
                <a:spcPct val="140000"/>
              </a:lnSpc>
              <a:spcBef>
                <a:spcPct val="0"/>
              </a:spcBef>
              <a:spcAft>
                <a:spcPct val="0"/>
              </a:spcAft>
              <a:buClrTx/>
              <a:buSzPct val="50000"/>
              <a:buFont typeface="Wingdings" pitchFamily="2" charset="2"/>
              <a:buChar char="n"/>
              <a:tabLst/>
              <a:defRPr/>
            </a:lvl3pPr>
            <a:lvl4pPr marL="1693492" marR="0" indent="-241927" algn="l" defTabSz="967710" rtl="0" eaLnBrk="0" fontAlgn="base" latinLnBrk="0" hangingPunct="0">
              <a:lnSpc>
                <a:spcPct val="140000"/>
              </a:lnSpc>
              <a:spcBef>
                <a:spcPct val="0"/>
              </a:spcBef>
              <a:spcAft>
                <a:spcPct val="0"/>
              </a:spcAft>
              <a:buClrTx/>
              <a:buSzTx/>
              <a:buFontTx/>
              <a:buChar char="–"/>
              <a:tabLst/>
              <a:defRPr/>
            </a:lvl4pPr>
            <a:lvl5pPr marL="2177346" marR="0" indent="-241927" algn="l" defTabSz="967710" rtl="0" eaLnBrk="0" fontAlgn="base" latinLnBrk="0" hangingPunct="0">
              <a:lnSpc>
                <a:spcPct val="140000"/>
              </a:lnSpc>
              <a:spcBef>
                <a:spcPct val="0"/>
              </a:spcBef>
              <a:spcAft>
                <a:spcPct val="0"/>
              </a:spcAft>
              <a:buClrTx/>
              <a:buSzTx/>
              <a:buFont typeface="Arial" charset="0"/>
              <a:buChar char="~"/>
              <a:tabLst/>
              <a:defRPr/>
            </a:lvl5pPr>
          </a:lstStyle>
          <a:p>
            <a:pPr marL="362891" marR="0" lvl="0" indent="-362891" algn="l" defTabSz="967710" rtl="0" eaLnBrk="0" fontAlgn="base" latinLnBrk="0" hangingPunct="0">
              <a:lnSpc>
                <a:spcPct val="140000"/>
              </a:lnSpc>
              <a:spcBef>
                <a:spcPct val="0"/>
              </a:spcBef>
              <a:spcAft>
                <a:spcPct val="0"/>
              </a:spcAft>
              <a:buClr>
                <a:srgbClr val="777777"/>
              </a:buClr>
              <a:buSzPct val="60000"/>
              <a:buFont typeface="Wingdings" pitchFamily="2" charset="2"/>
              <a:buChar char="l"/>
              <a:tabLst/>
              <a:defRPr/>
            </a:pPr>
            <a:r>
              <a:rPr kumimoji="0" lang="zh-CN" altLang="en-US" sz="2100" b="1" i="0" u="none" strike="noStrike" kern="0" cap="none" spc="0" normalizeH="0" baseline="0" noProof="0" dirty="0" smtClean="0">
                <a:ln>
                  <a:noFill/>
                </a:ln>
                <a:solidFill>
                  <a:srgbClr val="000000"/>
                </a:solidFill>
                <a:effectLst/>
                <a:uLnTx/>
                <a:uFillTx/>
                <a:latin typeface="FrutigerNext LT Regular" pitchFamily="34" charset="0"/>
                <a:ea typeface="黑体" pitchFamily="49" charset="-122"/>
              </a:rPr>
              <a:t>单击此处编辑母版文本样式</a:t>
            </a:r>
          </a:p>
          <a:p>
            <a:pPr marL="786264" marR="0" lvl="1" indent="-302409" algn="l" defTabSz="967710" rtl="0" eaLnBrk="0" fontAlgn="base" latinLnBrk="0" hangingPunct="0">
              <a:lnSpc>
                <a:spcPct val="140000"/>
              </a:lnSpc>
              <a:spcBef>
                <a:spcPct val="0"/>
              </a:spcBef>
              <a:spcAft>
                <a:spcPct val="0"/>
              </a:spcAft>
              <a:buClrTx/>
              <a:buSzPct val="50000"/>
              <a:buFont typeface="Wingdings" pitchFamily="2" charset="2"/>
              <a:buChar char="p"/>
              <a:tabLst/>
              <a:defRPr/>
            </a:pPr>
            <a:r>
              <a:rPr kumimoji="0" lang="zh-CN" altLang="en-US" sz="1900" b="0" i="0" u="none" strike="noStrike" kern="0" cap="none" spc="0" normalizeH="0" baseline="0" noProof="0" dirty="0" smtClean="0">
                <a:ln>
                  <a:noFill/>
                </a:ln>
                <a:solidFill>
                  <a:srgbClr val="000000"/>
                </a:solidFill>
                <a:effectLst/>
                <a:uLnTx/>
                <a:uFillTx/>
                <a:latin typeface="FrutigerNext LT Medium"/>
                <a:ea typeface="华文细黑"/>
              </a:rPr>
              <a:t>第二级</a:t>
            </a:r>
          </a:p>
          <a:p>
            <a:pPr marL="1209637" marR="0" lvl="2" indent="-241927" algn="l" defTabSz="967710" rtl="0" eaLnBrk="0" fontAlgn="base" latinLnBrk="0" hangingPunct="0">
              <a:lnSpc>
                <a:spcPct val="140000"/>
              </a:lnSpc>
              <a:spcBef>
                <a:spcPct val="0"/>
              </a:spcBef>
              <a:spcAft>
                <a:spcPct val="0"/>
              </a:spcAft>
              <a:buClrTx/>
              <a:buSzPct val="50000"/>
              <a:buFont typeface="Wingdings" pitchFamily="2" charset="2"/>
              <a:buChar char="n"/>
              <a:tabLst/>
              <a:defRPr/>
            </a:pPr>
            <a:r>
              <a:rPr kumimoji="0" lang="zh-CN" altLang="en-US" sz="1700" b="0" i="0" u="none" strike="noStrike" kern="0" cap="none" spc="0" normalizeH="0" baseline="0" noProof="0" dirty="0" smtClean="0">
                <a:ln>
                  <a:noFill/>
                </a:ln>
                <a:solidFill>
                  <a:srgbClr val="000000"/>
                </a:solidFill>
                <a:effectLst/>
                <a:uLnTx/>
                <a:uFillTx/>
                <a:latin typeface="FrutigerNext LT Regular" pitchFamily="34" charset="0"/>
                <a:ea typeface="华文细黑"/>
              </a:rPr>
              <a:t>第三级</a:t>
            </a:r>
          </a:p>
          <a:p>
            <a:pPr marL="1693492" marR="0" lvl="3" indent="-241927" algn="l" defTabSz="967710" rtl="0" eaLnBrk="0" fontAlgn="base" latinLnBrk="0" hangingPunct="0">
              <a:lnSpc>
                <a:spcPct val="140000"/>
              </a:lnSpc>
              <a:spcBef>
                <a:spcPct val="0"/>
              </a:spcBef>
              <a:spcAft>
                <a:spcPct val="0"/>
              </a:spcAft>
              <a:buClrTx/>
              <a:buSzTx/>
              <a:buFontTx/>
              <a:buChar char="–"/>
              <a:tabLst/>
              <a:defRPr/>
            </a:pPr>
            <a:r>
              <a:rPr kumimoji="0" lang="zh-CN" altLang="en-US" sz="1500" b="0" i="0" u="none" strike="noStrike" kern="0" cap="none" spc="0" normalizeH="0" baseline="0" noProof="0" dirty="0" smtClean="0">
                <a:ln>
                  <a:noFill/>
                </a:ln>
                <a:solidFill>
                  <a:srgbClr val="000000"/>
                </a:solidFill>
                <a:effectLst/>
                <a:uLnTx/>
                <a:uFillTx/>
                <a:latin typeface="FrutigerNext LT Regular" pitchFamily="34" charset="0"/>
                <a:ea typeface="华文细黑"/>
              </a:rPr>
              <a:t>第四级</a:t>
            </a:r>
          </a:p>
          <a:p>
            <a:pPr marL="2177346" marR="0" lvl="4" indent="-241927" algn="l" defTabSz="967710" rtl="0" eaLnBrk="0" fontAlgn="base" latinLnBrk="0" hangingPunct="0">
              <a:lnSpc>
                <a:spcPct val="140000"/>
              </a:lnSpc>
              <a:spcBef>
                <a:spcPct val="0"/>
              </a:spcBef>
              <a:spcAft>
                <a:spcPct val="0"/>
              </a:spcAft>
              <a:buClrTx/>
              <a:buSzTx/>
              <a:buFont typeface="Arial" charset="0"/>
              <a:buChar char="~"/>
              <a:tabLst/>
              <a:defRPr/>
            </a:pPr>
            <a:r>
              <a:rPr kumimoji="0" lang="zh-CN" altLang="en-US" sz="1300" b="0" i="0" u="none" strike="noStrike" kern="0" cap="none" spc="0" normalizeH="0" baseline="0" noProof="0" dirty="0" smtClean="0">
                <a:ln>
                  <a:noFill/>
                </a:ln>
                <a:solidFill>
                  <a:srgbClr val="000000"/>
                </a:solidFill>
                <a:effectLst/>
                <a:uLnTx/>
                <a:uFillTx/>
                <a:latin typeface="FrutigerNext LT Regular" pitchFamily="34" charset="0"/>
                <a:ea typeface="华文细黑"/>
              </a:rPr>
              <a:t>第五级</a:t>
            </a:r>
            <a:endParaRPr kumimoji="0" lang="zh-CN" altLang="en-US" sz="1300" b="0" i="0" u="none" strike="noStrike" kern="0" cap="none" spc="0" normalizeH="0" baseline="0" noProof="0" dirty="0">
              <a:ln>
                <a:noFill/>
              </a:ln>
              <a:solidFill>
                <a:srgbClr val="000000"/>
              </a:solidFill>
              <a:effectLst/>
              <a:uLnTx/>
              <a:uFillTx/>
              <a:latin typeface="FrutigerNext LT Regular" pitchFamily="34" charset="0"/>
              <a:ea typeface="华文细黑"/>
            </a:endParaRPr>
          </a:p>
        </p:txBody>
      </p:sp>
    </p:spTree>
    <p:extLst>
      <p:ext uri="{BB962C8B-B14F-4D97-AF65-F5344CB8AC3E}">
        <p14:creationId xmlns:p14="http://schemas.microsoft.com/office/powerpoint/2010/main" val="2503822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CA58D-E5EC-4ED2-A376-4E9CAFFF6D25}"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2028816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1CA58D-E5EC-4ED2-A376-4E9CAFFF6D25}"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1460407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1CA58D-E5EC-4ED2-A376-4E9CAFFF6D25}" type="datetimeFigureOut">
              <a:rPr lang="en-US" smtClean="0"/>
              <a:pPr/>
              <a:t>7/20/2015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1623932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1CA58D-E5EC-4ED2-A376-4E9CAFFF6D25}" type="datetimeFigureOut">
              <a:rPr lang="en-US" smtClean="0"/>
              <a:pPr/>
              <a:t>7/20/2015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3902046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1CA58D-E5EC-4ED2-A376-4E9CAFFF6D25}" type="datetimeFigureOut">
              <a:rPr lang="en-US" smtClean="0"/>
              <a:pPr/>
              <a:t>7/20/2015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2307310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1CA58D-E5EC-4ED2-A376-4E9CAFFF6D25}" type="datetimeFigureOut">
              <a:rPr lang="en-US" smtClean="0"/>
              <a:pPr/>
              <a:t>7/20/2015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3272466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CA58D-E5EC-4ED2-A376-4E9CAFFF6D25}" type="datetimeFigureOut">
              <a:rPr lang="en-US" smtClean="0"/>
              <a:pPr/>
              <a:t>7/20/2015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3968340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CA58D-E5EC-4ED2-A376-4E9CAFFF6D25}" type="datetimeFigureOut">
              <a:rPr lang="en-US" smtClean="0"/>
              <a:pPr/>
              <a:t>7/20/2015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AED413-F1B8-426D-BF2D-6B5091B8148E}" type="slidenum">
              <a:rPr lang="en-US" smtClean="0"/>
              <a:pPr/>
              <a:t>‹#›</a:t>
            </a:fld>
            <a:endParaRPr lang="en-US"/>
          </a:p>
        </p:txBody>
      </p:sp>
    </p:spTree>
    <p:extLst>
      <p:ext uri="{BB962C8B-B14F-4D97-AF65-F5344CB8AC3E}">
        <p14:creationId xmlns:p14="http://schemas.microsoft.com/office/powerpoint/2010/main" val="1840801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1CA58D-E5EC-4ED2-A376-4E9CAFFF6D25}" type="datetimeFigureOut">
              <a:rPr lang="en-US" smtClean="0"/>
              <a:pPr/>
              <a:t>7/20/2015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ED413-F1B8-426D-BF2D-6B5091B8148E}" type="slidenum">
              <a:rPr lang="en-US" smtClean="0"/>
              <a:pPr/>
              <a:t>‹#›</a:t>
            </a:fld>
            <a:endParaRPr lang="en-US"/>
          </a:p>
        </p:txBody>
      </p:sp>
    </p:spTree>
    <p:extLst>
      <p:ext uri="{BB962C8B-B14F-4D97-AF65-F5344CB8AC3E}">
        <p14:creationId xmlns:p14="http://schemas.microsoft.com/office/powerpoint/2010/main" val="1393071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rfc-editor.org/rfc/rfc5378.tx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www.rfc-editor.org/rfc/rfc4879.txt" TargetMode="External"/><Relationship Id="rId4" Type="http://schemas.openxmlformats.org/officeDocument/2006/relationships/hyperlink" Target="http://www.rfc-editor.org/rfc/rfc3979.tx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diagramLayout" Target="../diagrams/layout2.xml"/><Relationship Id="rId7" Type="http://schemas.openxmlformats.org/officeDocument/2006/relationships/image" Target="../media/image5.wmf"/><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7.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984738" y="457200"/>
            <a:ext cx="7162800" cy="533400"/>
          </a:xfrm>
          <a:noFill/>
        </p:spPr>
        <p:txBody>
          <a:bodyPr>
            <a:normAutofit fontScale="90000"/>
          </a:bodyPr>
          <a:lstStyle/>
          <a:p>
            <a:r>
              <a:rPr lang="en-US" altLang="en-US" smtClean="0">
                <a:ea typeface="ＭＳ Ｐゴシック" pitchFamily="34" charset="-128"/>
              </a:rPr>
              <a:t>Note Well</a:t>
            </a:r>
          </a:p>
        </p:txBody>
      </p:sp>
      <p:sp>
        <p:nvSpPr>
          <p:cNvPr id="15363" name="Rectangle 6"/>
          <p:cNvSpPr>
            <a:spLocks noGrp="1" noChangeArrowheads="1"/>
          </p:cNvSpPr>
          <p:nvPr>
            <p:ph type="body" idx="1"/>
          </p:nvPr>
        </p:nvSpPr>
        <p:spPr>
          <a:xfrm>
            <a:off x="492369" y="1066800"/>
            <a:ext cx="8159262" cy="4648200"/>
          </a:xfrm>
        </p:spPr>
        <p:txBody>
          <a:bodyPr>
            <a:normAutofit lnSpcReduction="10000"/>
          </a:bodyPr>
          <a:lstStyle/>
          <a:p>
            <a:pPr marL="0" indent="6350"/>
            <a:r>
              <a:rPr lang="en-US" altLang="en-US" sz="1100" smtClean="0">
                <a:ea typeface="ＭＳ Ｐゴシック" pitchFamily="34" charset="-128"/>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0"/>
            <a:endParaRPr lang="en-US" altLang="en-US" sz="1100" smtClean="0">
              <a:ea typeface="ＭＳ Ｐゴシック" pitchFamily="34" charset="-128"/>
            </a:endParaRPr>
          </a:p>
          <a:p>
            <a:pPr lvl="1">
              <a:buFont typeface="Arial" pitchFamily="34" charset="0"/>
              <a:buChar char="•"/>
            </a:pPr>
            <a:r>
              <a:rPr lang="en-US" altLang="en-US" sz="1100" smtClean="0">
                <a:ea typeface="ＭＳ Ｐゴシック" pitchFamily="34" charset="-128"/>
              </a:rPr>
              <a:t>The IETF plenary session</a:t>
            </a:r>
          </a:p>
          <a:p>
            <a:pPr lvl="1">
              <a:buFont typeface="Arial" pitchFamily="34" charset="0"/>
              <a:buChar char="•"/>
            </a:pPr>
            <a:r>
              <a:rPr lang="en-US" altLang="en-US" sz="1100" smtClean="0">
                <a:ea typeface="ＭＳ Ｐゴシック" pitchFamily="34" charset="-128"/>
              </a:rPr>
              <a:t>The IESG, or any member thereof on behalf of the IESG</a:t>
            </a:r>
          </a:p>
          <a:p>
            <a:pPr lvl="1">
              <a:buFont typeface="Arial" pitchFamily="34" charset="0"/>
              <a:buChar char="•"/>
            </a:pPr>
            <a:r>
              <a:rPr lang="en-US" altLang="en-US" sz="1100" smtClean="0">
                <a:ea typeface="ＭＳ Ｐゴシック" pitchFamily="34" charset="-128"/>
              </a:rPr>
              <a:t>Any IETF mailing list, including the IETF list itself, any working group or design team list, or any other list functioning under IETF auspices</a:t>
            </a:r>
          </a:p>
          <a:p>
            <a:pPr lvl="1">
              <a:buFont typeface="Arial" pitchFamily="34" charset="0"/>
              <a:buChar char="•"/>
            </a:pPr>
            <a:r>
              <a:rPr lang="en-US" altLang="en-US" sz="1100" smtClean="0">
                <a:ea typeface="ＭＳ Ｐゴシック" pitchFamily="34" charset="-128"/>
              </a:rPr>
              <a:t>Any IETF working group or portion thereof</a:t>
            </a:r>
          </a:p>
          <a:p>
            <a:pPr lvl="1">
              <a:buFont typeface="Arial" pitchFamily="34" charset="0"/>
              <a:buChar char="•"/>
            </a:pPr>
            <a:r>
              <a:rPr lang="en-US" altLang="en-US" sz="1100" smtClean="0">
                <a:ea typeface="ＭＳ Ｐゴシック" pitchFamily="34" charset="-128"/>
              </a:rPr>
              <a:t>Any Birds of a Feather (BOF) session</a:t>
            </a:r>
          </a:p>
          <a:p>
            <a:pPr lvl="1">
              <a:buFont typeface="Arial" pitchFamily="34" charset="0"/>
              <a:buChar char="•"/>
            </a:pPr>
            <a:r>
              <a:rPr lang="en-US" altLang="en-US" sz="1100" smtClean="0">
                <a:ea typeface="ＭＳ Ｐゴシック" pitchFamily="34" charset="-128"/>
              </a:rPr>
              <a:t>The IAB or any member thereof on behalf of the IAB</a:t>
            </a:r>
          </a:p>
          <a:p>
            <a:pPr lvl="1">
              <a:buFont typeface="Arial" pitchFamily="34" charset="0"/>
              <a:buChar char="•"/>
            </a:pPr>
            <a:r>
              <a:rPr lang="en-US" altLang="en-US" sz="1100" smtClean="0">
                <a:ea typeface="ＭＳ Ｐゴシック" pitchFamily="34" charset="-128"/>
              </a:rPr>
              <a:t>The RFC Editor or the Internet-Drafts function</a:t>
            </a:r>
          </a:p>
          <a:p>
            <a:pPr marL="0" indent="6350"/>
            <a:endParaRPr lang="en-US" altLang="en-US" sz="1100" smtClean="0">
              <a:ea typeface="ＭＳ Ｐゴシック" pitchFamily="34" charset="-128"/>
            </a:endParaRPr>
          </a:p>
          <a:p>
            <a:pPr marL="0" indent="6350"/>
            <a:r>
              <a:rPr lang="en-US" altLang="en-US" sz="1100" smtClean="0">
                <a:ea typeface="ＭＳ Ｐゴシック" pitchFamily="34" charset="-128"/>
              </a:rPr>
              <a:t>All IETF Contributions are subject to the rules of </a:t>
            </a:r>
            <a:r>
              <a:rPr lang="en-US" altLang="en-US" sz="1100" smtClean="0">
                <a:ea typeface="ＭＳ Ｐゴシック" pitchFamily="34" charset="-128"/>
                <a:hlinkClick r:id="rId3"/>
              </a:rPr>
              <a:t>RFC 5378</a:t>
            </a:r>
            <a:r>
              <a:rPr lang="en-US" altLang="en-US" sz="1100" smtClean="0">
                <a:ea typeface="ＭＳ Ｐゴシック" pitchFamily="34" charset="-128"/>
              </a:rPr>
              <a:t> and </a:t>
            </a:r>
            <a:r>
              <a:rPr lang="en-US" altLang="en-US" sz="1100" smtClean="0">
                <a:ea typeface="ＭＳ Ｐゴシック" pitchFamily="34" charset="-128"/>
                <a:hlinkClick r:id="rId4"/>
              </a:rPr>
              <a:t>RFC 3979</a:t>
            </a:r>
            <a:r>
              <a:rPr lang="en-US" altLang="en-US" sz="1100" smtClean="0">
                <a:ea typeface="ＭＳ Ｐゴシック" pitchFamily="34" charset="-128"/>
              </a:rPr>
              <a:t> (updated by </a:t>
            </a:r>
            <a:r>
              <a:rPr lang="en-US" altLang="en-US" sz="1100" smtClean="0">
                <a:ea typeface="ＭＳ Ｐゴシック" pitchFamily="34" charset="-128"/>
                <a:hlinkClick r:id="rId5"/>
              </a:rPr>
              <a:t>RFC 4879</a:t>
            </a:r>
            <a:r>
              <a:rPr lang="en-US" altLang="en-US" sz="1100" smtClean="0">
                <a:ea typeface="ＭＳ Ｐゴシック" pitchFamily="34" charset="-128"/>
              </a:rPr>
              <a:t>). </a:t>
            </a:r>
          </a:p>
          <a:p>
            <a:pPr marL="0" indent="6350"/>
            <a:endParaRPr lang="en-US" altLang="en-US" sz="1100" smtClean="0">
              <a:ea typeface="ＭＳ Ｐゴシック" pitchFamily="34" charset="-128"/>
            </a:endParaRPr>
          </a:p>
          <a:p>
            <a:pPr marL="0" indent="6350"/>
            <a:r>
              <a:rPr lang="en-US" altLang="en-US" sz="1100" smtClean="0">
                <a:ea typeface="ＭＳ Ｐゴシック" pitchFamily="34" charset="-128"/>
              </a:rPr>
              <a:t>Statements made outside of an IETF session, mailing list or other function, that are clearly not intended to be input to an IETF activity, group or function, are not IETF Contributions in the context of this notice.  Please consult </a:t>
            </a:r>
            <a:r>
              <a:rPr lang="en-US" altLang="en-US" sz="1100" smtClean="0">
                <a:ea typeface="ＭＳ Ｐゴシック" pitchFamily="34" charset="-128"/>
                <a:hlinkClick r:id="rId3"/>
              </a:rPr>
              <a:t>RFC 5378</a:t>
            </a:r>
            <a:r>
              <a:rPr lang="en-US" altLang="en-US" sz="1100" smtClean="0">
                <a:ea typeface="ＭＳ Ｐゴシック" pitchFamily="34" charset="-128"/>
              </a:rPr>
              <a:t> and </a:t>
            </a:r>
            <a:r>
              <a:rPr lang="en-US" altLang="en-US" sz="1100" smtClean="0">
                <a:ea typeface="ＭＳ Ｐゴシック" pitchFamily="34" charset="-128"/>
                <a:hlinkClick r:id="rId4"/>
              </a:rPr>
              <a:t>RFC 3979</a:t>
            </a:r>
            <a:r>
              <a:rPr lang="en-US" altLang="en-US" sz="1100" smtClean="0">
                <a:ea typeface="ＭＳ Ｐゴシック" pitchFamily="34" charset="-128"/>
              </a:rPr>
              <a:t> for details. </a:t>
            </a:r>
          </a:p>
          <a:p>
            <a:pPr marL="0" indent="6350"/>
            <a:endParaRPr lang="en-US" altLang="en-US" sz="1100" smtClean="0">
              <a:ea typeface="ＭＳ Ｐゴシック" pitchFamily="34" charset="-128"/>
            </a:endParaRPr>
          </a:p>
          <a:p>
            <a:pPr marL="0" indent="6350"/>
            <a:r>
              <a:rPr lang="en-US" altLang="en-US" sz="1100" smtClean="0">
                <a:ea typeface="ＭＳ Ｐゴシック" pitchFamily="34" charset="-128"/>
              </a:rPr>
              <a:t>A participant in any IETF activity is deemed to accept all IETF rules of process, as documented in Best Current Practices RFCs and IESG Statements. </a:t>
            </a:r>
          </a:p>
          <a:p>
            <a:pPr marL="0" indent="6350"/>
            <a:endParaRPr lang="en-US" altLang="en-US" sz="1100" smtClean="0">
              <a:ea typeface="ＭＳ Ｐゴシック" pitchFamily="34" charset="-128"/>
            </a:endParaRPr>
          </a:p>
          <a:p>
            <a:pPr marL="0" indent="6350"/>
            <a:r>
              <a:rPr lang="en-US" altLang="en-US" sz="1100" smtClean="0">
                <a:ea typeface="ＭＳ Ｐゴシック" pitchFamily="34" charset="-128"/>
              </a:rPr>
              <a:t>A participant in any IETF activity acknowledges that written, audio and video records of meetings may be made and may be available to the public.</a:t>
            </a:r>
            <a:br>
              <a:rPr lang="en-US" altLang="en-US" sz="1100" smtClean="0">
                <a:ea typeface="ＭＳ Ｐゴシック" pitchFamily="34" charset="-128"/>
              </a:rPr>
            </a:br>
            <a:endParaRPr lang="en-US" altLang="en-US" sz="1100" smtClean="0">
              <a:ea typeface="ＭＳ Ｐゴシック" pitchFamily="34" charset="-128"/>
            </a:endParaRPr>
          </a:p>
          <a:p>
            <a:pPr marL="0" indent="6350">
              <a:lnSpc>
                <a:spcPct val="85000"/>
              </a:lnSpc>
              <a:spcBef>
                <a:spcPct val="5000"/>
              </a:spcBef>
              <a:spcAft>
                <a:spcPct val="5000"/>
              </a:spcAft>
            </a:pPr>
            <a:endParaRPr lang="en-US" altLang="en-US" sz="1100" smtClean="0">
              <a:ea typeface="ＭＳ Ｐゴシック" pitchFamily="34" charset="-128"/>
            </a:endParaRPr>
          </a:p>
        </p:txBody>
      </p:sp>
    </p:spTree>
    <p:extLst>
      <p:ext uri="{BB962C8B-B14F-4D97-AF65-F5344CB8AC3E}">
        <p14:creationId xmlns:p14="http://schemas.microsoft.com/office/powerpoint/2010/main" val="1615832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标题 2"/>
          <p:cNvSpPr>
            <a:spLocks noGrp="1"/>
          </p:cNvSpPr>
          <p:nvPr>
            <p:ph type="title"/>
          </p:nvPr>
        </p:nvSpPr>
        <p:spPr>
          <a:xfrm>
            <a:off x="96379" y="200272"/>
            <a:ext cx="8229600" cy="779700"/>
          </a:xfrm>
        </p:spPr>
        <p:txBody>
          <a:bodyPr>
            <a:normAutofit/>
          </a:bodyPr>
          <a:lstStyle/>
          <a:p>
            <a:r>
              <a:rPr lang="en-US" altLang="zh-CN" dirty="0" smtClean="0"/>
              <a:t>NEMO Script Language</a:t>
            </a:r>
            <a:endParaRPr lang="zh-CN" altLang="en-US" dirty="0"/>
          </a:p>
        </p:txBody>
      </p:sp>
      <p:sp>
        <p:nvSpPr>
          <p:cNvPr id="36" name="矩形 19"/>
          <p:cNvSpPr/>
          <p:nvPr/>
        </p:nvSpPr>
        <p:spPr>
          <a:xfrm>
            <a:off x="7040525" y="835442"/>
            <a:ext cx="2020796" cy="467047"/>
          </a:xfrm>
          <a:prstGeom prst="rect">
            <a:avLst/>
          </a:prstGeom>
        </p:spPr>
        <p:txBody>
          <a:bodyPr wrap="square" lIns="96771" tIns="48385" rIns="96771" bIns="48385">
            <a:spAutoFit/>
          </a:bodyPr>
          <a:lstStyle/>
          <a:p>
            <a:pPr>
              <a:buNone/>
            </a:pPr>
            <a:r>
              <a:rPr lang="en-US" altLang="zh-CN" sz="2400" b="1" dirty="0" smtClean="0"/>
              <a:t>Composed of</a:t>
            </a:r>
            <a:endParaRPr lang="zh-CN" altLang="en-US" sz="2400" b="1" dirty="0"/>
          </a:p>
        </p:txBody>
      </p:sp>
      <p:sp>
        <p:nvSpPr>
          <p:cNvPr id="37" name="矩形 20"/>
          <p:cNvSpPr/>
          <p:nvPr/>
        </p:nvSpPr>
        <p:spPr>
          <a:xfrm>
            <a:off x="7345299" y="1267340"/>
            <a:ext cx="1716022" cy="2313706"/>
          </a:xfrm>
          <a:prstGeom prst="rect">
            <a:avLst/>
          </a:prstGeom>
        </p:spPr>
        <p:txBody>
          <a:bodyPr wrap="square" lIns="96771" tIns="48385" rIns="96771" bIns="48385">
            <a:spAutoFit/>
          </a:bodyPr>
          <a:lstStyle/>
          <a:p>
            <a:pPr>
              <a:buNone/>
            </a:pPr>
            <a:r>
              <a:rPr lang="en-US" altLang="zh-CN" sz="2400" dirty="0" smtClean="0">
                <a:solidFill>
                  <a:srgbClr val="FF0000"/>
                </a:solidFill>
              </a:rPr>
              <a:t>3</a:t>
            </a:r>
            <a:r>
              <a:rPr lang="en-US" altLang="zh-CN" sz="2400" b="1" dirty="0" smtClean="0"/>
              <a:t>  Primitive Groups</a:t>
            </a:r>
          </a:p>
          <a:p>
            <a:pPr>
              <a:buNone/>
            </a:pPr>
            <a:r>
              <a:rPr lang="en-US" altLang="zh-CN" sz="2400" dirty="0" smtClean="0">
                <a:solidFill>
                  <a:srgbClr val="FF0000"/>
                </a:solidFill>
              </a:rPr>
              <a:t>15</a:t>
            </a:r>
            <a:r>
              <a:rPr lang="en-US" altLang="zh-CN" sz="2400" dirty="0" smtClean="0"/>
              <a:t> </a:t>
            </a:r>
            <a:r>
              <a:rPr lang="en-US" altLang="zh-CN" sz="2400" b="1" dirty="0" smtClean="0"/>
              <a:t>Statements</a:t>
            </a:r>
          </a:p>
          <a:p>
            <a:pPr>
              <a:buNone/>
            </a:pPr>
            <a:r>
              <a:rPr lang="en-US" altLang="zh-CN" sz="2400" dirty="0" smtClean="0">
                <a:solidFill>
                  <a:srgbClr val="FF0000"/>
                </a:solidFill>
              </a:rPr>
              <a:t>36</a:t>
            </a:r>
            <a:r>
              <a:rPr lang="en-US" altLang="zh-CN" sz="2400" dirty="0" smtClean="0"/>
              <a:t> </a:t>
            </a:r>
            <a:r>
              <a:rPr lang="en-US" altLang="zh-CN" sz="2400" b="1" dirty="0" smtClean="0"/>
              <a:t>Key Words</a:t>
            </a:r>
            <a:endParaRPr lang="zh-CN" altLang="en-US" sz="2400" b="1" dirty="0"/>
          </a:p>
        </p:txBody>
      </p:sp>
      <p:pic>
        <p:nvPicPr>
          <p:cNvPr id="1026" name="Picture 2"/>
          <p:cNvPicPr>
            <a:picLocks noChangeAspect="1" noChangeArrowheads="1"/>
          </p:cNvPicPr>
          <p:nvPr/>
        </p:nvPicPr>
        <p:blipFill>
          <a:blip r:embed="rId3" cstate="print"/>
          <a:srcRect/>
          <a:stretch>
            <a:fillRect/>
          </a:stretch>
        </p:blipFill>
        <p:spPr bwMode="auto">
          <a:xfrm>
            <a:off x="96379" y="1068966"/>
            <a:ext cx="7142621" cy="5636634"/>
          </a:xfrm>
          <a:prstGeom prst="rect">
            <a:avLst/>
          </a:prstGeom>
          <a:noFill/>
          <a:ln w="9525">
            <a:noFill/>
            <a:miter lim="800000"/>
            <a:headEnd/>
            <a:tailEnd/>
          </a:ln>
          <a:effectLst/>
        </p:spPr>
      </p:pic>
      <p:sp>
        <p:nvSpPr>
          <p:cNvPr id="2" name="TextBox 1"/>
          <p:cNvSpPr txBox="1"/>
          <p:nvPr/>
        </p:nvSpPr>
        <p:spPr>
          <a:xfrm>
            <a:off x="1447800" y="3541153"/>
            <a:ext cx="873369" cy="800219"/>
          </a:xfrm>
          <a:prstGeom prst="rect">
            <a:avLst/>
          </a:prstGeom>
          <a:solidFill>
            <a:schemeClr val="bg1"/>
          </a:solidFill>
        </p:spPr>
        <p:txBody>
          <a:bodyPr wrap="square" rtlCol="0">
            <a:spAutoFit/>
          </a:bodyPr>
          <a:lstStyle/>
          <a:p>
            <a:r>
              <a:rPr lang="en-US" sz="1400" dirty="0" smtClean="0">
                <a:latin typeface="Arial Narrow" panose="020B0606020202030204" pitchFamily="34" charset="0"/>
              </a:rPr>
              <a:t>Constraint</a:t>
            </a:r>
          </a:p>
          <a:p>
            <a:endParaRPr lang="en-US" sz="1400" dirty="0">
              <a:latin typeface="Arial Narrow" panose="020B0606020202030204" pitchFamily="34" charset="0"/>
            </a:endParaRPr>
          </a:p>
          <a:p>
            <a:r>
              <a:rPr lang="en-US" dirty="0" smtClean="0"/>
              <a:t>  </a:t>
            </a:r>
          </a:p>
        </p:txBody>
      </p:sp>
      <p:sp>
        <p:nvSpPr>
          <p:cNvPr id="7" name="TextBox 6"/>
          <p:cNvSpPr txBox="1"/>
          <p:nvPr/>
        </p:nvSpPr>
        <p:spPr>
          <a:xfrm>
            <a:off x="2438401" y="3524727"/>
            <a:ext cx="4648200" cy="800219"/>
          </a:xfrm>
          <a:prstGeom prst="rect">
            <a:avLst/>
          </a:prstGeom>
          <a:solidFill>
            <a:schemeClr val="bg1"/>
          </a:solidFill>
        </p:spPr>
        <p:txBody>
          <a:bodyPr wrap="square" rtlCol="0">
            <a:spAutoFit/>
          </a:bodyPr>
          <a:lstStyle/>
          <a:p>
            <a:r>
              <a:rPr lang="en-US" sz="1400" dirty="0" smtClean="0">
                <a:latin typeface="Arial Narrow" panose="020B0606020202030204" pitchFamily="34" charset="0"/>
              </a:rPr>
              <a:t>Constraint </a:t>
            </a:r>
            <a:r>
              <a:rPr lang="en-US" sz="1400" dirty="0" err="1" smtClean="0">
                <a:latin typeface="Arial Narrow" panose="020B0606020202030204" pitchFamily="34" charset="0"/>
              </a:rPr>
              <a:t>policy_id</a:t>
            </a:r>
            <a:r>
              <a:rPr lang="en-US" sz="1400" dirty="0" smtClean="0">
                <a:latin typeface="Arial Narrow" panose="020B0606020202030204" pitchFamily="34" charset="0"/>
              </a:rPr>
              <a:t> applies to  </a:t>
            </a:r>
            <a:r>
              <a:rPr lang="en-US" sz="1400" dirty="0" err="1" smtClean="0">
                <a:latin typeface="Arial Narrow" panose="020B0606020202030204" pitchFamily="34" charset="0"/>
              </a:rPr>
              <a:t>entity_id</a:t>
            </a:r>
            <a:r>
              <a:rPr lang="en-US" sz="1400" dirty="0" smtClean="0">
                <a:latin typeface="Arial Narrow" panose="020B0606020202030204" pitchFamily="34" charset="0"/>
              </a:rPr>
              <a:t> Condition (Expression) </a:t>
            </a:r>
          </a:p>
          <a:p>
            <a:r>
              <a:rPr lang="en-US" sz="1400" dirty="0" smtClean="0">
                <a:latin typeface="Arial Narrow" panose="020B0606020202030204" pitchFamily="34" charset="0"/>
              </a:rPr>
              <a:t>Action { [“</a:t>
            </a:r>
            <a:r>
              <a:rPr lang="en-US" sz="1400" dirty="0" err="1" smtClean="0">
                <a:latin typeface="Arial Narrow" panose="020B0606020202030204" pitchFamily="34" charset="0"/>
              </a:rPr>
              <a:t>forwardto</a:t>
            </a:r>
            <a:r>
              <a:rPr lang="en-US" sz="1400" dirty="0" smtClean="0">
                <a:latin typeface="Arial Narrow" panose="020B0606020202030204" pitchFamily="34" charset="0"/>
              </a:rPr>
              <a:t>”  |  “</a:t>
            </a:r>
            <a:r>
              <a:rPr lang="en-US" sz="1400" dirty="0" err="1" smtClean="0">
                <a:latin typeface="Arial Narrow" panose="020B0606020202030204" pitchFamily="34" charset="0"/>
              </a:rPr>
              <a:t>gothrough</a:t>
            </a:r>
            <a:r>
              <a:rPr lang="en-US" sz="1400" dirty="0" smtClean="0">
                <a:latin typeface="Arial Narrow" panose="020B0606020202030204" pitchFamily="34" charset="0"/>
              </a:rPr>
              <a:t>” | “bypass”  [Node | Link]] | </a:t>
            </a:r>
          </a:p>
          <a:p>
            <a:r>
              <a:rPr lang="en-US" sz="1400" dirty="0">
                <a:latin typeface="Arial Narrow" panose="020B0606020202030204" pitchFamily="34" charset="0"/>
              </a:rPr>
              <a:t> </a:t>
            </a:r>
            <a:r>
              <a:rPr lang="en-US" sz="1400" dirty="0" smtClean="0">
                <a:latin typeface="Arial Narrow" panose="020B0606020202030204" pitchFamily="34" charset="0"/>
              </a:rPr>
              <a:t>           [Unlink | Link | Node | </a:t>
            </a:r>
            <a:r>
              <a:rPr lang="en-US" sz="1400" dirty="0" err="1" smtClean="0">
                <a:latin typeface="Arial Narrow" panose="020B0606020202030204" pitchFamily="34" charset="0"/>
              </a:rPr>
              <a:t>UnNode</a:t>
            </a:r>
            <a:r>
              <a:rPr lang="en-US" sz="1400" dirty="0" smtClean="0">
                <a:latin typeface="Arial Narrow" panose="020B0606020202030204" pitchFamily="34" charset="0"/>
              </a:rPr>
              <a:t>] }</a:t>
            </a:r>
            <a:r>
              <a:rPr lang="en-US" dirty="0" smtClean="0"/>
              <a:t> </a:t>
            </a:r>
            <a:endParaRPr lang="en-US" dirty="0"/>
          </a:p>
        </p:txBody>
      </p:sp>
    </p:spTree>
    <p:extLst>
      <p:ext uri="{BB962C8B-B14F-4D97-AF65-F5344CB8AC3E}">
        <p14:creationId xmlns:p14="http://schemas.microsoft.com/office/powerpoint/2010/main" val="1806810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Cases</a:t>
            </a:r>
            <a:endParaRPr lang="en-US" dirty="0"/>
          </a:p>
        </p:txBody>
      </p:sp>
      <p:sp>
        <p:nvSpPr>
          <p:cNvPr id="3" name="Content Placeholder 2"/>
          <p:cNvSpPr>
            <a:spLocks noGrp="1"/>
          </p:cNvSpPr>
          <p:nvPr>
            <p:ph idx="1"/>
          </p:nvPr>
        </p:nvSpPr>
        <p:spPr/>
        <p:txBody>
          <a:bodyPr/>
          <a:lstStyle/>
          <a:p>
            <a:r>
              <a:rPr lang="en-US" dirty="0" smtClean="0"/>
              <a:t>Bandwidth on Demand </a:t>
            </a:r>
            <a:r>
              <a:rPr lang="en-US" dirty="0"/>
              <a:t> </a:t>
            </a:r>
            <a:r>
              <a:rPr lang="en-US" dirty="0" smtClean="0"/>
              <a:t>- B2B or VPN case </a:t>
            </a:r>
          </a:p>
          <a:p>
            <a:r>
              <a:rPr lang="en-US" dirty="0" smtClean="0"/>
              <a:t>Virtual DC </a:t>
            </a:r>
          </a:p>
          <a:p>
            <a:pPr lvl="1"/>
            <a:r>
              <a:rPr lang="en-US" dirty="0" smtClean="0"/>
              <a:t>Telefonica </a:t>
            </a:r>
          </a:p>
          <a:p>
            <a:r>
              <a:rPr lang="en-US" dirty="0" smtClean="0"/>
              <a:t>SFC chaining </a:t>
            </a:r>
          </a:p>
          <a:p>
            <a:pPr lvl="1"/>
            <a:r>
              <a:rPr lang="en-US" dirty="0" smtClean="0"/>
              <a:t>DOCSIS use case for parental control (put filter nanny in virtual path for filter) </a:t>
            </a:r>
          </a:p>
        </p:txBody>
      </p:sp>
    </p:spTree>
    <p:extLst>
      <p:ext uri="{BB962C8B-B14F-4D97-AF65-F5344CB8AC3E}">
        <p14:creationId xmlns:p14="http://schemas.microsoft.com/office/powerpoint/2010/main" val="3692813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304800"/>
            <a:ext cx="7696200" cy="609600"/>
          </a:xfrm>
        </p:spPr>
        <p:txBody>
          <a:bodyPr>
            <a:normAutofit/>
          </a:bodyPr>
          <a:lstStyle/>
          <a:p>
            <a:r>
              <a:rPr lang="en-US" altLang="zh-CN" sz="2800" dirty="0" smtClean="0">
                <a:solidFill>
                  <a:schemeClr val="tx1"/>
                </a:solidFill>
              </a:rPr>
              <a:t>An Example: Bandwidth on Demand (B2B) DOCSIS </a:t>
            </a:r>
            <a:endParaRPr lang="en-US" altLang="zh-CN" dirty="0" smtClean="0">
              <a:solidFill>
                <a:schemeClr val="tx1"/>
              </a:solidFill>
            </a:endParaRPr>
          </a:p>
        </p:txBody>
      </p:sp>
      <p:sp>
        <p:nvSpPr>
          <p:cNvPr id="23" name="内容占位符 2"/>
          <p:cNvSpPr>
            <a:spLocks noGrp="1"/>
          </p:cNvSpPr>
          <p:nvPr>
            <p:ph idx="1"/>
          </p:nvPr>
        </p:nvSpPr>
        <p:spPr>
          <a:xfrm>
            <a:off x="457200" y="969196"/>
            <a:ext cx="8229600" cy="5152913"/>
          </a:xfrm>
        </p:spPr>
        <p:txBody>
          <a:bodyPr>
            <a:normAutofit/>
          </a:bodyPr>
          <a:lstStyle/>
          <a:p>
            <a:pPr>
              <a:spcBef>
                <a:spcPts val="1200"/>
              </a:spcBef>
            </a:pPr>
            <a:r>
              <a:rPr lang="en-US" altLang="zh-CN" sz="1800" dirty="0" smtClean="0"/>
              <a:t>There is a virtual link between the branch and headquarter offices.</a:t>
            </a:r>
          </a:p>
          <a:p>
            <a:pPr lvl="1">
              <a:buFont typeface="Courier New"/>
              <a:buChar char="o"/>
            </a:pPr>
            <a:r>
              <a:rPr lang="en-US" altLang="zh-CN" sz="1800" dirty="0" smtClean="0"/>
              <a:t>The bandwidth of the </a:t>
            </a:r>
            <a:r>
              <a:rPr lang="en-US" altLang="zh-CN" sz="1800" dirty="0" err="1" smtClean="0"/>
              <a:t>vlink</a:t>
            </a:r>
            <a:r>
              <a:rPr lang="en-US" altLang="zh-CN" sz="1800" dirty="0" smtClean="0"/>
              <a:t> can be adjusted on demand</a:t>
            </a:r>
          </a:p>
          <a:p>
            <a:pPr lvl="1">
              <a:buFont typeface="Courier New"/>
              <a:buChar char="o"/>
            </a:pPr>
            <a:r>
              <a:rPr lang="en-US" altLang="zh-CN" sz="1800" dirty="0" smtClean="0"/>
              <a:t>The adjustment can be triggered by "conditions" meet, e.g. The bandwidth will be adjusted when the timing meets.</a:t>
            </a:r>
          </a:p>
        </p:txBody>
      </p:sp>
      <p:sp>
        <p:nvSpPr>
          <p:cNvPr id="25" name="圆角矩形 24"/>
          <p:cNvSpPr/>
          <p:nvPr/>
        </p:nvSpPr>
        <p:spPr bwMode="auto">
          <a:xfrm>
            <a:off x="3781872" y="3068960"/>
            <a:ext cx="792088" cy="475181"/>
          </a:xfrm>
          <a:prstGeom prst="round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
                <a:srgbClr val="CC9900"/>
              </a:buClr>
            </a:pPr>
            <a:r>
              <a:rPr lang="en-US" altLang="zh-CN" sz="1400" kern="0" dirty="0" smtClean="0">
                <a:solidFill>
                  <a:srgbClr val="FFFFFF"/>
                </a:solidFill>
                <a:latin typeface="Arial"/>
              </a:rPr>
              <a:t>Branch</a:t>
            </a:r>
            <a:endParaRPr lang="zh-CN" altLang="en-US" sz="1400" kern="0" dirty="0" smtClean="0">
              <a:solidFill>
                <a:srgbClr val="FFFFFF"/>
              </a:solidFill>
              <a:latin typeface="Arial"/>
            </a:endParaRPr>
          </a:p>
        </p:txBody>
      </p:sp>
      <p:sp>
        <p:nvSpPr>
          <p:cNvPr id="27" name="圆角矩形 26"/>
          <p:cNvSpPr/>
          <p:nvPr/>
        </p:nvSpPr>
        <p:spPr bwMode="auto">
          <a:xfrm>
            <a:off x="7238256" y="3068960"/>
            <a:ext cx="1296144" cy="475181"/>
          </a:xfrm>
          <a:prstGeom prst="round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
                <a:srgbClr val="CC9900"/>
              </a:buClr>
            </a:pPr>
            <a:r>
              <a:rPr lang="en-US" altLang="zh-CN" sz="1400" kern="0" dirty="0" smtClean="0">
                <a:solidFill>
                  <a:srgbClr val="FFFFFF"/>
                </a:solidFill>
                <a:latin typeface="Arial"/>
                <a:ea typeface="+mn-ea"/>
              </a:rPr>
              <a:t>Headquarter</a:t>
            </a:r>
            <a:endParaRPr lang="zh-CN" altLang="en-US" sz="1400" kern="0" dirty="0" smtClean="0">
              <a:solidFill>
                <a:srgbClr val="FFFFFF"/>
              </a:solidFill>
              <a:latin typeface="Arial"/>
              <a:ea typeface="+mn-ea"/>
            </a:endParaRPr>
          </a:p>
        </p:txBody>
      </p:sp>
      <p:sp>
        <p:nvSpPr>
          <p:cNvPr id="28" name="云形 27"/>
          <p:cNvSpPr/>
          <p:nvPr/>
        </p:nvSpPr>
        <p:spPr bwMode="auto">
          <a:xfrm>
            <a:off x="4934000" y="2514600"/>
            <a:ext cx="1872208" cy="1346448"/>
          </a:xfrm>
          <a:prstGeom prst="cloud">
            <a:avLst/>
          </a:prstGeom>
          <a:noFill/>
          <a:ln w="9525" cap="flat" cmpd="sng" algn="ctr">
            <a:solidFill>
              <a:srgbClr val="0000CC"/>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buClr>
                <a:srgbClr val="CC9900"/>
              </a:buClr>
            </a:pPr>
            <a:r>
              <a:rPr lang="en-US" altLang="zh-CN" sz="1400" kern="0" dirty="0" smtClean="0">
                <a:latin typeface="Arial"/>
              </a:rPr>
              <a:t>WAN</a:t>
            </a:r>
            <a:endParaRPr lang="zh-CN" altLang="en-US" sz="1400" kern="0" dirty="0" smtClean="0">
              <a:latin typeface="Arial"/>
            </a:endParaRPr>
          </a:p>
        </p:txBody>
      </p:sp>
      <p:cxnSp>
        <p:nvCxnSpPr>
          <p:cNvPr id="29" name="直接连接符 28"/>
          <p:cNvCxnSpPr>
            <a:stCxn id="25" idx="3"/>
            <a:endCxn id="27" idx="1"/>
          </p:cNvCxnSpPr>
          <p:nvPr/>
        </p:nvCxnSpPr>
        <p:spPr bwMode="auto">
          <a:xfrm>
            <a:off x="4573960" y="3306551"/>
            <a:ext cx="2664296" cy="0"/>
          </a:xfrm>
          <a:prstGeom prst="line">
            <a:avLst/>
          </a:prstGeom>
          <a:noFill/>
          <a:ln w="28575">
            <a:solidFill>
              <a:srgbClr val="0000CC"/>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Box 30"/>
          <p:cNvSpPr txBox="1"/>
          <p:nvPr/>
        </p:nvSpPr>
        <p:spPr bwMode="auto">
          <a:xfrm>
            <a:off x="4668242" y="3946396"/>
            <a:ext cx="3951781" cy="791737"/>
          </a:xfrm>
          <a:prstGeom prst="rect">
            <a:avLst/>
          </a:prstGeom>
          <a:noFill/>
          <a:ln w="9525" algn="ctr">
            <a:noFill/>
            <a:miter lim="800000"/>
            <a:headEnd/>
            <a:tailEnd/>
          </a:ln>
          <a:effectLst/>
        </p:spPr>
        <p:txBody>
          <a:bodyPr wrap="square" lIns="72227" tIns="72000" rIns="72227" bIns="72000" rtlCol="0">
            <a:spAutoFit/>
          </a:bodyPr>
          <a:lstStyle/>
          <a:p>
            <a:pPr defTabSz="835025">
              <a:lnSpc>
                <a:spcPct val="150000"/>
              </a:lnSpc>
            </a:pPr>
            <a:r>
              <a:rPr lang="en-US" altLang="zh-CN" sz="1400" dirty="0" smtClean="0">
                <a:solidFill>
                  <a:srgbClr val="000000"/>
                </a:solidFill>
                <a:latin typeface="Arial" pitchFamily="34" charset="0"/>
                <a:ea typeface="微软雅黑" pitchFamily="34" charset="-122"/>
                <a:cs typeface="Arial" pitchFamily="34" charset="0"/>
              </a:rPr>
              <a:t>Condition: from 8am to 6pm, Bandwidth: 10G</a:t>
            </a:r>
          </a:p>
          <a:p>
            <a:pPr defTabSz="835025">
              <a:lnSpc>
                <a:spcPct val="150000"/>
              </a:lnSpc>
            </a:pPr>
            <a:r>
              <a:rPr lang="en-US" altLang="zh-CN" sz="1400" dirty="0" smtClean="0">
                <a:solidFill>
                  <a:srgbClr val="000000"/>
                </a:solidFill>
                <a:latin typeface="Arial" pitchFamily="34" charset="0"/>
                <a:ea typeface="微软雅黑" pitchFamily="34" charset="-122"/>
                <a:cs typeface="Arial" pitchFamily="34" charset="0"/>
              </a:rPr>
              <a:t>Condition: from 6pm to 8am, Bandwidth: 1G</a:t>
            </a:r>
          </a:p>
        </p:txBody>
      </p:sp>
      <p:cxnSp>
        <p:nvCxnSpPr>
          <p:cNvPr id="32" name="直接箭头连接符 31"/>
          <p:cNvCxnSpPr/>
          <p:nvPr/>
        </p:nvCxnSpPr>
        <p:spPr bwMode="auto">
          <a:xfrm flipV="1">
            <a:off x="4789984" y="3356992"/>
            <a:ext cx="0" cy="720080"/>
          </a:xfrm>
          <a:prstGeom prst="straightConnector1">
            <a:avLst/>
          </a:prstGeom>
          <a:noFill/>
          <a:ln>
            <a:solidFill>
              <a:srgbClr val="0000CC"/>
            </a:solidFill>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419102" y="2663508"/>
            <a:ext cx="6939704" cy="3693319"/>
          </a:xfrm>
          <a:prstGeom prst="rect">
            <a:avLst/>
          </a:prstGeom>
          <a:noFill/>
        </p:spPr>
        <p:txBody>
          <a:bodyPr wrap="square" rtlCol="0">
            <a:spAutoFit/>
          </a:bodyPr>
          <a:lstStyle/>
          <a:p>
            <a:r>
              <a:rPr lang="en-US" altLang="zh-CN" b="1" dirty="0" smtClean="0"/>
              <a:t>NEMO Script:</a:t>
            </a:r>
          </a:p>
          <a:p>
            <a:r>
              <a:rPr lang="en-US" altLang="zh-CN" b="1" dirty="0" smtClean="0">
                <a:solidFill>
                  <a:srgbClr val="FF0000"/>
                </a:solidFill>
              </a:rPr>
              <a:t>Node</a:t>
            </a:r>
            <a:r>
              <a:rPr lang="en-US" altLang="zh-CN" dirty="0" smtClean="0"/>
              <a:t> branch;</a:t>
            </a:r>
          </a:p>
          <a:p>
            <a:r>
              <a:rPr lang="en-US" altLang="zh-CN" b="1" dirty="0" smtClean="0">
                <a:solidFill>
                  <a:srgbClr val="FF0000"/>
                </a:solidFill>
              </a:rPr>
              <a:t>Node</a:t>
            </a:r>
            <a:r>
              <a:rPr lang="en-US" altLang="zh-CN" dirty="0" smtClean="0"/>
              <a:t> </a:t>
            </a:r>
            <a:r>
              <a:rPr lang="en-US" altLang="zh-CN" dirty="0" smtClean="0"/>
              <a:t>headquarters;</a:t>
            </a:r>
            <a:endParaRPr lang="en-US" altLang="zh-CN" dirty="0" smtClean="0"/>
          </a:p>
          <a:p>
            <a:r>
              <a:rPr lang="en-US" altLang="zh-CN" b="1" dirty="0" smtClean="0">
                <a:solidFill>
                  <a:srgbClr val="FF0000"/>
                </a:solidFill>
              </a:rPr>
              <a:t>Connection  </a:t>
            </a:r>
            <a:r>
              <a:rPr lang="en-US" altLang="zh-CN" dirty="0" smtClean="0"/>
              <a:t>tunnel </a:t>
            </a:r>
            <a:r>
              <a:rPr lang="en-US" altLang="zh-CN" b="1" dirty="0" smtClean="0">
                <a:solidFill>
                  <a:srgbClr val="FF0000"/>
                </a:solidFill>
              </a:rPr>
              <a:t>Type</a:t>
            </a:r>
            <a:r>
              <a:rPr lang="en-US" altLang="zh-CN" dirty="0" smtClean="0"/>
              <a:t> P2P </a:t>
            </a:r>
          </a:p>
          <a:p>
            <a:r>
              <a:rPr lang="en-US" altLang="zh-CN" dirty="0" smtClean="0"/>
              <a:t>          </a:t>
            </a:r>
            <a:r>
              <a:rPr lang="en-US" altLang="zh-CN" b="1" dirty="0" err="1" smtClean="0">
                <a:solidFill>
                  <a:srgbClr val="FF0000"/>
                </a:solidFill>
              </a:rPr>
              <a:t>Endnodes</a:t>
            </a:r>
            <a:r>
              <a:rPr lang="en-US" altLang="zh-CN" dirty="0" smtClean="0"/>
              <a:t> branch, </a:t>
            </a:r>
            <a:r>
              <a:rPr lang="en-US" altLang="zh-CN" dirty="0" smtClean="0"/>
              <a:t>headquarters;</a:t>
            </a:r>
            <a:endParaRPr lang="en-US" altLang="zh-CN" dirty="0" smtClean="0"/>
          </a:p>
          <a:p>
            <a:endParaRPr lang="en-US" altLang="zh-CN" dirty="0" smtClean="0"/>
          </a:p>
          <a:p>
            <a:endParaRPr lang="en-US" altLang="zh-CN" dirty="0" smtClean="0"/>
          </a:p>
          <a:p>
            <a:r>
              <a:rPr lang="en-US" altLang="zh-CN" b="1" dirty="0" smtClean="0">
                <a:solidFill>
                  <a:srgbClr val="FF0000"/>
                </a:solidFill>
              </a:rPr>
              <a:t>Constraint</a:t>
            </a:r>
            <a:r>
              <a:rPr lang="en-US" altLang="zh-CN" dirty="0" smtClean="0"/>
              <a:t> day </a:t>
            </a:r>
            <a:r>
              <a:rPr lang="en-US" altLang="zh-CN" b="1" dirty="0" err="1" smtClean="0">
                <a:solidFill>
                  <a:srgbClr val="FF0000"/>
                </a:solidFill>
              </a:rPr>
              <a:t>ApplyTo</a:t>
            </a:r>
            <a:r>
              <a:rPr lang="en-US" altLang="zh-CN" dirty="0" smtClean="0"/>
              <a:t> tunnel</a:t>
            </a:r>
          </a:p>
          <a:p>
            <a:r>
              <a:rPr lang="en-US" altLang="zh-CN" dirty="0" smtClean="0"/>
              <a:t>          </a:t>
            </a:r>
            <a:r>
              <a:rPr lang="en-US" altLang="zh-CN" b="1" dirty="0" smtClean="0">
                <a:solidFill>
                  <a:srgbClr val="FF0000"/>
                </a:solidFill>
              </a:rPr>
              <a:t>Condition</a:t>
            </a:r>
            <a:r>
              <a:rPr lang="en-US" altLang="zh-CN" dirty="0" smtClean="0"/>
              <a:t> time&gt;8am &amp; time &lt;6pm</a:t>
            </a:r>
          </a:p>
          <a:p>
            <a:r>
              <a:rPr lang="en-US" altLang="zh-CN" dirty="0" smtClean="0"/>
              <a:t>          </a:t>
            </a:r>
            <a:r>
              <a:rPr lang="en-US" altLang="zh-CN" b="1" dirty="0" smtClean="0">
                <a:solidFill>
                  <a:srgbClr val="FF0000"/>
                </a:solidFill>
              </a:rPr>
              <a:t>Operation</a:t>
            </a:r>
            <a:r>
              <a:rPr lang="en-US" altLang="zh-CN" dirty="0" smtClean="0"/>
              <a:t> </a:t>
            </a:r>
            <a:r>
              <a:rPr lang="en-US" altLang="zh-CN" dirty="0" err="1" smtClean="0"/>
              <a:t>set:bandwidth</a:t>
            </a:r>
            <a:r>
              <a:rPr lang="en-US" altLang="zh-CN" dirty="0" smtClean="0"/>
              <a:t>=10G; </a:t>
            </a:r>
          </a:p>
          <a:p>
            <a:r>
              <a:rPr lang="en-US" altLang="zh-CN" b="1" dirty="0" smtClean="0">
                <a:solidFill>
                  <a:srgbClr val="FF0000"/>
                </a:solidFill>
              </a:rPr>
              <a:t>Constraint</a:t>
            </a:r>
            <a:r>
              <a:rPr lang="en-US" altLang="zh-CN" dirty="0" smtClean="0"/>
              <a:t> night </a:t>
            </a:r>
            <a:r>
              <a:rPr lang="en-US" altLang="zh-CN" b="1" dirty="0" err="1" smtClean="0">
                <a:solidFill>
                  <a:srgbClr val="FF0000"/>
                </a:solidFill>
              </a:rPr>
              <a:t>ApplyTo</a:t>
            </a:r>
            <a:r>
              <a:rPr lang="en-US" altLang="zh-CN" dirty="0" smtClean="0"/>
              <a:t> tunnel</a:t>
            </a:r>
          </a:p>
          <a:p>
            <a:r>
              <a:rPr lang="en-US" altLang="zh-CN" dirty="0" smtClean="0"/>
              <a:t>          </a:t>
            </a:r>
            <a:r>
              <a:rPr lang="en-US" altLang="zh-CN" b="1" dirty="0" smtClean="0">
                <a:solidFill>
                  <a:srgbClr val="FF0000"/>
                </a:solidFill>
              </a:rPr>
              <a:t>Condition </a:t>
            </a:r>
            <a:r>
              <a:rPr lang="en-US" altLang="zh-CN" dirty="0" smtClean="0"/>
              <a:t>(time&gt;0am &amp; time &lt;8am)|(time&gt;6pm &amp; time &lt;0am)</a:t>
            </a:r>
          </a:p>
          <a:p>
            <a:r>
              <a:rPr lang="en-US" altLang="zh-CN" dirty="0" smtClean="0"/>
              <a:t>          </a:t>
            </a:r>
            <a:r>
              <a:rPr lang="en-US" altLang="zh-CN" b="1" dirty="0" smtClean="0">
                <a:solidFill>
                  <a:srgbClr val="FF0000"/>
                </a:solidFill>
              </a:rPr>
              <a:t>Operation</a:t>
            </a:r>
            <a:r>
              <a:rPr lang="en-US" altLang="zh-CN" dirty="0" smtClean="0"/>
              <a:t> </a:t>
            </a:r>
            <a:r>
              <a:rPr lang="en-US" altLang="zh-CN" dirty="0" err="1" smtClean="0"/>
              <a:t>set:bandwidth</a:t>
            </a:r>
            <a:r>
              <a:rPr lang="en-US" altLang="zh-CN" dirty="0" smtClean="0"/>
              <a:t>=1G; </a:t>
            </a:r>
            <a:endParaRPr lang="zh-CN" altLang="en-US" dirty="0"/>
          </a:p>
        </p:txBody>
      </p:sp>
    </p:spTree>
    <p:extLst>
      <p:ext uri="{BB962C8B-B14F-4D97-AF65-F5344CB8AC3E}">
        <p14:creationId xmlns:p14="http://schemas.microsoft.com/office/powerpoint/2010/main" val="863300044"/>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937" y="336431"/>
            <a:ext cx="7632700" cy="716307"/>
          </a:xfrm>
        </p:spPr>
        <p:txBody>
          <a:bodyPr lIns="91430" tIns="45714" rIns="91430" bIns="45714">
            <a:normAutofit fontScale="90000"/>
          </a:bodyPr>
          <a:lstStyle/>
          <a:p>
            <a:r>
              <a:rPr lang="en-US" altLang="zh-CN" dirty="0" smtClean="0">
                <a:effectLst>
                  <a:outerShdw blurRad="38100" dist="38100" dir="2700000" algn="tl">
                    <a:srgbClr val="000000">
                      <a:alpha val="43137"/>
                    </a:srgbClr>
                  </a:outerShdw>
                </a:effectLst>
              </a:rPr>
              <a:t>Telefonica: DC Networks</a:t>
            </a:r>
            <a:endParaRPr lang="zh-CN" altLang="en-US" dirty="0">
              <a:effectLst>
                <a:outerShdw blurRad="38100" dist="38100" dir="2700000" algn="tl">
                  <a:srgbClr val="000000">
                    <a:alpha val="43137"/>
                  </a:srgbClr>
                </a:outerShdw>
              </a:effectLst>
            </a:endParaRPr>
          </a:p>
        </p:txBody>
      </p:sp>
      <p:sp>
        <p:nvSpPr>
          <p:cNvPr id="3" name="内容占位符 2"/>
          <p:cNvSpPr>
            <a:spLocks noGrp="1"/>
          </p:cNvSpPr>
          <p:nvPr>
            <p:ph idx="1"/>
          </p:nvPr>
        </p:nvSpPr>
        <p:spPr>
          <a:xfrm>
            <a:off x="451066" y="1013626"/>
            <a:ext cx="4959133" cy="5615773"/>
          </a:xfrm>
        </p:spPr>
        <p:txBody>
          <a:bodyPr>
            <a:normAutofit fontScale="77500" lnSpcReduction="20000"/>
          </a:bodyPr>
          <a:lstStyle/>
          <a:p>
            <a:r>
              <a:rPr lang="en-US" altLang="zh-CN" sz="2300" b="1" dirty="0" smtClean="0"/>
              <a:t>Create a virtual DC network for process of email traffic through firewall and spam filter before processing </a:t>
            </a:r>
          </a:p>
          <a:p>
            <a:r>
              <a:rPr lang="en-US" altLang="zh-CN" sz="2600" b="1" dirty="0" smtClean="0"/>
              <a:t>Intent- Base NEMO states</a:t>
            </a:r>
          </a:p>
          <a:p>
            <a:pPr marL="483855" lvl="1" indent="0">
              <a:buNone/>
            </a:pPr>
            <a:r>
              <a:rPr lang="en-US" altLang="zh-CN" sz="2600" b="1" dirty="0" smtClean="0">
                <a:solidFill>
                  <a:schemeClr val="tx2"/>
                </a:solidFill>
              </a:rPr>
              <a:t>Link</a:t>
            </a:r>
            <a:r>
              <a:rPr lang="en-US" altLang="zh-CN" sz="2600" b="1" dirty="0" smtClean="0"/>
              <a:t>  </a:t>
            </a:r>
            <a:r>
              <a:rPr lang="en-US" altLang="zh-CN" sz="2600" b="1" dirty="0" smtClean="0">
                <a:solidFill>
                  <a:schemeClr val="tx2"/>
                </a:solidFill>
              </a:rPr>
              <a:t>Endnodes </a:t>
            </a:r>
            <a:r>
              <a:rPr lang="en-US" altLang="zh-CN" sz="2600" b="1" dirty="0" smtClean="0"/>
              <a:t>(access-node, email server) </a:t>
            </a:r>
            <a:r>
              <a:rPr lang="en-US" altLang="zh-CN" sz="2600" b="1" dirty="0" smtClean="0">
                <a:solidFill>
                  <a:schemeClr val="tx2"/>
                </a:solidFill>
              </a:rPr>
              <a:t>Properties flow </a:t>
            </a:r>
            <a:r>
              <a:rPr lang="en-US" altLang="zh-CN" sz="2600" b="1" dirty="0" smtClean="0"/>
              <a:t>customer-email </a:t>
            </a:r>
            <a:r>
              <a:rPr lang="en-US" altLang="zh-CN" sz="2600" b="1" dirty="0" smtClean="0">
                <a:solidFill>
                  <a:schemeClr val="tx2"/>
                </a:solidFill>
              </a:rPr>
              <a:t>gothrough</a:t>
            </a:r>
            <a:r>
              <a:rPr lang="en-US" altLang="zh-CN" sz="2600" b="1" dirty="0" smtClean="0"/>
              <a:t> (router, firewall, DMZ, email-spam-filter, protected zone router) </a:t>
            </a:r>
          </a:p>
          <a:p>
            <a:pPr lvl="1"/>
            <a:endParaRPr lang="en-US" altLang="zh-CN" sz="2300" b="1" dirty="0" smtClean="0"/>
          </a:p>
          <a:p>
            <a:r>
              <a:rPr lang="en-US" altLang="zh-CN" sz="2600" b="1" dirty="0" smtClean="0"/>
              <a:t>What Intent Processor creates </a:t>
            </a:r>
          </a:p>
          <a:p>
            <a:pPr lvl="1"/>
            <a:r>
              <a:rPr lang="en-US" altLang="zh-CN" sz="2300" b="1" dirty="0" smtClean="0"/>
              <a:t>Virtual router to link virtual DC (vDC)</a:t>
            </a:r>
          </a:p>
          <a:p>
            <a:pPr lvl="1"/>
            <a:r>
              <a:rPr lang="en-US" altLang="zh-CN" sz="2300" b="1" dirty="0" smtClean="0"/>
              <a:t>vDC structure, which may consist of a firewall, DMZ, email-spam filter a protected zone, and several network services</a:t>
            </a:r>
            <a:r>
              <a:rPr lang="en-US" altLang="zh-CN" sz="2300" b="1" dirty="0"/>
              <a:t> </a:t>
            </a:r>
            <a:r>
              <a:rPr lang="en-US" altLang="zh-CN" sz="2300" b="1" dirty="0" smtClean="0"/>
              <a:t>(E.g. hosted Email)  </a:t>
            </a:r>
          </a:p>
          <a:p>
            <a:pPr lvl="1"/>
            <a:endParaRPr lang="en-US" altLang="zh-CN" dirty="0" smtClean="0"/>
          </a:p>
          <a:p>
            <a:pPr lvl="1"/>
            <a:endParaRPr lang="zh-CN" altLang="en-US" dirty="0"/>
          </a:p>
        </p:txBody>
      </p:sp>
      <p:cxnSp>
        <p:nvCxnSpPr>
          <p:cNvPr id="12" name="直接连接符 11"/>
          <p:cNvCxnSpPr>
            <a:endCxn id="40" idx="0"/>
          </p:cNvCxnSpPr>
          <p:nvPr/>
        </p:nvCxnSpPr>
        <p:spPr bwMode="auto">
          <a:xfrm flipH="1">
            <a:off x="6922893" y="4182017"/>
            <a:ext cx="7076" cy="172462"/>
          </a:xfrm>
          <a:prstGeom prst="line">
            <a:avLst/>
          </a:prstGeom>
          <a:noFill/>
          <a:ln w="19050">
            <a:solidFill>
              <a:srgbClr val="3399FF"/>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ounded Rectangle 121"/>
          <p:cNvSpPr/>
          <p:nvPr/>
        </p:nvSpPr>
        <p:spPr>
          <a:xfrm>
            <a:off x="6393778" y="3001640"/>
            <a:ext cx="931609" cy="461732"/>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400" dirty="0">
                <a:latin typeface="Arial" pitchFamily="34" charset="0"/>
                <a:cs typeface="Arial" pitchFamily="34" charset="0"/>
              </a:rPr>
              <a:t>firewall</a:t>
            </a:r>
          </a:p>
        </p:txBody>
      </p:sp>
      <p:sp>
        <p:nvSpPr>
          <p:cNvPr id="24" name="Rounded Rectangle 121"/>
          <p:cNvSpPr/>
          <p:nvPr/>
        </p:nvSpPr>
        <p:spPr>
          <a:xfrm>
            <a:off x="6375673" y="2398095"/>
            <a:ext cx="861458" cy="461732"/>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400" dirty="0">
                <a:latin typeface="Arial" pitchFamily="34" charset="0"/>
                <a:cs typeface="Arial" pitchFamily="34" charset="0"/>
              </a:rPr>
              <a:t>Router</a:t>
            </a:r>
          </a:p>
        </p:txBody>
      </p:sp>
      <p:cxnSp>
        <p:nvCxnSpPr>
          <p:cNvPr id="26" name="直接连接符 25"/>
          <p:cNvCxnSpPr>
            <a:stCxn id="24" idx="2"/>
            <a:endCxn id="23" idx="0"/>
          </p:cNvCxnSpPr>
          <p:nvPr/>
        </p:nvCxnSpPr>
        <p:spPr bwMode="auto">
          <a:xfrm>
            <a:off x="6806402" y="2859827"/>
            <a:ext cx="53181" cy="141813"/>
          </a:xfrm>
          <a:prstGeom prst="line">
            <a:avLst/>
          </a:prstGeom>
          <a:noFill/>
          <a:ln w="19050">
            <a:solidFill>
              <a:srgbClr val="3399FF"/>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接连接符 27"/>
          <p:cNvCxnSpPr>
            <a:stCxn id="23" idx="2"/>
            <a:endCxn id="30" idx="0"/>
          </p:cNvCxnSpPr>
          <p:nvPr/>
        </p:nvCxnSpPr>
        <p:spPr bwMode="auto">
          <a:xfrm>
            <a:off x="6859583" y="3463372"/>
            <a:ext cx="9054" cy="214742"/>
          </a:xfrm>
          <a:prstGeom prst="line">
            <a:avLst/>
          </a:prstGeom>
          <a:noFill/>
          <a:ln w="19050">
            <a:solidFill>
              <a:srgbClr val="3399FF"/>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ounded Rectangle 121"/>
          <p:cNvSpPr/>
          <p:nvPr/>
        </p:nvSpPr>
        <p:spPr>
          <a:xfrm>
            <a:off x="6247729" y="3678114"/>
            <a:ext cx="1241815" cy="472780"/>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400" dirty="0">
                <a:latin typeface="Arial" pitchFamily="34" charset="0"/>
                <a:cs typeface="Arial" pitchFamily="34" charset="0"/>
              </a:rPr>
              <a:t>DMZ</a:t>
            </a:r>
          </a:p>
        </p:txBody>
      </p:sp>
      <p:sp>
        <p:nvSpPr>
          <p:cNvPr id="39" name="矩形 38"/>
          <p:cNvSpPr/>
          <p:nvPr/>
        </p:nvSpPr>
        <p:spPr bwMode="auto">
          <a:xfrm>
            <a:off x="5705831" y="2326087"/>
            <a:ext cx="2321654" cy="4303313"/>
          </a:xfrm>
          <a:prstGeom prst="rect">
            <a:avLst/>
          </a:prstGeom>
          <a:noFill/>
          <a:ln w="9525" cap="flat" cmpd="sng" algn="ctr">
            <a:solidFill>
              <a:srgbClr val="0096D6">
                <a:shade val="95000"/>
                <a:satMod val="105000"/>
              </a:srgbClr>
            </a:solidFill>
            <a:prstDash val="dash"/>
          </a:ln>
          <a:effectLst>
            <a:outerShdw blurRad="40000" dist="23000" dir="5400000" rotWithShape="0">
              <a:srgbClr val="000000">
                <a:alpha val="35000"/>
              </a:srgbClr>
            </a:outerShdw>
          </a:effectLst>
          <a:extLst>
            <a:ext uri="{909E8E84-426E-40DD-AFC4-6F175D3DCCD1}">
              <a14:hiddenFill xmlns:a14="http://schemas.microsoft.com/office/drawing/2010/main">
                <a:solidFill>
                  <a:schemeClr val="accent1"/>
                </a:solidFill>
              </a14:hiddenFill>
            </a:ext>
          </a:extLst>
        </p:spPr>
        <p:txBody>
          <a:bodyPr lIns="91430" tIns="45714" rIns="91430" bIns="45714" rtlCol="0" anchor="ctr"/>
          <a:lstStyle/>
          <a:p>
            <a:pPr algn="ctr" fontAlgn="auto">
              <a:spcBef>
                <a:spcPts val="0"/>
              </a:spcBef>
              <a:spcAft>
                <a:spcPts val="0"/>
              </a:spcAft>
            </a:pPr>
            <a:endParaRPr lang="zh-CN" altLang="en-US" sz="1400" kern="0" dirty="0">
              <a:solidFill>
                <a:srgbClr val="FFFFFF"/>
              </a:solidFill>
              <a:latin typeface="Arial"/>
            </a:endParaRPr>
          </a:p>
        </p:txBody>
      </p:sp>
      <p:sp>
        <p:nvSpPr>
          <p:cNvPr id="40" name="Rounded Rectangle 121"/>
          <p:cNvSpPr/>
          <p:nvPr/>
        </p:nvSpPr>
        <p:spPr>
          <a:xfrm>
            <a:off x="6301985" y="4354479"/>
            <a:ext cx="1241815" cy="513804"/>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400" dirty="0">
                <a:latin typeface="Arial" pitchFamily="34" charset="0"/>
                <a:cs typeface="Arial" pitchFamily="34" charset="0"/>
              </a:rPr>
              <a:t>Protected </a:t>
            </a:r>
            <a:r>
              <a:rPr lang="en-US" altLang="zh-CN" sz="1400" dirty="0" smtClean="0">
                <a:latin typeface="Arial" pitchFamily="34" charset="0"/>
                <a:cs typeface="Arial" pitchFamily="34" charset="0"/>
              </a:rPr>
              <a:t>Zone Router</a:t>
            </a:r>
            <a:endParaRPr lang="zh-CN" altLang="en-US" sz="1400" dirty="0"/>
          </a:p>
        </p:txBody>
      </p:sp>
      <p:sp>
        <p:nvSpPr>
          <p:cNvPr id="42" name="云形 41"/>
          <p:cNvSpPr/>
          <p:nvPr/>
        </p:nvSpPr>
        <p:spPr bwMode="auto">
          <a:xfrm>
            <a:off x="5943600" y="1287379"/>
            <a:ext cx="1543965" cy="800981"/>
          </a:xfrm>
          <a:prstGeom prst="cloud">
            <a:avLst/>
          </a:prstGeom>
          <a:gradFill rotWithShape="1">
            <a:gsLst>
              <a:gs pos="0">
                <a:srgbClr val="0096D6">
                  <a:shade val="51000"/>
                  <a:satMod val="130000"/>
                </a:srgbClr>
              </a:gs>
              <a:gs pos="80000">
                <a:srgbClr val="0096D6">
                  <a:shade val="93000"/>
                  <a:satMod val="130000"/>
                </a:srgbClr>
              </a:gs>
              <a:gs pos="100000">
                <a:srgbClr val="0096D6">
                  <a:shade val="94000"/>
                  <a:satMod val="135000"/>
                </a:srgbClr>
              </a:gs>
            </a:gsLst>
            <a:lin ang="16200000" scaled="0"/>
          </a:gradFill>
          <a:ln w="9525" cap="flat" cmpd="sng" algn="ctr">
            <a:solidFill>
              <a:srgbClr val="0096D6">
                <a:shade val="95000"/>
                <a:satMod val="105000"/>
              </a:srgbClr>
            </a:solidFill>
            <a:prstDash val="solid"/>
          </a:ln>
          <a:effectLst>
            <a:outerShdw blurRad="40000" dist="23000" dir="5400000" rotWithShape="0">
              <a:srgbClr val="000000">
                <a:alpha val="35000"/>
              </a:srgbClr>
            </a:outerShdw>
          </a:effectLst>
          <a:extLst/>
        </p:spPr>
        <p:txBody>
          <a:bodyPr lIns="91430" tIns="45714" rIns="91430" bIns="45714" rtlCol="0" anchor="ctr"/>
          <a:lstStyle/>
          <a:p>
            <a:pPr algn="ctr" fontAlgn="auto">
              <a:spcBef>
                <a:spcPts val="0"/>
              </a:spcBef>
              <a:spcAft>
                <a:spcPts val="0"/>
              </a:spcAft>
            </a:pPr>
            <a:r>
              <a:rPr lang="en-US" altLang="zh-CN" sz="1700" kern="0" dirty="0">
                <a:solidFill>
                  <a:srgbClr val="FFFFFF"/>
                </a:solidFill>
                <a:latin typeface="Arial"/>
              </a:rPr>
              <a:t>Internet</a:t>
            </a:r>
            <a:endParaRPr lang="zh-CN" altLang="en-US" sz="1700" kern="0" dirty="0">
              <a:solidFill>
                <a:srgbClr val="FFFFFF"/>
              </a:solidFill>
              <a:latin typeface="Arial"/>
            </a:endParaRPr>
          </a:p>
        </p:txBody>
      </p:sp>
      <p:cxnSp>
        <p:nvCxnSpPr>
          <p:cNvPr id="44" name="直接连接符 43"/>
          <p:cNvCxnSpPr>
            <a:stCxn id="42" idx="1"/>
            <a:endCxn id="24" idx="0"/>
          </p:cNvCxnSpPr>
          <p:nvPr/>
        </p:nvCxnSpPr>
        <p:spPr bwMode="auto">
          <a:xfrm>
            <a:off x="6715583" y="2087507"/>
            <a:ext cx="90819" cy="310588"/>
          </a:xfrm>
          <a:prstGeom prst="line">
            <a:avLst/>
          </a:prstGeom>
          <a:noFill/>
          <a:ln w="19050">
            <a:solidFill>
              <a:srgbClr val="3399FF"/>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p:cNvSpPr txBox="1"/>
          <p:nvPr/>
        </p:nvSpPr>
        <p:spPr bwMode="auto">
          <a:xfrm>
            <a:off x="5759823" y="2398095"/>
            <a:ext cx="633159" cy="560888"/>
          </a:xfrm>
          <a:prstGeom prst="rect">
            <a:avLst/>
          </a:prstGeom>
          <a:noFill/>
          <a:ln w="9525" algn="ctr">
            <a:noFill/>
            <a:miter lim="800000"/>
            <a:headEnd/>
            <a:tailEnd/>
          </a:ln>
          <a:effectLst/>
        </p:spPr>
        <p:txBody>
          <a:bodyPr wrap="none" lIns="72218" tIns="71992" rIns="72218" bIns="71992" rtlCol="0">
            <a:spAutoFit/>
          </a:bodyPr>
          <a:lstStyle/>
          <a:p>
            <a:pPr defTabSz="834927">
              <a:lnSpc>
                <a:spcPct val="150000"/>
              </a:lnSpc>
            </a:pPr>
            <a:r>
              <a:rPr lang="en-US" altLang="zh-CN" dirty="0">
                <a:solidFill>
                  <a:schemeClr val="bg1"/>
                </a:solidFill>
                <a:latin typeface="Arial" pitchFamily="34" charset="0"/>
                <a:ea typeface="微软雅黑" pitchFamily="34" charset="-122"/>
                <a:cs typeface="Arial" pitchFamily="34" charset="0"/>
              </a:rPr>
              <a:t>VDC</a:t>
            </a:r>
            <a:endParaRPr lang="zh-CN" altLang="en-US" dirty="0">
              <a:solidFill>
                <a:schemeClr val="bg1"/>
              </a:solidFill>
              <a:latin typeface="Arial" pitchFamily="34" charset="0"/>
              <a:ea typeface="微软雅黑" pitchFamily="34" charset="-122"/>
              <a:cs typeface="Arial" pitchFamily="34" charset="0"/>
            </a:endParaRPr>
          </a:p>
        </p:txBody>
      </p:sp>
      <p:sp>
        <p:nvSpPr>
          <p:cNvPr id="27" name="Rounded Rectangle 121"/>
          <p:cNvSpPr/>
          <p:nvPr/>
        </p:nvSpPr>
        <p:spPr>
          <a:xfrm>
            <a:off x="6438983" y="5100868"/>
            <a:ext cx="949715" cy="461732"/>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400" dirty="0" smtClean="0">
                <a:latin typeface="Arial" pitchFamily="34" charset="0"/>
                <a:cs typeface="Arial" pitchFamily="34" charset="0"/>
              </a:rPr>
              <a:t>Email server</a:t>
            </a:r>
            <a:endParaRPr lang="en-US" altLang="zh-CN" sz="1400" dirty="0">
              <a:latin typeface="Arial" pitchFamily="34" charset="0"/>
              <a:cs typeface="Arial" pitchFamily="34" charset="0"/>
            </a:endParaRPr>
          </a:p>
        </p:txBody>
      </p:sp>
      <p:cxnSp>
        <p:nvCxnSpPr>
          <p:cNvPr id="14" name="Straight Connector 13"/>
          <p:cNvCxnSpPr>
            <a:stCxn id="40" idx="2"/>
            <a:endCxn id="27" idx="0"/>
          </p:cNvCxnSpPr>
          <p:nvPr/>
        </p:nvCxnSpPr>
        <p:spPr bwMode="auto">
          <a:xfrm flipH="1">
            <a:off x="6913841" y="4868283"/>
            <a:ext cx="9052" cy="232585"/>
          </a:xfrm>
          <a:prstGeom prst="line">
            <a:avLst/>
          </a:prstGeom>
          <a:noFill/>
          <a:ln w="15875"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ounded Rectangle 121"/>
          <p:cNvSpPr/>
          <p:nvPr/>
        </p:nvSpPr>
        <p:spPr>
          <a:xfrm>
            <a:off x="7531250" y="1430967"/>
            <a:ext cx="992470" cy="461732"/>
          </a:xfrm>
          <a:prstGeom prst="roundRect">
            <a:avLst/>
          </a:prstGeom>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buNone/>
            </a:pPr>
            <a:r>
              <a:rPr lang="en-US" altLang="zh-CN" sz="1700" dirty="0" smtClean="0">
                <a:latin typeface="Arial" pitchFamily="34" charset="0"/>
                <a:cs typeface="Arial" pitchFamily="34" charset="0"/>
              </a:rPr>
              <a:t>Access Node</a:t>
            </a:r>
            <a:endParaRPr lang="en-US" altLang="zh-CN" sz="1700" dirty="0">
              <a:latin typeface="Arial" pitchFamily="34" charset="0"/>
              <a:cs typeface="Arial" pitchFamily="34" charset="0"/>
            </a:endParaRPr>
          </a:p>
        </p:txBody>
      </p:sp>
      <p:cxnSp>
        <p:nvCxnSpPr>
          <p:cNvPr id="58" name="Curved Connector 57"/>
          <p:cNvCxnSpPr>
            <a:stCxn id="53" idx="1"/>
            <a:endCxn id="24" idx="0"/>
          </p:cNvCxnSpPr>
          <p:nvPr/>
        </p:nvCxnSpPr>
        <p:spPr bwMode="auto">
          <a:xfrm rot="10800000" flipV="1">
            <a:off x="6806402" y="1661833"/>
            <a:ext cx="724848" cy="736262"/>
          </a:xfrm>
          <a:prstGeom prst="curvedConnector2">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62189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endParaRPr lang="en-US" dirty="0"/>
          </a:p>
        </p:txBody>
      </p:sp>
      <p:sp>
        <p:nvSpPr>
          <p:cNvPr id="3" name="Content Placeholder 2"/>
          <p:cNvSpPr>
            <a:spLocks noGrp="1"/>
          </p:cNvSpPr>
          <p:nvPr>
            <p:ph idx="1"/>
          </p:nvPr>
        </p:nvSpPr>
        <p:spPr/>
        <p:txBody>
          <a:bodyPr/>
          <a:lstStyle/>
          <a:p>
            <a:r>
              <a:rPr lang="en-US" dirty="0" smtClean="0"/>
              <a:t>Telefonica description </a:t>
            </a:r>
          </a:p>
          <a:p>
            <a:r>
              <a:rPr lang="en-US" dirty="0" smtClean="0"/>
              <a:t>IB-Nemo Work </a:t>
            </a:r>
            <a:endParaRPr lang="en-US" dirty="0"/>
          </a:p>
        </p:txBody>
      </p:sp>
    </p:spTree>
    <p:extLst>
      <p:ext uri="{BB962C8B-B14F-4D97-AF65-F5344CB8AC3E}">
        <p14:creationId xmlns:p14="http://schemas.microsoft.com/office/powerpoint/2010/main" val="4595804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650" y="325439"/>
            <a:ext cx="7632700" cy="649120"/>
          </a:xfrm>
        </p:spPr>
        <p:txBody>
          <a:bodyPr lIns="91430" tIns="45714" rIns="91430" bIns="45714">
            <a:normAutofit fontScale="90000"/>
          </a:bodyPr>
          <a:lstStyle/>
          <a:p>
            <a:r>
              <a:rPr lang="en-US" altLang="zh-CN" dirty="0" smtClean="0">
                <a:effectLst>
                  <a:outerShdw blurRad="38100" dist="38100" dir="2700000" algn="tl">
                    <a:srgbClr val="000000">
                      <a:alpha val="43137"/>
                    </a:srgbClr>
                  </a:outerShdw>
                </a:effectLst>
              </a:rPr>
              <a:t>Use-Case: Service Chaining</a:t>
            </a:r>
            <a:endParaRPr lang="zh-CN" altLang="en-US" dirty="0">
              <a:effectLst>
                <a:outerShdw blurRad="38100" dist="38100" dir="2700000" algn="tl">
                  <a:srgbClr val="000000">
                    <a:alpha val="43137"/>
                  </a:srgbClr>
                </a:outerShdw>
              </a:effectLst>
            </a:endParaRPr>
          </a:p>
        </p:txBody>
      </p:sp>
      <p:sp>
        <p:nvSpPr>
          <p:cNvPr id="3" name="内容占位符 2"/>
          <p:cNvSpPr>
            <a:spLocks noGrp="1"/>
          </p:cNvSpPr>
          <p:nvPr>
            <p:ph idx="1"/>
          </p:nvPr>
        </p:nvSpPr>
        <p:spPr>
          <a:xfrm>
            <a:off x="576613" y="986589"/>
            <a:ext cx="4494579" cy="5642811"/>
          </a:xfrm>
        </p:spPr>
        <p:txBody>
          <a:bodyPr>
            <a:noAutofit/>
          </a:bodyPr>
          <a:lstStyle/>
          <a:p>
            <a:r>
              <a:rPr lang="en-US" altLang="zh-CN" sz="1800" b="1" dirty="0" smtClean="0"/>
              <a:t>Create Service Chaining Function path </a:t>
            </a:r>
          </a:p>
          <a:p>
            <a:pPr lvl="1"/>
            <a:r>
              <a:rPr lang="en-US" altLang="zh-CN" sz="1800" b="1" dirty="0"/>
              <a:t>N</a:t>
            </a:r>
            <a:r>
              <a:rPr lang="en-US" altLang="zh-CN" sz="1800" b="1" dirty="0" smtClean="0"/>
              <a:t>etwork functions in path: firewall</a:t>
            </a:r>
            <a:r>
              <a:rPr lang="en-US" altLang="zh-CN" sz="1800" b="1" dirty="0"/>
              <a:t>, load balancer, WAN optimization between virtual private cloud and the internet</a:t>
            </a:r>
            <a:r>
              <a:rPr lang="en-US" altLang="zh-CN" sz="1800" b="1" dirty="0" smtClean="0"/>
              <a:t>.</a:t>
            </a:r>
          </a:p>
          <a:p>
            <a:pPr lvl="1"/>
            <a:r>
              <a:rPr lang="en-US" altLang="zh-CN" sz="1800" b="1" dirty="0" smtClean="0"/>
              <a:t>SFC Yang modules on devices </a:t>
            </a:r>
          </a:p>
          <a:p>
            <a:pPr lvl="1"/>
            <a:r>
              <a:rPr lang="en-US" altLang="zh-CN" sz="1800" b="1" dirty="0" smtClean="0"/>
              <a:t>Network Service model </a:t>
            </a:r>
          </a:p>
          <a:p>
            <a:r>
              <a:rPr lang="en-US" altLang="zh-CN" sz="1800" b="1" dirty="0" smtClean="0"/>
              <a:t>Intent states </a:t>
            </a:r>
          </a:p>
          <a:p>
            <a:pPr lvl="1"/>
            <a:r>
              <a:rPr lang="en-US" altLang="zh-CN" sz="1800" b="1" dirty="0" smtClean="0">
                <a:solidFill>
                  <a:schemeClr val="tx2"/>
                </a:solidFill>
              </a:rPr>
              <a:t>Link</a:t>
            </a:r>
            <a:r>
              <a:rPr lang="en-US" altLang="zh-CN" sz="1800" b="1" dirty="0" smtClean="0"/>
              <a:t> sf1 </a:t>
            </a:r>
            <a:r>
              <a:rPr lang="en-US" altLang="zh-CN" sz="1800" b="1" dirty="0" smtClean="0">
                <a:solidFill>
                  <a:schemeClr val="tx2"/>
                </a:solidFill>
              </a:rPr>
              <a:t>Endnodes</a:t>
            </a:r>
            <a:r>
              <a:rPr lang="en-US" altLang="zh-CN" sz="1800" b="1" dirty="0" smtClean="0"/>
              <a:t> (VPC,Internet) </a:t>
            </a:r>
            <a:r>
              <a:rPr lang="en-US" altLang="zh-CN" sz="1800" b="1" dirty="0" smtClean="0">
                <a:solidFill>
                  <a:schemeClr val="tx2"/>
                </a:solidFill>
              </a:rPr>
              <a:t>Properties  flow</a:t>
            </a:r>
            <a:r>
              <a:rPr lang="en-US" altLang="zh-CN" sz="1800" b="1" dirty="0" smtClean="0"/>
              <a:t>1 inbound flow2 outbound </a:t>
            </a:r>
          </a:p>
          <a:p>
            <a:pPr lvl="1"/>
            <a:r>
              <a:rPr lang="en-US" altLang="zh-CN" sz="1800" b="1" dirty="0" smtClean="0"/>
              <a:t>Flow1 match Internet-Traffic  Policy ID1  </a:t>
            </a:r>
          </a:p>
          <a:p>
            <a:pPr lvl="1"/>
            <a:r>
              <a:rPr lang="en-US" altLang="zh-CN" sz="1800" b="1" dirty="0" smtClean="0"/>
              <a:t>Policy ID1 gothrough (firewall, WoC)  </a:t>
            </a:r>
          </a:p>
          <a:p>
            <a:pPr lvl="1"/>
            <a:endParaRPr lang="zh-CN" altLang="en-US" sz="1600" dirty="0"/>
          </a:p>
        </p:txBody>
      </p:sp>
      <p:sp>
        <p:nvSpPr>
          <p:cNvPr id="4" name="圆角矩形 3"/>
          <p:cNvSpPr/>
          <p:nvPr/>
        </p:nvSpPr>
        <p:spPr bwMode="auto">
          <a:xfrm>
            <a:off x="4572000" y="3339986"/>
            <a:ext cx="871102" cy="658061"/>
          </a:xfrm>
          <a:prstGeom prst="roundRect">
            <a:avLst/>
          </a:prstGeom>
          <a:gradFill rotWithShape="1">
            <a:gsLst>
              <a:gs pos="0">
                <a:srgbClr val="0096D6">
                  <a:shade val="51000"/>
                  <a:satMod val="130000"/>
                </a:srgbClr>
              </a:gs>
              <a:gs pos="80000">
                <a:srgbClr val="0096D6">
                  <a:shade val="93000"/>
                  <a:satMod val="130000"/>
                </a:srgbClr>
              </a:gs>
              <a:gs pos="100000">
                <a:srgbClr val="0096D6">
                  <a:shade val="94000"/>
                  <a:satMod val="135000"/>
                </a:srgbClr>
              </a:gs>
            </a:gsLst>
            <a:lin ang="16200000" scaled="0"/>
          </a:gradFill>
          <a:ln w="9525" cap="flat" cmpd="sng" algn="ctr">
            <a:solidFill>
              <a:srgbClr val="0096D6">
                <a:shade val="95000"/>
                <a:satMod val="105000"/>
              </a:srgbClr>
            </a:solidFill>
            <a:prstDash val="solid"/>
          </a:ln>
          <a:effectLst>
            <a:outerShdw blurRad="40000" dist="23000" dir="5400000" rotWithShape="0">
              <a:srgbClr val="000000">
                <a:alpha val="35000"/>
              </a:srgbClr>
            </a:outerShdw>
          </a:effectLst>
          <a:extLst/>
        </p:spPr>
        <p:txBody>
          <a:bodyPr lIns="91430" tIns="45714" rIns="91430" bIns="45714" rtlCol="0" anchor="ctr"/>
          <a:lstStyle/>
          <a:p>
            <a:pPr algn="ctr" fontAlgn="auto">
              <a:spcBef>
                <a:spcPts val="0"/>
              </a:spcBef>
              <a:spcAft>
                <a:spcPts val="0"/>
              </a:spcAft>
            </a:pPr>
            <a:r>
              <a:rPr lang="en-US" altLang="zh-CN" sz="1600" kern="0" dirty="0" smtClean="0">
                <a:solidFill>
                  <a:srgbClr val="FFFFFF"/>
                </a:solidFill>
                <a:latin typeface="Arial"/>
              </a:rPr>
              <a:t>VPC</a:t>
            </a:r>
            <a:endParaRPr lang="zh-CN" altLang="en-US" sz="1600" kern="0" dirty="0">
              <a:solidFill>
                <a:srgbClr val="FFFFFF"/>
              </a:solidFill>
              <a:latin typeface="Arial"/>
            </a:endParaRPr>
          </a:p>
        </p:txBody>
      </p:sp>
      <p:sp>
        <p:nvSpPr>
          <p:cNvPr id="5" name="圆角矩形 4"/>
          <p:cNvSpPr/>
          <p:nvPr/>
        </p:nvSpPr>
        <p:spPr bwMode="auto">
          <a:xfrm>
            <a:off x="8176269" y="3352800"/>
            <a:ext cx="967731" cy="667992"/>
          </a:xfrm>
          <a:prstGeom prst="roundRect">
            <a:avLst/>
          </a:prstGeom>
          <a:gradFill rotWithShape="1">
            <a:gsLst>
              <a:gs pos="0">
                <a:srgbClr val="0096D6">
                  <a:shade val="51000"/>
                  <a:satMod val="130000"/>
                </a:srgbClr>
              </a:gs>
              <a:gs pos="80000">
                <a:srgbClr val="0096D6">
                  <a:shade val="93000"/>
                  <a:satMod val="130000"/>
                </a:srgbClr>
              </a:gs>
              <a:gs pos="100000">
                <a:srgbClr val="0096D6">
                  <a:shade val="94000"/>
                  <a:satMod val="135000"/>
                </a:srgbClr>
              </a:gs>
            </a:gsLst>
            <a:lin ang="16200000" scaled="0"/>
          </a:gradFill>
          <a:ln w="9525" cap="flat" cmpd="sng" algn="ctr">
            <a:solidFill>
              <a:srgbClr val="0096D6">
                <a:shade val="95000"/>
                <a:satMod val="105000"/>
              </a:srgbClr>
            </a:solidFill>
            <a:prstDash val="solid"/>
          </a:ln>
          <a:effectLst>
            <a:outerShdw blurRad="40000" dist="23000" dir="5400000" rotWithShape="0">
              <a:srgbClr val="000000">
                <a:alpha val="35000"/>
              </a:srgbClr>
            </a:outerShdw>
          </a:effectLst>
          <a:extLst/>
        </p:spPr>
        <p:txBody>
          <a:bodyPr lIns="91430" tIns="45714" rIns="91430" bIns="45714" rtlCol="0" anchor="ctr"/>
          <a:lstStyle/>
          <a:p>
            <a:pPr algn="ctr" fontAlgn="auto">
              <a:spcBef>
                <a:spcPts val="0"/>
              </a:spcBef>
              <a:spcAft>
                <a:spcPts val="0"/>
              </a:spcAft>
            </a:pPr>
            <a:r>
              <a:rPr lang="en-US" altLang="zh-CN" sz="1600" kern="0" dirty="0" smtClean="0">
                <a:solidFill>
                  <a:srgbClr val="FFFFFF"/>
                </a:solidFill>
                <a:latin typeface="Arial"/>
              </a:rPr>
              <a:t>Internet</a:t>
            </a:r>
            <a:endParaRPr lang="zh-CN" altLang="en-US" sz="1600" kern="0" dirty="0">
              <a:solidFill>
                <a:srgbClr val="FFFFFF"/>
              </a:solidFill>
              <a:latin typeface="Arial"/>
            </a:endParaRPr>
          </a:p>
        </p:txBody>
      </p:sp>
      <p:cxnSp>
        <p:nvCxnSpPr>
          <p:cNvPr id="11" name="直接连接符 10"/>
          <p:cNvCxnSpPr>
            <a:stCxn id="4" idx="3"/>
            <a:endCxn id="5" idx="1"/>
          </p:cNvCxnSpPr>
          <p:nvPr/>
        </p:nvCxnSpPr>
        <p:spPr bwMode="auto">
          <a:xfrm>
            <a:off x="5443102" y="3669017"/>
            <a:ext cx="2733167" cy="17779"/>
          </a:xfrm>
          <a:prstGeom prst="line">
            <a:avLst/>
          </a:prstGeom>
          <a:noFill/>
          <a:ln>
            <a:solidFill>
              <a:srgbClr val="3399FF"/>
            </a:solidFill>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Rounded Rectangle 121"/>
          <p:cNvSpPr/>
          <p:nvPr/>
        </p:nvSpPr>
        <p:spPr>
          <a:xfrm>
            <a:off x="5638800" y="3352800"/>
            <a:ext cx="643807" cy="639436"/>
          </a:xfrm>
          <a:prstGeom prst="roundRect">
            <a:avLst/>
          </a:prstGeom>
          <a:solidFill>
            <a:schemeClr val="bg1"/>
          </a:solidFill>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r>
              <a:rPr lang="en-US" altLang="zh-CN" sz="1400" dirty="0" smtClean="0">
                <a:latin typeface="Arial" pitchFamily="34" charset="0"/>
                <a:cs typeface="Arial" pitchFamily="34" charset="0"/>
              </a:rPr>
              <a:t>FW</a:t>
            </a:r>
            <a:endParaRPr lang="en-US" sz="1400" dirty="0">
              <a:latin typeface="Arial" pitchFamily="34" charset="0"/>
              <a:cs typeface="Arial" pitchFamily="34" charset="0"/>
            </a:endParaRPr>
          </a:p>
        </p:txBody>
      </p:sp>
      <p:sp>
        <p:nvSpPr>
          <p:cNvPr id="8" name="Rounded Rectangle 121"/>
          <p:cNvSpPr/>
          <p:nvPr/>
        </p:nvSpPr>
        <p:spPr>
          <a:xfrm>
            <a:off x="6477000" y="3352800"/>
            <a:ext cx="631302" cy="639436"/>
          </a:xfrm>
          <a:prstGeom prst="roundRect">
            <a:avLst/>
          </a:prstGeom>
          <a:solidFill>
            <a:schemeClr val="bg1"/>
          </a:solidFill>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r>
              <a:rPr lang="en-US" altLang="zh-CN" sz="1400" dirty="0" smtClean="0">
                <a:latin typeface="Arial" pitchFamily="34" charset="0"/>
                <a:cs typeface="Arial" pitchFamily="34" charset="0"/>
              </a:rPr>
              <a:t>LB</a:t>
            </a:r>
            <a:endParaRPr lang="en-US" sz="1400" dirty="0">
              <a:latin typeface="Arial" pitchFamily="34" charset="0"/>
              <a:cs typeface="Arial" pitchFamily="34" charset="0"/>
            </a:endParaRPr>
          </a:p>
        </p:txBody>
      </p:sp>
      <p:sp>
        <p:nvSpPr>
          <p:cNvPr id="9" name="Rounded Rectangle 121"/>
          <p:cNvSpPr/>
          <p:nvPr/>
        </p:nvSpPr>
        <p:spPr>
          <a:xfrm>
            <a:off x="7239000" y="3352800"/>
            <a:ext cx="755887" cy="639436"/>
          </a:xfrm>
          <a:prstGeom prst="roundRect">
            <a:avLst/>
          </a:prstGeom>
          <a:solidFill>
            <a:schemeClr val="bg1"/>
          </a:solidFill>
          <a:ln>
            <a:solidFill>
              <a:srgbClr val="3399FF"/>
            </a:solidFill>
          </a:ln>
          <a:effectLst>
            <a:outerShdw blurRad="40005" dist="22860" dir="5400000" algn="t" rotWithShape="0">
              <a:prstClr val="black">
                <a:alpha val="35000"/>
              </a:prstClr>
            </a:outerShdw>
          </a:effectLst>
        </p:spPr>
        <p:style>
          <a:lnRef idx="2">
            <a:schemeClr val="accent6"/>
          </a:lnRef>
          <a:fillRef idx="1">
            <a:schemeClr val="lt1"/>
          </a:fillRef>
          <a:effectRef idx="0">
            <a:schemeClr val="accent6"/>
          </a:effectRef>
          <a:fontRef idx="minor">
            <a:schemeClr val="dk1"/>
          </a:fontRef>
        </p:style>
        <p:txBody>
          <a:bodyPr lIns="91430" tIns="45714" rIns="91430" bIns="45714" rtlCol="0" anchor="ctr"/>
          <a:lstStyle/>
          <a:p>
            <a:pPr algn="ctr"/>
            <a:r>
              <a:rPr lang="en-US" altLang="zh-CN" sz="1400" dirty="0">
                <a:latin typeface="Arial" pitchFamily="34" charset="0"/>
                <a:cs typeface="Arial" pitchFamily="34" charset="0"/>
              </a:rPr>
              <a:t>WoC</a:t>
            </a:r>
            <a:endParaRPr lang="en-US" sz="1400" dirty="0">
              <a:latin typeface="Arial" pitchFamily="34" charset="0"/>
              <a:cs typeface="Arial" pitchFamily="34" charset="0"/>
            </a:endParaRPr>
          </a:p>
        </p:txBody>
      </p:sp>
    </p:spTree>
    <p:extLst>
      <p:ext uri="{BB962C8B-B14F-4D97-AF65-F5344CB8AC3E}">
        <p14:creationId xmlns:p14="http://schemas.microsoft.com/office/powerpoint/2010/main" val="10592904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FAQ-5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Q1: Why should IETF form a WG to examine a Intent-based Protocol?</a:t>
            </a:r>
          </a:p>
          <a:p>
            <a:r>
              <a:rPr lang="en-US" dirty="0" smtClean="0"/>
              <a:t>Q2: Can Intent-Based protocol control more than networks?</a:t>
            </a:r>
          </a:p>
          <a:p>
            <a:r>
              <a:rPr lang="en-US" dirty="0" smtClean="0"/>
              <a:t>Q3: Why an Intent-Based protocol within minimal operations? How will you control all of the network management devices that control the network </a:t>
            </a:r>
          </a:p>
          <a:p>
            <a:r>
              <a:rPr lang="en-US" dirty="0" smtClean="0"/>
              <a:t>Q4: Is it Time for IETF Standardization?  What will be missed if IETF does not standardize?</a:t>
            </a:r>
          </a:p>
          <a:p>
            <a:r>
              <a:rPr lang="en-US" dirty="0" smtClean="0"/>
              <a:t>Q5: How will Nemo verify its small set of operations is useful?  Why will you use test cases and data models to do this? </a:t>
            </a:r>
            <a:endParaRPr lang="en-US" dirty="0"/>
          </a:p>
        </p:txBody>
      </p:sp>
    </p:spTree>
    <p:extLst>
      <p:ext uri="{BB962C8B-B14F-4D97-AF65-F5344CB8AC3E}">
        <p14:creationId xmlns:p14="http://schemas.microsoft.com/office/powerpoint/2010/main" val="760222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Q&amp;A slides </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98691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3547861" y="6350903"/>
            <a:ext cx="2133600" cy="365125"/>
          </a:xfrm>
        </p:spPr>
        <p:txBody>
          <a:bodyPr/>
          <a:lstStyle/>
          <a:p>
            <a:fld id="{95FB27F1-C2FE-E646-9E41-8F3092BBAFAE}" type="slidenum">
              <a:rPr lang="en-US" smtClean="0"/>
              <a:pPr/>
              <a:t>18</a:t>
            </a:fld>
            <a:endParaRPr lang="en-US" dirty="0"/>
          </a:p>
        </p:txBody>
      </p:sp>
      <p:sp>
        <p:nvSpPr>
          <p:cNvPr id="5" name="Content Placeholder 4"/>
          <p:cNvSpPr>
            <a:spLocks noGrp="1"/>
          </p:cNvSpPr>
          <p:nvPr>
            <p:ph sz="half" idx="1"/>
          </p:nvPr>
        </p:nvSpPr>
        <p:spPr>
          <a:xfrm>
            <a:off x="4746811" y="1217048"/>
            <a:ext cx="4038600" cy="5029200"/>
          </a:xfrm>
        </p:spPr>
        <p:txBody>
          <a:bodyPr>
            <a:normAutofit/>
          </a:bodyPr>
          <a:lstStyle/>
          <a:p>
            <a:pPr marL="0" indent="0">
              <a:buNone/>
            </a:pPr>
            <a:r>
              <a:rPr lang="en-US" sz="2400" b="1" dirty="0" smtClean="0"/>
              <a:t>Delightful</a:t>
            </a:r>
            <a:r>
              <a:rPr lang="en-US" sz="2400" dirty="0" smtClean="0"/>
              <a:t> </a:t>
            </a:r>
          </a:p>
          <a:p>
            <a:r>
              <a:rPr lang="en-US" dirty="0" smtClean="0"/>
              <a:t>Users select what they want on a portal</a:t>
            </a:r>
          </a:p>
          <a:p>
            <a:r>
              <a:rPr lang="en-US" dirty="0" smtClean="0"/>
              <a:t>Intent engine runs and network automatically creates network based on users preloaded constraints  </a:t>
            </a:r>
            <a:endParaRPr lang="en-US" dirty="0"/>
          </a:p>
        </p:txBody>
      </p:sp>
      <p:sp>
        <p:nvSpPr>
          <p:cNvPr id="6" name="Content Placeholder 5"/>
          <p:cNvSpPr>
            <a:spLocks noGrp="1"/>
          </p:cNvSpPr>
          <p:nvPr>
            <p:ph sz="half" idx="2"/>
          </p:nvPr>
        </p:nvSpPr>
        <p:spPr>
          <a:xfrm>
            <a:off x="457200" y="1244263"/>
            <a:ext cx="4114800" cy="5029200"/>
          </a:xfrm>
        </p:spPr>
        <p:txBody>
          <a:bodyPr>
            <a:normAutofit/>
          </a:bodyPr>
          <a:lstStyle/>
          <a:p>
            <a:pPr marL="0" indent="0">
              <a:buNone/>
            </a:pPr>
            <a:r>
              <a:rPr lang="en-US" sz="2400" b="1" dirty="0" smtClean="0"/>
              <a:t>Nightmare </a:t>
            </a:r>
          </a:p>
          <a:p>
            <a:r>
              <a:rPr lang="en-US" dirty="0" smtClean="0"/>
              <a:t>Three wonderful services that SDN controllers provide collide  </a:t>
            </a:r>
          </a:p>
          <a:p>
            <a:r>
              <a:rPr lang="en-US" dirty="0" smtClean="0"/>
              <a:t>SDN controllers fight over control of network, and both controllers fail because each assumes control </a:t>
            </a:r>
          </a:p>
          <a:p>
            <a:pPr marL="57150" indent="0">
              <a:buNone/>
            </a:pPr>
            <a:r>
              <a:rPr lang="en-US" sz="2000" dirty="0" smtClean="0"/>
              <a:t>    [multi-writers problem] </a:t>
            </a:r>
          </a:p>
          <a:p>
            <a:pPr marL="457200" lvl="1" indent="0">
              <a:buNone/>
            </a:pPr>
            <a:endParaRPr lang="en-US" sz="2400" dirty="0"/>
          </a:p>
        </p:txBody>
      </p:sp>
      <p:sp>
        <p:nvSpPr>
          <p:cNvPr id="2" name="Title 1"/>
          <p:cNvSpPr>
            <a:spLocks noGrp="1"/>
          </p:cNvSpPr>
          <p:nvPr>
            <p:ph type="title"/>
          </p:nvPr>
        </p:nvSpPr>
        <p:spPr/>
        <p:txBody>
          <a:bodyPr>
            <a:noAutofit/>
          </a:bodyPr>
          <a:lstStyle/>
          <a:p>
            <a:r>
              <a:rPr lang="en-US" sz="3600" dirty="0" smtClean="0"/>
              <a:t>Operator’s dreams </a:t>
            </a:r>
            <a:endParaRPr lang="en-US" sz="3600" dirty="0"/>
          </a:p>
        </p:txBody>
      </p:sp>
      <p:graphicFrame>
        <p:nvGraphicFramePr>
          <p:cNvPr id="10" name="Diagram 9"/>
          <p:cNvGraphicFramePr/>
          <p:nvPr>
            <p:extLst>
              <p:ext uri="{D42A27DB-BD31-4B8C-83A1-F6EECF244321}">
                <p14:modId xmlns:p14="http://schemas.microsoft.com/office/powerpoint/2010/main" val="2700011143"/>
              </p:ext>
            </p:extLst>
          </p:nvPr>
        </p:nvGraphicFramePr>
        <p:xfrm>
          <a:off x="5681461" y="3721021"/>
          <a:ext cx="2527738" cy="2546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6" name="Group 15"/>
          <p:cNvGrpSpPr/>
          <p:nvPr/>
        </p:nvGrpSpPr>
        <p:grpSpPr>
          <a:xfrm>
            <a:off x="1766318" y="4524824"/>
            <a:ext cx="1052236" cy="1104569"/>
            <a:chOff x="3521706" y="4273188"/>
            <a:chExt cx="2110872" cy="1636123"/>
          </a:xfrm>
        </p:grpSpPr>
        <p:pic>
          <p:nvPicPr>
            <p:cNvPr id="18" name="Picture 17"/>
            <p:cNvPicPr>
              <a:picLocks noChangeArrowheads="1"/>
            </p:cNvPicPr>
            <p:nvPr/>
          </p:nvPicPr>
          <p:blipFill>
            <a:blip r:embed="rId7"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521706" y="4273188"/>
              <a:ext cx="2110872" cy="1636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031192" y="4656669"/>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412233" y="4984211"/>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957607" y="4570611"/>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1"/>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803588" y="4997069"/>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2"/>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442066" y="5253753"/>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p:cNvPicPr>
              <a:picLocks noChangeArrowheads="1"/>
            </p:cNvPicPr>
            <p:nvPr/>
          </p:nvPicPr>
          <p:blipFill>
            <a:blip r:embed="rId8"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787090" y="5273888"/>
              <a:ext cx="180567" cy="14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532349" y="4547506"/>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5"/>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919589" y="5181439"/>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6"/>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760949" y="4776106"/>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7"/>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346978" y="5490600"/>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8"/>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837214" y="4882241"/>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29"/>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139310" y="5591318"/>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0"/>
            <p:cNvPicPr>
              <a:picLocks noChangeArrowheads="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218149" y="5233306"/>
              <a:ext cx="223206" cy="6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969105" y="4734361"/>
            <a:ext cx="1080334" cy="762000"/>
            <a:chOff x="0" y="2995899"/>
            <a:chExt cx="6096000" cy="1053000"/>
          </a:xfrm>
          <a:solidFill>
            <a:schemeClr val="accent4">
              <a:lumMod val="75000"/>
            </a:schemeClr>
          </a:solidFill>
        </p:grpSpPr>
        <p:sp>
          <p:nvSpPr>
            <p:cNvPr id="35" name="Rounded Rectangle 34"/>
            <p:cNvSpPr/>
            <p:nvPr/>
          </p:nvSpPr>
          <p:spPr>
            <a:xfrm>
              <a:off x="0" y="2995899"/>
              <a:ext cx="6096000" cy="1053000"/>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Rounded Rectangle 4"/>
            <p:cNvSpPr/>
            <p:nvPr/>
          </p:nvSpPr>
          <p:spPr>
            <a:xfrm>
              <a:off x="51402" y="3047301"/>
              <a:ext cx="5993192" cy="95019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en-US" kern="1200" dirty="0" smtClean="0"/>
                <a:t>SDN CTL </a:t>
              </a:r>
              <a:r>
                <a:rPr lang="en-US" dirty="0"/>
                <a:t>1</a:t>
              </a:r>
              <a:endParaRPr lang="en-US" kern="1200" dirty="0"/>
            </a:p>
          </p:txBody>
        </p:sp>
      </p:grpSp>
      <p:sp>
        <p:nvSpPr>
          <p:cNvPr id="39" name="Rounded Rectangle 4"/>
          <p:cNvSpPr/>
          <p:nvPr/>
        </p:nvSpPr>
        <p:spPr>
          <a:xfrm>
            <a:off x="2563911" y="4823832"/>
            <a:ext cx="986117" cy="687605"/>
          </a:xfrm>
          <a:prstGeom prst="rect">
            <a:avLst/>
          </a:prstGeom>
          <a:solidFill>
            <a:srgbClr val="CC6600"/>
          </a:solidFill>
        </p:spPr>
        <p:style>
          <a:lnRef idx="0">
            <a:scrgbClr r="0" g="0" b="0"/>
          </a:lnRef>
          <a:fillRef idx="0">
            <a:scrgbClr r="0" g="0" b="0"/>
          </a:fillRef>
          <a:effectRef idx="0">
            <a:scrgbClr r="0" g="0" b="0"/>
          </a:effectRef>
          <a:fontRef idx="minor">
            <a:schemeClr val="lt1"/>
          </a:fontRef>
        </p:style>
        <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en-US" kern="1200" dirty="0" smtClean="0"/>
              <a:t>SDN CTL </a:t>
            </a:r>
            <a:r>
              <a:rPr lang="en-US" dirty="0"/>
              <a:t>2</a:t>
            </a:r>
            <a:endParaRPr lang="en-US" kern="1200" dirty="0"/>
          </a:p>
        </p:txBody>
      </p:sp>
    </p:spTree>
    <p:extLst>
      <p:ext uri="{BB962C8B-B14F-4D97-AF65-F5344CB8AC3E}">
        <p14:creationId xmlns:p14="http://schemas.microsoft.com/office/powerpoint/2010/main" val="234241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 NBI engine</a:t>
            </a:r>
            <a:endParaRPr lang="en-US" dirty="0"/>
          </a:p>
        </p:txBody>
      </p:sp>
      <p:sp>
        <p:nvSpPr>
          <p:cNvPr id="7" name="Rectangle 6"/>
          <p:cNvSpPr/>
          <p:nvPr/>
        </p:nvSpPr>
        <p:spPr>
          <a:xfrm>
            <a:off x="2423056" y="4086907"/>
            <a:ext cx="4320000" cy="1440000"/>
          </a:xfrm>
          <a:custGeom>
            <a:avLst/>
            <a:gdLst/>
            <a:ahLst/>
            <a:cxnLst/>
            <a:rect l="l" t="t" r="r" b="b"/>
            <a:pathLst>
              <a:path w="2880000" h="1440000">
                <a:moveTo>
                  <a:pt x="2880000" y="122226"/>
                </a:moveTo>
                <a:lnTo>
                  <a:pt x="2880000" y="1440000"/>
                </a:lnTo>
                <a:lnTo>
                  <a:pt x="11136" y="1440000"/>
                </a:lnTo>
                <a:lnTo>
                  <a:pt x="1741593" y="574772"/>
                </a:lnTo>
                <a:cubicBezTo>
                  <a:pt x="1860266" y="666724"/>
                  <a:pt x="2009479" y="720000"/>
                  <a:pt x="2171136" y="720000"/>
                </a:cubicBezTo>
                <a:cubicBezTo>
                  <a:pt x="2527071" y="720000"/>
                  <a:pt x="2822683" y="461723"/>
                  <a:pt x="2880000" y="122226"/>
                </a:cubicBezTo>
                <a:close/>
                <a:moveTo>
                  <a:pt x="0" y="0"/>
                </a:moveTo>
                <a:lnTo>
                  <a:pt x="11136" y="0"/>
                </a:lnTo>
                <a:lnTo>
                  <a:pt x="11136" y="1440000"/>
                </a:lnTo>
                <a:lnTo>
                  <a:pt x="0" y="1440000"/>
                </a:lnTo>
                <a:close/>
              </a:path>
            </a:pathLst>
          </a:custGeom>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a:p>
        </p:txBody>
      </p:sp>
      <p:sp>
        <p:nvSpPr>
          <p:cNvPr id="10" name="Isosceles Triangle 9"/>
          <p:cNvSpPr>
            <a:spLocks/>
          </p:cNvSpPr>
          <p:nvPr/>
        </p:nvSpPr>
        <p:spPr>
          <a:xfrm rot="5400000">
            <a:off x="3123399" y="1926907"/>
            <a:ext cx="2880000" cy="4320000"/>
          </a:xfrm>
          <a:custGeom>
            <a:avLst/>
            <a:gdLst/>
            <a:ahLst/>
            <a:cxnLst/>
            <a:rect l="l" t="t" r="r" b="b"/>
            <a:pathLst>
              <a:path w="2880000" h="2880000">
                <a:moveTo>
                  <a:pt x="1439770" y="461"/>
                </a:moveTo>
                <a:lnTo>
                  <a:pt x="1440000" y="0"/>
                </a:lnTo>
                <a:lnTo>
                  <a:pt x="1440243" y="485"/>
                </a:lnTo>
                <a:close/>
                <a:moveTo>
                  <a:pt x="0" y="2880000"/>
                </a:moveTo>
                <a:lnTo>
                  <a:pt x="861697" y="1156607"/>
                </a:lnTo>
                <a:cubicBezTo>
                  <a:pt x="991040" y="1329617"/>
                  <a:pt x="1197949" y="1440000"/>
                  <a:pt x="1430640" y="1440000"/>
                </a:cubicBezTo>
                <a:cubicBezTo>
                  <a:pt x="1669921" y="1440000"/>
                  <a:pt x="1881939" y="1323277"/>
                  <a:pt x="2011240" y="1142479"/>
                </a:cubicBezTo>
                <a:lnTo>
                  <a:pt x="2880000" y="2880000"/>
                </a:lnTo>
                <a:close/>
              </a:path>
            </a:pathLst>
          </a:cu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5" name="Rectangle 4"/>
          <p:cNvSpPr/>
          <p:nvPr/>
        </p:nvSpPr>
        <p:spPr>
          <a:xfrm>
            <a:off x="2423056" y="2646907"/>
            <a:ext cx="4320000" cy="1440000"/>
          </a:xfrm>
          <a:custGeom>
            <a:avLst/>
            <a:gdLst/>
            <a:ahLst/>
            <a:cxnLst/>
            <a:rect l="l" t="t" r="r" b="b"/>
            <a:pathLst>
              <a:path w="2880000" h="1440000">
                <a:moveTo>
                  <a:pt x="2880000" y="1430640"/>
                </a:moveTo>
                <a:lnTo>
                  <a:pt x="2880000" y="1440000"/>
                </a:lnTo>
                <a:lnTo>
                  <a:pt x="2879540" y="1439770"/>
                </a:lnTo>
                <a:close/>
                <a:moveTo>
                  <a:pt x="0" y="0"/>
                </a:moveTo>
                <a:lnTo>
                  <a:pt x="2880000" y="0"/>
                </a:lnTo>
                <a:lnTo>
                  <a:pt x="2880000" y="1430640"/>
                </a:lnTo>
                <a:cubicBezTo>
                  <a:pt x="2880000" y="1032995"/>
                  <a:pt x="2557645" y="710640"/>
                  <a:pt x="2160000" y="710640"/>
                </a:cubicBezTo>
                <a:cubicBezTo>
                  <a:pt x="1995046" y="710640"/>
                  <a:pt x="1843048" y="766112"/>
                  <a:pt x="1723393" y="861697"/>
                </a:cubicBezTo>
                <a:close/>
              </a:path>
            </a:pathLst>
          </a:custGeom>
        </p:spPr>
        <p:style>
          <a:lnRef idx="1">
            <a:schemeClr val="accent3"/>
          </a:lnRef>
          <a:fillRef idx="2">
            <a:schemeClr val="accent3"/>
          </a:fillRef>
          <a:effectRef idx="1">
            <a:schemeClr val="accent3"/>
          </a:effectRef>
          <a:fontRef idx="minor">
            <a:schemeClr val="dk1"/>
          </a:fontRef>
        </p:style>
        <p:txBody>
          <a:bodyPr rtlCol="0" anchor="t"/>
          <a:lstStyle/>
          <a:p>
            <a:pPr algn="ctr"/>
            <a:endParaRPr lang="en-US" dirty="0"/>
          </a:p>
        </p:txBody>
      </p:sp>
      <p:sp>
        <p:nvSpPr>
          <p:cNvPr id="6" name="Oval 5"/>
          <p:cNvSpPr>
            <a:spLocks/>
          </p:cNvSpPr>
          <p:nvPr/>
        </p:nvSpPr>
        <p:spPr>
          <a:xfrm>
            <a:off x="4583056" y="3357072"/>
            <a:ext cx="2160000" cy="14400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t>Intent</a:t>
            </a:r>
          </a:p>
          <a:p>
            <a:pPr algn="ctr"/>
            <a:r>
              <a:rPr lang="en-US" sz="2000" dirty="0" smtClean="0"/>
              <a:t>Engine</a:t>
            </a:r>
            <a:endParaRPr lang="en-US" sz="2000" dirty="0"/>
          </a:p>
        </p:txBody>
      </p:sp>
      <p:sp>
        <p:nvSpPr>
          <p:cNvPr id="15" name="Up Arrow 14"/>
          <p:cNvSpPr/>
          <p:nvPr/>
        </p:nvSpPr>
        <p:spPr>
          <a:xfrm>
            <a:off x="4499992" y="1542512"/>
            <a:ext cx="720080" cy="1008112"/>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6" name="Up Arrow 15"/>
          <p:cNvSpPr/>
          <p:nvPr/>
        </p:nvSpPr>
        <p:spPr>
          <a:xfrm flipV="1">
            <a:off x="3907741" y="1542512"/>
            <a:ext cx="720080" cy="1008112"/>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7" name="Up Arrow 16"/>
          <p:cNvSpPr/>
          <p:nvPr/>
        </p:nvSpPr>
        <p:spPr>
          <a:xfrm>
            <a:off x="4495007" y="5657472"/>
            <a:ext cx="720080" cy="1008112"/>
          </a:xfrm>
          <a:prstGeom prst="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8" name="Up Arrow 17"/>
          <p:cNvSpPr/>
          <p:nvPr/>
        </p:nvSpPr>
        <p:spPr>
          <a:xfrm flipV="1">
            <a:off x="3902756" y="5657472"/>
            <a:ext cx="720080" cy="1008112"/>
          </a:xfrm>
          <a:prstGeom prst="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9" name="TextBox 18"/>
          <p:cNvSpPr txBox="1"/>
          <p:nvPr/>
        </p:nvSpPr>
        <p:spPr>
          <a:xfrm>
            <a:off x="2708070" y="5807585"/>
            <a:ext cx="1194686" cy="707886"/>
          </a:xfrm>
          <a:prstGeom prst="rect">
            <a:avLst/>
          </a:prstGeom>
          <a:noFill/>
        </p:spPr>
        <p:txBody>
          <a:bodyPr wrap="none" rtlCol="0">
            <a:spAutoFit/>
          </a:bodyPr>
          <a:lstStyle/>
          <a:p>
            <a:pPr algn="r"/>
            <a:r>
              <a:rPr lang="en-US" sz="2000" dirty="0" smtClean="0"/>
              <a:t>Rendered</a:t>
            </a:r>
            <a:br>
              <a:rPr lang="en-US" sz="2000" dirty="0" smtClean="0"/>
            </a:br>
            <a:r>
              <a:rPr lang="en-US" sz="2000" dirty="0" smtClean="0"/>
              <a:t>Rules</a:t>
            </a:r>
            <a:endParaRPr lang="en-US" sz="2000" dirty="0"/>
          </a:p>
        </p:txBody>
      </p:sp>
      <p:sp>
        <p:nvSpPr>
          <p:cNvPr id="20" name="TextBox 19"/>
          <p:cNvSpPr txBox="1"/>
          <p:nvPr/>
        </p:nvSpPr>
        <p:spPr>
          <a:xfrm>
            <a:off x="5215087" y="5653697"/>
            <a:ext cx="1085105" cy="1015663"/>
          </a:xfrm>
          <a:prstGeom prst="rect">
            <a:avLst/>
          </a:prstGeom>
          <a:noFill/>
        </p:spPr>
        <p:txBody>
          <a:bodyPr wrap="none" rtlCol="0">
            <a:spAutoFit/>
          </a:bodyPr>
          <a:lstStyle/>
          <a:p>
            <a:r>
              <a:rPr lang="en-US" sz="2000" dirty="0" smtClean="0"/>
              <a:t>Network</a:t>
            </a:r>
          </a:p>
          <a:p>
            <a:r>
              <a:rPr lang="en-US" sz="2000" dirty="0"/>
              <a:t>/</a:t>
            </a:r>
            <a:r>
              <a:rPr lang="en-US" sz="2000" dirty="0" smtClean="0"/>
              <a:t>Device</a:t>
            </a:r>
          </a:p>
          <a:p>
            <a:r>
              <a:rPr lang="en-US" sz="2000" dirty="0" smtClean="0"/>
              <a:t>Events</a:t>
            </a:r>
            <a:endParaRPr lang="en-US" sz="2000" dirty="0"/>
          </a:p>
        </p:txBody>
      </p:sp>
      <p:sp>
        <p:nvSpPr>
          <p:cNvPr id="21" name="TextBox 20"/>
          <p:cNvSpPr txBox="1"/>
          <p:nvPr/>
        </p:nvSpPr>
        <p:spPr>
          <a:xfrm>
            <a:off x="3952824" y="1846513"/>
            <a:ext cx="1238352" cy="400110"/>
          </a:xfrm>
          <a:prstGeom prst="rect">
            <a:avLst/>
          </a:prstGeom>
          <a:noFill/>
        </p:spPr>
        <p:txBody>
          <a:bodyPr wrap="none" rtlCol="0">
            <a:spAutoFit/>
          </a:bodyPr>
          <a:lstStyle/>
          <a:p>
            <a:pPr algn="r"/>
            <a:r>
              <a:rPr lang="en-US" sz="2000" dirty="0" smtClean="0">
                <a:effectLst>
                  <a:glow rad="101600">
                    <a:schemeClr val="bg1">
                      <a:alpha val="60000"/>
                    </a:schemeClr>
                  </a:glow>
                </a:effectLst>
              </a:rPr>
              <a:t>Intent NBI</a:t>
            </a:r>
            <a:endParaRPr lang="en-US" sz="2000" dirty="0">
              <a:effectLst>
                <a:glow rad="101600">
                  <a:schemeClr val="bg1">
                    <a:alpha val="60000"/>
                  </a:schemeClr>
                </a:glow>
              </a:effectLst>
            </a:endParaRPr>
          </a:p>
        </p:txBody>
      </p:sp>
      <p:sp>
        <p:nvSpPr>
          <p:cNvPr id="22" name="Up Arrow 21"/>
          <p:cNvSpPr/>
          <p:nvPr/>
        </p:nvSpPr>
        <p:spPr>
          <a:xfrm rot="5400000">
            <a:off x="1475656" y="3328648"/>
            <a:ext cx="720080" cy="1008112"/>
          </a:xfrm>
          <a:prstGeom prst="up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3" name="Up Arrow 22"/>
          <p:cNvSpPr/>
          <p:nvPr/>
        </p:nvSpPr>
        <p:spPr>
          <a:xfrm rot="5400000" flipV="1">
            <a:off x="1475656" y="3933056"/>
            <a:ext cx="720080" cy="1008112"/>
          </a:xfrm>
          <a:prstGeom prst="up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4" name="TextBox 23"/>
          <p:cNvSpPr txBox="1"/>
          <p:nvPr/>
        </p:nvSpPr>
        <p:spPr>
          <a:xfrm>
            <a:off x="35496" y="3579075"/>
            <a:ext cx="1168910" cy="1015663"/>
          </a:xfrm>
          <a:prstGeom prst="rect">
            <a:avLst/>
          </a:prstGeom>
          <a:noFill/>
        </p:spPr>
        <p:txBody>
          <a:bodyPr wrap="none" rtlCol="0">
            <a:spAutoFit/>
          </a:bodyPr>
          <a:lstStyle/>
          <a:p>
            <a:pPr algn="r"/>
            <a:r>
              <a:rPr lang="en-US" sz="2000" dirty="0" smtClean="0">
                <a:effectLst>
                  <a:glow rad="101600">
                    <a:schemeClr val="bg1">
                      <a:alpha val="60000"/>
                    </a:schemeClr>
                  </a:glow>
                </a:effectLst>
              </a:rPr>
              <a:t>Intent</a:t>
            </a:r>
            <a:br>
              <a:rPr lang="en-US" sz="2000" dirty="0" smtClean="0">
                <a:effectLst>
                  <a:glow rad="101600">
                    <a:schemeClr val="bg1">
                      <a:alpha val="60000"/>
                    </a:schemeClr>
                  </a:glow>
                </a:effectLst>
              </a:rPr>
            </a:br>
            <a:r>
              <a:rPr lang="en-US" sz="2000" dirty="0" smtClean="0">
                <a:effectLst>
                  <a:glow rad="101600">
                    <a:schemeClr val="bg1">
                      <a:alpha val="60000"/>
                    </a:schemeClr>
                  </a:glow>
                </a:effectLst>
              </a:rPr>
              <a:t>Mapping </a:t>
            </a:r>
          </a:p>
          <a:p>
            <a:pPr algn="r"/>
            <a:r>
              <a:rPr lang="en-US" sz="2000" dirty="0" smtClean="0">
                <a:effectLst>
                  <a:glow rad="101600">
                    <a:schemeClr val="bg1">
                      <a:alpha val="60000"/>
                    </a:schemeClr>
                  </a:glow>
                </a:effectLst>
              </a:rPr>
              <a:t>API</a:t>
            </a:r>
            <a:endParaRPr lang="en-US" sz="2000" dirty="0">
              <a:effectLst>
                <a:glow rad="101600">
                  <a:schemeClr val="bg1">
                    <a:alpha val="60000"/>
                  </a:schemeClr>
                </a:glow>
              </a:effectLst>
            </a:endParaRPr>
          </a:p>
        </p:txBody>
      </p:sp>
      <p:sp>
        <p:nvSpPr>
          <p:cNvPr id="25" name="Rectangle 24"/>
          <p:cNvSpPr/>
          <p:nvPr/>
        </p:nvSpPr>
        <p:spPr>
          <a:xfrm>
            <a:off x="3795771" y="2721886"/>
            <a:ext cx="699236" cy="2750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oAutofit/>
          </a:bodyPr>
          <a:lstStyle/>
          <a:p>
            <a:pPr algn="ctr"/>
            <a:r>
              <a:rPr lang="en-US" dirty="0" smtClean="0"/>
              <a:t>EPG1</a:t>
            </a:r>
            <a:endParaRPr lang="en-US" dirty="0"/>
          </a:p>
        </p:txBody>
      </p:sp>
      <p:sp>
        <p:nvSpPr>
          <p:cNvPr id="26" name="Rectangle 25"/>
          <p:cNvSpPr/>
          <p:nvPr/>
        </p:nvSpPr>
        <p:spPr>
          <a:xfrm>
            <a:off x="4627821" y="2898651"/>
            <a:ext cx="568340" cy="27641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US" dirty="0" smtClean="0"/>
              <a:t>Bob</a:t>
            </a:r>
            <a:endParaRPr lang="en-US" dirty="0"/>
          </a:p>
        </p:txBody>
      </p:sp>
      <p:sp>
        <p:nvSpPr>
          <p:cNvPr id="27" name="Snip Diagonal Corner Rectangle 26"/>
          <p:cNvSpPr/>
          <p:nvPr/>
        </p:nvSpPr>
        <p:spPr>
          <a:xfrm>
            <a:off x="5757639" y="3036860"/>
            <a:ext cx="944991" cy="275066"/>
          </a:xfrm>
          <a:prstGeom prst="snip2DiagRect">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US" dirty="0" smtClean="0"/>
              <a:t>Isolate</a:t>
            </a:r>
            <a:endParaRPr lang="en-US" dirty="0"/>
          </a:p>
        </p:txBody>
      </p:sp>
      <p:sp>
        <p:nvSpPr>
          <p:cNvPr id="28" name="Snip Diagonal Corner Rectangle 27"/>
          <p:cNvSpPr/>
          <p:nvPr/>
        </p:nvSpPr>
        <p:spPr>
          <a:xfrm>
            <a:off x="5388338" y="2720297"/>
            <a:ext cx="1314292" cy="275066"/>
          </a:xfrm>
          <a:prstGeom prst="snip2DiagRect">
            <a:avLst/>
          </a:prstGeom>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US" dirty="0" smtClean="0"/>
              <a:t>Low Latency</a:t>
            </a:r>
            <a:endParaRPr lang="en-US" dirty="0"/>
          </a:p>
        </p:txBody>
      </p:sp>
      <p:sp>
        <p:nvSpPr>
          <p:cNvPr id="29" name="TextBox 28"/>
          <p:cNvSpPr txBox="1"/>
          <p:nvPr/>
        </p:nvSpPr>
        <p:spPr>
          <a:xfrm>
            <a:off x="2387643" y="3625242"/>
            <a:ext cx="2254400" cy="923330"/>
          </a:xfrm>
          <a:prstGeom prst="rect">
            <a:avLst/>
          </a:prstGeom>
          <a:noFill/>
        </p:spPr>
        <p:txBody>
          <a:bodyPr wrap="none" rtlCol="0">
            <a:spAutoFit/>
          </a:bodyPr>
          <a:lstStyle/>
          <a:p>
            <a:r>
              <a:rPr lang="en-US" dirty="0" smtClean="0"/>
              <a:t>Bob: EP, IP = 10.1.1.12</a:t>
            </a:r>
          </a:p>
          <a:p>
            <a:r>
              <a:rPr lang="en-US" dirty="0" smtClean="0"/>
              <a:t>Low Latency: &lt;80 </a:t>
            </a:r>
            <a:r>
              <a:rPr lang="en-US" dirty="0" err="1" smtClean="0"/>
              <a:t>ms</a:t>
            </a:r>
            <a:endParaRPr lang="en-US" dirty="0" smtClean="0"/>
          </a:p>
          <a:p>
            <a:r>
              <a:rPr lang="en-US" dirty="0" smtClean="0"/>
              <a:t>Isolate: </a:t>
            </a:r>
            <a:r>
              <a:rPr lang="en-US" dirty="0" err="1" smtClean="0"/>
              <a:t>VxLAN</a:t>
            </a:r>
            <a:endParaRPr lang="en-US" dirty="0"/>
          </a:p>
        </p:txBody>
      </p:sp>
    </p:spTree>
    <p:extLst>
      <p:ext uri="{BB962C8B-B14F-4D97-AF65-F5344CB8AC3E}">
        <p14:creationId xmlns:p14="http://schemas.microsoft.com/office/powerpoint/2010/main" val="1096945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IB-Nemo</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464535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endParaRPr lang="en-US" dirty="0"/>
          </a:p>
        </p:txBody>
      </p:sp>
      <p:sp>
        <p:nvSpPr>
          <p:cNvPr id="3" name="Content Placeholder 2"/>
          <p:cNvSpPr>
            <a:spLocks noGrp="1"/>
          </p:cNvSpPr>
          <p:nvPr>
            <p:ph idx="1"/>
          </p:nvPr>
        </p:nvSpPr>
        <p:spPr/>
        <p:txBody>
          <a:bodyPr/>
          <a:lstStyle/>
          <a:p>
            <a:r>
              <a:rPr lang="en-US" dirty="0" smtClean="0"/>
              <a:t>What is intent?</a:t>
            </a:r>
          </a:p>
          <a:p>
            <a:r>
              <a:rPr lang="en-US" dirty="0" smtClean="0"/>
              <a:t>What problem is IB-Nemo trying to solve</a:t>
            </a:r>
            <a:endParaRPr lang="en-US" dirty="0"/>
          </a:p>
          <a:p>
            <a:r>
              <a:rPr lang="en-US" dirty="0" smtClean="0"/>
              <a:t>Operators and Applications describe their problem </a:t>
            </a:r>
          </a:p>
          <a:p>
            <a:r>
              <a:rPr lang="en-US" dirty="0" smtClean="0"/>
              <a:t>Description of IB-Nemo </a:t>
            </a:r>
          </a:p>
          <a:p>
            <a:r>
              <a:rPr lang="en-US" dirty="0" smtClean="0"/>
              <a:t>Demo </a:t>
            </a:r>
          </a:p>
          <a:p>
            <a:r>
              <a:rPr lang="en-US" dirty="0" smtClean="0"/>
              <a:t>FAQ 5 </a:t>
            </a:r>
          </a:p>
        </p:txBody>
      </p:sp>
    </p:spTree>
    <p:extLst>
      <p:ext uri="{BB962C8B-B14F-4D97-AF65-F5344CB8AC3E}">
        <p14:creationId xmlns:p14="http://schemas.microsoft.com/office/powerpoint/2010/main" val="3168948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461" y="275480"/>
            <a:ext cx="7752159" cy="549275"/>
          </a:xfrm>
        </p:spPr>
        <p:txBody>
          <a:bodyPr>
            <a:noAutofit/>
          </a:bodyPr>
          <a:lstStyle/>
          <a:p>
            <a:r>
              <a:rPr lang="en-US" sz="3200" dirty="0" smtClean="0"/>
              <a:t>What is Intent? </a:t>
            </a:r>
            <a:endParaRPr lang="en-US" sz="3200" dirty="0"/>
          </a:p>
        </p:txBody>
      </p:sp>
      <p:sp>
        <p:nvSpPr>
          <p:cNvPr id="4" name="Text Placeholder 3"/>
          <p:cNvSpPr>
            <a:spLocks noGrp="1"/>
          </p:cNvSpPr>
          <p:nvPr>
            <p:ph type="body" idx="1"/>
          </p:nvPr>
        </p:nvSpPr>
        <p:spPr>
          <a:xfrm>
            <a:off x="457200" y="1143001"/>
            <a:ext cx="3868340" cy="538163"/>
          </a:xfrm>
        </p:spPr>
        <p:txBody>
          <a:bodyPr>
            <a:noAutofit/>
          </a:bodyPr>
          <a:lstStyle/>
          <a:p>
            <a:r>
              <a:rPr lang="en-US" sz="2400" dirty="0" smtClean="0"/>
              <a:t>Prescription</a:t>
            </a:r>
            <a:endParaRPr lang="en-US" sz="2400" dirty="0"/>
          </a:p>
        </p:txBody>
      </p:sp>
      <p:sp>
        <p:nvSpPr>
          <p:cNvPr id="5" name="Content Placeholder 4"/>
          <p:cNvSpPr>
            <a:spLocks noGrp="1"/>
          </p:cNvSpPr>
          <p:nvPr>
            <p:ph sz="half" idx="2"/>
          </p:nvPr>
        </p:nvSpPr>
        <p:spPr>
          <a:xfrm>
            <a:off x="510285" y="1681163"/>
            <a:ext cx="3868340" cy="3684588"/>
          </a:xfrm>
        </p:spPr>
        <p:txBody>
          <a:bodyPr/>
          <a:lstStyle/>
          <a:p>
            <a:r>
              <a:rPr lang="en-US" dirty="0" smtClean="0"/>
              <a:t>Bob wants two aspirin. </a:t>
            </a:r>
          </a:p>
          <a:p>
            <a:r>
              <a:rPr lang="en-US" dirty="0" smtClean="0"/>
              <a:t>Existing rule: Bob is not allowed to have aspirin</a:t>
            </a:r>
          </a:p>
          <a:p>
            <a:r>
              <a:rPr lang="en-US" dirty="0" smtClean="0"/>
              <a:t>Result: Bob gets nothing. </a:t>
            </a:r>
            <a:endParaRPr lang="en-US" dirty="0"/>
          </a:p>
        </p:txBody>
      </p:sp>
      <p:sp>
        <p:nvSpPr>
          <p:cNvPr id="6" name="Text Placeholder 5"/>
          <p:cNvSpPr>
            <a:spLocks noGrp="1"/>
          </p:cNvSpPr>
          <p:nvPr>
            <p:ph type="body" sz="quarter" idx="3"/>
          </p:nvPr>
        </p:nvSpPr>
        <p:spPr>
          <a:xfrm>
            <a:off x="4800602" y="1098355"/>
            <a:ext cx="3887391" cy="582808"/>
          </a:xfrm>
        </p:spPr>
        <p:txBody>
          <a:bodyPr>
            <a:normAutofit/>
          </a:bodyPr>
          <a:lstStyle/>
          <a:p>
            <a:r>
              <a:rPr lang="en-US" sz="2400" dirty="0" smtClean="0"/>
              <a:t>Intent (Declarative)</a:t>
            </a:r>
            <a:endParaRPr lang="en-US" sz="2400" dirty="0"/>
          </a:p>
        </p:txBody>
      </p:sp>
      <p:sp>
        <p:nvSpPr>
          <p:cNvPr id="7" name="Content Placeholder 6"/>
          <p:cNvSpPr>
            <a:spLocks noGrp="1"/>
          </p:cNvSpPr>
          <p:nvPr>
            <p:ph sz="quarter" idx="4"/>
          </p:nvPr>
        </p:nvSpPr>
        <p:spPr>
          <a:xfrm>
            <a:off x="4800602" y="1681163"/>
            <a:ext cx="3887391" cy="3684588"/>
          </a:xfrm>
        </p:spPr>
        <p:txBody>
          <a:bodyPr/>
          <a:lstStyle/>
          <a:p>
            <a:r>
              <a:rPr lang="en-US" dirty="0" smtClean="0"/>
              <a:t>Bob wants headache pain relief</a:t>
            </a:r>
          </a:p>
          <a:p>
            <a:r>
              <a:rPr lang="en-US" dirty="0" smtClean="0"/>
              <a:t>Existing rule: Bob not allowed to have aspirin</a:t>
            </a:r>
          </a:p>
          <a:p>
            <a:r>
              <a:rPr lang="en-US" dirty="0" smtClean="0"/>
              <a:t>Result: Bob gets acupuncture and his headache goes away. </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4576" y="3665705"/>
            <a:ext cx="1903842" cy="2467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707046" y="3716039"/>
            <a:ext cx="1228543" cy="1888844"/>
            <a:chOff x="1102281" y="3689708"/>
            <a:chExt cx="1548049" cy="1784783"/>
          </a:xfrm>
        </p:grpSpPr>
        <p:pic>
          <p:nvPicPr>
            <p:cNvPr id="1027" name="Picture 3" descr="C:\Users\SKH\AppData\Local\Temp\Medicine Bottle &amp; Pills 01.e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1609" y="3689708"/>
              <a:ext cx="1498721" cy="1784783"/>
            </a:xfrm>
            <a:prstGeom prst="rect">
              <a:avLst/>
            </a:prstGeom>
            <a:noFill/>
            <a:extLst>
              <a:ext uri="{909E8E84-426E-40DD-AFC4-6F175D3DCCD1}">
                <a14:hiddenFill xmlns:a14="http://schemas.microsoft.com/office/drawing/2010/main">
                  <a:solidFill>
                    <a:srgbClr val="FFFFFF"/>
                  </a:solidFill>
                </a14:hiddenFill>
              </a:ext>
            </a:extLst>
          </p:spPr>
        </p:pic>
        <p:sp>
          <p:nvSpPr>
            <p:cNvPr id="3" name="&quot;No&quot; Symbol 2"/>
            <p:cNvSpPr/>
            <p:nvPr/>
          </p:nvSpPr>
          <p:spPr bwMode="auto">
            <a:xfrm>
              <a:off x="1102281" y="4061927"/>
              <a:ext cx="935101" cy="803648"/>
            </a:xfrm>
            <a:prstGeom prst="noSmoking">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en-US" sz="1800" b="1" i="0" u="none" strike="noStrike" cap="none" normalizeH="0" baseline="0" dirty="0" smtClean="0">
                <a:ln>
                  <a:noFill/>
                </a:ln>
                <a:solidFill>
                  <a:schemeClr val="tx1"/>
                </a:solidFill>
                <a:effectLst/>
                <a:latin typeface="Arial" charset="0"/>
                <a:ea typeface="SimSun" pitchFamily="2" charset="-122"/>
              </a:endParaRPr>
            </a:p>
          </p:txBody>
        </p:sp>
        <p:sp>
          <p:nvSpPr>
            <p:cNvPr id="8" name="TextBox 7"/>
            <p:cNvSpPr txBox="1"/>
            <p:nvPr/>
          </p:nvSpPr>
          <p:spPr>
            <a:xfrm>
              <a:off x="1585361" y="4706264"/>
              <a:ext cx="631216" cy="436231"/>
            </a:xfrm>
            <a:prstGeom prst="rect">
              <a:avLst/>
            </a:prstGeom>
            <a:noFill/>
          </p:spPr>
          <p:txBody>
            <a:bodyPr wrap="square" rtlCol="0">
              <a:spAutoFit/>
            </a:bodyPr>
            <a:lstStyle/>
            <a:p>
              <a:pPr>
                <a:buNone/>
              </a:pPr>
              <a:r>
                <a:rPr lang="en-US" sz="1200" dirty="0" err="1" smtClean="0">
                  <a:latin typeface="Arial Narrow" panose="020B0606020202030204" pitchFamily="34" charset="0"/>
                </a:rPr>
                <a:t>Asprin</a:t>
              </a:r>
              <a:endParaRPr lang="en-US" sz="1200" dirty="0" smtClean="0">
                <a:latin typeface="Arial Narrow" panose="020B0606020202030204" pitchFamily="34" charset="0"/>
              </a:endParaRPr>
            </a:p>
          </p:txBody>
        </p:sp>
      </p:grpSp>
      <p:sp>
        <p:nvSpPr>
          <p:cNvPr id="11" name="Slide Number Placeholder 10"/>
          <p:cNvSpPr>
            <a:spLocks noGrp="1"/>
          </p:cNvSpPr>
          <p:nvPr>
            <p:ph type="sldNum" sz="quarter" idx="12"/>
          </p:nvPr>
        </p:nvSpPr>
        <p:spPr/>
        <p:txBody>
          <a:bodyPr/>
          <a:lstStyle/>
          <a:p>
            <a:fld id="{275E5453-4FFB-4E5B-A950-36D6FD1EDEC3}" type="slidenum">
              <a:rPr lang="en-US" smtClean="0"/>
              <a:pPr/>
              <a:t>4</a:t>
            </a:fld>
            <a:endParaRPr lang="en-US"/>
          </a:p>
        </p:txBody>
      </p:sp>
      <p:sp>
        <p:nvSpPr>
          <p:cNvPr id="13" name="TextBox 12"/>
          <p:cNvSpPr txBox="1"/>
          <p:nvPr/>
        </p:nvSpPr>
        <p:spPr>
          <a:xfrm>
            <a:off x="364835" y="5724274"/>
            <a:ext cx="2310248" cy="307777"/>
          </a:xfrm>
          <a:prstGeom prst="rect">
            <a:avLst/>
          </a:prstGeom>
          <a:noFill/>
        </p:spPr>
        <p:txBody>
          <a:bodyPr wrap="none" rtlCol="0">
            <a:spAutoFit/>
          </a:bodyPr>
          <a:lstStyle/>
          <a:p>
            <a:r>
              <a:rPr lang="en-US" sz="1400" i="1" dirty="0" smtClean="0"/>
              <a:t>Ideas from HP’s Intent slides  </a:t>
            </a:r>
            <a:endParaRPr lang="en-US" sz="1400" i="1" dirty="0"/>
          </a:p>
        </p:txBody>
      </p:sp>
      <p:pic>
        <p:nvPicPr>
          <p:cNvPr id="2050" name="Picture 2" descr="Image result for acupuncture Need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2791" y="4535212"/>
            <a:ext cx="1245808" cy="830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18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sz="half" idx="2"/>
            <p:extLst>
              <p:ext uri="{D42A27DB-BD31-4B8C-83A1-F6EECF244321}">
                <p14:modId xmlns:p14="http://schemas.microsoft.com/office/powerpoint/2010/main" val="4168799242"/>
              </p:ext>
            </p:extLst>
          </p:nvPr>
        </p:nvGraphicFramePr>
        <p:xfrm>
          <a:off x="853379" y="3738880"/>
          <a:ext cx="3906545" cy="2340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0"/>
          </p:nvPr>
        </p:nvSpPr>
        <p:spPr>
          <a:xfrm>
            <a:off x="3515439" y="6397131"/>
            <a:ext cx="2133600" cy="365125"/>
          </a:xfrm>
        </p:spPr>
        <p:txBody>
          <a:bodyPr/>
          <a:lstStyle/>
          <a:p>
            <a:fld id="{95FB27F1-C2FE-E646-9E41-8F3092BBAFAE}" type="slidenum">
              <a:rPr lang="en-US" smtClean="0"/>
              <a:pPr/>
              <a:t>5</a:t>
            </a:fld>
            <a:endParaRPr lang="en-US" dirty="0"/>
          </a:p>
        </p:txBody>
      </p:sp>
      <p:sp>
        <p:nvSpPr>
          <p:cNvPr id="2" name="Title 1"/>
          <p:cNvSpPr>
            <a:spLocks noGrp="1"/>
          </p:cNvSpPr>
          <p:nvPr>
            <p:ph type="title"/>
          </p:nvPr>
        </p:nvSpPr>
        <p:spPr>
          <a:xfrm>
            <a:off x="441066" y="268941"/>
            <a:ext cx="7842322" cy="609600"/>
          </a:xfrm>
        </p:spPr>
        <p:txBody>
          <a:bodyPr>
            <a:noAutofit/>
          </a:bodyPr>
          <a:lstStyle/>
          <a:p>
            <a:r>
              <a:rPr lang="en-US" sz="2800" dirty="0" smtClean="0"/>
              <a:t>Expressing Intent </a:t>
            </a:r>
            <a:endParaRPr lang="en-US" sz="2800" dirty="0"/>
          </a:p>
        </p:txBody>
      </p:sp>
      <p:grpSp>
        <p:nvGrpSpPr>
          <p:cNvPr id="55" name="Group 54"/>
          <p:cNvGrpSpPr/>
          <p:nvPr/>
        </p:nvGrpSpPr>
        <p:grpSpPr>
          <a:xfrm>
            <a:off x="228600" y="922283"/>
            <a:ext cx="5296942" cy="2133600"/>
            <a:chOff x="18392" y="3886200"/>
            <a:chExt cx="5296942" cy="2133600"/>
          </a:xfrm>
        </p:grpSpPr>
        <p:sp>
          <p:nvSpPr>
            <p:cNvPr id="24" name="Oval 23"/>
            <p:cNvSpPr/>
            <p:nvPr/>
          </p:nvSpPr>
          <p:spPr>
            <a:xfrm>
              <a:off x="18392" y="5029200"/>
              <a:ext cx="1453056" cy="990600"/>
            </a:xfrm>
            <a:prstGeom prst="ellipse">
              <a:avLst/>
            </a:prstGeom>
            <a:gradFill>
              <a:gsLst>
                <a:gs pos="0">
                  <a:schemeClr val="accent1">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Subject</a:t>
              </a:r>
              <a:endParaRPr lang="en-US" b="1" dirty="0">
                <a:solidFill>
                  <a:schemeClr val="tx1"/>
                </a:solidFill>
              </a:endParaRPr>
            </a:p>
          </p:txBody>
        </p:sp>
        <p:sp>
          <p:nvSpPr>
            <p:cNvPr id="25" name="Oval 24"/>
            <p:cNvSpPr/>
            <p:nvPr/>
          </p:nvSpPr>
          <p:spPr>
            <a:xfrm>
              <a:off x="1542120" y="5029200"/>
              <a:ext cx="1930619" cy="990599"/>
            </a:xfrm>
            <a:prstGeom prst="ellipse">
              <a:avLst/>
            </a:prstGeom>
            <a:gradFill>
              <a:gsLst>
                <a:gs pos="0">
                  <a:schemeClr val="accent1">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Predicate </a:t>
              </a:r>
              <a:endParaRPr lang="en-US" sz="2000" b="1" dirty="0">
                <a:solidFill>
                  <a:schemeClr val="tx1"/>
                </a:solidFill>
              </a:endParaRPr>
            </a:p>
          </p:txBody>
        </p:sp>
        <p:sp>
          <p:nvSpPr>
            <p:cNvPr id="26" name="Oval 25"/>
            <p:cNvSpPr/>
            <p:nvPr/>
          </p:nvSpPr>
          <p:spPr>
            <a:xfrm>
              <a:off x="3791334" y="5056628"/>
              <a:ext cx="1524000" cy="963172"/>
            </a:xfrm>
            <a:prstGeom prst="ellipse">
              <a:avLst/>
            </a:prstGeom>
            <a:gradFill>
              <a:gsLst>
                <a:gs pos="0">
                  <a:schemeClr val="accent1">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object</a:t>
              </a:r>
              <a:endParaRPr lang="en-US" sz="2000" b="1" dirty="0">
                <a:solidFill>
                  <a:schemeClr val="tx1"/>
                </a:solidFill>
              </a:endParaRPr>
            </a:p>
          </p:txBody>
        </p:sp>
        <p:sp>
          <p:nvSpPr>
            <p:cNvPr id="34" name="Oval 33"/>
            <p:cNvSpPr/>
            <p:nvPr/>
          </p:nvSpPr>
          <p:spPr>
            <a:xfrm>
              <a:off x="1367159" y="3886200"/>
              <a:ext cx="1938072" cy="877033"/>
            </a:xfrm>
            <a:prstGeom prst="ellipse">
              <a:avLst/>
            </a:prstGeom>
            <a:gradFill>
              <a:gsLst>
                <a:gs pos="0">
                  <a:schemeClr val="accent1">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Intent</a:t>
              </a:r>
              <a:endParaRPr lang="en-US" sz="2000" b="1" dirty="0">
                <a:solidFill>
                  <a:schemeClr val="tx1"/>
                </a:solidFill>
              </a:endParaRPr>
            </a:p>
          </p:txBody>
        </p:sp>
        <p:cxnSp>
          <p:nvCxnSpPr>
            <p:cNvPr id="39" name="Straight Connector 38"/>
            <p:cNvCxnSpPr>
              <a:stCxn id="34" idx="4"/>
              <a:endCxn id="26" idx="0"/>
            </p:cNvCxnSpPr>
            <p:nvPr/>
          </p:nvCxnSpPr>
          <p:spPr>
            <a:xfrm>
              <a:off x="2336195" y="4763233"/>
              <a:ext cx="2217139" cy="293395"/>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a:endCxn id="25" idx="0"/>
            </p:cNvCxnSpPr>
            <p:nvPr/>
          </p:nvCxnSpPr>
          <p:spPr>
            <a:xfrm>
              <a:off x="2495930" y="4763233"/>
              <a:ext cx="11500" cy="265967"/>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endCxn id="34" idx="4"/>
            </p:cNvCxnSpPr>
            <p:nvPr/>
          </p:nvCxnSpPr>
          <p:spPr>
            <a:xfrm flipV="1">
              <a:off x="914400" y="4763233"/>
              <a:ext cx="1421795" cy="2659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65" name="TextBox 64"/>
          <p:cNvSpPr txBox="1"/>
          <p:nvPr/>
        </p:nvSpPr>
        <p:spPr>
          <a:xfrm>
            <a:off x="6014969" y="1245318"/>
            <a:ext cx="2570097" cy="830997"/>
          </a:xfrm>
          <a:prstGeom prst="rect">
            <a:avLst/>
          </a:prstGeom>
          <a:noFill/>
        </p:spPr>
        <p:txBody>
          <a:bodyPr wrap="square" rtlCol="0">
            <a:spAutoFit/>
          </a:bodyPr>
          <a:lstStyle/>
          <a:p>
            <a:r>
              <a:rPr lang="en-US" sz="2400" dirty="0" smtClean="0"/>
              <a:t>Bob wants headache relief! </a:t>
            </a:r>
            <a:endParaRPr lang="en-US" sz="2400" dirty="0"/>
          </a:p>
        </p:txBody>
      </p:sp>
      <p:sp>
        <p:nvSpPr>
          <p:cNvPr id="4" name="TextBox 3"/>
          <p:cNvSpPr txBox="1"/>
          <p:nvPr/>
        </p:nvSpPr>
        <p:spPr>
          <a:xfrm>
            <a:off x="6096001" y="3348736"/>
            <a:ext cx="1949508" cy="1569660"/>
          </a:xfrm>
          <a:prstGeom prst="rect">
            <a:avLst/>
          </a:prstGeom>
          <a:noFill/>
        </p:spPr>
        <p:txBody>
          <a:bodyPr wrap="none" rtlCol="0">
            <a:spAutoFit/>
          </a:bodyPr>
          <a:lstStyle/>
          <a:p>
            <a:r>
              <a:rPr lang="en-US" sz="2400" b="1" dirty="0" smtClean="0"/>
              <a:t>Context:</a:t>
            </a:r>
            <a:r>
              <a:rPr lang="en-US" sz="2400" dirty="0" smtClean="0"/>
              <a:t/>
            </a:r>
            <a:br>
              <a:rPr lang="en-US" sz="2400" dirty="0" smtClean="0"/>
            </a:br>
            <a:r>
              <a:rPr lang="en-US" sz="2400" dirty="0" smtClean="0"/>
              <a:t>Bob has had</a:t>
            </a:r>
          </a:p>
          <a:p>
            <a:r>
              <a:rPr lang="en-US" sz="2400" dirty="0"/>
              <a:t>h</a:t>
            </a:r>
            <a:r>
              <a:rPr lang="en-US" sz="2400" dirty="0" smtClean="0"/>
              <a:t>eadaches for</a:t>
            </a:r>
          </a:p>
          <a:p>
            <a:r>
              <a:rPr lang="en-US" sz="2400" dirty="0" smtClean="0"/>
              <a:t>weeks</a:t>
            </a:r>
          </a:p>
        </p:txBody>
      </p:sp>
    </p:spTree>
    <p:extLst>
      <p:ext uri="{BB962C8B-B14F-4D97-AF65-F5344CB8AC3E}">
        <p14:creationId xmlns:p14="http://schemas.microsoft.com/office/powerpoint/2010/main" val="1764558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the problem? </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Problem 1:   Applications want to express Intent rather than describe network </a:t>
            </a:r>
          </a:p>
          <a:p>
            <a:pPr marL="457200" lvl="1" indent="0">
              <a:buNone/>
            </a:pPr>
            <a:endParaRPr lang="en-US" dirty="0" smtClean="0"/>
          </a:p>
          <a:p>
            <a:r>
              <a:rPr lang="en-US" dirty="0" smtClean="0"/>
              <a:t>Problem 2:  Need user readable protocol to express for most applications</a:t>
            </a:r>
          </a:p>
          <a:p>
            <a:pPr lvl="1"/>
            <a:r>
              <a:rPr lang="en-US" dirty="0" smtClean="0"/>
              <a:t>Re-use </a:t>
            </a:r>
            <a:r>
              <a:rPr lang="en-US" dirty="0"/>
              <a:t>e</a:t>
            </a:r>
            <a:r>
              <a:rPr lang="en-US" dirty="0" smtClean="0"/>
              <a:t>xisting protocols (http, ? RESTCONF)  </a:t>
            </a:r>
          </a:p>
          <a:p>
            <a:pPr lvl="1"/>
            <a:r>
              <a:rPr lang="en-US" dirty="0" smtClean="0"/>
              <a:t>Use Readable Commands  (node, link, flow) </a:t>
            </a:r>
          </a:p>
          <a:p>
            <a:pPr marL="457200" lvl="1" indent="0">
              <a:buNone/>
            </a:pPr>
            <a:endParaRPr lang="en-US" dirty="0" smtClean="0"/>
          </a:p>
          <a:p>
            <a:pPr marL="457200" lvl="1" indent="0">
              <a:buNone/>
            </a:pPr>
            <a:r>
              <a:rPr lang="en-US" dirty="0" smtClean="0"/>
              <a:t>Question:  scripts over http is workable, but the </a:t>
            </a:r>
          </a:p>
          <a:p>
            <a:pPr marL="457200" lvl="1" indent="0">
              <a:buNone/>
            </a:pPr>
            <a:r>
              <a:rPr lang="en-US" dirty="0" smtClean="0"/>
              <a:t>RESTCONF </a:t>
            </a:r>
            <a:r>
              <a:rPr lang="en-US" dirty="0" err="1" smtClean="0"/>
              <a:t>rpc</a:t>
            </a:r>
            <a:r>
              <a:rPr lang="en-US" dirty="0" smtClean="0"/>
              <a:t> + pub/sub  has nice properties </a:t>
            </a:r>
          </a:p>
          <a:p>
            <a:pPr marL="457200" lvl="1" indent="0">
              <a:buNone/>
            </a:pPr>
            <a:endParaRPr lang="en-US" dirty="0"/>
          </a:p>
        </p:txBody>
      </p:sp>
    </p:spTree>
    <p:extLst>
      <p:ext uri="{BB962C8B-B14F-4D97-AF65-F5344CB8AC3E}">
        <p14:creationId xmlns:p14="http://schemas.microsoft.com/office/powerpoint/2010/main" val="3360326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0. What, Why, and How</a:t>
            </a:r>
            <a:endParaRPr lang="en-US" dirty="0"/>
          </a:p>
        </p:txBody>
      </p:sp>
      <p:sp>
        <p:nvSpPr>
          <p:cNvPr id="4" name="Rectangle 3"/>
          <p:cNvSpPr/>
          <p:nvPr/>
        </p:nvSpPr>
        <p:spPr>
          <a:xfrm>
            <a:off x="467544" y="5265204"/>
            <a:ext cx="3384376"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dirty="0" smtClean="0"/>
              <a:t>Controller </a:t>
            </a:r>
            <a:endParaRPr lang="en-US" sz="3200" dirty="0"/>
          </a:p>
        </p:txBody>
      </p:sp>
      <p:sp>
        <p:nvSpPr>
          <p:cNvPr id="5" name="Rectangle 4"/>
          <p:cNvSpPr/>
          <p:nvPr/>
        </p:nvSpPr>
        <p:spPr>
          <a:xfrm>
            <a:off x="467544" y="1952836"/>
            <a:ext cx="3384376" cy="7920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200" dirty="0" smtClean="0"/>
              <a:t>Application</a:t>
            </a:r>
            <a:endParaRPr lang="en-US" sz="3200" dirty="0"/>
          </a:p>
        </p:txBody>
      </p:sp>
      <p:sp>
        <p:nvSpPr>
          <p:cNvPr id="6" name="Left Arrow 5"/>
          <p:cNvSpPr/>
          <p:nvPr/>
        </p:nvSpPr>
        <p:spPr>
          <a:xfrm>
            <a:off x="3859958" y="1556792"/>
            <a:ext cx="4727964" cy="1584176"/>
          </a:xfrm>
          <a:prstGeom prst="leftArrow">
            <a:avLst>
              <a:gd name="adj1" fmla="val 73088"/>
              <a:gd name="adj2" fmla="val 50000"/>
            </a:avLst>
          </a:prstGeom>
        </p:spPr>
        <p:style>
          <a:lnRef idx="1">
            <a:schemeClr val="accent3"/>
          </a:lnRef>
          <a:fillRef idx="2">
            <a:schemeClr val="accent3"/>
          </a:fillRef>
          <a:effectRef idx="1">
            <a:schemeClr val="accent3"/>
          </a:effectRef>
          <a:fontRef idx="minor">
            <a:schemeClr val="dk1"/>
          </a:fontRef>
        </p:style>
        <p:txBody>
          <a:bodyPr lIns="0" rIns="0" rtlCol="0" anchor="ctr"/>
          <a:lstStyle/>
          <a:p>
            <a:pPr algn="ctr"/>
            <a:r>
              <a:rPr lang="en-US" sz="2400" dirty="0" smtClean="0"/>
              <a:t>Knows and determines network service needs and requirements</a:t>
            </a:r>
          </a:p>
          <a:p>
            <a:pPr algn="ctr"/>
            <a:r>
              <a:rPr lang="en-US" sz="2400" dirty="0" smtClean="0"/>
              <a:t>(the “What” and “Why”)</a:t>
            </a:r>
            <a:endParaRPr lang="en-US" sz="2400" dirty="0"/>
          </a:p>
        </p:txBody>
      </p:sp>
      <p:cxnSp>
        <p:nvCxnSpPr>
          <p:cNvPr id="9" name="Straight Arrow Connector 8"/>
          <p:cNvCxnSpPr>
            <a:stCxn id="5" idx="2"/>
            <a:endCxn id="4" idx="0"/>
          </p:cNvCxnSpPr>
          <p:nvPr/>
        </p:nvCxnSpPr>
        <p:spPr>
          <a:xfrm>
            <a:off x="2159732" y="2744924"/>
            <a:ext cx="0" cy="2520280"/>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10" name="Folded Corner 9"/>
          <p:cNvSpPr/>
          <p:nvPr/>
        </p:nvSpPr>
        <p:spPr>
          <a:xfrm>
            <a:off x="564116" y="3392996"/>
            <a:ext cx="3168352" cy="1224136"/>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2400" dirty="0" smtClean="0"/>
              <a:t>Intent NBI: Negotiations </a:t>
            </a:r>
          </a:p>
          <a:p>
            <a:pPr algn="ctr"/>
            <a:r>
              <a:rPr lang="en-US" sz="2400" dirty="0" smtClean="0"/>
              <a:t>for network service </a:t>
            </a:r>
            <a:br>
              <a:rPr lang="en-US" sz="2400" dirty="0" smtClean="0"/>
            </a:br>
            <a:r>
              <a:rPr lang="en-US" sz="2400" dirty="0" smtClean="0"/>
              <a:t>(restricted to “What”)</a:t>
            </a:r>
            <a:endParaRPr lang="en-US" sz="2400" dirty="0"/>
          </a:p>
        </p:txBody>
      </p:sp>
      <p:sp>
        <p:nvSpPr>
          <p:cNvPr id="15" name="TextBox 14"/>
          <p:cNvSpPr txBox="1"/>
          <p:nvPr/>
        </p:nvSpPr>
        <p:spPr>
          <a:xfrm>
            <a:off x="3758903" y="3774231"/>
            <a:ext cx="3342710" cy="461665"/>
          </a:xfrm>
          <a:prstGeom prst="rect">
            <a:avLst/>
          </a:prstGeom>
          <a:noFill/>
        </p:spPr>
        <p:txBody>
          <a:bodyPr wrap="none" rtlCol="0">
            <a:spAutoFit/>
          </a:bodyPr>
          <a:lstStyle/>
          <a:p>
            <a:r>
              <a:rPr lang="en-US" sz="2400" dirty="0" smtClean="0"/>
              <a:t>= Substance + constraints</a:t>
            </a:r>
            <a:endParaRPr lang="en-US" sz="2400" dirty="0"/>
          </a:p>
        </p:txBody>
      </p:sp>
      <p:sp>
        <p:nvSpPr>
          <p:cNvPr id="16" name="Left Arrow 15"/>
          <p:cNvSpPr/>
          <p:nvPr/>
        </p:nvSpPr>
        <p:spPr>
          <a:xfrm>
            <a:off x="3859958" y="4869160"/>
            <a:ext cx="4727964" cy="1584176"/>
          </a:xfrm>
          <a:prstGeom prst="leftArrow">
            <a:avLst>
              <a:gd name="adj1" fmla="val 73088"/>
              <a:gd name="adj2" fmla="val 50000"/>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algn="ctr"/>
            <a:r>
              <a:rPr lang="en-US" sz="2400" dirty="0" smtClean="0"/>
              <a:t>Knows and determines</a:t>
            </a:r>
          </a:p>
          <a:p>
            <a:pPr algn="ctr"/>
            <a:r>
              <a:rPr lang="en-US" sz="2400" dirty="0" smtClean="0"/>
              <a:t>network service delivery</a:t>
            </a:r>
          </a:p>
          <a:p>
            <a:pPr algn="ctr"/>
            <a:r>
              <a:rPr lang="en-US" sz="2400" dirty="0" smtClean="0"/>
              <a:t>(the “How”)</a:t>
            </a:r>
            <a:endParaRPr lang="en-US" sz="2400" dirty="0"/>
          </a:p>
        </p:txBody>
      </p:sp>
    </p:spTree>
    <p:extLst>
      <p:ext uri="{BB962C8B-B14F-4D97-AF65-F5344CB8AC3E}">
        <p14:creationId xmlns:p14="http://schemas.microsoft.com/office/powerpoint/2010/main" val="953561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0. What, Why, and How &amp; Mapping</a:t>
            </a:r>
            <a:endParaRPr lang="en-US" dirty="0"/>
          </a:p>
        </p:txBody>
      </p:sp>
      <p:sp>
        <p:nvSpPr>
          <p:cNvPr id="4" name="Rectangle 3"/>
          <p:cNvSpPr/>
          <p:nvPr/>
        </p:nvSpPr>
        <p:spPr>
          <a:xfrm>
            <a:off x="467544" y="4617132"/>
            <a:ext cx="3384376" cy="1188132"/>
          </a:xfrm>
          <a:prstGeom prst="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2800" dirty="0" smtClean="0"/>
              <a:t>Controller </a:t>
            </a:r>
            <a:endParaRPr lang="en-US" sz="2800" dirty="0"/>
          </a:p>
        </p:txBody>
      </p:sp>
      <p:sp>
        <p:nvSpPr>
          <p:cNvPr id="5" name="Rectangle 4"/>
          <p:cNvSpPr/>
          <p:nvPr/>
        </p:nvSpPr>
        <p:spPr>
          <a:xfrm>
            <a:off x="467544" y="1664804"/>
            <a:ext cx="3384376" cy="7920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t>Application</a:t>
            </a:r>
            <a:endParaRPr lang="en-US" sz="2800" dirty="0"/>
          </a:p>
        </p:txBody>
      </p:sp>
      <p:sp>
        <p:nvSpPr>
          <p:cNvPr id="6" name="Left Arrow 5"/>
          <p:cNvSpPr/>
          <p:nvPr/>
        </p:nvSpPr>
        <p:spPr>
          <a:xfrm>
            <a:off x="3859958" y="1268760"/>
            <a:ext cx="4727964" cy="1584176"/>
          </a:xfrm>
          <a:prstGeom prst="leftArrow">
            <a:avLst>
              <a:gd name="adj1" fmla="val 73088"/>
              <a:gd name="adj2" fmla="val 50000"/>
            </a:avLst>
          </a:prstGeom>
        </p:spPr>
        <p:style>
          <a:lnRef idx="1">
            <a:schemeClr val="accent3"/>
          </a:lnRef>
          <a:fillRef idx="2">
            <a:schemeClr val="accent3"/>
          </a:fillRef>
          <a:effectRef idx="1">
            <a:schemeClr val="accent3"/>
          </a:effectRef>
          <a:fontRef idx="minor">
            <a:schemeClr val="dk1"/>
          </a:fontRef>
        </p:style>
        <p:txBody>
          <a:bodyPr lIns="0" rIns="0" rtlCol="0" anchor="ctr"/>
          <a:lstStyle/>
          <a:p>
            <a:pPr algn="ctr"/>
            <a:r>
              <a:rPr lang="en-US" sz="2000" dirty="0" smtClean="0"/>
              <a:t>Knows and determines network service needs and requirements</a:t>
            </a:r>
          </a:p>
          <a:p>
            <a:pPr algn="ctr"/>
            <a:r>
              <a:rPr lang="en-US" sz="2000" dirty="0" smtClean="0"/>
              <a:t>(the “What” and “Why”)</a:t>
            </a:r>
            <a:endParaRPr lang="en-US" sz="2000" dirty="0"/>
          </a:p>
        </p:txBody>
      </p:sp>
      <p:cxnSp>
        <p:nvCxnSpPr>
          <p:cNvPr id="9" name="Straight Arrow Connector 8"/>
          <p:cNvCxnSpPr>
            <a:stCxn id="5" idx="2"/>
            <a:endCxn id="4" idx="0"/>
          </p:cNvCxnSpPr>
          <p:nvPr/>
        </p:nvCxnSpPr>
        <p:spPr>
          <a:xfrm>
            <a:off x="2159732" y="2456892"/>
            <a:ext cx="0" cy="2160240"/>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10" name="Folded Corner 9"/>
          <p:cNvSpPr/>
          <p:nvPr/>
        </p:nvSpPr>
        <p:spPr>
          <a:xfrm>
            <a:off x="564116" y="3068960"/>
            <a:ext cx="3168352" cy="1008112"/>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2000" dirty="0" smtClean="0"/>
              <a:t>Intent NBI: Negotiations </a:t>
            </a:r>
          </a:p>
          <a:p>
            <a:pPr algn="ctr"/>
            <a:r>
              <a:rPr lang="en-US" sz="2000" dirty="0" smtClean="0"/>
              <a:t>for network service </a:t>
            </a:r>
            <a:br>
              <a:rPr lang="en-US" sz="2000" dirty="0" smtClean="0"/>
            </a:br>
            <a:r>
              <a:rPr lang="en-US" sz="2000" dirty="0" smtClean="0"/>
              <a:t>(restricted to “What”)</a:t>
            </a:r>
            <a:endParaRPr lang="en-US" sz="2000" dirty="0"/>
          </a:p>
        </p:txBody>
      </p:sp>
      <p:sp>
        <p:nvSpPr>
          <p:cNvPr id="15" name="TextBox 14"/>
          <p:cNvSpPr txBox="1"/>
          <p:nvPr/>
        </p:nvSpPr>
        <p:spPr>
          <a:xfrm>
            <a:off x="3758903" y="3219073"/>
            <a:ext cx="3368038" cy="707886"/>
          </a:xfrm>
          <a:prstGeom prst="rect">
            <a:avLst/>
          </a:prstGeom>
          <a:noFill/>
        </p:spPr>
        <p:txBody>
          <a:bodyPr wrap="none" rtlCol="0">
            <a:spAutoFit/>
          </a:bodyPr>
          <a:lstStyle/>
          <a:p>
            <a:r>
              <a:rPr lang="en-US" sz="2000" dirty="0" smtClean="0"/>
              <a:t>= Substance + constraints</a:t>
            </a:r>
          </a:p>
          <a:p>
            <a:r>
              <a:rPr lang="en-US" sz="2000" dirty="0" smtClean="0"/>
              <a:t>(delivery system-independent)</a:t>
            </a:r>
            <a:endParaRPr lang="en-US" sz="2000" dirty="0"/>
          </a:p>
        </p:txBody>
      </p:sp>
      <p:sp>
        <p:nvSpPr>
          <p:cNvPr id="16" name="Left Arrow 15"/>
          <p:cNvSpPr/>
          <p:nvPr/>
        </p:nvSpPr>
        <p:spPr>
          <a:xfrm>
            <a:off x="3859958" y="4419110"/>
            <a:ext cx="4727964" cy="1584176"/>
          </a:xfrm>
          <a:prstGeom prst="leftArrow">
            <a:avLst>
              <a:gd name="adj1" fmla="val 73088"/>
              <a:gd name="adj2" fmla="val 50000"/>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algn="ctr"/>
            <a:r>
              <a:rPr lang="en-US" sz="2000" dirty="0" smtClean="0"/>
              <a:t>Knows and determines</a:t>
            </a:r>
          </a:p>
          <a:p>
            <a:pPr algn="ctr"/>
            <a:r>
              <a:rPr lang="en-US" sz="2000" dirty="0" smtClean="0"/>
              <a:t>network service delivery</a:t>
            </a:r>
          </a:p>
          <a:p>
            <a:pPr algn="ctr"/>
            <a:r>
              <a:rPr lang="en-US" sz="2000" dirty="0" smtClean="0"/>
              <a:t>(the “How”) mapping functions</a:t>
            </a:r>
            <a:endParaRPr lang="en-US" sz="2000" dirty="0"/>
          </a:p>
        </p:txBody>
      </p:sp>
      <p:sp>
        <p:nvSpPr>
          <p:cNvPr id="3" name="Snip Same Side Corner Rectangle 2"/>
          <p:cNvSpPr/>
          <p:nvPr/>
        </p:nvSpPr>
        <p:spPr>
          <a:xfrm>
            <a:off x="594269" y="5301208"/>
            <a:ext cx="1368152" cy="720080"/>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Mapping Function</a:t>
            </a:r>
            <a:endParaRPr lang="en-US" sz="2000" dirty="0"/>
          </a:p>
        </p:txBody>
      </p:sp>
      <p:sp>
        <p:nvSpPr>
          <p:cNvPr id="11" name="Snip Same Side Corner Rectangle 10"/>
          <p:cNvSpPr/>
          <p:nvPr/>
        </p:nvSpPr>
        <p:spPr>
          <a:xfrm>
            <a:off x="2364316" y="5301208"/>
            <a:ext cx="1368152" cy="720080"/>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Mapping Function</a:t>
            </a:r>
            <a:endParaRPr lang="en-US" sz="2000" dirty="0"/>
          </a:p>
        </p:txBody>
      </p:sp>
      <p:sp>
        <p:nvSpPr>
          <p:cNvPr id="8" name="TextBox 7"/>
          <p:cNvSpPr txBox="1"/>
          <p:nvPr/>
        </p:nvSpPr>
        <p:spPr>
          <a:xfrm>
            <a:off x="467544" y="6080415"/>
            <a:ext cx="1620572" cy="369332"/>
          </a:xfrm>
          <a:prstGeom prst="rect">
            <a:avLst/>
          </a:prstGeom>
          <a:noFill/>
        </p:spPr>
        <p:txBody>
          <a:bodyPr wrap="none" rtlCol="0">
            <a:spAutoFit/>
          </a:bodyPr>
          <a:lstStyle/>
          <a:p>
            <a:r>
              <a:rPr lang="en-US" dirty="0" smtClean="0"/>
              <a:t>System-specific</a:t>
            </a:r>
            <a:endParaRPr lang="en-US" dirty="0"/>
          </a:p>
        </p:txBody>
      </p:sp>
      <p:sp>
        <p:nvSpPr>
          <p:cNvPr id="14" name="TextBox 13"/>
          <p:cNvSpPr txBox="1"/>
          <p:nvPr/>
        </p:nvSpPr>
        <p:spPr>
          <a:xfrm>
            <a:off x="2231348" y="6084552"/>
            <a:ext cx="1620572" cy="369332"/>
          </a:xfrm>
          <a:prstGeom prst="rect">
            <a:avLst/>
          </a:prstGeom>
          <a:noFill/>
        </p:spPr>
        <p:txBody>
          <a:bodyPr wrap="none" rtlCol="0">
            <a:spAutoFit/>
          </a:bodyPr>
          <a:lstStyle/>
          <a:p>
            <a:r>
              <a:rPr lang="en-US" dirty="0" smtClean="0"/>
              <a:t>System-specific</a:t>
            </a:r>
            <a:endParaRPr lang="en-US" dirty="0"/>
          </a:p>
        </p:txBody>
      </p:sp>
    </p:spTree>
    <p:extLst>
      <p:ext uri="{BB962C8B-B14F-4D97-AF65-F5344CB8AC3E}">
        <p14:creationId xmlns:p14="http://schemas.microsoft.com/office/powerpoint/2010/main" val="2767116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27638" y="2112158"/>
            <a:ext cx="6477000" cy="29718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128238" y="533400"/>
            <a:ext cx="1676400" cy="914400"/>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Nemo </a:t>
            </a:r>
          </a:p>
          <a:p>
            <a:pPr algn="ctr"/>
            <a:r>
              <a:rPr lang="en-US" sz="2800" dirty="0" smtClean="0">
                <a:solidFill>
                  <a:schemeClr val="tx1"/>
                </a:solidFill>
              </a:rPr>
              <a:t>Script</a:t>
            </a:r>
            <a:endParaRPr lang="en-US" sz="2800" dirty="0">
              <a:solidFill>
                <a:schemeClr val="tx1"/>
              </a:solidFill>
            </a:endParaRPr>
          </a:p>
        </p:txBody>
      </p:sp>
      <p:sp>
        <p:nvSpPr>
          <p:cNvPr id="7" name="Rectangle 6"/>
          <p:cNvSpPr/>
          <p:nvPr/>
        </p:nvSpPr>
        <p:spPr>
          <a:xfrm>
            <a:off x="2514600" y="2514600"/>
            <a:ext cx="23241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Nemo Language </a:t>
            </a:r>
          </a:p>
          <a:p>
            <a:pPr algn="ctr"/>
            <a:r>
              <a:rPr lang="en-US" sz="2800" dirty="0" smtClean="0">
                <a:solidFill>
                  <a:schemeClr val="tx1"/>
                </a:solidFill>
              </a:rPr>
              <a:t>Processing</a:t>
            </a:r>
          </a:p>
        </p:txBody>
      </p:sp>
      <p:cxnSp>
        <p:nvCxnSpPr>
          <p:cNvPr id="9" name="Straight Arrow Connector 8"/>
          <p:cNvCxnSpPr>
            <a:stCxn id="6" idx="2"/>
          </p:cNvCxnSpPr>
          <p:nvPr/>
        </p:nvCxnSpPr>
        <p:spPr>
          <a:xfrm>
            <a:off x="6966438" y="1447800"/>
            <a:ext cx="0" cy="9144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6" idx="2"/>
          </p:cNvCxnSpPr>
          <p:nvPr/>
        </p:nvCxnSpPr>
        <p:spPr>
          <a:xfrm>
            <a:off x="5086350" y="1447800"/>
            <a:ext cx="0" cy="9144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248150" y="533400"/>
            <a:ext cx="1676400" cy="914400"/>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Nemo </a:t>
            </a:r>
          </a:p>
          <a:p>
            <a:pPr algn="ctr"/>
            <a:r>
              <a:rPr lang="en-US" sz="2800" dirty="0" smtClean="0">
                <a:solidFill>
                  <a:schemeClr val="tx1"/>
                </a:solidFill>
              </a:rPr>
              <a:t>Web GUI</a:t>
            </a:r>
            <a:endParaRPr lang="en-US" sz="2800" dirty="0">
              <a:solidFill>
                <a:schemeClr val="tx1"/>
              </a:solidFill>
            </a:endParaRPr>
          </a:p>
        </p:txBody>
      </p:sp>
      <p:sp>
        <p:nvSpPr>
          <p:cNvPr id="17" name="Rectangle 16"/>
          <p:cNvSpPr/>
          <p:nvPr/>
        </p:nvSpPr>
        <p:spPr>
          <a:xfrm>
            <a:off x="2057400" y="533400"/>
            <a:ext cx="1676400" cy="914400"/>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APP</a:t>
            </a:r>
          </a:p>
          <a:p>
            <a:pPr algn="ctr"/>
            <a:r>
              <a:rPr lang="en-US" sz="2800" dirty="0" smtClean="0">
                <a:solidFill>
                  <a:schemeClr val="tx1"/>
                </a:solidFill>
              </a:rPr>
              <a:t>(Nemo)</a:t>
            </a:r>
            <a:endParaRPr lang="en-US" sz="2800" dirty="0">
              <a:solidFill>
                <a:schemeClr val="tx1"/>
              </a:solidFill>
            </a:endParaRPr>
          </a:p>
        </p:txBody>
      </p:sp>
      <p:cxnSp>
        <p:nvCxnSpPr>
          <p:cNvPr id="22" name="Straight Arrow Connector 21"/>
          <p:cNvCxnSpPr/>
          <p:nvPr/>
        </p:nvCxnSpPr>
        <p:spPr>
          <a:xfrm>
            <a:off x="2911719" y="1447800"/>
            <a:ext cx="0" cy="9144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761642" y="3657600"/>
            <a:ext cx="0" cy="6096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209192" y="4267200"/>
            <a:ext cx="3115408" cy="762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YANG Network-Wide</a:t>
            </a:r>
          </a:p>
          <a:p>
            <a:pPr algn="ctr"/>
            <a:r>
              <a:rPr lang="en-US" sz="2400" b="1" dirty="0" smtClean="0">
                <a:solidFill>
                  <a:schemeClr val="tx1"/>
                </a:solidFill>
              </a:rPr>
              <a:t>Data </a:t>
            </a:r>
            <a:r>
              <a:rPr lang="en-US" sz="2400" b="1" dirty="0" smtClean="0">
                <a:solidFill>
                  <a:schemeClr val="tx1"/>
                </a:solidFill>
              </a:rPr>
              <a:t>Models</a:t>
            </a:r>
            <a:r>
              <a:rPr lang="en-US" dirty="0" smtClean="0"/>
              <a:t> </a:t>
            </a:r>
            <a:endParaRPr lang="en-US" dirty="0"/>
          </a:p>
        </p:txBody>
      </p:sp>
      <p:sp>
        <p:nvSpPr>
          <p:cNvPr id="29" name="Rectangle 28"/>
          <p:cNvSpPr/>
          <p:nvPr/>
        </p:nvSpPr>
        <p:spPr>
          <a:xfrm>
            <a:off x="5556738" y="5943600"/>
            <a:ext cx="1670538"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Yang Device</a:t>
            </a:r>
          </a:p>
          <a:p>
            <a:pPr algn="ctr"/>
            <a:r>
              <a:rPr lang="en-US" sz="2400" dirty="0" smtClean="0"/>
              <a:t>Models </a:t>
            </a:r>
            <a:endParaRPr lang="en-US" sz="2400" dirty="0"/>
          </a:p>
        </p:txBody>
      </p:sp>
      <p:sp>
        <p:nvSpPr>
          <p:cNvPr id="30" name="Rectangle 29"/>
          <p:cNvSpPr/>
          <p:nvPr/>
        </p:nvSpPr>
        <p:spPr>
          <a:xfrm>
            <a:off x="2514600" y="5943600"/>
            <a:ext cx="1670538"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Yang Device</a:t>
            </a:r>
          </a:p>
          <a:p>
            <a:pPr algn="ctr"/>
            <a:r>
              <a:rPr lang="en-US" sz="2400" dirty="0" smtClean="0"/>
              <a:t>Models </a:t>
            </a:r>
            <a:endParaRPr lang="en-US" sz="2400" dirty="0"/>
          </a:p>
        </p:txBody>
      </p:sp>
      <p:cxnSp>
        <p:nvCxnSpPr>
          <p:cNvPr id="32" name="Straight Arrow Connector 31"/>
          <p:cNvCxnSpPr>
            <a:stCxn id="25" idx="2"/>
            <a:endCxn id="30" idx="0"/>
          </p:cNvCxnSpPr>
          <p:nvPr/>
        </p:nvCxnSpPr>
        <p:spPr>
          <a:xfrm flipH="1">
            <a:off x="3349869" y="5029200"/>
            <a:ext cx="1417027" cy="914400"/>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29" idx="0"/>
          </p:cNvCxnSpPr>
          <p:nvPr/>
        </p:nvCxnSpPr>
        <p:spPr>
          <a:xfrm>
            <a:off x="4838700" y="5029200"/>
            <a:ext cx="1553307" cy="914400"/>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81782" y="1524000"/>
            <a:ext cx="1885218" cy="584775"/>
          </a:xfrm>
          <a:prstGeom prst="rect">
            <a:avLst/>
          </a:prstGeom>
          <a:noFill/>
        </p:spPr>
        <p:txBody>
          <a:bodyPr wrap="square" rtlCol="0">
            <a:spAutoFit/>
          </a:bodyPr>
          <a:lstStyle/>
          <a:p>
            <a:r>
              <a:rPr lang="en-US" sz="3200" dirty="0" smtClean="0"/>
              <a:t>Transport</a:t>
            </a:r>
            <a:endParaRPr lang="en-US" sz="3200" dirty="0"/>
          </a:p>
        </p:txBody>
      </p:sp>
      <p:sp>
        <p:nvSpPr>
          <p:cNvPr id="43" name="TextBox 42"/>
          <p:cNvSpPr txBox="1"/>
          <p:nvPr/>
        </p:nvSpPr>
        <p:spPr>
          <a:xfrm>
            <a:off x="6128238" y="5293567"/>
            <a:ext cx="1872762" cy="584775"/>
          </a:xfrm>
          <a:prstGeom prst="rect">
            <a:avLst/>
          </a:prstGeom>
          <a:noFill/>
        </p:spPr>
        <p:txBody>
          <a:bodyPr wrap="square" rtlCol="0">
            <a:spAutoFit/>
          </a:bodyPr>
          <a:lstStyle/>
          <a:p>
            <a:r>
              <a:rPr lang="en-US" sz="3200" dirty="0" err="1" smtClean="0">
                <a:solidFill>
                  <a:schemeClr val="accent6">
                    <a:lumMod val="50000"/>
                  </a:schemeClr>
                </a:solidFill>
              </a:rPr>
              <a:t>netconf</a:t>
            </a:r>
            <a:endParaRPr lang="en-US" sz="3200" dirty="0">
              <a:solidFill>
                <a:schemeClr val="accent6">
                  <a:lumMod val="50000"/>
                </a:schemeClr>
              </a:solidFill>
            </a:endParaRPr>
          </a:p>
        </p:txBody>
      </p:sp>
      <p:sp>
        <p:nvSpPr>
          <p:cNvPr id="44" name="TextBox 43"/>
          <p:cNvSpPr txBox="1"/>
          <p:nvPr/>
        </p:nvSpPr>
        <p:spPr>
          <a:xfrm>
            <a:off x="1327638" y="5358825"/>
            <a:ext cx="2067352" cy="584775"/>
          </a:xfrm>
          <a:prstGeom prst="rect">
            <a:avLst/>
          </a:prstGeom>
          <a:noFill/>
        </p:spPr>
        <p:txBody>
          <a:bodyPr wrap="square" rtlCol="0">
            <a:spAutoFit/>
          </a:bodyPr>
          <a:lstStyle/>
          <a:p>
            <a:r>
              <a:rPr lang="en-US" sz="3200" dirty="0" smtClean="0">
                <a:solidFill>
                  <a:schemeClr val="accent6">
                    <a:lumMod val="50000"/>
                  </a:schemeClr>
                </a:solidFill>
              </a:rPr>
              <a:t>RESTCONF</a:t>
            </a:r>
            <a:endParaRPr lang="en-US" sz="3200" dirty="0">
              <a:solidFill>
                <a:schemeClr val="accent6">
                  <a:lumMod val="50000"/>
                </a:schemeClr>
              </a:solidFill>
            </a:endParaRPr>
          </a:p>
        </p:txBody>
      </p:sp>
    </p:spTree>
    <p:extLst>
      <p:ext uri="{BB962C8B-B14F-4D97-AF65-F5344CB8AC3E}">
        <p14:creationId xmlns:p14="http://schemas.microsoft.com/office/powerpoint/2010/main" val="3649022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605</TotalTime>
  <Words>1109</Words>
  <Application>Microsoft Office PowerPoint</Application>
  <PresentationFormat>On-screen Show (4:3)</PresentationFormat>
  <Paragraphs>216</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Note Well</vt:lpstr>
      <vt:lpstr>IB-Nemo</vt:lpstr>
      <vt:lpstr>Agenda </vt:lpstr>
      <vt:lpstr>What is Intent? </vt:lpstr>
      <vt:lpstr>Expressing Intent </vt:lpstr>
      <vt:lpstr>What is the problem? </vt:lpstr>
      <vt:lpstr>0. What, Why, and How</vt:lpstr>
      <vt:lpstr>0. What, Why, and How &amp; Mapping</vt:lpstr>
      <vt:lpstr>PowerPoint Presentation</vt:lpstr>
      <vt:lpstr>NEMO Script Language</vt:lpstr>
      <vt:lpstr>Use Cases</vt:lpstr>
      <vt:lpstr>An Example: Bandwidth on Demand (B2B) DOCSIS </vt:lpstr>
      <vt:lpstr>Telefonica: DC Networks</vt:lpstr>
      <vt:lpstr>Demo </vt:lpstr>
      <vt:lpstr>Use-Case: Service Chaining</vt:lpstr>
      <vt:lpstr>FAQ-5 </vt:lpstr>
      <vt:lpstr>Q&amp;A slides </vt:lpstr>
      <vt:lpstr>Operator’s dreams </vt:lpstr>
      <vt:lpstr>Intent NBI engine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skh</dc:creator>
  <cp:lastModifiedBy>skh</cp:lastModifiedBy>
  <cp:revision>24</cp:revision>
  <dcterms:created xsi:type="dcterms:W3CDTF">2015-07-10T12:52:24Z</dcterms:created>
  <dcterms:modified xsi:type="dcterms:W3CDTF">2015-07-20T12:56:30Z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1437383428</vt:lpwstr>
  </property>
</Properties>
</file>