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7" r:id="rId5"/>
    <p:sldId id="261" r:id="rId6"/>
    <p:sldId id="268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81250" autoAdjust="0"/>
  </p:normalViewPr>
  <p:slideViewPr>
    <p:cSldViewPr snapToGrid="0">
      <p:cViewPr varScale="1">
        <p:scale>
          <a:sx n="67" d="100"/>
          <a:sy n="67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E943A-3586-4BCF-ACE7-0198546DECB1}" type="datetimeFigureOut">
              <a:rPr lang="zh-CN" altLang="en-US" smtClean="0"/>
              <a:pPr/>
              <a:t>2016/7/18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2614B-2DEF-4322-A434-C6780005A5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5075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614B-2DEF-4322-A434-C6780005A5D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8920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two information elements needed in exporting   BGP community information along with other flow information defined   by IPFIX.  Information elements description and their data type   semantics are listed below.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614B-2DEF-4322-A434-C6780005A5D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76175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9184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7AC6-0551-4BC3-B754-535A014FCE4C}" type="datetimeFigureOut">
              <a:rPr lang="zh-CN" altLang="en-US" smtClean="0"/>
              <a:pPr/>
              <a:t>2016/7/18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105C-69E2-4DAB-888A-5554C1DFAF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6151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7AC6-0551-4BC3-B754-535A014FCE4C}" type="datetimeFigureOut">
              <a:rPr lang="zh-CN" altLang="en-US" smtClean="0"/>
              <a:pPr/>
              <a:t>2016/7/18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105C-69E2-4DAB-888A-5554C1DFAF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1647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477672" y="6305266"/>
            <a:ext cx="816136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 userDrawn="1"/>
        </p:nvSpPr>
        <p:spPr>
          <a:xfrm>
            <a:off x="2934266" y="6311899"/>
            <a:ext cx="3275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</a:rPr>
              <a:t>IETF96 @</a:t>
            </a:r>
            <a:r>
              <a:rPr lang="en-US" altLang="zh-CN" sz="1600" baseline="0" dirty="0" smtClean="0">
                <a:solidFill>
                  <a:schemeClr val="bg1">
                    <a:lumMod val="50000"/>
                  </a:schemeClr>
                </a:solidFill>
              </a:rPr>
              <a:t> Berlin   [OPSAWG]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016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7AC6-0551-4BC3-B754-535A014FCE4C}" type="datetimeFigureOut">
              <a:rPr lang="zh-CN" altLang="en-US" smtClean="0"/>
              <a:pPr/>
              <a:t>2016/7/18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105C-69E2-4DAB-888A-5554C1DFAF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08860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7AC6-0551-4BC3-B754-535A014FCE4C}" type="datetimeFigureOut">
              <a:rPr lang="zh-CN" altLang="en-US" smtClean="0"/>
              <a:pPr/>
              <a:t>2016/7/18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105C-69E2-4DAB-888A-5554C1DFAF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7602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7AC6-0551-4BC3-B754-535A014FCE4C}" type="datetimeFigureOut">
              <a:rPr lang="zh-CN" altLang="en-US" smtClean="0"/>
              <a:pPr/>
              <a:t>2016/7/18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105C-69E2-4DAB-888A-5554C1DFAF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6514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7AC6-0551-4BC3-B754-535A014FCE4C}" type="datetimeFigureOut">
              <a:rPr lang="zh-CN" altLang="en-US" smtClean="0"/>
              <a:pPr/>
              <a:t>2016/7/18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105C-69E2-4DAB-888A-5554C1DFAF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5959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7AC6-0551-4BC3-B754-535A014FCE4C}" type="datetimeFigureOut">
              <a:rPr lang="zh-CN" altLang="en-US" smtClean="0"/>
              <a:pPr/>
              <a:t>2016/7/18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105C-69E2-4DAB-888A-5554C1DFAF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428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7AC6-0551-4BC3-B754-535A014FCE4C}" type="datetimeFigureOut">
              <a:rPr lang="zh-CN" altLang="en-US" smtClean="0"/>
              <a:pPr/>
              <a:t>2016/7/18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105C-69E2-4DAB-888A-5554C1DFAF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3870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7AC6-0551-4BC3-B754-535A014FCE4C}" type="datetimeFigureOut">
              <a:rPr lang="zh-CN" altLang="en-US" smtClean="0"/>
              <a:pPr/>
              <a:t>2016/7/18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105C-69E2-4DAB-888A-5554C1DFAF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1176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97AC6-0551-4BC3-B754-535A014FCE4C}" type="datetimeFigureOut">
              <a:rPr lang="zh-CN" altLang="en-US" smtClean="0"/>
              <a:pPr/>
              <a:t>2016/7/18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9105C-69E2-4DAB-888A-5554C1DFAF6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477672" y="6305266"/>
            <a:ext cx="816136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 userDrawn="1"/>
        </p:nvSpPr>
        <p:spPr>
          <a:xfrm>
            <a:off x="2934266" y="6311899"/>
            <a:ext cx="3275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</a:rPr>
              <a:t>IETF96 @</a:t>
            </a:r>
            <a:r>
              <a:rPr lang="en-US" altLang="zh-CN" sz="1600" baseline="0" dirty="0" smtClean="0">
                <a:solidFill>
                  <a:schemeClr val="bg1">
                    <a:lumMod val="50000"/>
                  </a:schemeClr>
                </a:solidFill>
              </a:rPr>
              <a:t> Berlin   [OPSAWG]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974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793376" y="1387988"/>
            <a:ext cx="768723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Export 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BGP community information in IP Flow Information Export (IPFIX)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draft-li-opsawg-ipfix-bgp-community-00</a:t>
            </a:r>
            <a:endParaRPr kumimoji="0" lang="zh-CN" altLang="zh-CN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1030234" y="4360115"/>
            <a:ext cx="7213518" cy="908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zh-CN" sz="2000" dirty="0" err="1" smtClean="0">
                <a:latin typeface="+mj-lt"/>
              </a:rPr>
              <a:t>Zhenqiang</a:t>
            </a:r>
            <a:r>
              <a:rPr lang="en-US" altLang="zh-CN" sz="2000" dirty="0" smtClean="0">
                <a:latin typeface="+mj-lt"/>
              </a:rPr>
              <a:t> Li</a:t>
            </a:r>
          </a:p>
          <a:p>
            <a:pPr marL="0" indent="0" algn="r">
              <a:buNone/>
            </a:pPr>
            <a:r>
              <a:rPr lang="en-US" altLang="zh-CN" sz="2000" u="sng" dirty="0" smtClean="0">
                <a:latin typeface="+mj-lt"/>
              </a:rPr>
              <a:t>Rong Gu (</a:t>
            </a:r>
            <a:r>
              <a:rPr lang="en-US" altLang="zh-CN" sz="2000" u="sng" dirty="0" err="1" smtClean="0">
                <a:latin typeface="+mj-lt"/>
              </a:rPr>
              <a:t>Presentor</a:t>
            </a:r>
            <a:r>
              <a:rPr lang="en-US" altLang="zh-CN" sz="2000" u="sng" dirty="0" smtClean="0">
                <a:latin typeface="+mj-lt"/>
              </a:rPr>
              <a:t>)</a:t>
            </a:r>
          </a:p>
          <a:p>
            <a:pPr marL="0" indent="0" algn="r">
              <a:buNone/>
            </a:pPr>
            <a:r>
              <a:rPr lang="en-US" altLang="zh-CN" sz="2000" dirty="0" err="1" smtClean="0">
                <a:latin typeface="+mj-lt"/>
              </a:rPr>
              <a:t>Jie</a:t>
            </a:r>
            <a:r>
              <a:rPr lang="en-US" altLang="zh-CN" sz="2000" dirty="0" smtClean="0">
                <a:latin typeface="+mj-lt"/>
              </a:rPr>
              <a:t> Dong</a:t>
            </a:r>
          </a:p>
        </p:txBody>
      </p:sp>
    </p:spTree>
    <p:extLst>
      <p:ext uri="{BB962C8B-B14F-4D97-AF65-F5344CB8AC3E}">
        <p14:creationId xmlns:p14="http://schemas.microsoft.com/office/powerpoint/2010/main" xmlns="" val="187725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628776"/>
            <a:ext cx="8201025" cy="4786312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altLang="zh-CN" sz="2600" dirty="0" smtClean="0"/>
              <a:t>Traffic </a:t>
            </a:r>
            <a:r>
              <a:rPr lang="en-US" altLang="zh-CN" sz="2600" dirty="0" smtClean="0"/>
              <a:t>Engineering/Traffic Steering/Traffic </a:t>
            </a:r>
            <a:r>
              <a:rPr lang="en-US" altLang="zh-CN" sz="2600" dirty="0" smtClean="0"/>
              <a:t>load </a:t>
            </a:r>
            <a:r>
              <a:rPr lang="en-US" altLang="zh-CN" sz="2600" dirty="0" smtClean="0"/>
              <a:t>balancing</a:t>
            </a:r>
            <a:endParaRPr lang="en-US" altLang="zh-CN" sz="2600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en-US" altLang="zh-CN" sz="2000" dirty="0"/>
              <a:t>N</a:t>
            </a:r>
            <a:r>
              <a:rPr lang="en-US" altLang="zh-CN" sz="2000" dirty="0" smtClean="0"/>
              <a:t>etwork </a:t>
            </a:r>
            <a:r>
              <a:rPr lang="en-US" altLang="zh-CN" sz="2000" dirty="0"/>
              <a:t>administrators </a:t>
            </a:r>
            <a:r>
              <a:rPr lang="en-US" altLang="zh-CN" sz="2000" dirty="0" smtClean="0"/>
              <a:t>needs to get the flow information with amount and </a:t>
            </a:r>
            <a:r>
              <a:rPr lang="en-US" altLang="zh-CN" sz="2000" dirty="0"/>
              <a:t>direction of </a:t>
            </a:r>
            <a:r>
              <a:rPr lang="en-US" altLang="zh-CN" sz="2000" dirty="0" smtClean="0"/>
              <a:t>traffic </a:t>
            </a:r>
            <a:r>
              <a:rPr lang="en-US" altLang="zh-CN" sz="2000" dirty="0"/>
              <a:t>in their </a:t>
            </a:r>
            <a:r>
              <a:rPr lang="en-US" altLang="zh-CN" sz="2000" dirty="0" smtClean="0"/>
              <a:t>network in order to realize the network optimization.</a:t>
            </a:r>
          </a:p>
          <a:p>
            <a:pPr marL="228600" lvl="1">
              <a:lnSpc>
                <a:spcPct val="120000"/>
              </a:lnSpc>
              <a:spcBef>
                <a:spcPts val="1000"/>
              </a:spcBef>
            </a:pPr>
            <a:r>
              <a:rPr lang="en-US" altLang="zh-CN" sz="2600" dirty="0" smtClean="0"/>
              <a:t>IPFIX is </a:t>
            </a:r>
            <a:r>
              <a:rPr lang="en-US" altLang="zh-CN" sz="2600" dirty="0" smtClean="0"/>
              <a:t>designed for </a:t>
            </a:r>
            <a:r>
              <a:rPr lang="en-US" altLang="zh-CN" sz="2600" dirty="0" smtClean="0"/>
              <a:t>exporting formatted IP flow </a:t>
            </a:r>
            <a:r>
              <a:rPr lang="en-US" altLang="zh-CN" sz="2600" dirty="0" smtClean="0"/>
              <a:t>information</a:t>
            </a:r>
            <a:endParaRPr lang="en-US" altLang="zh-CN" sz="2600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en-US" altLang="zh-CN" sz="2000" dirty="0"/>
              <a:t>Flow information is transferred from an exporter to a collector with information elements defined in [IANA-IPFIX]</a:t>
            </a:r>
          </a:p>
          <a:p>
            <a:pPr marL="457200" lvl="1" indent="0">
              <a:lnSpc>
                <a:spcPct val="120000"/>
              </a:lnSpc>
            </a:pPr>
            <a:r>
              <a:rPr lang="en-US" altLang="zh-CN" sz="2000" dirty="0" smtClean="0"/>
              <a:t> sourceIPv4Address / destinationIPv4Address</a:t>
            </a:r>
          </a:p>
          <a:p>
            <a:pPr marL="457200" lvl="1" indent="0">
              <a:lnSpc>
                <a:spcPct val="120000"/>
              </a:lnSpc>
            </a:pP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sourceTransportPort</a:t>
            </a:r>
            <a:r>
              <a:rPr lang="en-US" altLang="zh-CN" sz="2000" dirty="0" smtClean="0"/>
              <a:t> / </a:t>
            </a:r>
            <a:r>
              <a:rPr lang="en-US" altLang="zh-CN" sz="2000" dirty="0" err="1" smtClean="0"/>
              <a:t>destinationTransportPort</a:t>
            </a:r>
            <a:endParaRPr lang="en-US" altLang="zh-CN" sz="2000" dirty="0" smtClean="0"/>
          </a:p>
          <a:p>
            <a:pPr marL="457200" lvl="1" indent="0">
              <a:lnSpc>
                <a:spcPct val="120000"/>
              </a:lnSpc>
            </a:pP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bpgSourceAsNumber</a:t>
            </a:r>
            <a:r>
              <a:rPr lang="en-US" altLang="zh-CN" sz="2000" dirty="0" smtClean="0"/>
              <a:t> / </a:t>
            </a:r>
            <a:r>
              <a:rPr lang="en-US" altLang="zh-CN" sz="2000" dirty="0" err="1" smtClean="0"/>
              <a:t>bgpDestinationAsNumber</a:t>
            </a:r>
            <a:endParaRPr lang="en-US" altLang="zh-CN" sz="2000" dirty="0" smtClean="0"/>
          </a:p>
          <a:p>
            <a:pPr marL="457200" lvl="1" indent="0">
              <a:lnSpc>
                <a:spcPct val="120000"/>
              </a:lnSpc>
            </a:pPr>
            <a:r>
              <a:rPr lang="en-US" altLang="zh-CN" sz="2000" dirty="0" smtClean="0"/>
              <a:t> etc.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228600" lvl="1">
              <a:spcBef>
                <a:spcPts val="1000"/>
              </a:spcBef>
            </a:pPr>
            <a:endParaRPr lang="en-US" altLang="zh-CN" dirty="0"/>
          </a:p>
          <a:p>
            <a:pPr marL="457200" lvl="1" indent="0">
              <a:buNone/>
            </a:pPr>
            <a:endParaRPr lang="en-US" altLang="zh-CN" sz="20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Background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2193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dirty="0" smtClean="0"/>
              <a:t>BGP Community Based Flow </a:t>
            </a:r>
            <a:r>
              <a:rPr lang="en-US" altLang="zh-CN" sz="3200" dirty="0" smtClean="0"/>
              <a:t>Information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5765" y="1471611"/>
            <a:ext cx="8386762" cy="49434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</a:pPr>
            <a:r>
              <a:rPr lang="en-US" altLang="zh-CN" sz="2600" dirty="0" smtClean="0"/>
              <a:t>For traffic </a:t>
            </a:r>
            <a:r>
              <a:rPr lang="en-US" altLang="zh-CN" sz="2600" dirty="0"/>
              <a:t>engineering </a:t>
            </a:r>
            <a:r>
              <a:rPr lang="en-US" altLang="zh-CN" sz="2600" dirty="0" smtClean="0"/>
              <a:t>in operators</a:t>
            </a:r>
            <a:r>
              <a:rPr lang="en-US" altLang="zh-CN" sz="2600" dirty="0"/>
              <a:t>’ backbone networks, flow information based on the </a:t>
            </a:r>
            <a:r>
              <a:rPr lang="en-US" altLang="zh-CN" sz="2600" dirty="0" smtClean="0"/>
              <a:t>existing IEs </a:t>
            </a:r>
            <a:r>
              <a:rPr lang="en-US" altLang="zh-CN" sz="2600" dirty="0"/>
              <a:t>is </a:t>
            </a:r>
            <a:r>
              <a:rPr lang="en-US" altLang="zh-CN" sz="2600" dirty="0" smtClean="0"/>
              <a:t>not always </a:t>
            </a:r>
            <a:r>
              <a:rPr lang="en-US" altLang="zh-CN" sz="2600" dirty="0" smtClean="0"/>
              <a:t>suitable</a:t>
            </a:r>
          </a:p>
          <a:p>
            <a:pPr lvl="1">
              <a:lnSpc>
                <a:spcPct val="140000"/>
              </a:lnSpc>
            </a:pPr>
            <a:r>
              <a:rPr lang="en-US" altLang="zh-CN" dirty="0" smtClean="0"/>
              <a:t>Flow information based on IP address or IP prefix is </a:t>
            </a:r>
            <a:r>
              <a:rPr lang="en-US" altLang="zh-CN" dirty="0" smtClean="0"/>
              <a:t>meticulous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pPr lvl="1">
              <a:lnSpc>
                <a:spcPct val="140000"/>
              </a:lnSpc>
            </a:pPr>
            <a:r>
              <a:rPr lang="en-US" altLang="zh-CN" dirty="0" smtClean="0"/>
              <a:t>Flow information based on AS numbers is too </a:t>
            </a:r>
            <a:r>
              <a:rPr lang="en-US" altLang="zh-CN" dirty="0" smtClean="0"/>
              <a:t>coarse.</a:t>
            </a:r>
          </a:p>
          <a:p>
            <a:pPr>
              <a:lnSpc>
                <a:spcPct val="140000"/>
              </a:lnSpc>
            </a:pPr>
            <a:r>
              <a:rPr lang="en-US" altLang="zh-CN" sz="2600" dirty="0" smtClean="0"/>
              <a:t>BGP </a:t>
            </a:r>
            <a:r>
              <a:rPr lang="en-US" altLang="zh-CN" sz="2600" dirty="0" smtClean="0"/>
              <a:t>community </a:t>
            </a:r>
            <a:r>
              <a:rPr lang="en-US" altLang="zh-CN" sz="2600" dirty="0" smtClean="0"/>
              <a:t>can provide the suitable flow granularity</a:t>
            </a:r>
          </a:p>
          <a:p>
            <a:pPr lvl="1">
              <a:lnSpc>
                <a:spcPct val="140000"/>
              </a:lnSpc>
            </a:pPr>
            <a:r>
              <a:rPr lang="en-US" altLang="zh-CN" dirty="0" smtClean="0"/>
              <a:t>Describes </a:t>
            </a:r>
            <a:r>
              <a:rPr lang="en-US" altLang="zh-CN" dirty="0" smtClean="0"/>
              <a:t>a group of routes sharing some common properties</a:t>
            </a:r>
            <a:endParaRPr lang="en-US" altLang="zh-CN" dirty="0" smtClean="0"/>
          </a:p>
          <a:p>
            <a:pPr marL="228600" lvl="1">
              <a:lnSpc>
                <a:spcPct val="140000"/>
              </a:lnSpc>
              <a:spcBef>
                <a:spcPts val="1000"/>
              </a:spcBef>
            </a:pPr>
            <a:r>
              <a:rPr lang="en-US" altLang="zh-CN" sz="2600" dirty="0" smtClean="0"/>
              <a:t>Flow information based on BGP community needs to be exported using </a:t>
            </a:r>
            <a:r>
              <a:rPr lang="en-US" altLang="zh-CN" sz="2600" dirty="0" smtClean="0"/>
              <a:t>IPFIX</a:t>
            </a:r>
            <a:endParaRPr lang="en-US" altLang="zh-CN" sz="2600" dirty="0" smtClean="0"/>
          </a:p>
          <a:p>
            <a:pPr marL="0" lvl="1" indent="0">
              <a:lnSpc>
                <a:spcPct val="140000"/>
              </a:lnSpc>
              <a:spcBef>
                <a:spcPts val="1000"/>
              </a:spcBef>
              <a:buNone/>
            </a:pPr>
            <a:r>
              <a:rPr lang="en-US" altLang="zh-CN" sz="2600" dirty="0" smtClean="0">
                <a:sym typeface="Wingdings" panose="05000000000000000000" pitchFamily="2" charset="2"/>
              </a:rPr>
              <a:t></a:t>
            </a:r>
            <a:r>
              <a:rPr lang="en-US" altLang="zh-CN" sz="2600" dirty="0"/>
              <a:t>Up to now, no </a:t>
            </a:r>
            <a:r>
              <a:rPr lang="en-US" altLang="zh-CN" sz="2600" dirty="0" smtClean="0"/>
              <a:t>existing IE </a:t>
            </a:r>
            <a:r>
              <a:rPr lang="en-US" altLang="zh-CN" sz="2600" dirty="0"/>
              <a:t>is defined for BGP community information.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73180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968189" y="2003612"/>
            <a:ext cx="1721224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Exporter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6270812" y="2013466"/>
            <a:ext cx="1721224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Collector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972672" y="4294094"/>
            <a:ext cx="1721224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Exporter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275295" y="4290501"/>
            <a:ext cx="1721224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Collector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675527" y="2008095"/>
            <a:ext cx="1721224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Mediator</a:t>
            </a:r>
            <a:endParaRPr lang="zh-CN" altLang="en-US" dirty="0"/>
          </a:p>
        </p:txBody>
      </p:sp>
      <p:cxnSp>
        <p:nvCxnSpPr>
          <p:cNvPr id="10" name="直接箭头连接符 9"/>
          <p:cNvCxnSpPr>
            <a:stCxn id="6" idx="3"/>
            <a:endCxn id="7" idx="1"/>
          </p:cNvCxnSpPr>
          <p:nvPr/>
        </p:nvCxnSpPr>
        <p:spPr>
          <a:xfrm flipV="1">
            <a:off x="2693896" y="4475167"/>
            <a:ext cx="3581399" cy="359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4" idx="3"/>
            <a:endCxn id="8" idx="1"/>
          </p:cNvCxnSpPr>
          <p:nvPr/>
        </p:nvCxnSpPr>
        <p:spPr>
          <a:xfrm>
            <a:off x="2689413" y="2188278"/>
            <a:ext cx="986114" cy="448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8" idx="3"/>
            <a:endCxn id="5" idx="1"/>
          </p:cNvCxnSpPr>
          <p:nvPr/>
        </p:nvCxnSpPr>
        <p:spPr>
          <a:xfrm>
            <a:off x="5396751" y="2192761"/>
            <a:ext cx="874061" cy="537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49622" y="4649979"/>
            <a:ext cx="29583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/>
              <a:t>hold the up-to-date BGP routing table </a:t>
            </a:r>
            <a:endParaRPr lang="en-US" altLang="zh-CN" sz="1400" dirty="0" smtClean="0"/>
          </a:p>
          <a:p>
            <a:pPr algn="ctr"/>
            <a:r>
              <a:rPr lang="zh-CN" altLang="en-US" sz="1400" dirty="0" smtClean="0"/>
              <a:t>look up </a:t>
            </a:r>
            <a:r>
              <a:rPr lang="zh-CN" altLang="en-US" sz="1400" dirty="0"/>
              <a:t>in the BGP routing table</a:t>
            </a:r>
          </a:p>
        </p:txBody>
      </p:sp>
      <p:sp>
        <p:nvSpPr>
          <p:cNvPr id="18" name="矩形 17"/>
          <p:cNvSpPr/>
          <p:nvPr/>
        </p:nvSpPr>
        <p:spPr>
          <a:xfrm>
            <a:off x="628650" y="5207204"/>
            <a:ext cx="2971800" cy="1060162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just">
              <a:lnSpc>
                <a:spcPts val="1520"/>
              </a:lnSpc>
            </a:pPr>
            <a:r>
              <a:rPr lang="zh-CN" altLang="en-US" sz="1600" dirty="0" smtClean="0"/>
              <a:t>bgpSourceAsNumber</a:t>
            </a:r>
            <a:endParaRPr lang="en-US" altLang="zh-CN" sz="1600" dirty="0"/>
          </a:p>
          <a:p>
            <a:pPr algn="just">
              <a:lnSpc>
                <a:spcPts val="1520"/>
              </a:lnSpc>
            </a:pPr>
            <a:r>
              <a:rPr lang="zh-CN" altLang="en-US" sz="1600" dirty="0" smtClean="0"/>
              <a:t>bgpDestinationAsNumber</a:t>
            </a:r>
            <a:endParaRPr lang="en-US" altLang="zh-CN" sz="1600" dirty="0"/>
          </a:p>
          <a:p>
            <a:pPr algn="just">
              <a:lnSpc>
                <a:spcPts val="1520"/>
              </a:lnSpc>
            </a:pPr>
            <a:r>
              <a:rPr lang="zh-CN" altLang="en-US" sz="1600" dirty="0" smtClean="0"/>
              <a:t>bgpNextHopIPv</a:t>
            </a:r>
            <a:r>
              <a:rPr lang="zh-CN" altLang="en-US" sz="1600" dirty="0"/>
              <a:t>4</a:t>
            </a:r>
            <a:r>
              <a:rPr lang="zh-CN" altLang="en-US" sz="1600" dirty="0" smtClean="0"/>
              <a:t>Address</a:t>
            </a:r>
            <a:endParaRPr lang="en-US" altLang="zh-CN" sz="1600" dirty="0" smtClean="0"/>
          </a:p>
          <a:p>
            <a:pPr algn="just">
              <a:lnSpc>
                <a:spcPts val="1520"/>
              </a:lnSpc>
            </a:pPr>
            <a:r>
              <a:rPr lang="en-US" altLang="zh-CN" sz="1600" dirty="0" smtClean="0"/>
              <a:t>…</a:t>
            </a:r>
          </a:p>
          <a:p>
            <a:pPr algn="just">
              <a:lnSpc>
                <a:spcPts val="1520"/>
              </a:lnSpc>
            </a:pPr>
            <a:r>
              <a:rPr lang="en-US" altLang="zh-CN" sz="1600" b="1" dirty="0" smtClean="0">
                <a:solidFill>
                  <a:srgbClr val="FF0000"/>
                </a:solidFill>
              </a:rPr>
              <a:t>New IEs for BGP community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972175" y="4659833"/>
            <a:ext cx="2543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/>
              <a:t>Collect the flow information based </a:t>
            </a:r>
            <a:r>
              <a:rPr lang="en-US" altLang="zh-CN" sz="1400" dirty="0" smtClean="0"/>
              <a:t>on BGP </a:t>
            </a:r>
            <a:r>
              <a:rPr lang="en-US" altLang="zh-CN" sz="1400" dirty="0" smtClean="0"/>
              <a:t>community</a:t>
            </a:r>
            <a:endParaRPr lang="zh-CN" altLang="en-US" sz="1400" dirty="0"/>
          </a:p>
        </p:txBody>
      </p:sp>
      <p:sp>
        <p:nvSpPr>
          <p:cNvPr id="26" name="矩形 25"/>
          <p:cNvSpPr/>
          <p:nvPr/>
        </p:nvSpPr>
        <p:spPr>
          <a:xfrm>
            <a:off x="356347" y="2381032"/>
            <a:ext cx="29583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/>
              <a:t>hold the up-to-date BGP routing table </a:t>
            </a:r>
            <a:endParaRPr lang="en-US" altLang="zh-CN" sz="1400" dirty="0" smtClean="0"/>
          </a:p>
          <a:p>
            <a:pPr algn="ctr"/>
            <a:r>
              <a:rPr lang="zh-CN" altLang="en-US" sz="1400" dirty="0" smtClean="0"/>
              <a:t>look up </a:t>
            </a:r>
            <a:r>
              <a:rPr lang="zh-CN" altLang="en-US" sz="1400" dirty="0"/>
              <a:t>in the BGP routing table</a:t>
            </a:r>
          </a:p>
        </p:txBody>
      </p:sp>
      <p:sp>
        <p:nvSpPr>
          <p:cNvPr id="27" name="矩形 26"/>
          <p:cNvSpPr/>
          <p:nvPr/>
        </p:nvSpPr>
        <p:spPr>
          <a:xfrm>
            <a:off x="641536" y="2893362"/>
            <a:ext cx="2387973" cy="861774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just">
              <a:lnSpc>
                <a:spcPts val="1520"/>
              </a:lnSpc>
            </a:pPr>
            <a:r>
              <a:rPr lang="zh-CN" altLang="en-US" sz="1600" dirty="0" smtClean="0"/>
              <a:t>bgpSourceAsNumber</a:t>
            </a:r>
            <a:endParaRPr lang="en-US" altLang="zh-CN" sz="1600" dirty="0"/>
          </a:p>
          <a:p>
            <a:pPr algn="just">
              <a:lnSpc>
                <a:spcPts val="1520"/>
              </a:lnSpc>
            </a:pPr>
            <a:r>
              <a:rPr lang="zh-CN" altLang="en-US" sz="1600" dirty="0" smtClean="0"/>
              <a:t>bgpDestinationAsNumber</a:t>
            </a:r>
            <a:endParaRPr lang="en-US" altLang="zh-CN" sz="1600" dirty="0"/>
          </a:p>
          <a:p>
            <a:pPr algn="just">
              <a:lnSpc>
                <a:spcPts val="1520"/>
              </a:lnSpc>
            </a:pPr>
            <a:r>
              <a:rPr lang="zh-CN" altLang="en-US" sz="1600" dirty="0" smtClean="0"/>
              <a:t>bgpNextHopIPv</a:t>
            </a:r>
            <a:r>
              <a:rPr lang="zh-CN" altLang="en-US" sz="1600" dirty="0"/>
              <a:t>4</a:t>
            </a:r>
            <a:r>
              <a:rPr lang="zh-CN" altLang="en-US" sz="1600" dirty="0" smtClean="0"/>
              <a:t>Address</a:t>
            </a:r>
            <a:endParaRPr lang="en-US" altLang="zh-CN" sz="1600" dirty="0" smtClean="0"/>
          </a:p>
          <a:p>
            <a:pPr algn="just">
              <a:lnSpc>
                <a:spcPts val="1520"/>
              </a:lnSpc>
            </a:pPr>
            <a:r>
              <a:rPr lang="en-US" altLang="zh-CN" sz="1600" dirty="0" smtClean="0"/>
              <a:t>…existing IEs</a:t>
            </a:r>
            <a:endParaRPr lang="en-US" altLang="zh-CN" sz="1600" dirty="0" smtClean="0"/>
          </a:p>
        </p:txBody>
      </p:sp>
      <p:sp>
        <p:nvSpPr>
          <p:cNvPr id="29" name="矩形 28"/>
          <p:cNvSpPr/>
          <p:nvPr/>
        </p:nvSpPr>
        <p:spPr>
          <a:xfrm>
            <a:off x="3297891" y="2370142"/>
            <a:ext cx="29583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/>
              <a:t>hold the up-to-date BGP routing table </a:t>
            </a:r>
            <a:endParaRPr lang="en-US" altLang="zh-CN" sz="1400" dirty="0" smtClean="0"/>
          </a:p>
          <a:p>
            <a:pPr algn="ctr"/>
            <a:r>
              <a:rPr lang="zh-CN" altLang="en-US" sz="1400" dirty="0" smtClean="0"/>
              <a:t>look up </a:t>
            </a:r>
            <a:r>
              <a:rPr lang="zh-CN" altLang="en-US" sz="1400" dirty="0"/>
              <a:t>in the BGP routing table</a:t>
            </a:r>
          </a:p>
        </p:txBody>
      </p:sp>
      <p:sp>
        <p:nvSpPr>
          <p:cNvPr id="30" name="矩形 29"/>
          <p:cNvSpPr/>
          <p:nvPr/>
        </p:nvSpPr>
        <p:spPr>
          <a:xfrm>
            <a:off x="3378013" y="2908942"/>
            <a:ext cx="2736477" cy="1246495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just">
              <a:lnSpc>
                <a:spcPts val="1520"/>
              </a:lnSpc>
            </a:pPr>
            <a:r>
              <a:rPr lang="en-US" altLang="zh-CN" sz="1600" dirty="0" smtClean="0"/>
              <a:t>Correlating BGP community with the flow information by matching the route for the specific </a:t>
            </a:r>
            <a:r>
              <a:rPr lang="en-US" altLang="zh-CN" sz="1600" dirty="0" smtClean="0"/>
              <a:t>flow</a:t>
            </a:r>
          </a:p>
          <a:p>
            <a:pPr algn="just">
              <a:lnSpc>
                <a:spcPts val="1520"/>
              </a:lnSpc>
            </a:pPr>
            <a:endParaRPr lang="en-US" altLang="zh-CN" sz="1600" dirty="0" smtClean="0"/>
          </a:p>
          <a:p>
            <a:pPr algn="just">
              <a:lnSpc>
                <a:spcPts val="1520"/>
              </a:lnSpc>
            </a:pPr>
            <a:r>
              <a:rPr lang="en-US" altLang="zh-CN" sz="1600" b="1" dirty="0" smtClean="0">
                <a:solidFill>
                  <a:srgbClr val="FF0000"/>
                </a:solidFill>
              </a:rPr>
              <a:t>New IEs for BGP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community</a:t>
            </a:r>
            <a:endParaRPr lang="en-US" altLang="zh-CN" sz="1600" dirty="0" smtClean="0"/>
          </a:p>
        </p:txBody>
      </p:sp>
      <p:sp>
        <p:nvSpPr>
          <p:cNvPr id="31" name="矩形 30"/>
          <p:cNvSpPr/>
          <p:nvPr/>
        </p:nvSpPr>
        <p:spPr>
          <a:xfrm>
            <a:off x="5833781" y="2368849"/>
            <a:ext cx="29583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/>
              <a:t>Collect the flow information </a:t>
            </a:r>
          </a:p>
          <a:p>
            <a:pPr algn="ctr"/>
            <a:r>
              <a:rPr lang="en-US" altLang="zh-CN" sz="1400" dirty="0" smtClean="0"/>
              <a:t>based on BGP community</a:t>
            </a:r>
            <a:endParaRPr lang="zh-CN" altLang="en-US" sz="1400" dirty="0"/>
          </a:p>
        </p:txBody>
      </p:sp>
      <p:sp>
        <p:nvSpPr>
          <p:cNvPr id="32" name="文本框 31"/>
          <p:cNvSpPr txBox="1"/>
          <p:nvPr/>
        </p:nvSpPr>
        <p:spPr>
          <a:xfrm>
            <a:off x="457198" y="1456338"/>
            <a:ext cx="2344267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Architecture 1</a:t>
            </a:r>
            <a:endParaRPr lang="zh-CN" altLang="en-US" sz="2400" dirty="0"/>
          </a:p>
        </p:txBody>
      </p:sp>
      <p:sp>
        <p:nvSpPr>
          <p:cNvPr id="33" name="文本框 32"/>
          <p:cNvSpPr txBox="1"/>
          <p:nvPr/>
        </p:nvSpPr>
        <p:spPr>
          <a:xfrm>
            <a:off x="457198" y="3895328"/>
            <a:ext cx="2344267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Architecture 2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563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 definition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628650" y="1657350"/>
            <a:ext cx="7886700" cy="4519613"/>
          </a:xfrm>
        </p:spPr>
        <p:txBody>
          <a:bodyPr>
            <a:normAutofit/>
          </a:bodyPr>
          <a:lstStyle/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/>
              <a:t>Two information elements are </a:t>
            </a:r>
            <a:r>
              <a:rPr lang="en-US" altLang="zh-CN" dirty="0" smtClean="0"/>
              <a:t>defined in </a:t>
            </a:r>
            <a:r>
              <a:rPr lang="en-US" altLang="zh-CN" dirty="0"/>
              <a:t>order to export the BGP community </a:t>
            </a:r>
            <a:r>
              <a:rPr lang="en-US" altLang="zh-CN" dirty="0" smtClean="0"/>
              <a:t>information.</a:t>
            </a:r>
            <a:endParaRPr lang="en-US" altLang="zh-CN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 err="1" smtClean="0"/>
              <a:t>bgpSourceCommunityList</a:t>
            </a:r>
            <a:endParaRPr lang="en-US" altLang="zh-CN" sz="20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 err="1" smtClean="0"/>
              <a:t>bgpDestinationCommunityList</a:t>
            </a:r>
            <a:endParaRPr lang="en-US" altLang="zh-CN" sz="2000" dirty="0"/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/>
              <a:t>Both IPv4 and IPv6 traffic are applicable</a:t>
            </a:r>
            <a:r>
              <a:rPr lang="en-US" altLang="zh-CN" dirty="0" smtClean="0"/>
              <a:t>.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 smtClean="0"/>
              <a:t>Both </a:t>
            </a:r>
            <a:r>
              <a:rPr lang="en-US" altLang="zh-CN" dirty="0"/>
              <a:t>exporter and  </a:t>
            </a:r>
            <a:r>
              <a:rPr lang="en-US" altLang="zh-CN" dirty="0" smtClean="0"/>
              <a:t>mediator </a:t>
            </a:r>
            <a:r>
              <a:rPr lang="en-US" altLang="zh-CN" dirty="0"/>
              <a:t>can use these two IEs to export BGP community </a:t>
            </a:r>
            <a:r>
              <a:rPr lang="en-US" altLang="zh-CN" dirty="0" smtClean="0"/>
              <a:t>information </a:t>
            </a:r>
            <a:r>
              <a:rPr lang="en-US" altLang="zh-CN" dirty="0"/>
              <a:t>in </a:t>
            </a:r>
            <a:r>
              <a:rPr lang="en-US" altLang="zh-CN" dirty="0" smtClean="0"/>
              <a:t>IPFIX</a:t>
            </a:r>
            <a:r>
              <a:rPr lang="en-US" altLang="zh-CN" dirty="0"/>
              <a:t>.</a:t>
            </a:r>
            <a:endParaRPr lang="zh-CN" altLang="en-US" dirty="0"/>
          </a:p>
          <a:p>
            <a:pPr marL="228600" lvl="1">
              <a:spcBef>
                <a:spcPts val="1000"/>
              </a:spcBef>
            </a:pPr>
            <a:endParaRPr lang="en-US" altLang="zh-CN" dirty="0"/>
          </a:p>
          <a:p>
            <a:pPr marL="457200" lvl="1" indent="0">
              <a:lnSpc>
                <a:spcPct val="110000"/>
              </a:lnSpc>
              <a:buNone/>
            </a:pPr>
            <a:endParaRPr lang="en-US" altLang="zh-CN" dirty="0" smtClean="0"/>
          </a:p>
          <a:p>
            <a:pPr marL="457200" lvl="1" indent="0">
              <a:lnSpc>
                <a:spcPct val="110000"/>
              </a:lnSpc>
              <a:buNone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xmlns="" val="277328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363" y="2326341"/>
            <a:ext cx="8283213" cy="3792071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IE definition: </a:t>
            </a:r>
            <a:r>
              <a:rPr lang="en-US" altLang="zh-CN" sz="3200" dirty="0" err="1" smtClean="0"/>
              <a:t>bgpSourceCommunityList</a:t>
            </a:r>
            <a:endParaRPr lang="zh-CN" altLang="en-US" sz="3200" dirty="0"/>
          </a:p>
        </p:txBody>
      </p:sp>
      <p:sp>
        <p:nvSpPr>
          <p:cNvPr id="6" name="文本框 5"/>
          <p:cNvSpPr txBox="1"/>
          <p:nvPr/>
        </p:nvSpPr>
        <p:spPr>
          <a:xfrm>
            <a:off x="446893" y="1643077"/>
            <a:ext cx="805815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bgpSourceCommunityList</a:t>
            </a:r>
            <a:r>
              <a:rPr lang="en-US" altLang="zh-CN" sz="2400" dirty="0" smtClean="0"/>
              <a:t> with its data type semantics listed as follows.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49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305" y="2506782"/>
            <a:ext cx="8605277" cy="3714724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406932" cy="13255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IE definition: </a:t>
            </a:r>
            <a:r>
              <a:rPr lang="en-US" altLang="zh-CN" sz="3200" dirty="0" err="1" smtClean="0"/>
              <a:t>bgpDestinationCommunityList</a:t>
            </a:r>
            <a:endParaRPr lang="zh-CN" altLang="en-US" sz="3200" dirty="0"/>
          </a:p>
        </p:txBody>
      </p:sp>
      <p:sp>
        <p:nvSpPr>
          <p:cNvPr id="6" name="文本框 5"/>
          <p:cNvSpPr txBox="1"/>
          <p:nvPr/>
        </p:nvSpPr>
        <p:spPr>
          <a:xfrm>
            <a:off x="446893" y="1643077"/>
            <a:ext cx="8058152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bgpDestinationCommunityList</a:t>
            </a:r>
            <a:r>
              <a:rPr lang="en-US" altLang="zh-CN" sz="2400" dirty="0" smtClean="0"/>
              <a:t> with its data type semantics listed as follows.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1319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</a:t>
            </a:r>
            <a:r>
              <a:rPr lang="en-US" altLang="zh-CN" dirty="0" smtClean="0"/>
              <a:t>steps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3839" y="1828800"/>
            <a:ext cx="8375836" cy="3614738"/>
          </a:xfrm>
        </p:spPr>
        <p:txBody>
          <a:bodyPr>
            <a:noAutofit/>
          </a:bodyPr>
          <a:lstStyle/>
          <a:p>
            <a:pPr marL="180975" indent="-180975">
              <a:lnSpc>
                <a:spcPct val="150000"/>
              </a:lnSpc>
            </a:pPr>
            <a:r>
              <a:rPr lang="en-US" altLang="zh-CN" dirty="0" smtClean="0"/>
              <a:t>See if other operators have similar requirements</a:t>
            </a:r>
            <a:endParaRPr lang="en-US" altLang="zh-CN" dirty="0"/>
          </a:p>
          <a:p>
            <a:pPr marL="180975" indent="-180975">
              <a:lnSpc>
                <a:spcPct val="150000"/>
              </a:lnSpc>
            </a:pPr>
            <a:r>
              <a:rPr lang="en-US" altLang="zh-CN" dirty="0" smtClean="0"/>
              <a:t>Solicit comments and contributions to </a:t>
            </a:r>
            <a:r>
              <a:rPr lang="en-US" altLang="zh-CN" dirty="0" smtClean="0"/>
              <a:t>improve this </a:t>
            </a:r>
            <a:r>
              <a:rPr lang="en-US" altLang="zh-CN" dirty="0" smtClean="0"/>
              <a:t>draft</a:t>
            </a:r>
            <a:endParaRPr lang="en-US" altLang="zh-CN" dirty="0" smtClean="0"/>
          </a:p>
          <a:p>
            <a:pPr marL="180975" indent="-180975">
              <a:lnSpc>
                <a:spcPct val="150000"/>
              </a:lnSpc>
            </a:pPr>
            <a:r>
              <a:rPr lang="en-US" altLang="zh-CN" dirty="0" smtClean="0"/>
              <a:t>Work group </a:t>
            </a:r>
            <a:r>
              <a:rPr lang="en-US" altLang="zh-CN" dirty="0"/>
              <a:t>adoption </a:t>
            </a:r>
            <a:r>
              <a:rPr lang="en-US" altLang="zh-CN" dirty="0" smtClean="0"/>
              <a:t>?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34794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05168" y="1287742"/>
            <a:ext cx="483085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 smtClean="0"/>
              <a:t>MANY THANKS</a:t>
            </a:r>
            <a:endParaRPr lang="zh-CN" altLang="en-US" sz="4400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1005168" y="3463411"/>
            <a:ext cx="7213518" cy="2689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zh-CN" sz="2000" dirty="0" err="1" smtClean="0">
                <a:latin typeface="+mj-lt"/>
              </a:rPr>
              <a:t>Zhenqiang</a:t>
            </a:r>
            <a:r>
              <a:rPr lang="en-US" altLang="zh-CN" sz="2000" dirty="0" smtClean="0">
                <a:latin typeface="+mj-lt"/>
              </a:rPr>
              <a:t> Li</a:t>
            </a:r>
          </a:p>
          <a:p>
            <a:pPr marL="0" indent="0" algn="r">
              <a:buNone/>
            </a:pPr>
            <a:r>
              <a:rPr lang="en-US" altLang="zh-CN" sz="2000" u="sng" dirty="0" smtClean="0">
                <a:latin typeface="+mj-lt"/>
              </a:rPr>
              <a:t>lizhenqiang@chinamobile.com</a:t>
            </a:r>
          </a:p>
          <a:p>
            <a:pPr marL="0" indent="0" algn="r">
              <a:buNone/>
            </a:pPr>
            <a:r>
              <a:rPr lang="en-US" altLang="zh-CN" sz="2000" dirty="0" smtClean="0">
                <a:latin typeface="+mj-lt"/>
              </a:rPr>
              <a:t>Rong Gu </a:t>
            </a:r>
          </a:p>
          <a:p>
            <a:pPr marL="0" indent="0" algn="r">
              <a:buNone/>
            </a:pPr>
            <a:r>
              <a:rPr lang="en-US" altLang="zh-CN" sz="2000" u="sng" dirty="0" smtClean="0">
                <a:latin typeface="+mj-lt"/>
              </a:rPr>
              <a:t>gurong@chinamobile.com</a:t>
            </a:r>
          </a:p>
          <a:p>
            <a:pPr marL="0" indent="0" algn="r">
              <a:buNone/>
            </a:pPr>
            <a:r>
              <a:rPr lang="en-US" altLang="zh-CN" sz="2000" dirty="0" err="1" smtClean="0">
                <a:latin typeface="+mj-lt"/>
              </a:rPr>
              <a:t>Jie</a:t>
            </a:r>
            <a:r>
              <a:rPr lang="en-US" altLang="zh-CN" sz="2000" dirty="0" smtClean="0">
                <a:latin typeface="+mj-lt"/>
              </a:rPr>
              <a:t> Dong</a:t>
            </a:r>
          </a:p>
          <a:p>
            <a:pPr marL="0" indent="0" algn="r">
              <a:buNone/>
            </a:pPr>
            <a:r>
              <a:rPr lang="en-US" altLang="zh-CN" sz="2000" u="sng" dirty="0">
                <a:latin typeface="+mj-lt"/>
              </a:rPr>
              <a:t>j</a:t>
            </a:r>
            <a:r>
              <a:rPr lang="en-US" altLang="zh-CN" sz="2000" u="sng" dirty="0" smtClean="0">
                <a:latin typeface="+mj-lt"/>
              </a:rPr>
              <a:t>ie.dong@Huawei.com</a:t>
            </a:r>
          </a:p>
        </p:txBody>
      </p:sp>
    </p:spTree>
    <p:extLst>
      <p:ext uri="{BB962C8B-B14F-4D97-AF65-F5344CB8AC3E}">
        <p14:creationId xmlns:p14="http://schemas.microsoft.com/office/powerpoint/2010/main" xmlns="" val="393675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420</Words>
  <Application>Microsoft Office PowerPoint</Application>
  <PresentationFormat>全屏显示(4:3)</PresentationFormat>
  <Paragraphs>76</Paragraphs>
  <Slides>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Background</vt:lpstr>
      <vt:lpstr>BGP Community Based Flow Information</vt:lpstr>
      <vt:lpstr>Application</vt:lpstr>
      <vt:lpstr>IE definition</vt:lpstr>
      <vt:lpstr>IE definition: bgpSourceCommunityList</vt:lpstr>
      <vt:lpstr>IE definition: bgpDestinationCommunityList</vt:lpstr>
      <vt:lpstr>Next steps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顾戎</dc:creator>
  <cp:lastModifiedBy>d00329403</cp:lastModifiedBy>
  <cp:revision>55</cp:revision>
  <dcterms:created xsi:type="dcterms:W3CDTF">2016-07-08T06:18:35Z</dcterms:created>
  <dcterms:modified xsi:type="dcterms:W3CDTF">2016-07-18T09:26:39Z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(2)hxzqMyUpfnT64+kA3fKlEVHrHGXZOax5cDTgkWuzHJmkPWKAjamUaaaWtnA8qv+UOBEG/hqv
ZjJ7I83tqHE3HyTMGK+vZG0HJmYZRZ9pAcE7ua97U8P+FdUoa7mVL9GUIIC+QWYzML4+2Zu0
dls4crX7ogF3Ghs8RI/WFGguveCXc+ViVxmiqPLOa98c6RiUdoHvg6YAziEFaw4x/Z09w/+Q
EYrU/dSr1Hjpe9piHg</vt:lpwstr>
  </property>
  <property fmtid="{D5CDD505-2E9C-101B-9397-08002B2CF9AE}" pid="3" name="_2015_ms_pID_7253431">
    <vt:lpwstr>vhgIQoJT2SnWdoRVaI7fbLfE1xpqGjznueYHhM/nLf8FjtnRi8jnjh
ELSZuYW404NIAwVbPMbU0uCDD4bCKdngUEL7jNIeH+R+uruUUg8R5oYrS7DBv9fcXTsGI7Vq
SC0tCkHO635FgPrx3YtlugZ0J1Fw3xugbytaew3cNsBZTQ==</vt:lpwstr>
  </property>
  <property fmtid="{D5CDD505-2E9C-101B-9397-08002B2CF9AE}" pid="4" name="sflag">
    <vt:lpwstr>1468829927</vt:lpwstr>
  </property>
</Properties>
</file>