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33"/>
  </p:notesMasterIdLst>
  <p:sldIdLst>
    <p:sldId id="374" r:id="rId2"/>
    <p:sldId id="379" r:id="rId3"/>
    <p:sldId id="281" r:id="rId4"/>
    <p:sldId id="325" r:id="rId5"/>
    <p:sldId id="388" r:id="rId6"/>
    <p:sldId id="389" r:id="rId7"/>
    <p:sldId id="390" r:id="rId8"/>
    <p:sldId id="332" r:id="rId9"/>
    <p:sldId id="391" r:id="rId10"/>
    <p:sldId id="392" r:id="rId11"/>
    <p:sldId id="393" r:id="rId12"/>
    <p:sldId id="394" r:id="rId13"/>
    <p:sldId id="395" r:id="rId14"/>
    <p:sldId id="396" r:id="rId15"/>
    <p:sldId id="384" r:id="rId16"/>
    <p:sldId id="373" r:id="rId17"/>
    <p:sldId id="377" r:id="rId18"/>
    <p:sldId id="378" r:id="rId19"/>
    <p:sldId id="380" r:id="rId20"/>
    <p:sldId id="383" r:id="rId21"/>
    <p:sldId id="382" r:id="rId22"/>
    <p:sldId id="386" r:id="rId23"/>
    <p:sldId id="302" r:id="rId24"/>
    <p:sldId id="305" r:id="rId25"/>
    <p:sldId id="292" r:id="rId26"/>
    <p:sldId id="294" r:id="rId27"/>
    <p:sldId id="293" r:id="rId28"/>
    <p:sldId id="306" r:id="rId29"/>
    <p:sldId id="326" r:id="rId30"/>
    <p:sldId id="376" r:id="rId31"/>
    <p:sldId id="375" r:id="rId32"/>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pos="3144">
          <p15:clr>
            <a:srgbClr val="A4A3A4"/>
          </p15:clr>
        </p15:guide>
        <p15:guide id="2"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6607"/>
    <p:restoredTop sz="82028"/>
  </p:normalViewPr>
  <p:slideViewPr>
    <p:cSldViewPr snapToGrid="0" snapToObjects="1">
      <p:cViewPr varScale="1">
        <p:scale>
          <a:sx n="178" d="100"/>
          <a:sy n="178" d="100"/>
        </p:scale>
        <p:origin x="1552" y="176"/>
      </p:cViewPr>
      <p:guideLst>
        <p:guide pos="3144"/>
        <p:guide orient="horz" pos="1620"/>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827E4B-FE09-E44B-8E86-5F35C64F09FB}" type="datetimeFigureOut">
              <a:rPr lang="en-US" smtClean="0"/>
              <a:t>7/23/21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3AADA8-B215-D047-B5F9-F467806A5C59}" type="slidenum">
              <a:rPr lang="en-US" smtClean="0"/>
              <a:t>‹#›</a:t>
            </a:fld>
            <a:endParaRPr lang="en-US"/>
          </a:p>
        </p:txBody>
      </p:sp>
    </p:spTree>
    <p:extLst>
      <p:ext uri="{BB962C8B-B14F-4D97-AF65-F5344CB8AC3E}">
        <p14:creationId xmlns:p14="http://schemas.microsoft.com/office/powerpoint/2010/main" val="326989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5</a:t>
            </a:fld>
            <a:endParaRPr lang="en-US"/>
          </a:p>
        </p:txBody>
      </p:sp>
    </p:spTree>
    <p:extLst>
      <p:ext uri="{BB962C8B-B14F-4D97-AF65-F5344CB8AC3E}">
        <p14:creationId xmlns:p14="http://schemas.microsoft.com/office/powerpoint/2010/main" val="2518039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20</a:t>
            </a:fld>
            <a:endParaRPr lang="en-US"/>
          </a:p>
        </p:txBody>
      </p:sp>
    </p:spTree>
    <p:extLst>
      <p:ext uri="{BB962C8B-B14F-4D97-AF65-F5344CB8AC3E}">
        <p14:creationId xmlns:p14="http://schemas.microsoft.com/office/powerpoint/2010/main" val="3422521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21</a:t>
            </a:fld>
            <a:endParaRPr lang="en-US"/>
          </a:p>
        </p:txBody>
      </p:sp>
    </p:spTree>
    <p:extLst>
      <p:ext uri="{BB962C8B-B14F-4D97-AF65-F5344CB8AC3E}">
        <p14:creationId xmlns:p14="http://schemas.microsoft.com/office/powerpoint/2010/main" val="985701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22</a:t>
            </a:fld>
            <a:endParaRPr lang="en-US"/>
          </a:p>
        </p:txBody>
      </p:sp>
    </p:spTree>
    <p:extLst>
      <p:ext uri="{BB962C8B-B14F-4D97-AF65-F5344CB8AC3E}">
        <p14:creationId xmlns:p14="http://schemas.microsoft.com/office/powerpoint/2010/main" val="2081223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Demand based: Context</a:t>
            </a:r>
            <a:r>
              <a:rPr lang="en-US" baseline="0" dirty="0"/>
              <a:t> aware map replies: In the context of AOC (low cost) vs. in the context ATS</a:t>
            </a:r>
          </a:p>
          <a:p>
            <a:endParaRPr lang="en-US" dirty="0"/>
          </a:p>
        </p:txBody>
      </p:sp>
      <p:sp>
        <p:nvSpPr>
          <p:cNvPr id="4" name="Slide Number Placeholder 3"/>
          <p:cNvSpPr>
            <a:spLocks noGrp="1"/>
          </p:cNvSpPr>
          <p:nvPr>
            <p:ph type="sldNum" sz="quarter" idx="10"/>
          </p:nvPr>
        </p:nvSpPr>
        <p:spPr/>
        <p:txBody>
          <a:bodyPr/>
          <a:lstStyle/>
          <a:p>
            <a:fld id="{D13AADA8-B215-D047-B5F9-F467806A5C59}" type="slidenum">
              <a:rPr lang="en-US" smtClean="0"/>
              <a:t>25</a:t>
            </a:fld>
            <a:endParaRPr lang="en-US"/>
          </a:p>
        </p:txBody>
      </p:sp>
    </p:spTree>
    <p:extLst>
      <p:ext uri="{BB962C8B-B14F-4D97-AF65-F5344CB8AC3E}">
        <p14:creationId xmlns:p14="http://schemas.microsoft.com/office/powerpoint/2010/main" val="3806829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29</a:t>
            </a:fld>
            <a:endParaRPr lang="en-US"/>
          </a:p>
        </p:txBody>
      </p:sp>
    </p:spTree>
    <p:extLst>
      <p:ext uri="{BB962C8B-B14F-4D97-AF65-F5344CB8AC3E}">
        <p14:creationId xmlns:p14="http://schemas.microsoft.com/office/powerpoint/2010/main" val="4004694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30</a:t>
            </a:fld>
            <a:endParaRPr lang="en-US"/>
          </a:p>
        </p:txBody>
      </p:sp>
    </p:spTree>
    <p:extLst>
      <p:ext uri="{BB962C8B-B14F-4D97-AF65-F5344CB8AC3E}">
        <p14:creationId xmlns:p14="http://schemas.microsoft.com/office/powerpoint/2010/main" val="1669143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31</a:t>
            </a:fld>
            <a:endParaRPr lang="en-US"/>
          </a:p>
        </p:txBody>
      </p:sp>
    </p:spTree>
    <p:extLst>
      <p:ext uri="{BB962C8B-B14F-4D97-AF65-F5344CB8AC3E}">
        <p14:creationId xmlns:p14="http://schemas.microsoft.com/office/powerpoint/2010/main" val="408306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6</a:t>
            </a:fld>
            <a:endParaRPr lang="en-US"/>
          </a:p>
        </p:txBody>
      </p:sp>
    </p:spTree>
    <p:extLst>
      <p:ext uri="{BB962C8B-B14F-4D97-AF65-F5344CB8AC3E}">
        <p14:creationId xmlns:p14="http://schemas.microsoft.com/office/powerpoint/2010/main" val="2139923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7</a:t>
            </a:fld>
            <a:endParaRPr lang="en-US"/>
          </a:p>
        </p:txBody>
      </p:sp>
    </p:spTree>
    <p:extLst>
      <p:ext uri="{BB962C8B-B14F-4D97-AF65-F5344CB8AC3E}">
        <p14:creationId xmlns:p14="http://schemas.microsoft.com/office/powerpoint/2010/main" val="726663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r>
              <a:rPr lang="en-US" sz="1200" b="0" i="0" u="none" strike="noStrike" kern="1200" dirty="0">
                <a:solidFill>
                  <a:schemeClr val="tx1"/>
                </a:solidFill>
                <a:effectLst/>
                <a:latin typeface="+mn-lt"/>
                <a:ea typeface="+mn-ea"/>
                <a:cs typeface="+mn-cs"/>
              </a:rPr>
              <a:t>All SP MS in the core handle the EIDs for the sites/regions that attach to them ( per our current proposal)</a:t>
            </a:r>
          </a:p>
          <a:p>
            <a:r>
              <a:rPr lang="en-US" sz="1200" b="0" i="0" u="none" strike="noStrike" kern="1200" dirty="0">
                <a:solidFill>
                  <a:schemeClr val="tx1"/>
                </a:solidFill>
                <a:effectLst/>
                <a:latin typeface="+mn-lt"/>
                <a:ea typeface="+mn-ea"/>
                <a:cs typeface="+mn-cs"/>
              </a:rPr>
              <a:t>If an MS does not have information about a particular EID, it assumes it is in a different SP region. At that point the MS will forward the map-request to all other SP MS (in a way, this is a flat DDT). Only the authoritative MS will reply. This informs the requesting MS who the authoritative MS is and also provides the mapping. </a:t>
            </a:r>
          </a:p>
          <a:p>
            <a:r>
              <a:rPr lang="en-US" sz="1200" b="0" i="0" u="none" strike="noStrike" kern="1200" dirty="0">
                <a:solidFill>
                  <a:schemeClr val="tx1"/>
                </a:solidFill>
                <a:effectLst/>
                <a:latin typeface="+mn-lt"/>
                <a:ea typeface="+mn-ea"/>
                <a:cs typeface="+mn-cs"/>
              </a:rPr>
              <a:t>The requesting MS will subscribe to the EID on the authoritative MS. </a:t>
            </a:r>
          </a:p>
          <a:p>
            <a:r>
              <a:rPr lang="en-US" sz="1200" b="0" i="0" u="none" strike="noStrike" kern="1200" dirty="0">
                <a:solidFill>
                  <a:schemeClr val="tx1"/>
                </a:solidFill>
                <a:effectLst/>
                <a:latin typeface="+mn-lt"/>
                <a:ea typeface="+mn-ea"/>
                <a:cs typeface="+mn-cs"/>
              </a:rPr>
              <a:t>When the EID moves to a different region, the local MS will notify the border </a:t>
            </a:r>
            <a:r>
              <a:rPr lang="en-US" sz="1200" b="0" i="0" u="none" strike="noStrike" kern="1200" dirty="0" err="1">
                <a:solidFill>
                  <a:schemeClr val="tx1"/>
                </a:solidFill>
                <a:effectLst/>
                <a:latin typeface="+mn-lt"/>
                <a:ea typeface="+mn-ea"/>
                <a:cs typeface="+mn-cs"/>
              </a:rPr>
              <a:t>xTR</a:t>
            </a:r>
            <a:r>
              <a:rPr lang="en-US" sz="1200" b="0" i="0" u="none" strike="noStrike" kern="1200" dirty="0">
                <a:solidFill>
                  <a:schemeClr val="tx1"/>
                </a:solidFill>
                <a:effectLst/>
                <a:latin typeface="+mn-lt"/>
                <a:ea typeface="+mn-ea"/>
                <a:cs typeface="+mn-cs"/>
              </a:rPr>
              <a:t>. The border </a:t>
            </a:r>
            <a:r>
              <a:rPr lang="en-US" sz="1200" b="0" i="0" u="none" strike="noStrike" kern="1200" dirty="0" err="1">
                <a:solidFill>
                  <a:schemeClr val="tx1"/>
                </a:solidFill>
                <a:effectLst/>
                <a:latin typeface="+mn-lt"/>
                <a:ea typeface="+mn-ea"/>
                <a:cs typeface="+mn-cs"/>
              </a:rPr>
              <a:t>xTR</a:t>
            </a:r>
            <a:r>
              <a:rPr lang="en-US" sz="1200" b="0" i="0" u="none" strike="noStrike" kern="1200" dirty="0">
                <a:solidFill>
                  <a:schemeClr val="tx1"/>
                </a:solidFill>
                <a:effectLst/>
                <a:latin typeface="+mn-lt"/>
                <a:ea typeface="+mn-ea"/>
                <a:cs typeface="+mn-cs"/>
              </a:rPr>
              <a:t> will then register with the </a:t>
            </a:r>
            <a:r>
              <a:rPr lang="en-US" sz="1200" b="0" i="0" u="none" strike="noStrike" kern="1200" dirty="0" err="1">
                <a:solidFill>
                  <a:schemeClr val="tx1"/>
                </a:solidFill>
                <a:effectLst/>
                <a:latin typeface="+mn-lt"/>
                <a:ea typeface="+mn-ea"/>
                <a:cs typeface="+mn-cs"/>
              </a:rPr>
              <a:t>uberlay</a:t>
            </a:r>
            <a:r>
              <a:rPr lang="en-US" sz="1200" b="0" i="0" u="none" strike="noStrike" kern="1200" dirty="0">
                <a:solidFill>
                  <a:schemeClr val="tx1"/>
                </a:solidFill>
                <a:effectLst/>
                <a:latin typeface="+mn-lt"/>
                <a:ea typeface="+mn-ea"/>
                <a:cs typeface="+mn-cs"/>
              </a:rPr>
              <a:t> MS. If the EID was not previously present in the </a:t>
            </a:r>
            <a:r>
              <a:rPr lang="en-US" sz="1200" b="0" i="0" u="none" strike="noStrike" kern="1200" dirty="0" err="1">
                <a:solidFill>
                  <a:schemeClr val="tx1"/>
                </a:solidFill>
                <a:effectLst/>
                <a:latin typeface="+mn-lt"/>
                <a:ea typeface="+mn-ea"/>
                <a:cs typeface="+mn-cs"/>
              </a:rPr>
              <a:t>uberlay</a:t>
            </a:r>
            <a:r>
              <a:rPr lang="en-US" sz="1200" b="0" i="0" u="none" strike="noStrike" kern="1200" dirty="0">
                <a:solidFill>
                  <a:schemeClr val="tx1"/>
                </a:solidFill>
                <a:effectLst/>
                <a:latin typeface="+mn-lt"/>
                <a:ea typeface="+mn-ea"/>
                <a:cs typeface="+mn-cs"/>
              </a:rPr>
              <a:t> MS for that particular SP, the SP MS will try to resolve the old registration, upon resolution, it will notify the old SP MS of the move and the old SP MS can in turn notify its subscribers. </a:t>
            </a:r>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8</a:t>
            </a:fld>
            <a:endParaRPr lang="en-US"/>
          </a:p>
        </p:txBody>
      </p:sp>
    </p:spTree>
    <p:extLst>
      <p:ext uri="{BB962C8B-B14F-4D97-AF65-F5344CB8AC3E}">
        <p14:creationId xmlns:p14="http://schemas.microsoft.com/office/powerpoint/2010/main" val="181420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r>
              <a:rPr lang="en-US" sz="1200" b="0" i="0" u="none" strike="noStrike" kern="1200" dirty="0">
                <a:solidFill>
                  <a:schemeClr val="tx1"/>
                </a:solidFill>
                <a:effectLst/>
                <a:latin typeface="+mn-lt"/>
                <a:ea typeface="+mn-ea"/>
                <a:cs typeface="+mn-cs"/>
              </a:rPr>
              <a:t>All SP MS in the core handle the EIDs for the sites/regions that attach to them ( per our current proposal)</a:t>
            </a:r>
          </a:p>
          <a:p>
            <a:r>
              <a:rPr lang="en-US" sz="1200" b="0" i="0" u="none" strike="noStrike" kern="1200" dirty="0">
                <a:solidFill>
                  <a:schemeClr val="tx1"/>
                </a:solidFill>
                <a:effectLst/>
                <a:latin typeface="+mn-lt"/>
                <a:ea typeface="+mn-ea"/>
                <a:cs typeface="+mn-cs"/>
              </a:rPr>
              <a:t>If an MS does not have information about a particular EID, it assumes it is in a different SP region. At that point the MS will forward the map-request to all other SP MS (in a way, this is a flat DDT). Only the authoritative MS will reply. This informs the requesting MS who the authoritative MS is and also provides the mapping. </a:t>
            </a:r>
          </a:p>
          <a:p>
            <a:r>
              <a:rPr lang="en-US" sz="1200" b="0" i="0" u="none" strike="noStrike" kern="1200" dirty="0">
                <a:solidFill>
                  <a:schemeClr val="tx1"/>
                </a:solidFill>
                <a:effectLst/>
                <a:latin typeface="+mn-lt"/>
                <a:ea typeface="+mn-ea"/>
                <a:cs typeface="+mn-cs"/>
              </a:rPr>
              <a:t>The requesting MS will subscribe to the EID on the authoritative MS. </a:t>
            </a:r>
          </a:p>
          <a:p>
            <a:r>
              <a:rPr lang="en-US" sz="1200" b="0" i="0" u="none" strike="noStrike" kern="1200" dirty="0">
                <a:solidFill>
                  <a:schemeClr val="tx1"/>
                </a:solidFill>
                <a:effectLst/>
                <a:latin typeface="+mn-lt"/>
                <a:ea typeface="+mn-ea"/>
                <a:cs typeface="+mn-cs"/>
              </a:rPr>
              <a:t>When the EID moves to a different region, the local MS will notify the border </a:t>
            </a:r>
            <a:r>
              <a:rPr lang="en-US" sz="1200" b="0" i="0" u="none" strike="noStrike" kern="1200" dirty="0" err="1">
                <a:solidFill>
                  <a:schemeClr val="tx1"/>
                </a:solidFill>
                <a:effectLst/>
                <a:latin typeface="+mn-lt"/>
                <a:ea typeface="+mn-ea"/>
                <a:cs typeface="+mn-cs"/>
              </a:rPr>
              <a:t>xTR</a:t>
            </a:r>
            <a:r>
              <a:rPr lang="en-US" sz="1200" b="0" i="0" u="none" strike="noStrike" kern="1200" dirty="0">
                <a:solidFill>
                  <a:schemeClr val="tx1"/>
                </a:solidFill>
                <a:effectLst/>
                <a:latin typeface="+mn-lt"/>
                <a:ea typeface="+mn-ea"/>
                <a:cs typeface="+mn-cs"/>
              </a:rPr>
              <a:t>. The border </a:t>
            </a:r>
            <a:r>
              <a:rPr lang="en-US" sz="1200" b="0" i="0" u="none" strike="noStrike" kern="1200" dirty="0" err="1">
                <a:solidFill>
                  <a:schemeClr val="tx1"/>
                </a:solidFill>
                <a:effectLst/>
                <a:latin typeface="+mn-lt"/>
                <a:ea typeface="+mn-ea"/>
                <a:cs typeface="+mn-cs"/>
              </a:rPr>
              <a:t>xTR</a:t>
            </a:r>
            <a:r>
              <a:rPr lang="en-US" sz="1200" b="0" i="0" u="none" strike="noStrike" kern="1200" dirty="0">
                <a:solidFill>
                  <a:schemeClr val="tx1"/>
                </a:solidFill>
                <a:effectLst/>
                <a:latin typeface="+mn-lt"/>
                <a:ea typeface="+mn-ea"/>
                <a:cs typeface="+mn-cs"/>
              </a:rPr>
              <a:t> will then register with the </a:t>
            </a:r>
            <a:r>
              <a:rPr lang="en-US" sz="1200" b="0" i="0" u="none" strike="noStrike" kern="1200" dirty="0" err="1">
                <a:solidFill>
                  <a:schemeClr val="tx1"/>
                </a:solidFill>
                <a:effectLst/>
                <a:latin typeface="+mn-lt"/>
                <a:ea typeface="+mn-ea"/>
                <a:cs typeface="+mn-cs"/>
              </a:rPr>
              <a:t>uberlay</a:t>
            </a:r>
            <a:r>
              <a:rPr lang="en-US" sz="1200" b="0" i="0" u="none" strike="noStrike" kern="1200" dirty="0">
                <a:solidFill>
                  <a:schemeClr val="tx1"/>
                </a:solidFill>
                <a:effectLst/>
                <a:latin typeface="+mn-lt"/>
                <a:ea typeface="+mn-ea"/>
                <a:cs typeface="+mn-cs"/>
              </a:rPr>
              <a:t> MS. If the EID was not previously present in the </a:t>
            </a:r>
            <a:r>
              <a:rPr lang="en-US" sz="1200" b="0" i="0" u="none" strike="noStrike" kern="1200" dirty="0" err="1">
                <a:solidFill>
                  <a:schemeClr val="tx1"/>
                </a:solidFill>
                <a:effectLst/>
                <a:latin typeface="+mn-lt"/>
                <a:ea typeface="+mn-ea"/>
                <a:cs typeface="+mn-cs"/>
              </a:rPr>
              <a:t>uberlay</a:t>
            </a:r>
            <a:r>
              <a:rPr lang="en-US" sz="1200" b="0" i="0" u="none" strike="noStrike" kern="1200" dirty="0">
                <a:solidFill>
                  <a:schemeClr val="tx1"/>
                </a:solidFill>
                <a:effectLst/>
                <a:latin typeface="+mn-lt"/>
                <a:ea typeface="+mn-ea"/>
                <a:cs typeface="+mn-cs"/>
              </a:rPr>
              <a:t> MS for that particular SP, the SP MS will try to resolve the old registration, upon resolution, it will notify the old SP MS of the move and the old SP MS can in turn notify its subscribers. </a:t>
            </a:r>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9</a:t>
            </a:fld>
            <a:endParaRPr lang="en-US"/>
          </a:p>
        </p:txBody>
      </p:sp>
    </p:spTree>
    <p:extLst>
      <p:ext uri="{BB962C8B-B14F-4D97-AF65-F5344CB8AC3E}">
        <p14:creationId xmlns:p14="http://schemas.microsoft.com/office/powerpoint/2010/main" val="2040776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r>
              <a:rPr lang="en-US" sz="1200" b="0" i="0" u="none" strike="noStrike" kern="1200" dirty="0">
                <a:solidFill>
                  <a:schemeClr val="tx1"/>
                </a:solidFill>
                <a:effectLst/>
                <a:latin typeface="+mn-lt"/>
                <a:ea typeface="+mn-ea"/>
                <a:cs typeface="+mn-cs"/>
              </a:rPr>
              <a:t>All SP MS in the core handle the EIDs for the sites/regions that attach to them ( per our current proposal)</a:t>
            </a:r>
          </a:p>
          <a:p>
            <a:r>
              <a:rPr lang="en-US" sz="1200" b="0" i="0" u="none" strike="noStrike" kern="1200" dirty="0">
                <a:solidFill>
                  <a:schemeClr val="tx1"/>
                </a:solidFill>
                <a:effectLst/>
                <a:latin typeface="+mn-lt"/>
                <a:ea typeface="+mn-ea"/>
                <a:cs typeface="+mn-cs"/>
              </a:rPr>
              <a:t>If an MS does not have information about a particular EID, it assumes it is in a different SP region. At that point the MS will forward the map-request to all other SP MS (in a way, this is a flat DDT). Only the authoritative MS will reply. This informs the requesting MS who the authoritative MS is and also provides the mapping. </a:t>
            </a:r>
          </a:p>
          <a:p>
            <a:r>
              <a:rPr lang="en-US" sz="1200" b="0" i="0" u="none" strike="noStrike" kern="1200" dirty="0">
                <a:solidFill>
                  <a:schemeClr val="tx1"/>
                </a:solidFill>
                <a:effectLst/>
                <a:latin typeface="+mn-lt"/>
                <a:ea typeface="+mn-ea"/>
                <a:cs typeface="+mn-cs"/>
              </a:rPr>
              <a:t>The requesting MS will subscribe to the EID on the authoritative MS. </a:t>
            </a:r>
          </a:p>
          <a:p>
            <a:r>
              <a:rPr lang="en-US" sz="1200" b="0" i="0" u="none" strike="noStrike" kern="1200" dirty="0">
                <a:solidFill>
                  <a:schemeClr val="tx1"/>
                </a:solidFill>
                <a:effectLst/>
                <a:latin typeface="+mn-lt"/>
                <a:ea typeface="+mn-ea"/>
                <a:cs typeface="+mn-cs"/>
              </a:rPr>
              <a:t>When the EID moves to a different region, the local MS will notify the border </a:t>
            </a:r>
            <a:r>
              <a:rPr lang="en-US" sz="1200" b="0" i="0" u="none" strike="noStrike" kern="1200" dirty="0" err="1">
                <a:solidFill>
                  <a:schemeClr val="tx1"/>
                </a:solidFill>
                <a:effectLst/>
                <a:latin typeface="+mn-lt"/>
                <a:ea typeface="+mn-ea"/>
                <a:cs typeface="+mn-cs"/>
              </a:rPr>
              <a:t>xTR</a:t>
            </a:r>
            <a:r>
              <a:rPr lang="en-US" sz="1200" b="0" i="0" u="none" strike="noStrike" kern="1200" dirty="0">
                <a:solidFill>
                  <a:schemeClr val="tx1"/>
                </a:solidFill>
                <a:effectLst/>
                <a:latin typeface="+mn-lt"/>
                <a:ea typeface="+mn-ea"/>
                <a:cs typeface="+mn-cs"/>
              </a:rPr>
              <a:t>. The border </a:t>
            </a:r>
            <a:r>
              <a:rPr lang="en-US" sz="1200" b="0" i="0" u="none" strike="noStrike" kern="1200" dirty="0" err="1">
                <a:solidFill>
                  <a:schemeClr val="tx1"/>
                </a:solidFill>
                <a:effectLst/>
                <a:latin typeface="+mn-lt"/>
                <a:ea typeface="+mn-ea"/>
                <a:cs typeface="+mn-cs"/>
              </a:rPr>
              <a:t>xTR</a:t>
            </a:r>
            <a:r>
              <a:rPr lang="en-US" sz="1200" b="0" i="0" u="none" strike="noStrike" kern="1200" dirty="0">
                <a:solidFill>
                  <a:schemeClr val="tx1"/>
                </a:solidFill>
                <a:effectLst/>
                <a:latin typeface="+mn-lt"/>
                <a:ea typeface="+mn-ea"/>
                <a:cs typeface="+mn-cs"/>
              </a:rPr>
              <a:t> will then register with the </a:t>
            </a:r>
            <a:r>
              <a:rPr lang="en-US" sz="1200" b="0" i="0" u="none" strike="noStrike" kern="1200" dirty="0" err="1">
                <a:solidFill>
                  <a:schemeClr val="tx1"/>
                </a:solidFill>
                <a:effectLst/>
                <a:latin typeface="+mn-lt"/>
                <a:ea typeface="+mn-ea"/>
                <a:cs typeface="+mn-cs"/>
              </a:rPr>
              <a:t>uberlay</a:t>
            </a:r>
            <a:r>
              <a:rPr lang="en-US" sz="1200" b="0" i="0" u="none" strike="noStrike" kern="1200" dirty="0">
                <a:solidFill>
                  <a:schemeClr val="tx1"/>
                </a:solidFill>
                <a:effectLst/>
                <a:latin typeface="+mn-lt"/>
                <a:ea typeface="+mn-ea"/>
                <a:cs typeface="+mn-cs"/>
              </a:rPr>
              <a:t> MS. If the EID was not previously present in the </a:t>
            </a:r>
            <a:r>
              <a:rPr lang="en-US" sz="1200" b="0" i="0" u="none" strike="noStrike" kern="1200" dirty="0" err="1">
                <a:solidFill>
                  <a:schemeClr val="tx1"/>
                </a:solidFill>
                <a:effectLst/>
                <a:latin typeface="+mn-lt"/>
                <a:ea typeface="+mn-ea"/>
                <a:cs typeface="+mn-cs"/>
              </a:rPr>
              <a:t>uberlay</a:t>
            </a:r>
            <a:r>
              <a:rPr lang="en-US" sz="1200" b="0" i="0" u="none" strike="noStrike" kern="1200" dirty="0">
                <a:solidFill>
                  <a:schemeClr val="tx1"/>
                </a:solidFill>
                <a:effectLst/>
                <a:latin typeface="+mn-lt"/>
                <a:ea typeface="+mn-ea"/>
                <a:cs typeface="+mn-cs"/>
              </a:rPr>
              <a:t> MS for that particular SP, the SP MS will try to resolve the old registration, upon resolution, it will notify the old SP MS of the move and the old SP MS can in turn notify its subscribers. </a:t>
            </a:r>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10</a:t>
            </a:fld>
            <a:endParaRPr lang="en-US"/>
          </a:p>
        </p:txBody>
      </p:sp>
    </p:spTree>
    <p:extLst>
      <p:ext uri="{BB962C8B-B14F-4D97-AF65-F5344CB8AC3E}">
        <p14:creationId xmlns:p14="http://schemas.microsoft.com/office/powerpoint/2010/main" val="2914733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3AADA8-B215-D047-B5F9-F467806A5C59}" type="slidenum">
              <a:rPr lang="en-US" smtClean="0"/>
              <a:t>13</a:t>
            </a:fld>
            <a:endParaRPr lang="en-US"/>
          </a:p>
        </p:txBody>
      </p:sp>
    </p:spTree>
    <p:extLst>
      <p:ext uri="{BB962C8B-B14F-4D97-AF65-F5344CB8AC3E}">
        <p14:creationId xmlns:p14="http://schemas.microsoft.com/office/powerpoint/2010/main" val="3764040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ATC, AOC, Drones all in different IP address spaces. These will all be subject to policies (regional and cross CSP constraints).</a:t>
            </a:r>
          </a:p>
          <a:p>
            <a:r>
              <a:rPr lang="en-US" dirty="0"/>
              <a:t>Mention the inclusion of DSCP/Port and other numbers</a:t>
            </a:r>
          </a:p>
          <a:p>
            <a:r>
              <a:rPr lang="en-US" dirty="0"/>
              <a:t>Policy Context Prefix, Application, Radio Link</a:t>
            </a:r>
          </a:p>
        </p:txBody>
      </p:sp>
      <p:sp>
        <p:nvSpPr>
          <p:cNvPr id="4" name="Slide Number Placeholder 3"/>
          <p:cNvSpPr>
            <a:spLocks noGrp="1"/>
          </p:cNvSpPr>
          <p:nvPr>
            <p:ph type="sldNum" sz="quarter" idx="5"/>
          </p:nvPr>
        </p:nvSpPr>
        <p:spPr/>
        <p:txBody>
          <a:bodyPr/>
          <a:lstStyle/>
          <a:p>
            <a:fld id="{D13AADA8-B215-D047-B5F9-F467806A5C59}" type="slidenum">
              <a:rPr lang="en-US" smtClean="0"/>
              <a:t>15</a:t>
            </a:fld>
            <a:endParaRPr lang="en-US"/>
          </a:p>
        </p:txBody>
      </p:sp>
    </p:spTree>
    <p:extLst>
      <p:ext uri="{BB962C8B-B14F-4D97-AF65-F5344CB8AC3E}">
        <p14:creationId xmlns:p14="http://schemas.microsoft.com/office/powerpoint/2010/main" val="1291463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baseline="0" dirty="0"/>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D13AADA8-B215-D047-B5F9-F467806A5C59}" type="slidenum">
              <a:rPr lang="en-US" smtClean="0"/>
              <a:t>19</a:t>
            </a:fld>
            <a:endParaRPr lang="en-US"/>
          </a:p>
        </p:txBody>
      </p:sp>
    </p:spTree>
    <p:extLst>
      <p:ext uri="{BB962C8B-B14F-4D97-AF65-F5344CB8AC3E}">
        <p14:creationId xmlns:p14="http://schemas.microsoft.com/office/powerpoint/2010/main" val="3503967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16" name="Subtitle 2"/>
          <p:cNvSpPr>
            <a:spLocks noGrp="1"/>
          </p:cNvSpPr>
          <p:nvPr>
            <p:ph type="subTitle" idx="1" hasCustomPrompt="1"/>
          </p:nvPr>
        </p:nvSpPr>
        <p:spPr>
          <a:xfrm>
            <a:off x="469496" y="3856736"/>
            <a:ext cx="8296421" cy="288131"/>
          </a:xfrm>
          <a:prstGeom prst="rect">
            <a:avLst/>
          </a:prstGeom>
        </p:spPr>
        <p:txBody>
          <a:bodyPr lIns="91420" tIns="45710" rIns="91420" bIns="45710" anchor="b" anchorCtr="0">
            <a:noAutofit/>
          </a:bodyPr>
          <a:lstStyle>
            <a:lvl1pPr marL="0" indent="0" algn="l">
              <a:buNone/>
              <a:defRPr sz="1800" b="0" i="0">
                <a:solidFill>
                  <a:schemeClr val="bg1">
                    <a:lumMod val="75000"/>
                  </a:schemeClr>
                </a:solidFill>
                <a:latin typeface="+mn-lt"/>
                <a:cs typeface="CiscoSansTT ExtraLight"/>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GB" dirty="0"/>
              <a:t>Speaker Name</a:t>
            </a:r>
            <a:endParaRPr lang="en-US" dirty="0"/>
          </a:p>
        </p:txBody>
      </p:sp>
      <p:sp>
        <p:nvSpPr>
          <p:cNvPr id="17" name="Text Placeholder 38"/>
          <p:cNvSpPr>
            <a:spLocks noGrp="1"/>
          </p:cNvSpPr>
          <p:nvPr>
            <p:ph type="body" sz="quarter" idx="11" hasCustomPrompt="1"/>
          </p:nvPr>
        </p:nvSpPr>
        <p:spPr>
          <a:xfrm>
            <a:off x="469496" y="4072669"/>
            <a:ext cx="8296421" cy="288131"/>
          </a:xfrm>
          <a:prstGeom prst="rect">
            <a:avLst/>
          </a:prstGeom>
        </p:spPr>
        <p:txBody>
          <a:bodyPr lIns="91420" tIns="45710" rIns="91420" bIns="45710"/>
          <a:lstStyle>
            <a:lvl1pPr marL="0" indent="0" algn="l">
              <a:buFontTx/>
              <a:buNone/>
              <a:defRPr lang="en-US" sz="1800" b="0" i="0" kern="1200" dirty="0" smtClean="0">
                <a:solidFill>
                  <a:schemeClr val="bg1">
                    <a:lumMod val="75000"/>
                  </a:schemeClr>
                </a:solidFill>
                <a:latin typeface="+mn-lt"/>
                <a:ea typeface="+mn-ea"/>
                <a:cs typeface="CiscoSansTT ExtraLight"/>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GB" dirty="0"/>
              <a:t>Speaker Title</a:t>
            </a:r>
          </a:p>
        </p:txBody>
      </p:sp>
      <p:sp>
        <p:nvSpPr>
          <p:cNvPr id="18" name="Text Placeholder 40"/>
          <p:cNvSpPr>
            <a:spLocks noGrp="1"/>
          </p:cNvSpPr>
          <p:nvPr>
            <p:ph type="body" sz="quarter" idx="12" hasCustomPrompt="1"/>
          </p:nvPr>
        </p:nvSpPr>
        <p:spPr>
          <a:xfrm>
            <a:off x="469496" y="4348762"/>
            <a:ext cx="8296421" cy="288131"/>
          </a:xfrm>
          <a:prstGeom prst="rect">
            <a:avLst/>
          </a:prstGeom>
        </p:spPr>
        <p:txBody>
          <a:bodyPr lIns="91420" tIns="45710" rIns="91420" bIns="45710"/>
          <a:lstStyle>
            <a:lvl1pPr marL="0" indent="0" algn="l">
              <a:buFontTx/>
              <a:buNone/>
              <a:defRPr lang="en-US" sz="1800" b="0" i="0" kern="1200" dirty="0" smtClean="0">
                <a:solidFill>
                  <a:schemeClr val="bg1">
                    <a:lumMod val="75000"/>
                  </a:schemeClr>
                </a:solidFill>
                <a:latin typeface="+mn-lt"/>
                <a:ea typeface="+mn-ea"/>
                <a:cs typeface="CiscoSansTT ExtraLight"/>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GB" dirty="0"/>
              <a:t>Date</a:t>
            </a:r>
          </a:p>
        </p:txBody>
      </p:sp>
      <p:sp>
        <p:nvSpPr>
          <p:cNvPr id="19" name="Text Placeholder 2"/>
          <p:cNvSpPr>
            <a:spLocks noGrp="1"/>
          </p:cNvSpPr>
          <p:nvPr>
            <p:ph type="body" sz="quarter" idx="13" hasCustomPrompt="1"/>
          </p:nvPr>
        </p:nvSpPr>
        <p:spPr>
          <a:xfrm>
            <a:off x="463292" y="3043653"/>
            <a:ext cx="8302625" cy="299001"/>
          </a:xfrm>
          <a:prstGeom prst="rect">
            <a:avLst/>
          </a:prstGeom>
        </p:spPr>
        <p:txBody>
          <a:bodyPr lIns="91420" tIns="45710" rIns="91420" bIns="45710"/>
          <a:lstStyle>
            <a:lvl1pPr marL="0" indent="0">
              <a:buFont typeface="Arial" panose="020B0604020202020204" pitchFamily="34" charset="0"/>
              <a:buNone/>
              <a:defRPr sz="2200" b="0" i="0" baseline="0">
                <a:solidFill>
                  <a:schemeClr val="bg1">
                    <a:lumMod val="75000"/>
                  </a:schemeClr>
                </a:solidFill>
                <a:latin typeface="+mj-lt"/>
                <a:cs typeface="CiscoSansTT ExtraLight"/>
              </a:defRPr>
            </a:lvl1pPr>
            <a:lvl2pPr marL="304781" indent="0">
              <a:buNone/>
              <a:defRPr/>
            </a:lvl2pPr>
            <a:lvl3pPr marL="427401" indent="0">
              <a:buNone/>
              <a:defRPr/>
            </a:lvl3pPr>
            <a:lvl4pPr marL="516694" indent="0">
              <a:buNone/>
              <a:defRPr/>
            </a:lvl4pPr>
            <a:lvl5pPr marL="601221" indent="0">
              <a:buNone/>
              <a:defRPr/>
            </a:lvl5pPr>
          </a:lstStyle>
          <a:p>
            <a:pPr lvl="0"/>
            <a:r>
              <a:rPr lang="en-GB" dirty="0"/>
              <a:t>Subtitle Goes Here</a:t>
            </a:r>
          </a:p>
        </p:txBody>
      </p:sp>
      <p:sp>
        <p:nvSpPr>
          <p:cNvPr id="20" name="Title 1"/>
          <p:cNvSpPr>
            <a:spLocks noGrp="1"/>
          </p:cNvSpPr>
          <p:nvPr>
            <p:ph type="ctrTitle" hasCustomPrompt="1"/>
          </p:nvPr>
        </p:nvSpPr>
        <p:spPr>
          <a:xfrm>
            <a:off x="425765" y="2472167"/>
            <a:ext cx="8340152" cy="644730"/>
          </a:xfrm>
          <a:prstGeom prst="rect">
            <a:avLst/>
          </a:prstGeom>
        </p:spPr>
        <p:txBody>
          <a:bodyPr anchor="b"/>
          <a:lstStyle>
            <a:lvl1pPr marL="0" indent="0" algn="l">
              <a:lnSpc>
                <a:spcPct val="90000"/>
              </a:lnSpc>
              <a:buFont typeface="Arial" panose="020B0604020202020204" pitchFamily="34" charset="0"/>
              <a:buNone/>
              <a:defRPr sz="4000" b="0" i="0" spc="0" baseline="0">
                <a:solidFill>
                  <a:schemeClr val="bg1">
                    <a:lumMod val="75000"/>
                  </a:schemeClr>
                </a:solidFill>
                <a:latin typeface="+mj-lt"/>
                <a:cs typeface="CiscoSansTT ExtraLight"/>
              </a:defRPr>
            </a:lvl1pPr>
          </a:lstStyle>
          <a:p>
            <a:r>
              <a:rPr lang="en-GB" dirty="0"/>
              <a:t>Presentation Title Goes Here</a:t>
            </a:r>
            <a:endParaRPr lang="en-US" dirty="0"/>
          </a:p>
        </p:txBody>
      </p:sp>
      <p:sp>
        <p:nvSpPr>
          <p:cNvPr id="6" name="Freeform 6"/>
          <p:cNvSpPr>
            <a:spLocks noChangeAspect="1" noEditPoints="1"/>
          </p:cNvSpPr>
          <p:nvPr/>
        </p:nvSpPr>
        <p:spPr bwMode="auto">
          <a:xfrm>
            <a:off x="469496" y="391308"/>
            <a:ext cx="795528" cy="422625"/>
          </a:xfrm>
          <a:custGeom>
            <a:avLst/>
            <a:gdLst>
              <a:gd name="T0" fmla="*/ 2671 w 3456"/>
              <a:gd name="T1" fmla="*/ 1521 h 1834"/>
              <a:gd name="T2" fmla="*/ 2857 w 3456"/>
              <a:gd name="T3" fmla="*/ 1677 h 1834"/>
              <a:gd name="T4" fmla="*/ 2975 w 3456"/>
              <a:gd name="T5" fmla="*/ 1465 h 1834"/>
              <a:gd name="T6" fmla="*/ 1129 w 3456"/>
              <a:gd name="T7" fmla="*/ 1823 h 1834"/>
              <a:gd name="T8" fmla="*/ 3082 w 3456"/>
              <a:gd name="T9" fmla="*/ 1330 h 1834"/>
              <a:gd name="T10" fmla="*/ 3082 w 3456"/>
              <a:gd name="T11" fmla="*/ 1712 h 1834"/>
              <a:gd name="T12" fmla="*/ 2700 w 3456"/>
              <a:gd name="T13" fmla="*/ 1809 h 1834"/>
              <a:gd name="T14" fmla="*/ 2513 w 3456"/>
              <a:gd name="T15" fmla="*/ 1479 h 1834"/>
              <a:gd name="T16" fmla="*/ 2783 w 3456"/>
              <a:gd name="T17" fmla="*/ 1211 h 1834"/>
              <a:gd name="T18" fmla="*/ 2351 w 3456"/>
              <a:gd name="T19" fmla="*/ 1392 h 1834"/>
              <a:gd name="T20" fmla="*/ 2136 w 3456"/>
              <a:gd name="T21" fmla="*/ 1381 h 1834"/>
              <a:gd name="T22" fmla="*/ 2093 w 3456"/>
              <a:gd name="T23" fmla="*/ 1625 h 1834"/>
              <a:gd name="T24" fmla="*/ 2335 w 3456"/>
              <a:gd name="T25" fmla="*/ 1658 h 1834"/>
              <a:gd name="T26" fmla="*/ 2174 w 3456"/>
              <a:gd name="T27" fmla="*/ 1832 h 1834"/>
              <a:gd name="T28" fmla="*/ 1903 w 3456"/>
              <a:gd name="T29" fmla="*/ 1605 h 1834"/>
              <a:gd name="T30" fmla="*/ 2047 w 3456"/>
              <a:gd name="T31" fmla="*/ 1249 h 1834"/>
              <a:gd name="T32" fmla="*/ 748 w 3456"/>
              <a:gd name="T33" fmla="*/ 1223 h 1834"/>
              <a:gd name="T34" fmla="*/ 642 w 3456"/>
              <a:gd name="T35" fmla="*/ 1359 h 1834"/>
              <a:gd name="T36" fmla="*/ 479 w 3456"/>
              <a:gd name="T37" fmla="*/ 1550 h 1834"/>
              <a:gd name="T38" fmla="*/ 697 w 3456"/>
              <a:gd name="T39" fmla="*/ 1676 h 1834"/>
              <a:gd name="T40" fmla="*/ 692 w 3456"/>
              <a:gd name="T41" fmla="*/ 1830 h 1834"/>
              <a:gd name="T42" fmla="*/ 370 w 3456"/>
              <a:gd name="T43" fmla="*/ 1710 h 1834"/>
              <a:gd name="T44" fmla="*/ 375 w 3456"/>
              <a:gd name="T45" fmla="*/ 1326 h 1834"/>
              <a:gd name="T46" fmla="*/ 1610 w 3456"/>
              <a:gd name="T47" fmla="*/ 1211 h 1834"/>
              <a:gd name="T48" fmla="*/ 1679 w 3456"/>
              <a:gd name="T49" fmla="*/ 1350 h 1834"/>
              <a:gd name="T50" fmla="*/ 1494 w 3456"/>
              <a:gd name="T51" fmla="*/ 1373 h 1834"/>
              <a:gd name="T52" fmla="*/ 1634 w 3456"/>
              <a:gd name="T53" fmla="*/ 1470 h 1834"/>
              <a:gd name="T54" fmla="*/ 1737 w 3456"/>
              <a:gd name="T55" fmla="*/ 1694 h 1834"/>
              <a:gd name="T56" fmla="*/ 1524 w 3456"/>
              <a:gd name="T57" fmla="*/ 1833 h 1834"/>
              <a:gd name="T58" fmla="*/ 1334 w 3456"/>
              <a:gd name="T59" fmla="*/ 1678 h 1834"/>
              <a:gd name="T60" fmla="*/ 1552 w 3456"/>
              <a:gd name="T61" fmla="*/ 1690 h 1834"/>
              <a:gd name="T62" fmla="*/ 1520 w 3456"/>
              <a:gd name="T63" fmla="*/ 1584 h 1834"/>
              <a:gd name="T64" fmla="*/ 1350 w 3456"/>
              <a:gd name="T65" fmla="*/ 1473 h 1834"/>
              <a:gd name="T66" fmla="*/ 1446 w 3456"/>
              <a:gd name="T67" fmla="*/ 1227 h 1834"/>
              <a:gd name="T68" fmla="*/ 3456 w 3456"/>
              <a:gd name="T69" fmla="*/ 569 h 1834"/>
              <a:gd name="T70" fmla="*/ 3328 w 3456"/>
              <a:gd name="T71" fmla="*/ 780 h 1834"/>
              <a:gd name="T72" fmla="*/ 3381 w 3456"/>
              <a:gd name="T73" fmla="*/ 493 h 1834"/>
              <a:gd name="T74" fmla="*/ 1793 w 3456"/>
              <a:gd name="T75" fmla="*/ 766 h 1834"/>
              <a:gd name="T76" fmla="*/ 1653 w 3456"/>
              <a:gd name="T77" fmla="*/ 727 h 1834"/>
              <a:gd name="T78" fmla="*/ 113 w 3456"/>
              <a:gd name="T79" fmla="*/ 503 h 1834"/>
              <a:gd name="T80" fmla="*/ 95 w 3456"/>
              <a:gd name="T81" fmla="*/ 801 h 1834"/>
              <a:gd name="T82" fmla="*/ 10 w 3456"/>
              <a:gd name="T83" fmla="*/ 531 h 1834"/>
              <a:gd name="T84" fmla="*/ 3040 w 3456"/>
              <a:gd name="T85" fmla="*/ 340 h 1834"/>
              <a:gd name="T86" fmla="*/ 2929 w 3456"/>
              <a:gd name="T87" fmla="*/ 793 h 1834"/>
              <a:gd name="T88" fmla="*/ 2947 w 3456"/>
              <a:gd name="T89" fmla="*/ 287 h 1834"/>
              <a:gd name="T90" fmla="*/ 2214 w 3456"/>
              <a:gd name="T91" fmla="*/ 748 h 1834"/>
              <a:gd name="T92" fmla="*/ 2069 w 3456"/>
              <a:gd name="T93" fmla="*/ 748 h 1834"/>
              <a:gd name="T94" fmla="*/ 1335 w 3456"/>
              <a:gd name="T95" fmla="*/ 287 h 1834"/>
              <a:gd name="T96" fmla="*/ 1353 w 3456"/>
              <a:gd name="T97" fmla="*/ 793 h 1834"/>
              <a:gd name="T98" fmla="*/ 1242 w 3456"/>
              <a:gd name="T99" fmla="*/ 340 h 1834"/>
              <a:gd name="T100" fmla="*/ 553 w 3456"/>
              <a:gd name="T101" fmla="*/ 322 h 1834"/>
              <a:gd name="T102" fmla="*/ 468 w 3456"/>
              <a:gd name="T103" fmla="*/ 801 h 1834"/>
              <a:gd name="T104" fmla="*/ 450 w 3456"/>
              <a:gd name="T105" fmla="*/ 295 h 1834"/>
              <a:gd name="T106" fmla="*/ 2630 w 3456"/>
              <a:gd name="T107" fmla="*/ 879 h 1834"/>
              <a:gd name="T108" fmla="*/ 2490 w 3456"/>
              <a:gd name="T109" fmla="*/ 917 h 1834"/>
              <a:gd name="T110" fmla="*/ 902 w 3456"/>
              <a:gd name="T111" fmla="*/ 0 h 1834"/>
              <a:gd name="T112" fmla="*/ 955 w 3456"/>
              <a:gd name="T113" fmla="*/ 931 h 1834"/>
              <a:gd name="T114" fmla="*/ 826 w 3456"/>
              <a:gd name="T115" fmla="*/ 75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56" h="1834">
                <a:moveTo>
                  <a:pt x="2828" y="1362"/>
                </a:moveTo>
                <a:lnTo>
                  <a:pt x="2798" y="1364"/>
                </a:lnTo>
                <a:lnTo>
                  <a:pt x="2771" y="1371"/>
                </a:lnTo>
                <a:lnTo>
                  <a:pt x="2747" y="1384"/>
                </a:lnTo>
                <a:lnTo>
                  <a:pt x="2725" y="1400"/>
                </a:lnTo>
                <a:lnTo>
                  <a:pt x="2706" y="1419"/>
                </a:lnTo>
                <a:lnTo>
                  <a:pt x="2691" y="1441"/>
                </a:lnTo>
                <a:lnTo>
                  <a:pt x="2680" y="1465"/>
                </a:lnTo>
                <a:lnTo>
                  <a:pt x="2674" y="1492"/>
                </a:lnTo>
                <a:lnTo>
                  <a:pt x="2671" y="1521"/>
                </a:lnTo>
                <a:lnTo>
                  <a:pt x="2674" y="1549"/>
                </a:lnTo>
                <a:lnTo>
                  <a:pt x="2680" y="1577"/>
                </a:lnTo>
                <a:lnTo>
                  <a:pt x="2691" y="1601"/>
                </a:lnTo>
                <a:lnTo>
                  <a:pt x="2706" y="1623"/>
                </a:lnTo>
                <a:lnTo>
                  <a:pt x="2725" y="1642"/>
                </a:lnTo>
                <a:lnTo>
                  <a:pt x="2747" y="1658"/>
                </a:lnTo>
                <a:lnTo>
                  <a:pt x="2771" y="1669"/>
                </a:lnTo>
                <a:lnTo>
                  <a:pt x="2798" y="1677"/>
                </a:lnTo>
                <a:lnTo>
                  <a:pt x="2828" y="1680"/>
                </a:lnTo>
                <a:lnTo>
                  <a:pt x="2857" y="1677"/>
                </a:lnTo>
                <a:lnTo>
                  <a:pt x="2883" y="1669"/>
                </a:lnTo>
                <a:lnTo>
                  <a:pt x="2908" y="1658"/>
                </a:lnTo>
                <a:lnTo>
                  <a:pt x="2930" y="1642"/>
                </a:lnTo>
                <a:lnTo>
                  <a:pt x="2948" y="1623"/>
                </a:lnTo>
                <a:lnTo>
                  <a:pt x="2964" y="1601"/>
                </a:lnTo>
                <a:lnTo>
                  <a:pt x="2975" y="1577"/>
                </a:lnTo>
                <a:lnTo>
                  <a:pt x="2982" y="1549"/>
                </a:lnTo>
                <a:lnTo>
                  <a:pt x="2985" y="1521"/>
                </a:lnTo>
                <a:lnTo>
                  <a:pt x="2982" y="1492"/>
                </a:lnTo>
                <a:lnTo>
                  <a:pt x="2975" y="1465"/>
                </a:lnTo>
                <a:lnTo>
                  <a:pt x="2964" y="1441"/>
                </a:lnTo>
                <a:lnTo>
                  <a:pt x="2948" y="1419"/>
                </a:lnTo>
                <a:lnTo>
                  <a:pt x="2930" y="1400"/>
                </a:lnTo>
                <a:lnTo>
                  <a:pt x="2908" y="1384"/>
                </a:lnTo>
                <a:lnTo>
                  <a:pt x="2883" y="1371"/>
                </a:lnTo>
                <a:lnTo>
                  <a:pt x="2857" y="1364"/>
                </a:lnTo>
                <a:lnTo>
                  <a:pt x="2828" y="1362"/>
                </a:lnTo>
                <a:close/>
                <a:moveTo>
                  <a:pt x="977" y="1218"/>
                </a:moveTo>
                <a:lnTo>
                  <a:pt x="1129" y="1218"/>
                </a:lnTo>
                <a:lnTo>
                  <a:pt x="1129" y="1823"/>
                </a:lnTo>
                <a:lnTo>
                  <a:pt x="977" y="1823"/>
                </a:lnTo>
                <a:lnTo>
                  <a:pt x="977" y="1218"/>
                </a:lnTo>
                <a:close/>
                <a:moveTo>
                  <a:pt x="2828" y="1208"/>
                </a:moveTo>
                <a:lnTo>
                  <a:pt x="2873" y="1211"/>
                </a:lnTo>
                <a:lnTo>
                  <a:pt x="2916" y="1219"/>
                </a:lnTo>
                <a:lnTo>
                  <a:pt x="2955" y="1232"/>
                </a:lnTo>
                <a:lnTo>
                  <a:pt x="2992" y="1251"/>
                </a:lnTo>
                <a:lnTo>
                  <a:pt x="3026" y="1273"/>
                </a:lnTo>
                <a:lnTo>
                  <a:pt x="3056" y="1299"/>
                </a:lnTo>
                <a:lnTo>
                  <a:pt x="3082" y="1330"/>
                </a:lnTo>
                <a:lnTo>
                  <a:pt x="3104" y="1363"/>
                </a:lnTo>
                <a:lnTo>
                  <a:pt x="3121" y="1398"/>
                </a:lnTo>
                <a:lnTo>
                  <a:pt x="3134" y="1437"/>
                </a:lnTo>
                <a:lnTo>
                  <a:pt x="3142" y="1479"/>
                </a:lnTo>
                <a:lnTo>
                  <a:pt x="3145" y="1521"/>
                </a:lnTo>
                <a:lnTo>
                  <a:pt x="3142" y="1563"/>
                </a:lnTo>
                <a:lnTo>
                  <a:pt x="3134" y="1604"/>
                </a:lnTo>
                <a:lnTo>
                  <a:pt x="3121" y="1642"/>
                </a:lnTo>
                <a:lnTo>
                  <a:pt x="3104" y="1679"/>
                </a:lnTo>
                <a:lnTo>
                  <a:pt x="3082" y="1712"/>
                </a:lnTo>
                <a:lnTo>
                  <a:pt x="3056" y="1742"/>
                </a:lnTo>
                <a:lnTo>
                  <a:pt x="3026" y="1769"/>
                </a:lnTo>
                <a:lnTo>
                  <a:pt x="2992" y="1791"/>
                </a:lnTo>
                <a:lnTo>
                  <a:pt x="2955" y="1809"/>
                </a:lnTo>
                <a:lnTo>
                  <a:pt x="2916" y="1822"/>
                </a:lnTo>
                <a:lnTo>
                  <a:pt x="2873" y="1831"/>
                </a:lnTo>
                <a:lnTo>
                  <a:pt x="2828" y="1834"/>
                </a:lnTo>
                <a:lnTo>
                  <a:pt x="2783" y="1831"/>
                </a:lnTo>
                <a:lnTo>
                  <a:pt x="2740" y="1822"/>
                </a:lnTo>
                <a:lnTo>
                  <a:pt x="2700" y="1809"/>
                </a:lnTo>
                <a:lnTo>
                  <a:pt x="2663" y="1791"/>
                </a:lnTo>
                <a:lnTo>
                  <a:pt x="2630" y="1769"/>
                </a:lnTo>
                <a:lnTo>
                  <a:pt x="2599" y="1742"/>
                </a:lnTo>
                <a:lnTo>
                  <a:pt x="2573" y="1712"/>
                </a:lnTo>
                <a:lnTo>
                  <a:pt x="2551" y="1679"/>
                </a:lnTo>
                <a:lnTo>
                  <a:pt x="2534" y="1642"/>
                </a:lnTo>
                <a:lnTo>
                  <a:pt x="2521" y="1604"/>
                </a:lnTo>
                <a:lnTo>
                  <a:pt x="2513" y="1563"/>
                </a:lnTo>
                <a:lnTo>
                  <a:pt x="2510" y="1521"/>
                </a:lnTo>
                <a:lnTo>
                  <a:pt x="2513" y="1479"/>
                </a:lnTo>
                <a:lnTo>
                  <a:pt x="2521" y="1437"/>
                </a:lnTo>
                <a:lnTo>
                  <a:pt x="2534" y="1398"/>
                </a:lnTo>
                <a:lnTo>
                  <a:pt x="2551" y="1363"/>
                </a:lnTo>
                <a:lnTo>
                  <a:pt x="2573" y="1330"/>
                </a:lnTo>
                <a:lnTo>
                  <a:pt x="2599" y="1299"/>
                </a:lnTo>
                <a:lnTo>
                  <a:pt x="2630" y="1273"/>
                </a:lnTo>
                <a:lnTo>
                  <a:pt x="2663" y="1251"/>
                </a:lnTo>
                <a:lnTo>
                  <a:pt x="2700" y="1232"/>
                </a:lnTo>
                <a:lnTo>
                  <a:pt x="2740" y="1219"/>
                </a:lnTo>
                <a:lnTo>
                  <a:pt x="2783" y="1211"/>
                </a:lnTo>
                <a:lnTo>
                  <a:pt x="2828" y="1208"/>
                </a:lnTo>
                <a:close/>
                <a:moveTo>
                  <a:pt x="2213" y="1208"/>
                </a:moveTo>
                <a:lnTo>
                  <a:pt x="2242" y="1209"/>
                </a:lnTo>
                <a:lnTo>
                  <a:pt x="2268" y="1211"/>
                </a:lnTo>
                <a:lnTo>
                  <a:pt x="2292" y="1215"/>
                </a:lnTo>
                <a:lnTo>
                  <a:pt x="2312" y="1219"/>
                </a:lnTo>
                <a:lnTo>
                  <a:pt x="2329" y="1223"/>
                </a:lnTo>
                <a:lnTo>
                  <a:pt x="2343" y="1227"/>
                </a:lnTo>
                <a:lnTo>
                  <a:pt x="2351" y="1230"/>
                </a:lnTo>
                <a:lnTo>
                  <a:pt x="2351" y="1392"/>
                </a:lnTo>
                <a:lnTo>
                  <a:pt x="2346" y="1389"/>
                </a:lnTo>
                <a:lnTo>
                  <a:pt x="2335" y="1384"/>
                </a:lnTo>
                <a:lnTo>
                  <a:pt x="2321" y="1377"/>
                </a:lnTo>
                <a:lnTo>
                  <a:pt x="2302" y="1371"/>
                </a:lnTo>
                <a:lnTo>
                  <a:pt x="2279" y="1365"/>
                </a:lnTo>
                <a:lnTo>
                  <a:pt x="2253" y="1360"/>
                </a:lnTo>
                <a:lnTo>
                  <a:pt x="2223" y="1359"/>
                </a:lnTo>
                <a:lnTo>
                  <a:pt x="2192" y="1362"/>
                </a:lnTo>
                <a:lnTo>
                  <a:pt x="2163" y="1369"/>
                </a:lnTo>
                <a:lnTo>
                  <a:pt x="2136" y="1381"/>
                </a:lnTo>
                <a:lnTo>
                  <a:pt x="2113" y="1396"/>
                </a:lnTo>
                <a:lnTo>
                  <a:pt x="2095" y="1415"/>
                </a:lnTo>
                <a:lnTo>
                  <a:pt x="2079" y="1437"/>
                </a:lnTo>
                <a:lnTo>
                  <a:pt x="2067" y="1463"/>
                </a:lnTo>
                <a:lnTo>
                  <a:pt x="2060" y="1490"/>
                </a:lnTo>
                <a:lnTo>
                  <a:pt x="2058" y="1521"/>
                </a:lnTo>
                <a:lnTo>
                  <a:pt x="2060" y="1550"/>
                </a:lnTo>
                <a:lnTo>
                  <a:pt x="2066" y="1578"/>
                </a:lnTo>
                <a:lnTo>
                  <a:pt x="2078" y="1602"/>
                </a:lnTo>
                <a:lnTo>
                  <a:pt x="2093" y="1625"/>
                </a:lnTo>
                <a:lnTo>
                  <a:pt x="2112" y="1644"/>
                </a:lnTo>
                <a:lnTo>
                  <a:pt x="2135" y="1660"/>
                </a:lnTo>
                <a:lnTo>
                  <a:pt x="2162" y="1672"/>
                </a:lnTo>
                <a:lnTo>
                  <a:pt x="2191" y="1679"/>
                </a:lnTo>
                <a:lnTo>
                  <a:pt x="2223" y="1682"/>
                </a:lnTo>
                <a:lnTo>
                  <a:pt x="2253" y="1680"/>
                </a:lnTo>
                <a:lnTo>
                  <a:pt x="2279" y="1676"/>
                </a:lnTo>
                <a:lnTo>
                  <a:pt x="2301" y="1671"/>
                </a:lnTo>
                <a:lnTo>
                  <a:pt x="2321" y="1664"/>
                </a:lnTo>
                <a:lnTo>
                  <a:pt x="2335" y="1658"/>
                </a:lnTo>
                <a:lnTo>
                  <a:pt x="2346" y="1653"/>
                </a:lnTo>
                <a:lnTo>
                  <a:pt x="2351" y="1649"/>
                </a:lnTo>
                <a:lnTo>
                  <a:pt x="2351" y="1812"/>
                </a:lnTo>
                <a:lnTo>
                  <a:pt x="2339" y="1816"/>
                </a:lnTo>
                <a:lnTo>
                  <a:pt x="2322" y="1820"/>
                </a:lnTo>
                <a:lnTo>
                  <a:pt x="2300" y="1826"/>
                </a:lnTo>
                <a:lnTo>
                  <a:pt x="2275" y="1830"/>
                </a:lnTo>
                <a:lnTo>
                  <a:pt x="2245" y="1833"/>
                </a:lnTo>
                <a:lnTo>
                  <a:pt x="2213" y="1834"/>
                </a:lnTo>
                <a:lnTo>
                  <a:pt x="2174" y="1832"/>
                </a:lnTo>
                <a:lnTo>
                  <a:pt x="2136" y="1826"/>
                </a:lnTo>
                <a:lnTo>
                  <a:pt x="2100" y="1815"/>
                </a:lnTo>
                <a:lnTo>
                  <a:pt x="2065" y="1801"/>
                </a:lnTo>
                <a:lnTo>
                  <a:pt x="2033" y="1783"/>
                </a:lnTo>
                <a:lnTo>
                  <a:pt x="2002" y="1762"/>
                </a:lnTo>
                <a:lnTo>
                  <a:pt x="1975" y="1737"/>
                </a:lnTo>
                <a:lnTo>
                  <a:pt x="1952" y="1710"/>
                </a:lnTo>
                <a:lnTo>
                  <a:pt x="1931" y="1678"/>
                </a:lnTo>
                <a:lnTo>
                  <a:pt x="1915" y="1643"/>
                </a:lnTo>
                <a:lnTo>
                  <a:pt x="1903" y="1605"/>
                </a:lnTo>
                <a:lnTo>
                  <a:pt x="1896" y="1564"/>
                </a:lnTo>
                <a:lnTo>
                  <a:pt x="1892" y="1521"/>
                </a:lnTo>
                <a:lnTo>
                  <a:pt x="1896" y="1477"/>
                </a:lnTo>
                <a:lnTo>
                  <a:pt x="1904" y="1434"/>
                </a:lnTo>
                <a:lnTo>
                  <a:pt x="1917" y="1395"/>
                </a:lnTo>
                <a:lnTo>
                  <a:pt x="1934" y="1359"/>
                </a:lnTo>
                <a:lnTo>
                  <a:pt x="1957" y="1326"/>
                </a:lnTo>
                <a:lnTo>
                  <a:pt x="1984" y="1296"/>
                </a:lnTo>
                <a:lnTo>
                  <a:pt x="2014" y="1271"/>
                </a:lnTo>
                <a:lnTo>
                  <a:pt x="2047" y="1249"/>
                </a:lnTo>
                <a:lnTo>
                  <a:pt x="2085" y="1231"/>
                </a:lnTo>
                <a:lnTo>
                  <a:pt x="2125" y="1218"/>
                </a:lnTo>
                <a:lnTo>
                  <a:pt x="2168" y="1211"/>
                </a:lnTo>
                <a:lnTo>
                  <a:pt x="2213" y="1208"/>
                </a:lnTo>
                <a:close/>
                <a:moveTo>
                  <a:pt x="630" y="1208"/>
                </a:moveTo>
                <a:lnTo>
                  <a:pt x="660" y="1209"/>
                </a:lnTo>
                <a:lnTo>
                  <a:pt x="687" y="1211"/>
                </a:lnTo>
                <a:lnTo>
                  <a:pt x="711" y="1215"/>
                </a:lnTo>
                <a:lnTo>
                  <a:pt x="731" y="1219"/>
                </a:lnTo>
                <a:lnTo>
                  <a:pt x="748" y="1223"/>
                </a:lnTo>
                <a:lnTo>
                  <a:pt x="760" y="1227"/>
                </a:lnTo>
                <a:lnTo>
                  <a:pt x="769" y="1230"/>
                </a:lnTo>
                <a:lnTo>
                  <a:pt x="769" y="1392"/>
                </a:lnTo>
                <a:lnTo>
                  <a:pt x="763" y="1389"/>
                </a:lnTo>
                <a:lnTo>
                  <a:pt x="754" y="1384"/>
                </a:lnTo>
                <a:lnTo>
                  <a:pt x="739" y="1377"/>
                </a:lnTo>
                <a:lnTo>
                  <a:pt x="721" y="1371"/>
                </a:lnTo>
                <a:lnTo>
                  <a:pt x="697" y="1365"/>
                </a:lnTo>
                <a:lnTo>
                  <a:pt x="671" y="1360"/>
                </a:lnTo>
                <a:lnTo>
                  <a:pt x="642" y="1359"/>
                </a:lnTo>
                <a:lnTo>
                  <a:pt x="611" y="1362"/>
                </a:lnTo>
                <a:lnTo>
                  <a:pt x="581" y="1369"/>
                </a:lnTo>
                <a:lnTo>
                  <a:pt x="555" y="1381"/>
                </a:lnTo>
                <a:lnTo>
                  <a:pt x="532" y="1396"/>
                </a:lnTo>
                <a:lnTo>
                  <a:pt x="513" y="1415"/>
                </a:lnTo>
                <a:lnTo>
                  <a:pt x="497" y="1437"/>
                </a:lnTo>
                <a:lnTo>
                  <a:pt x="485" y="1463"/>
                </a:lnTo>
                <a:lnTo>
                  <a:pt x="479" y="1490"/>
                </a:lnTo>
                <a:lnTo>
                  <a:pt x="475" y="1521"/>
                </a:lnTo>
                <a:lnTo>
                  <a:pt x="479" y="1550"/>
                </a:lnTo>
                <a:lnTo>
                  <a:pt x="485" y="1578"/>
                </a:lnTo>
                <a:lnTo>
                  <a:pt x="496" y="1602"/>
                </a:lnTo>
                <a:lnTo>
                  <a:pt x="512" y="1625"/>
                </a:lnTo>
                <a:lnTo>
                  <a:pt x="531" y="1644"/>
                </a:lnTo>
                <a:lnTo>
                  <a:pt x="554" y="1660"/>
                </a:lnTo>
                <a:lnTo>
                  <a:pt x="580" y="1672"/>
                </a:lnTo>
                <a:lnTo>
                  <a:pt x="610" y="1679"/>
                </a:lnTo>
                <a:lnTo>
                  <a:pt x="642" y="1682"/>
                </a:lnTo>
                <a:lnTo>
                  <a:pt x="671" y="1680"/>
                </a:lnTo>
                <a:lnTo>
                  <a:pt x="697" y="1676"/>
                </a:lnTo>
                <a:lnTo>
                  <a:pt x="719" y="1671"/>
                </a:lnTo>
                <a:lnTo>
                  <a:pt x="738" y="1664"/>
                </a:lnTo>
                <a:lnTo>
                  <a:pt x="753" y="1658"/>
                </a:lnTo>
                <a:lnTo>
                  <a:pt x="763" y="1653"/>
                </a:lnTo>
                <a:lnTo>
                  <a:pt x="769" y="1649"/>
                </a:lnTo>
                <a:lnTo>
                  <a:pt x="769" y="1812"/>
                </a:lnTo>
                <a:lnTo>
                  <a:pt x="757" y="1816"/>
                </a:lnTo>
                <a:lnTo>
                  <a:pt x="740" y="1820"/>
                </a:lnTo>
                <a:lnTo>
                  <a:pt x="718" y="1826"/>
                </a:lnTo>
                <a:lnTo>
                  <a:pt x="692" y="1830"/>
                </a:lnTo>
                <a:lnTo>
                  <a:pt x="663" y="1833"/>
                </a:lnTo>
                <a:lnTo>
                  <a:pt x="630" y="1834"/>
                </a:lnTo>
                <a:lnTo>
                  <a:pt x="592" y="1832"/>
                </a:lnTo>
                <a:lnTo>
                  <a:pt x="554" y="1826"/>
                </a:lnTo>
                <a:lnTo>
                  <a:pt x="518" y="1815"/>
                </a:lnTo>
                <a:lnTo>
                  <a:pt x="484" y="1801"/>
                </a:lnTo>
                <a:lnTo>
                  <a:pt x="451" y="1783"/>
                </a:lnTo>
                <a:lnTo>
                  <a:pt x="421" y="1762"/>
                </a:lnTo>
                <a:lnTo>
                  <a:pt x="394" y="1737"/>
                </a:lnTo>
                <a:lnTo>
                  <a:pt x="370" y="1710"/>
                </a:lnTo>
                <a:lnTo>
                  <a:pt x="350" y="1678"/>
                </a:lnTo>
                <a:lnTo>
                  <a:pt x="333" y="1643"/>
                </a:lnTo>
                <a:lnTo>
                  <a:pt x="322" y="1605"/>
                </a:lnTo>
                <a:lnTo>
                  <a:pt x="314" y="1564"/>
                </a:lnTo>
                <a:lnTo>
                  <a:pt x="311" y="1521"/>
                </a:lnTo>
                <a:lnTo>
                  <a:pt x="314" y="1477"/>
                </a:lnTo>
                <a:lnTo>
                  <a:pt x="323" y="1434"/>
                </a:lnTo>
                <a:lnTo>
                  <a:pt x="335" y="1395"/>
                </a:lnTo>
                <a:lnTo>
                  <a:pt x="353" y="1359"/>
                </a:lnTo>
                <a:lnTo>
                  <a:pt x="375" y="1326"/>
                </a:lnTo>
                <a:lnTo>
                  <a:pt x="402" y="1296"/>
                </a:lnTo>
                <a:lnTo>
                  <a:pt x="433" y="1271"/>
                </a:lnTo>
                <a:lnTo>
                  <a:pt x="466" y="1249"/>
                </a:lnTo>
                <a:lnTo>
                  <a:pt x="503" y="1231"/>
                </a:lnTo>
                <a:lnTo>
                  <a:pt x="544" y="1218"/>
                </a:lnTo>
                <a:lnTo>
                  <a:pt x="585" y="1211"/>
                </a:lnTo>
                <a:lnTo>
                  <a:pt x="630" y="1208"/>
                </a:lnTo>
                <a:close/>
                <a:moveTo>
                  <a:pt x="1556" y="1208"/>
                </a:moveTo>
                <a:lnTo>
                  <a:pt x="1583" y="1209"/>
                </a:lnTo>
                <a:lnTo>
                  <a:pt x="1610" y="1211"/>
                </a:lnTo>
                <a:lnTo>
                  <a:pt x="1634" y="1213"/>
                </a:lnTo>
                <a:lnTo>
                  <a:pt x="1656" y="1217"/>
                </a:lnTo>
                <a:lnTo>
                  <a:pt x="1675" y="1220"/>
                </a:lnTo>
                <a:lnTo>
                  <a:pt x="1689" y="1223"/>
                </a:lnTo>
                <a:lnTo>
                  <a:pt x="1699" y="1226"/>
                </a:lnTo>
                <a:lnTo>
                  <a:pt x="1704" y="1227"/>
                </a:lnTo>
                <a:lnTo>
                  <a:pt x="1704" y="1356"/>
                </a:lnTo>
                <a:lnTo>
                  <a:pt x="1700" y="1355"/>
                </a:lnTo>
                <a:lnTo>
                  <a:pt x="1691" y="1353"/>
                </a:lnTo>
                <a:lnTo>
                  <a:pt x="1679" y="1350"/>
                </a:lnTo>
                <a:lnTo>
                  <a:pt x="1663" y="1347"/>
                </a:lnTo>
                <a:lnTo>
                  <a:pt x="1645" y="1343"/>
                </a:lnTo>
                <a:lnTo>
                  <a:pt x="1625" y="1340"/>
                </a:lnTo>
                <a:lnTo>
                  <a:pt x="1605" y="1338"/>
                </a:lnTo>
                <a:lnTo>
                  <a:pt x="1586" y="1337"/>
                </a:lnTo>
                <a:lnTo>
                  <a:pt x="1557" y="1339"/>
                </a:lnTo>
                <a:lnTo>
                  <a:pt x="1534" y="1344"/>
                </a:lnTo>
                <a:lnTo>
                  <a:pt x="1515" y="1351"/>
                </a:lnTo>
                <a:lnTo>
                  <a:pt x="1502" y="1362"/>
                </a:lnTo>
                <a:lnTo>
                  <a:pt x="1494" y="1373"/>
                </a:lnTo>
                <a:lnTo>
                  <a:pt x="1491" y="1387"/>
                </a:lnTo>
                <a:lnTo>
                  <a:pt x="1494" y="1402"/>
                </a:lnTo>
                <a:lnTo>
                  <a:pt x="1501" y="1413"/>
                </a:lnTo>
                <a:lnTo>
                  <a:pt x="1511" y="1423"/>
                </a:lnTo>
                <a:lnTo>
                  <a:pt x="1523" y="1430"/>
                </a:lnTo>
                <a:lnTo>
                  <a:pt x="1536" y="1436"/>
                </a:lnTo>
                <a:lnTo>
                  <a:pt x="1549" y="1441"/>
                </a:lnTo>
                <a:lnTo>
                  <a:pt x="1560" y="1445"/>
                </a:lnTo>
                <a:lnTo>
                  <a:pt x="1602" y="1458"/>
                </a:lnTo>
                <a:lnTo>
                  <a:pt x="1634" y="1470"/>
                </a:lnTo>
                <a:lnTo>
                  <a:pt x="1661" y="1484"/>
                </a:lnTo>
                <a:lnTo>
                  <a:pt x="1684" y="1501"/>
                </a:lnTo>
                <a:lnTo>
                  <a:pt x="1703" y="1519"/>
                </a:lnTo>
                <a:lnTo>
                  <a:pt x="1719" y="1539"/>
                </a:lnTo>
                <a:lnTo>
                  <a:pt x="1731" y="1560"/>
                </a:lnTo>
                <a:lnTo>
                  <a:pt x="1740" y="1583"/>
                </a:lnTo>
                <a:lnTo>
                  <a:pt x="1745" y="1606"/>
                </a:lnTo>
                <a:lnTo>
                  <a:pt x="1746" y="1630"/>
                </a:lnTo>
                <a:lnTo>
                  <a:pt x="1744" y="1664"/>
                </a:lnTo>
                <a:lnTo>
                  <a:pt x="1737" y="1694"/>
                </a:lnTo>
                <a:lnTo>
                  <a:pt x="1727" y="1720"/>
                </a:lnTo>
                <a:lnTo>
                  <a:pt x="1712" y="1744"/>
                </a:lnTo>
                <a:lnTo>
                  <a:pt x="1696" y="1764"/>
                </a:lnTo>
                <a:lnTo>
                  <a:pt x="1676" y="1781"/>
                </a:lnTo>
                <a:lnTo>
                  <a:pt x="1654" y="1796"/>
                </a:lnTo>
                <a:lnTo>
                  <a:pt x="1630" y="1809"/>
                </a:lnTo>
                <a:lnTo>
                  <a:pt x="1604" y="1818"/>
                </a:lnTo>
                <a:lnTo>
                  <a:pt x="1578" y="1826"/>
                </a:lnTo>
                <a:lnTo>
                  <a:pt x="1551" y="1830"/>
                </a:lnTo>
                <a:lnTo>
                  <a:pt x="1524" y="1833"/>
                </a:lnTo>
                <a:lnTo>
                  <a:pt x="1498" y="1834"/>
                </a:lnTo>
                <a:lnTo>
                  <a:pt x="1467" y="1833"/>
                </a:lnTo>
                <a:lnTo>
                  <a:pt x="1439" y="1832"/>
                </a:lnTo>
                <a:lnTo>
                  <a:pt x="1412" y="1829"/>
                </a:lnTo>
                <a:lnTo>
                  <a:pt x="1388" y="1827"/>
                </a:lnTo>
                <a:lnTo>
                  <a:pt x="1368" y="1823"/>
                </a:lnTo>
                <a:lnTo>
                  <a:pt x="1351" y="1820"/>
                </a:lnTo>
                <a:lnTo>
                  <a:pt x="1339" y="1818"/>
                </a:lnTo>
                <a:lnTo>
                  <a:pt x="1334" y="1817"/>
                </a:lnTo>
                <a:lnTo>
                  <a:pt x="1334" y="1678"/>
                </a:lnTo>
                <a:lnTo>
                  <a:pt x="1343" y="1680"/>
                </a:lnTo>
                <a:lnTo>
                  <a:pt x="1356" y="1684"/>
                </a:lnTo>
                <a:lnTo>
                  <a:pt x="1375" y="1688"/>
                </a:lnTo>
                <a:lnTo>
                  <a:pt x="1397" y="1693"/>
                </a:lnTo>
                <a:lnTo>
                  <a:pt x="1422" y="1697"/>
                </a:lnTo>
                <a:lnTo>
                  <a:pt x="1448" y="1700"/>
                </a:lnTo>
                <a:lnTo>
                  <a:pt x="1477" y="1701"/>
                </a:lnTo>
                <a:lnTo>
                  <a:pt x="1507" y="1699"/>
                </a:lnTo>
                <a:lnTo>
                  <a:pt x="1531" y="1696"/>
                </a:lnTo>
                <a:lnTo>
                  <a:pt x="1552" y="1690"/>
                </a:lnTo>
                <a:lnTo>
                  <a:pt x="1568" y="1681"/>
                </a:lnTo>
                <a:lnTo>
                  <a:pt x="1578" y="1671"/>
                </a:lnTo>
                <a:lnTo>
                  <a:pt x="1585" y="1658"/>
                </a:lnTo>
                <a:lnTo>
                  <a:pt x="1587" y="1644"/>
                </a:lnTo>
                <a:lnTo>
                  <a:pt x="1585" y="1629"/>
                </a:lnTo>
                <a:lnTo>
                  <a:pt x="1578" y="1618"/>
                </a:lnTo>
                <a:lnTo>
                  <a:pt x="1567" y="1607"/>
                </a:lnTo>
                <a:lnTo>
                  <a:pt x="1553" y="1598"/>
                </a:lnTo>
                <a:lnTo>
                  <a:pt x="1537" y="1590"/>
                </a:lnTo>
                <a:lnTo>
                  <a:pt x="1520" y="1584"/>
                </a:lnTo>
                <a:lnTo>
                  <a:pt x="1509" y="1581"/>
                </a:lnTo>
                <a:lnTo>
                  <a:pt x="1498" y="1577"/>
                </a:lnTo>
                <a:lnTo>
                  <a:pt x="1487" y="1574"/>
                </a:lnTo>
                <a:lnTo>
                  <a:pt x="1462" y="1565"/>
                </a:lnTo>
                <a:lnTo>
                  <a:pt x="1439" y="1555"/>
                </a:lnTo>
                <a:lnTo>
                  <a:pt x="1416" y="1542"/>
                </a:lnTo>
                <a:lnTo>
                  <a:pt x="1396" y="1528"/>
                </a:lnTo>
                <a:lnTo>
                  <a:pt x="1378" y="1512"/>
                </a:lnTo>
                <a:lnTo>
                  <a:pt x="1363" y="1494"/>
                </a:lnTo>
                <a:lnTo>
                  <a:pt x="1350" y="1473"/>
                </a:lnTo>
                <a:lnTo>
                  <a:pt x="1341" y="1451"/>
                </a:lnTo>
                <a:lnTo>
                  <a:pt x="1334" y="1425"/>
                </a:lnTo>
                <a:lnTo>
                  <a:pt x="1332" y="1396"/>
                </a:lnTo>
                <a:lnTo>
                  <a:pt x="1334" y="1364"/>
                </a:lnTo>
                <a:lnTo>
                  <a:pt x="1342" y="1333"/>
                </a:lnTo>
                <a:lnTo>
                  <a:pt x="1354" y="1306"/>
                </a:lnTo>
                <a:lnTo>
                  <a:pt x="1371" y="1281"/>
                </a:lnTo>
                <a:lnTo>
                  <a:pt x="1392" y="1259"/>
                </a:lnTo>
                <a:lnTo>
                  <a:pt x="1417" y="1241"/>
                </a:lnTo>
                <a:lnTo>
                  <a:pt x="1446" y="1227"/>
                </a:lnTo>
                <a:lnTo>
                  <a:pt x="1479" y="1216"/>
                </a:lnTo>
                <a:lnTo>
                  <a:pt x="1515" y="1210"/>
                </a:lnTo>
                <a:lnTo>
                  <a:pt x="1556" y="1208"/>
                </a:lnTo>
                <a:close/>
                <a:moveTo>
                  <a:pt x="3381" y="493"/>
                </a:moveTo>
                <a:lnTo>
                  <a:pt x="3400" y="496"/>
                </a:lnTo>
                <a:lnTo>
                  <a:pt x="3418" y="503"/>
                </a:lnTo>
                <a:lnTo>
                  <a:pt x="3434" y="515"/>
                </a:lnTo>
                <a:lnTo>
                  <a:pt x="3446" y="531"/>
                </a:lnTo>
                <a:lnTo>
                  <a:pt x="3453" y="548"/>
                </a:lnTo>
                <a:lnTo>
                  <a:pt x="3456" y="569"/>
                </a:lnTo>
                <a:lnTo>
                  <a:pt x="3456" y="727"/>
                </a:lnTo>
                <a:lnTo>
                  <a:pt x="3453" y="748"/>
                </a:lnTo>
                <a:lnTo>
                  <a:pt x="3446" y="766"/>
                </a:lnTo>
                <a:lnTo>
                  <a:pt x="3434" y="780"/>
                </a:lnTo>
                <a:lnTo>
                  <a:pt x="3418" y="793"/>
                </a:lnTo>
                <a:lnTo>
                  <a:pt x="3400" y="801"/>
                </a:lnTo>
                <a:lnTo>
                  <a:pt x="3381" y="803"/>
                </a:lnTo>
                <a:lnTo>
                  <a:pt x="3361" y="801"/>
                </a:lnTo>
                <a:lnTo>
                  <a:pt x="3343" y="793"/>
                </a:lnTo>
                <a:lnTo>
                  <a:pt x="3328" y="780"/>
                </a:lnTo>
                <a:lnTo>
                  <a:pt x="3316" y="766"/>
                </a:lnTo>
                <a:lnTo>
                  <a:pt x="3308" y="748"/>
                </a:lnTo>
                <a:lnTo>
                  <a:pt x="3306" y="727"/>
                </a:lnTo>
                <a:lnTo>
                  <a:pt x="3306" y="569"/>
                </a:lnTo>
                <a:lnTo>
                  <a:pt x="3308" y="548"/>
                </a:lnTo>
                <a:lnTo>
                  <a:pt x="3316" y="531"/>
                </a:lnTo>
                <a:lnTo>
                  <a:pt x="3328" y="515"/>
                </a:lnTo>
                <a:lnTo>
                  <a:pt x="3343" y="503"/>
                </a:lnTo>
                <a:lnTo>
                  <a:pt x="3361" y="496"/>
                </a:lnTo>
                <a:lnTo>
                  <a:pt x="3381" y="493"/>
                </a:lnTo>
                <a:close/>
                <a:moveTo>
                  <a:pt x="1728" y="493"/>
                </a:moveTo>
                <a:lnTo>
                  <a:pt x="1748" y="496"/>
                </a:lnTo>
                <a:lnTo>
                  <a:pt x="1766" y="503"/>
                </a:lnTo>
                <a:lnTo>
                  <a:pt x="1781" y="515"/>
                </a:lnTo>
                <a:lnTo>
                  <a:pt x="1793" y="531"/>
                </a:lnTo>
                <a:lnTo>
                  <a:pt x="1800" y="548"/>
                </a:lnTo>
                <a:lnTo>
                  <a:pt x="1803" y="569"/>
                </a:lnTo>
                <a:lnTo>
                  <a:pt x="1803" y="727"/>
                </a:lnTo>
                <a:lnTo>
                  <a:pt x="1800" y="748"/>
                </a:lnTo>
                <a:lnTo>
                  <a:pt x="1793" y="766"/>
                </a:lnTo>
                <a:lnTo>
                  <a:pt x="1781" y="780"/>
                </a:lnTo>
                <a:lnTo>
                  <a:pt x="1766" y="793"/>
                </a:lnTo>
                <a:lnTo>
                  <a:pt x="1748" y="801"/>
                </a:lnTo>
                <a:lnTo>
                  <a:pt x="1728" y="803"/>
                </a:lnTo>
                <a:lnTo>
                  <a:pt x="1708" y="801"/>
                </a:lnTo>
                <a:lnTo>
                  <a:pt x="1690" y="793"/>
                </a:lnTo>
                <a:lnTo>
                  <a:pt x="1675" y="780"/>
                </a:lnTo>
                <a:lnTo>
                  <a:pt x="1663" y="766"/>
                </a:lnTo>
                <a:lnTo>
                  <a:pt x="1656" y="748"/>
                </a:lnTo>
                <a:lnTo>
                  <a:pt x="1653" y="727"/>
                </a:lnTo>
                <a:lnTo>
                  <a:pt x="1653" y="569"/>
                </a:lnTo>
                <a:lnTo>
                  <a:pt x="1656" y="548"/>
                </a:lnTo>
                <a:lnTo>
                  <a:pt x="1663" y="531"/>
                </a:lnTo>
                <a:lnTo>
                  <a:pt x="1675" y="515"/>
                </a:lnTo>
                <a:lnTo>
                  <a:pt x="1690" y="503"/>
                </a:lnTo>
                <a:lnTo>
                  <a:pt x="1708" y="496"/>
                </a:lnTo>
                <a:lnTo>
                  <a:pt x="1728" y="493"/>
                </a:lnTo>
                <a:close/>
                <a:moveTo>
                  <a:pt x="75" y="493"/>
                </a:moveTo>
                <a:lnTo>
                  <a:pt x="95" y="496"/>
                </a:lnTo>
                <a:lnTo>
                  <a:pt x="113" y="503"/>
                </a:lnTo>
                <a:lnTo>
                  <a:pt x="129" y="515"/>
                </a:lnTo>
                <a:lnTo>
                  <a:pt x="140" y="531"/>
                </a:lnTo>
                <a:lnTo>
                  <a:pt x="148" y="548"/>
                </a:lnTo>
                <a:lnTo>
                  <a:pt x="151" y="569"/>
                </a:lnTo>
                <a:lnTo>
                  <a:pt x="151" y="727"/>
                </a:lnTo>
                <a:lnTo>
                  <a:pt x="148" y="748"/>
                </a:lnTo>
                <a:lnTo>
                  <a:pt x="140" y="766"/>
                </a:lnTo>
                <a:lnTo>
                  <a:pt x="129" y="780"/>
                </a:lnTo>
                <a:lnTo>
                  <a:pt x="113" y="793"/>
                </a:lnTo>
                <a:lnTo>
                  <a:pt x="95" y="801"/>
                </a:lnTo>
                <a:lnTo>
                  <a:pt x="75" y="803"/>
                </a:lnTo>
                <a:lnTo>
                  <a:pt x="56" y="801"/>
                </a:lnTo>
                <a:lnTo>
                  <a:pt x="38" y="793"/>
                </a:lnTo>
                <a:lnTo>
                  <a:pt x="22" y="780"/>
                </a:lnTo>
                <a:lnTo>
                  <a:pt x="10" y="766"/>
                </a:lnTo>
                <a:lnTo>
                  <a:pt x="3" y="748"/>
                </a:lnTo>
                <a:lnTo>
                  <a:pt x="0" y="727"/>
                </a:lnTo>
                <a:lnTo>
                  <a:pt x="0" y="569"/>
                </a:lnTo>
                <a:lnTo>
                  <a:pt x="3" y="548"/>
                </a:lnTo>
                <a:lnTo>
                  <a:pt x="10" y="531"/>
                </a:lnTo>
                <a:lnTo>
                  <a:pt x="22" y="515"/>
                </a:lnTo>
                <a:lnTo>
                  <a:pt x="38" y="503"/>
                </a:lnTo>
                <a:lnTo>
                  <a:pt x="56" y="496"/>
                </a:lnTo>
                <a:lnTo>
                  <a:pt x="75" y="493"/>
                </a:lnTo>
                <a:close/>
                <a:moveTo>
                  <a:pt x="2968" y="285"/>
                </a:moveTo>
                <a:lnTo>
                  <a:pt x="2988" y="287"/>
                </a:lnTo>
                <a:lnTo>
                  <a:pt x="3006" y="295"/>
                </a:lnTo>
                <a:lnTo>
                  <a:pt x="3021" y="307"/>
                </a:lnTo>
                <a:lnTo>
                  <a:pt x="3033" y="322"/>
                </a:lnTo>
                <a:lnTo>
                  <a:pt x="3040" y="340"/>
                </a:lnTo>
                <a:lnTo>
                  <a:pt x="3043" y="360"/>
                </a:lnTo>
                <a:lnTo>
                  <a:pt x="3043" y="727"/>
                </a:lnTo>
                <a:lnTo>
                  <a:pt x="3040" y="748"/>
                </a:lnTo>
                <a:lnTo>
                  <a:pt x="3033" y="766"/>
                </a:lnTo>
                <a:lnTo>
                  <a:pt x="3021" y="780"/>
                </a:lnTo>
                <a:lnTo>
                  <a:pt x="3006" y="793"/>
                </a:lnTo>
                <a:lnTo>
                  <a:pt x="2988" y="801"/>
                </a:lnTo>
                <a:lnTo>
                  <a:pt x="2968" y="803"/>
                </a:lnTo>
                <a:lnTo>
                  <a:pt x="2947" y="801"/>
                </a:lnTo>
                <a:lnTo>
                  <a:pt x="2929" y="793"/>
                </a:lnTo>
                <a:lnTo>
                  <a:pt x="2915" y="780"/>
                </a:lnTo>
                <a:lnTo>
                  <a:pt x="2903" y="766"/>
                </a:lnTo>
                <a:lnTo>
                  <a:pt x="2895" y="748"/>
                </a:lnTo>
                <a:lnTo>
                  <a:pt x="2893" y="727"/>
                </a:lnTo>
                <a:lnTo>
                  <a:pt x="2893" y="360"/>
                </a:lnTo>
                <a:lnTo>
                  <a:pt x="2895" y="340"/>
                </a:lnTo>
                <a:lnTo>
                  <a:pt x="2903" y="322"/>
                </a:lnTo>
                <a:lnTo>
                  <a:pt x="2915" y="307"/>
                </a:lnTo>
                <a:lnTo>
                  <a:pt x="2929" y="295"/>
                </a:lnTo>
                <a:lnTo>
                  <a:pt x="2947" y="287"/>
                </a:lnTo>
                <a:lnTo>
                  <a:pt x="2968" y="285"/>
                </a:lnTo>
                <a:close/>
                <a:moveTo>
                  <a:pt x="2142" y="285"/>
                </a:moveTo>
                <a:lnTo>
                  <a:pt x="2162" y="287"/>
                </a:lnTo>
                <a:lnTo>
                  <a:pt x="2179" y="295"/>
                </a:lnTo>
                <a:lnTo>
                  <a:pt x="2194" y="307"/>
                </a:lnTo>
                <a:lnTo>
                  <a:pt x="2207" y="322"/>
                </a:lnTo>
                <a:lnTo>
                  <a:pt x="2214" y="340"/>
                </a:lnTo>
                <a:lnTo>
                  <a:pt x="2216" y="360"/>
                </a:lnTo>
                <a:lnTo>
                  <a:pt x="2216" y="727"/>
                </a:lnTo>
                <a:lnTo>
                  <a:pt x="2214" y="748"/>
                </a:lnTo>
                <a:lnTo>
                  <a:pt x="2207" y="766"/>
                </a:lnTo>
                <a:lnTo>
                  <a:pt x="2194" y="780"/>
                </a:lnTo>
                <a:lnTo>
                  <a:pt x="2179" y="793"/>
                </a:lnTo>
                <a:lnTo>
                  <a:pt x="2162" y="801"/>
                </a:lnTo>
                <a:lnTo>
                  <a:pt x="2142" y="803"/>
                </a:lnTo>
                <a:lnTo>
                  <a:pt x="2122" y="801"/>
                </a:lnTo>
                <a:lnTo>
                  <a:pt x="2104" y="793"/>
                </a:lnTo>
                <a:lnTo>
                  <a:pt x="2088" y="780"/>
                </a:lnTo>
                <a:lnTo>
                  <a:pt x="2077" y="766"/>
                </a:lnTo>
                <a:lnTo>
                  <a:pt x="2069" y="748"/>
                </a:lnTo>
                <a:lnTo>
                  <a:pt x="2066" y="727"/>
                </a:lnTo>
                <a:lnTo>
                  <a:pt x="2066" y="360"/>
                </a:lnTo>
                <a:lnTo>
                  <a:pt x="2069" y="340"/>
                </a:lnTo>
                <a:lnTo>
                  <a:pt x="2077" y="322"/>
                </a:lnTo>
                <a:lnTo>
                  <a:pt x="2088" y="307"/>
                </a:lnTo>
                <a:lnTo>
                  <a:pt x="2104" y="295"/>
                </a:lnTo>
                <a:lnTo>
                  <a:pt x="2122" y="287"/>
                </a:lnTo>
                <a:lnTo>
                  <a:pt x="2142" y="285"/>
                </a:lnTo>
                <a:close/>
                <a:moveTo>
                  <a:pt x="1315" y="285"/>
                </a:moveTo>
                <a:lnTo>
                  <a:pt x="1335" y="287"/>
                </a:lnTo>
                <a:lnTo>
                  <a:pt x="1353" y="295"/>
                </a:lnTo>
                <a:lnTo>
                  <a:pt x="1368" y="307"/>
                </a:lnTo>
                <a:lnTo>
                  <a:pt x="1380" y="322"/>
                </a:lnTo>
                <a:lnTo>
                  <a:pt x="1388" y="340"/>
                </a:lnTo>
                <a:lnTo>
                  <a:pt x="1390" y="360"/>
                </a:lnTo>
                <a:lnTo>
                  <a:pt x="1390" y="727"/>
                </a:lnTo>
                <a:lnTo>
                  <a:pt x="1388" y="748"/>
                </a:lnTo>
                <a:lnTo>
                  <a:pt x="1380" y="766"/>
                </a:lnTo>
                <a:lnTo>
                  <a:pt x="1368" y="780"/>
                </a:lnTo>
                <a:lnTo>
                  <a:pt x="1353" y="793"/>
                </a:lnTo>
                <a:lnTo>
                  <a:pt x="1335" y="801"/>
                </a:lnTo>
                <a:lnTo>
                  <a:pt x="1315" y="803"/>
                </a:lnTo>
                <a:lnTo>
                  <a:pt x="1295" y="801"/>
                </a:lnTo>
                <a:lnTo>
                  <a:pt x="1277" y="793"/>
                </a:lnTo>
                <a:lnTo>
                  <a:pt x="1262" y="780"/>
                </a:lnTo>
                <a:lnTo>
                  <a:pt x="1250" y="766"/>
                </a:lnTo>
                <a:lnTo>
                  <a:pt x="1242" y="748"/>
                </a:lnTo>
                <a:lnTo>
                  <a:pt x="1240" y="727"/>
                </a:lnTo>
                <a:lnTo>
                  <a:pt x="1240" y="360"/>
                </a:lnTo>
                <a:lnTo>
                  <a:pt x="1242" y="340"/>
                </a:lnTo>
                <a:lnTo>
                  <a:pt x="1250" y="322"/>
                </a:lnTo>
                <a:lnTo>
                  <a:pt x="1262" y="307"/>
                </a:lnTo>
                <a:lnTo>
                  <a:pt x="1277" y="295"/>
                </a:lnTo>
                <a:lnTo>
                  <a:pt x="1295" y="287"/>
                </a:lnTo>
                <a:lnTo>
                  <a:pt x="1315" y="285"/>
                </a:lnTo>
                <a:close/>
                <a:moveTo>
                  <a:pt x="488" y="285"/>
                </a:moveTo>
                <a:lnTo>
                  <a:pt x="508" y="287"/>
                </a:lnTo>
                <a:lnTo>
                  <a:pt x="527" y="295"/>
                </a:lnTo>
                <a:lnTo>
                  <a:pt x="541" y="307"/>
                </a:lnTo>
                <a:lnTo>
                  <a:pt x="553" y="322"/>
                </a:lnTo>
                <a:lnTo>
                  <a:pt x="561" y="340"/>
                </a:lnTo>
                <a:lnTo>
                  <a:pt x="563" y="360"/>
                </a:lnTo>
                <a:lnTo>
                  <a:pt x="563" y="727"/>
                </a:lnTo>
                <a:lnTo>
                  <a:pt x="561" y="748"/>
                </a:lnTo>
                <a:lnTo>
                  <a:pt x="553" y="766"/>
                </a:lnTo>
                <a:lnTo>
                  <a:pt x="541" y="780"/>
                </a:lnTo>
                <a:lnTo>
                  <a:pt x="527" y="793"/>
                </a:lnTo>
                <a:lnTo>
                  <a:pt x="508" y="801"/>
                </a:lnTo>
                <a:lnTo>
                  <a:pt x="488" y="803"/>
                </a:lnTo>
                <a:lnTo>
                  <a:pt x="468" y="801"/>
                </a:lnTo>
                <a:lnTo>
                  <a:pt x="450" y="793"/>
                </a:lnTo>
                <a:lnTo>
                  <a:pt x="436" y="780"/>
                </a:lnTo>
                <a:lnTo>
                  <a:pt x="423" y="766"/>
                </a:lnTo>
                <a:lnTo>
                  <a:pt x="416" y="748"/>
                </a:lnTo>
                <a:lnTo>
                  <a:pt x="414" y="727"/>
                </a:lnTo>
                <a:lnTo>
                  <a:pt x="414" y="360"/>
                </a:lnTo>
                <a:lnTo>
                  <a:pt x="416" y="340"/>
                </a:lnTo>
                <a:lnTo>
                  <a:pt x="423" y="322"/>
                </a:lnTo>
                <a:lnTo>
                  <a:pt x="436" y="307"/>
                </a:lnTo>
                <a:lnTo>
                  <a:pt x="450" y="295"/>
                </a:lnTo>
                <a:lnTo>
                  <a:pt x="468" y="287"/>
                </a:lnTo>
                <a:lnTo>
                  <a:pt x="488" y="285"/>
                </a:lnTo>
                <a:close/>
                <a:moveTo>
                  <a:pt x="2555" y="0"/>
                </a:moveTo>
                <a:lnTo>
                  <a:pt x="2575" y="2"/>
                </a:lnTo>
                <a:lnTo>
                  <a:pt x="2593" y="10"/>
                </a:lnTo>
                <a:lnTo>
                  <a:pt x="2608" y="22"/>
                </a:lnTo>
                <a:lnTo>
                  <a:pt x="2619" y="37"/>
                </a:lnTo>
                <a:lnTo>
                  <a:pt x="2628" y="55"/>
                </a:lnTo>
                <a:lnTo>
                  <a:pt x="2630" y="75"/>
                </a:lnTo>
                <a:lnTo>
                  <a:pt x="2630" y="879"/>
                </a:lnTo>
                <a:lnTo>
                  <a:pt x="2628" y="899"/>
                </a:lnTo>
                <a:lnTo>
                  <a:pt x="2619" y="917"/>
                </a:lnTo>
                <a:lnTo>
                  <a:pt x="2608" y="931"/>
                </a:lnTo>
                <a:lnTo>
                  <a:pt x="2593" y="944"/>
                </a:lnTo>
                <a:lnTo>
                  <a:pt x="2575" y="951"/>
                </a:lnTo>
                <a:lnTo>
                  <a:pt x="2555" y="953"/>
                </a:lnTo>
                <a:lnTo>
                  <a:pt x="2535" y="951"/>
                </a:lnTo>
                <a:lnTo>
                  <a:pt x="2517" y="944"/>
                </a:lnTo>
                <a:lnTo>
                  <a:pt x="2502" y="931"/>
                </a:lnTo>
                <a:lnTo>
                  <a:pt x="2490" y="917"/>
                </a:lnTo>
                <a:lnTo>
                  <a:pt x="2483" y="899"/>
                </a:lnTo>
                <a:lnTo>
                  <a:pt x="2480" y="879"/>
                </a:lnTo>
                <a:lnTo>
                  <a:pt x="2480" y="75"/>
                </a:lnTo>
                <a:lnTo>
                  <a:pt x="2483" y="55"/>
                </a:lnTo>
                <a:lnTo>
                  <a:pt x="2490" y="37"/>
                </a:lnTo>
                <a:lnTo>
                  <a:pt x="2502" y="22"/>
                </a:lnTo>
                <a:lnTo>
                  <a:pt x="2517" y="10"/>
                </a:lnTo>
                <a:lnTo>
                  <a:pt x="2535" y="2"/>
                </a:lnTo>
                <a:lnTo>
                  <a:pt x="2555" y="0"/>
                </a:lnTo>
                <a:close/>
                <a:moveTo>
                  <a:pt x="902" y="0"/>
                </a:moveTo>
                <a:lnTo>
                  <a:pt x="922" y="2"/>
                </a:lnTo>
                <a:lnTo>
                  <a:pt x="939" y="10"/>
                </a:lnTo>
                <a:lnTo>
                  <a:pt x="955" y="22"/>
                </a:lnTo>
                <a:lnTo>
                  <a:pt x="967" y="37"/>
                </a:lnTo>
                <a:lnTo>
                  <a:pt x="974" y="55"/>
                </a:lnTo>
                <a:lnTo>
                  <a:pt x="977" y="75"/>
                </a:lnTo>
                <a:lnTo>
                  <a:pt x="977" y="879"/>
                </a:lnTo>
                <a:lnTo>
                  <a:pt x="974" y="899"/>
                </a:lnTo>
                <a:lnTo>
                  <a:pt x="967" y="917"/>
                </a:lnTo>
                <a:lnTo>
                  <a:pt x="955" y="931"/>
                </a:lnTo>
                <a:lnTo>
                  <a:pt x="939" y="944"/>
                </a:lnTo>
                <a:lnTo>
                  <a:pt x="922" y="951"/>
                </a:lnTo>
                <a:lnTo>
                  <a:pt x="902" y="953"/>
                </a:lnTo>
                <a:lnTo>
                  <a:pt x="882" y="951"/>
                </a:lnTo>
                <a:lnTo>
                  <a:pt x="864" y="944"/>
                </a:lnTo>
                <a:lnTo>
                  <a:pt x="848" y="931"/>
                </a:lnTo>
                <a:lnTo>
                  <a:pt x="837" y="917"/>
                </a:lnTo>
                <a:lnTo>
                  <a:pt x="829" y="899"/>
                </a:lnTo>
                <a:lnTo>
                  <a:pt x="826" y="879"/>
                </a:lnTo>
                <a:lnTo>
                  <a:pt x="826" y="75"/>
                </a:lnTo>
                <a:lnTo>
                  <a:pt x="829" y="55"/>
                </a:lnTo>
                <a:lnTo>
                  <a:pt x="837" y="37"/>
                </a:lnTo>
                <a:lnTo>
                  <a:pt x="848" y="22"/>
                </a:lnTo>
                <a:lnTo>
                  <a:pt x="864" y="10"/>
                </a:lnTo>
                <a:lnTo>
                  <a:pt x="882" y="2"/>
                </a:lnTo>
                <a:lnTo>
                  <a:pt x="902" y="0"/>
                </a:lnTo>
                <a:close/>
              </a:path>
            </a:pathLst>
          </a:custGeom>
          <a:solidFill>
            <a:schemeClr val="tx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lumMod val="75000"/>
                </a:schemeClr>
              </a:solidFill>
            </a:endParaRPr>
          </a:p>
        </p:txBody>
      </p:sp>
    </p:spTree>
    <p:extLst>
      <p:ext uri="{BB962C8B-B14F-4D97-AF65-F5344CB8AC3E}">
        <p14:creationId xmlns:p14="http://schemas.microsoft.com/office/powerpoint/2010/main" val="2122942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Bullet">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62301" y="1201738"/>
            <a:ext cx="8277344" cy="3389312"/>
          </a:xfrm>
          <a:prstGeom prst="rect">
            <a:avLst/>
          </a:prstGeom>
        </p:spPr>
        <p:txBody>
          <a:bodyPr lIns="91420" tIns="45710" rIns="91420" bIns="45710">
            <a:noAutofit/>
          </a:bodyPr>
          <a:lstStyle>
            <a:lvl1pPr marL="228600" indent="-171450">
              <a:lnSpc>
                <a:spcPct val="95000"/>
              </a:lnSpc>
              <a:spcBef>
                <a:spcPts val="1110"/>
              </a:spcBef>
              <a:buClr>
                <a:schemeClr val="tx1"/>
              </a:buClr>
              <a:buSzPct val="80000"/>
              <a:buFont typeface="Arial"/>
              <a:buChar char="•"/>
              <a:defRPr sz="2000" b="0" i="0">
                <a:solidFill>
                  <a:schemeClr val="tx1"/>
                </a:solidFill>
                <a:latin typeface="+mn-lt"/>
                <a:ea typeface="CiscoSansTT Thin" charset="0"/>
                <a:cs typeface="CiscoSansTT Thin" charset="0"/>
              </a:defRPr>
            </a:lvl1pPr>
            <a:lvl2pPr marL="457200" indent="-165100">
              <a:lnSpc>
                <a:spcPct val="95000"/>
              </a:lnSpc>
              <a:spcBef>
                <a:spcPts val="450"/>
              </a:spcBef>
              <a:buClr>
                <a:schemeClr val="tx1"/>
              </a:buClr>
              <a:buSzPct val="80000"/>
              <a:buFont typeface="Arial"/>
              <a:buChar char="•"/>
              <a:defRPr sz="1800" b="0" i="0">
                <a:solidFill>
                  <a:schemeClr val="tx1"/>
                </a:solidFill>
                <a:latin typeface="+mn-lt"/>
                <a:ea typeface="CiscoSansTT Thin" charset="0"/>
                <a:cs typeface="CiscoSansTT Thin" charset="0"/>
              </a:defRPr>
            </a:lvl2pPr>
            <a:lvl3pPr marL="685800" indent="-109538">
              <a:buClr>
                <a:schemeClr val="tx1"/>
              </a:buClr>
              <a:buSzPct val="80000"/>
              <a:buFont typeface="Arial"/>
              <a:buChar char="•"/>
              <a:defRPr sz="1600" b="0" i="0">
                <a:solidFill>
                  <a:schemeClr val="tx1"/>
                </a:solidFill>
                <a:latin typeface="+mn-lt"/>
                <a:ea typeface="CiscoSansTT Thin" charset="0"/>
                <a:cs typeface="CiscoSansTT Thin" charset="0"/>
              </a:defRPr>
            </a:lvl3pPr>
            <a:lvl4pPr marL="911035" indent="-171415">
              <a:buClr>
                <a:schemeClr val="tx1"/>
              </a:buClr>
              <a:buSzPct val="80000"/>
              <a:buFont typeface="Arial"/>
              <a:buChar char="•"/>
              <a:defRPr sz="1400" b="0" i="0">
                <a:solidFill>
                  <a:schemeClr val="tx1"/>
                </a:solidFill>
                <a:latin typeface="+mn-lt"/>
                <a:ea typeface="CiscoSansTT Thin" charset="0"/>
                <a:cs typeface="CiscoSansTT Thin" charset="0"/>
              </a:defRPr>
            </a:lvl4pPr>
            <a:lvl5pPr marL="1082450" indent="-168240">
              <a:buClr>
                <a:schemeClr val="tx1"/>
              </a:buClr>
              <a:buSzPct val="80000"/>
              <a:buFont typeface="Arial"/>
              <a:buChar char="•"/>
              <a:defRPr sz="1200" b="0" i="0">
                <a:solidFill>
                  <a:schemeClr val="tx1"/>
                </a:solidFill>
                <a:latin typeface="+mn-lt"/>
                <a:ea typeface="CiscoSansTT Thin" charset="0"/>
                <a:cs typeface="CiscoSansTT Thin" charset="0"/>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2800">
                <a:solidFill>
                  <a:schemeClr val="tx2"/>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3316443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ullet_Heavy Text">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533399" y="1205898"/>
            <a:ext cx="3886200" cy="3083094"/>
          </a:xfrm>
          <a:prstGeom prst="rect">
            <a:avLst/>
          </a:prstGeom>
        </p:spPr>
        <p:txBody>
          <a:bodyPr lIns="0" tIns="45710" rIns="0" bIns="45710">
            <a:noAutofit/>
          </a:bodyPr>
          <a:lstStyle>
            <a:lvl1pPr marL="174625" indent="-117475">
              <a:lnSpc>
                <a:spcPct val="95000"/>
              </a:lnSpc>
              <a:spcBef>
                <a:spcPts val="1110"/>
              </a:spcBef>
              <a:buClr>
                <a:schemeClr val="tx1"/>
              </a:buClr>
              <a:buSzPct val="60000"/>
              <a:buFont typeface="Arial"/>
              <a:buChar char="•"/>
              <a:defRPr sz="2000" b="0" i="0">
                <a:solidFill>
                  <a:schemeClr val="tx1"/>
                </a:solidFill>
                <a:latin typeface="+mn-lt"/>
                <a:cs typeface="CiscoSans ExtraLight"/>
              </a:defRPr>
            </a:lvl1pPr>
            <a:lvl2pPr marL="288925" indent="-114300">
              <a:lnSpc>
                <a:spcPct val="95000"/>
              </a:lnSpc>
              <a:spcBef>
                <a:spcPts val="450"/>
              </a:spcBef>
              <a:buClr>
                <a:schemeClr val="tx1"/>
              </a:buClr>
              <a:buSzPct val="60000"/>
              <a:buFont typeface="Arial"/>
              <a:buChar char="•"/>
              <a:defRPr sz="1800" b="0" i="0">
                <a:solidFill>
                  <a:schemeClr val="tx1"/>
                </a:solidFill>
                <a:latin typeface="+mn-lt"/>
                <a:cs typeface="CiscoSans ExtraLight"/>
              </a:defRPr>
            </a:lvl2pPr>
            <a:lvl3pPr marL="403225" indent="-114300">
              <a:buClr>
                <a:schemeClr val="tx1"/>
              </a:buClr>
              <a:buSzPct val="60000"/>
              <a:buFont typeface="Arial"/>
              <a:buChar char="•"/>
              <a:defRPr sz="1600" b="0" i="0">
                <a:solidFill>
                  <a:schemeClr val="tx1"/>
                </a:solidFill>
                <a:latin typeface="+mn-lt"/>
                <a:cs typeface="CiscoSans ExtraLight"/>
              </a:defRPr>
            </a:lvl3pPr>
            <a:lvl4pPr marL="517525" indent="-114300">
              <a:buClr>
                <a:schemeClr val="tx1"/>
              </a:buClr>
              <a:buSzPct val="60000"/>
              <a:buFont typeface="Arial"/>
              <a:buChar char="•"/>
              <a:defRPr sz="1400" b="0" i="0">
                <a:solidFill>
                  <a:schemeClr val="tx1"/>
                </a:solidFill>
                <a:latin typeface="+mn-lt"/>
                <a:cs typeface="CiscoSans ExtraLight"/>
              </a:defRPr>
            </a:lvl4pPr>
            <a:lvl5pPr marL="631825" indent="-114300">
              <a:buClr>
                <a:schemeClr val="tx1"/>
              </a:buClr>
              <a:buSzPct val="60000"/>
              <a:buFont typeface="Arial"/>
              <a:buChar char="•"/>
              <a:defRPr sz="1200" b="0" i="0">
                <a:solidFill>
                  <a:schemeClr val="tx1"/>
                </a:solidFill>
                <a:latin typeface="+mn-lt"/>
                <a:cs typeface="CiscoSans Extra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p:cNvSpPr>
            <a:spLocks noGrp="1"/>
          </p:cNvSpPr>
          <p:nvPr>
            <p:ph type="body" sz="quarter" idx="11"/>
          </p:nvPr>
        </p:nvSpPr>
        <p:spPr>
          <a:xfrm>
            <a:off x="4755866" y="1205898"/>
            <a:ext cx="3886200" cy="3083094"/>
          </a:xfrm>
          <a:prstGeom prst="rect">
            <a:avLst/>
          </a:prstGeom>
        </p:spPr>
        <p:txBody>
          <a:bodyPr lIns="0" tIns="45710" rIns="0" bIns="45710">
            <a:noAutofit/>
          </a:bodyPr>
          <a:lstStyle>
            <a:lvl1pPr marL="174625" indent="-117475">
              <a:lnSpc>
                <a:spcPct val="95000"/>
              </a:lnSpc>
              <a:spcBef>
                <a:spcPts val="1110"/>
              </a:spcBef>
              <a:buClr>
                <a:schemeClr val="tx1"/>
              </a:buClr>
              <a:buSzPct val="60000"/>
              <a:buFont typeface="Arial"/>
              <a:buChar char="•"/>
              <a:defRPr sz="2000" b="0" i="0" baseline="0">
                <a:solidFill>
                  <a:schemeClr val="tx1"/>
                </a:solidFill>
                <a:latin typeface="+mn-lt"/>
                <a:cs typeface="CiscoSans ExtraLight"/>
              </a:defRPr>
            </a:lvl1pPr>
            <a:lvl2pPr marL="288925" indent="-114300">
              <a:lnSpc>
                <a:spcPct val="95000"/>
              </a:lnSpc>
              <a:spcBef>
                <a:spcPts val="450"/>
              </a:spcBef>
              <a:buClr>
                <a:schemeClr val="tx1"/>
              </a:buClr>
              <a:buSzPct val="60000"/>
              <a:buFont typeface="Arial"/>
              <a:buChar char="•"/>
              <a:defRPr sz="1800" b="0" i="0">
                <a:solidFill>
                  <a:schemeClr val="tx1"/>
                </a:solidFill>
                <a:latin typeface="+mn-lt"/>
                <a:cs typeface="CiscoSans ExtraLight"/>
              </a:defRPr>
            </a:lvl2pPr>
            <a:lvl3pPr marL="403225" indent="-114300">
              <a:buClr>
                <a:schemeClr val="tx1"/>
              </a:buClr>
              <a:buSzPct val="60000"/>
              <a:buFont typeface="Arial"/>
              <a:buChar char="•"/>
              <a:defRPr sz="1600" b="0" i="0">
                <a:solidFill>
                  <a:schemeClr val="tx1"/>
                </a:solidFill>
                <a:latin typeface="+mn-lt"/>
                <a:cs typeface="CiscoSans ExtraLight"/>
              </a:defRPr>
            </a:lvl3pPr>
            <a:lvl4pPr marL="517525" indent="-114300">
              <a:buClr>
                <a:schemeClr val="tx1"/>
              </a:buClr>
              <a:buSzPct val="60000"/>
              <a:buFont typeface="Arial"/>
              <a:buChar char="•"/>
              <a:defRPr sz="1400" b="0" i="0">
                <a:solidFill>
                  <a:schemeClr val="tx1"/>
                </a:solidFill>
                <a:latin typeface="+mn-lt"/>
                <a:cs typeface="CiscoSans ExtraLight"/>
              </a:defRPr>
            </a:lvl4pPr>
            <a:lvl5pPr marL="631825" indent="-114300">
              <a:buClr>
                <a:schemeClr val="tx1"/>
              </a:buClr>
              <a:buSzPct val="60000"/>
              <a:buFont typeface="Arial"/>
              <a:buChar char="•"/>
              <a:defRPr sz="1200" b="0" i="0">
                <a:solidFill>
                  <a:schemeClr val="tx1"/>
                </a:solidFill>
                <a:latin typeface="+mn-lt"/>
                <a:cs typeface="CiscoSans ExtraLigh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800">
                <a:solidFill>
                  <a:schemeClr val="tx2"/>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3088030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Bullet_Title only">
    <p:spTree>
      <p:nvGrpSpPr>
        <p:cNvPr id="1" name=""/>
        <p:cNvGrpSpPr/>
        <p:nvPr/>
      </p:nvGrpSpPr>
      <p:grpSpPr>
        <a:xfrm>
          <a:off x="0" y="0"/>
          <a:ext cx="0" cy="0"/>
          <a:chOff x="0" y="0"/>
          <a:chExt cx="0" cy="0"/>
        </a:xfrm>
      </p:grpSpPr>
      <p:sp>
        <p:nvSpPr>
          <p:cNvPr id="3"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2800">
                <a:solidFill>
                  <a:schemeClr val="tx2"/>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1896724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489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Title and Table">
    <p:spTree>
      <p:nvGrpSpPr>
        <p:cNvPr id="1" name=""/>
        <p:cNvGrpSpPr/>
        <p:nvPr/>
      </p:nvGrpSpPr>
      <p:grpSpPr>
        <a:xfrm>
          <a:off x="0" y="0"/>
          <a:ext cx="0" cy="0"/>
          <a:chOff x="0" y="0"/>
          <a:chExt cx="0" cy="0"/>
        </a:xfrm>
      </p:grpSpPr>
      <p:sp>
        <p:nvSpPr>
          <p:cNvPr id="12" name="Table Placeholder 11"/>
          <p:cNvSpPr>
            <a:spLocks noGrp="1"/>
          </p:cNvSpPr>
          <p:nvPr>
            <p:ph type="tbl" sz="quarter" idx="12"/>
          </p:nvPr>
        </p:nvSpPr>
        <p:spPr>
          <a:xfrm>
            <a:off x="533400" y="1347788"/>
            <a:ext cx="8115300" cy="2658728"/>
          </a:xfrm>
          <a:prstGeom prst="rect">
            <a:avLst/>
          </a:prstGeom>
        </p:spPr>
        <p:txBody>
          <a:bodyPr lIns="91420" tIns="45710" rIns="91420" bIns="45710">
            <a:noAutofit/>
          </a:bodyPr>
          <a:lstStyle>
            <a:lvl1pPr marL="0" indent="0" algn="ctr">
              <a:buNone/>
              <a:defRPr sz="2000" baseline="0">
                <a:solidFill>
                  <a:schemeClr val="tx1"/>
                </a:solidFill>
                <a:latin typeface="+mn-lt"/>
              </a:defRPr>
            </a:lvl1pPr>
          </a:lstStyle>
          <a:p>
            <a:pPr lvl="0"/>
            <a:r>
              <a:rPr lang="en-US" noProof="0"/>
              <a:t>Click icon to add table</a:t>
            </a:r>
            <a:endParaRPr lang="en-GB" noProof="0" dirty="0"/>
          </a:p>
        </p:txBody>
      </p:sp>
      <p:sp>
        <p:nvSpPr>
          <p:cNvPr id="6" name="Text Placeholder 9"/>
          <p:cNvSpPr>
            <a:spLocks noGrp="1"/>
          </p:cNvSpPr>
          <p:nvPr>
            <p:ph type="body" sz="quarter" idx="11"/>
          </p:nvPr>
        </p:nvSpPr>
        <p:spPr>
          <a:xfrm>
            <a:off x="437767" y="4148220"/>
            <a:ext cx="7180312" cy="326233"/>
          </a:xfrm>
          <a:prstGeom prst="rect">
            <a:avLst/>
          </a:prstGeom>
        </p:spPr>
        <p:txBody>
          <a:bodyPr wrap="square" lIns="91420" tIns="45710" rIns="91420" bIns="45710" anchor="b" anchorCtr="0">
            <a:noAutofit/>
          </a:bodyPr>
          <a:lstStyle>
            <a:lvl1pPr algn="l" defTabSz="603575">
              <a:lnSpc>
                <a:spcPct val="100000"/>
              </a:lnSpc>
              <a:spcBef>
                <a:spcPct val="50000"/>
              </a:spcBef>
              <a:buNone/>
              <a:defRPr sz="1400" b="0" i="0">
                <a:solidFill>
                  <a:schemeClr val="tx1"/>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a:t>Click to edit Master text styles</a:t>
            </a:r>
          </a:p>
        </p:txBody>
      </p:sp>
      <p:sp>
        <p:nvSpPr>
          <p:cNvPr id="5"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800">
                <a:solidFill>
                  <a:schemeClr val="tx2"/>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12545634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and Chart">
    <p:spTree>
      <p:nvGrpSpPr>
        <p:cNvPr id="1" name=""/>
        <p:cNvGrpSpPr/>
        <p:nvPr/>
      </p:nvGrpSpPr>
      <p:grpSpPr>
        <a:xfrm>
          <a:off x="0" y="0"/>
          <a:ext cx="0" cy="0"/>
          <a:chOff x="0" y="0"/>
          <a:chExt cx="0" cy="0"/>
        </a:xfrm>
      </p:grpSpPr>
      <p:sp>
        <p:nvSpPr>
          <p:cNvPr id="6" name="Chart Placeholder 2"/>
          <p:cNvSpPr>
            <a:spLocks noGrp="1"/>
          </p:cNvSpPr>
          <p:nvPr>
            <p:ph type="chart" sz="quarter" idx="10"/>
          </p:nvPr>
        </p:nvSpPr>
        <p:spPr>
          <a:xfrm>
            <a:off x="533400" y="1201738"/>
            <a:ext cx="8115300" cy="2808287"/>
          </a:xfrm>
          <a:prstGeom prst="rect">
            <a:avLst/>
          </a:prstGeom>
        </p:spPr>
        <p:txBody>
          <a:bodyPr vert="horz" lIns="91420" tIns="45710" rIns="91420" bIns="45710">
            <a:noAutofit/>
          </a:bodyPr>
          <a:lstStyle>
            <a:lvl1pPr marL="0" indent="0" algn="ctr">
              <a:buNone/>
              <a:defRPr sz="2000" b="0" i="0">
                <a:solidFill>
                  <a:schemeClr val="tx1"/>
                </a:solidFill>
                <a:latin typeface="+mn-lt"/>
                <a:cs typeface="CiscoSans ExtraLight"/>
              </a:defRPr>
            </a:lvl1pPr>
          </a:lstStyle>
          <a:p>
            <a:pPr lvl="0"/>
            <a:r>
              <a:rPr lang="en-US" noProof="0"/>
              <a:t>Click icon to add chart</a:t>
            </a:r>
            <a:endParaRPr lang="en-US" noProof="0" dirty="0"/>
          </a:p>
        </p:txBody>
      </p:sp>
      <p:sp>
        <p:nvSpPr>
          <p:cNvPr id="7" name="Text Placeholder 9"/>
          <p:cNvSpPr>
            <a:spLocks noGrp="1"/>
          </p:cNvSpPr>
          <p:nvPr>
            <p:ph type="body" sz="quarter" idx="11"/>
          </p:nvPr>
        </p:nvSpPr>
        <p:spPr>
          <a:xfrm>
            <a:off x="437767" y="4148220"/>
            <a:ext cx="7180312" cy="326233"/>
          </a:xfrm>
          <a:prstGeom prst="rect">
            <a:avLst/>
          </a:prstGeom>
        </p:spPr>
        <p:txBody>
          <a:bodyPr wrap="square" lIns="91420" tIns="45710" rIns="91420" bIns="45710" anchor="b" anchorCtr="0">
            <a:noAutofit/>
          </a:bodyPr>
          <a:lstStyle>
            <a:lvl1pPr algn="l" defTabSz="603575">
              <a:lnSpc>
                <a:spcPct val="100000"/>
              </a:lnSpc>
              <a:spcBef>
                <a:spcPct val="50000"/>
              </a:spcBef>
              <a:buNone/>
              <a:defRPr sz="1400" b="0" i="0">
                <a:solidFill>
                  <a:schemeClr val="tx1"/>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a:t>Click to edit Master text styles</a:t>
            </a:r>
          </a:p>
        </p:txBody>
      </p:sp>
      <p:sp>
        <p:nvSpPr>
          <p:cNvPr id="5"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2"/>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2369945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tx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2"/>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387182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1_Half_Page_Blank">
    <p:spTree>
      <p:nvGrpSpPr>
        <p:cNvPr id="1" name=""/>
        <p:cNvGrpSpPr/>
        <p:nvPr/>
      </p:nvGrpSpPr>
      <p:grpSpPr>
        <a:xfrm>
          <a:off x="0" y="0"/>
          <a:ext cx="0" cy="0"/>
          <a:chOff x="0" y="0"/>
          <a:chExt cx="0" cy="0"/>
        </a:xfrm>
      </p:grpSpPr>
      <p:sp>
        <p:nvSpPr>
          <p:cNvPr id="5" name="Rectangle 4"/>
          <p:cNvSpPr/>
          <p:nvPr/>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endParaRPr>
          </a:p>
        </p:txBody>
      </p:sp>
      <p:sp>
        <p:nvSpPr>
          <p:cNvPr id="4" name="Text Placeholder 3"/>
          <p:cNvSpPr>
            <a:spLocks noGrp="1"/>
          </p:cNvSpPr>
          <p:nvPr>
            <p:ph type="body" sz="quarter" idx="10" hasCustomPrompt="1"/>
          </p:nvPr>
        </p:nvSpPr>
        <p:spPr>
          <a:xfrm>
            <a:off x="462301" y="1665182"/>
            <a:ext cx="3662024" cy="2925868"/>
          </a:xfrm>
          <a:prstGeom prst="rect">
            <a:avLst/>
          </a:prstGeom>
        </p:spPr>
        <p:txBody>
          <a:bodyPr lIns="91420" tIns="45710" rIns="91420" bIns="45710">
            <a:noAutofit/>
          </a:bodyPr>
          <a:lstStyle>
            <a:lvl1pPr marL="174625" indent="-117475">
              <a:lnSpc>
                <a:spcPct val="95000"/>
              </a:lnSpc>
              <a:spcBef>
                <a:spcPts val="1110"/>
              </a:spcBef>
              <a:buClr>
                <a:schemeClr val="tx2"/>
              </a:buClr>
              <a:buSzPct val="60000"/>
              <a:buFont typeface="Arial"/>
              <a:buChar char="•"/>
              <a:defRPr sz="2000" b="0" i="0">
                <a:solidFill>
                  <a:schemeClr val="bg1">
                    <a:lumMod val="75000"/>
                  </a:schemeClr>
                </a:solidFill>
                <a:latin typeface="+mn-lt"/>
                <a:ea typeface="CiscoSansTT Thin" charset="0"/>
                <a:cs typeface="CiscoSansTT Thin" charset="0"/>
              </a:defRPr>
            </a:lvl1pPr>
            <a:lvl2pPr marL="288925" indent="-114300">
              <a:lnSpc>
                <a:spcPct val="95000"/>
              </a:lnSpc>
              <a:spcBef>
                <a:spcPts val="450"/>
              </a:spcBef>
              <a:buClr>
                <a:schemeClr val="tx2"/>
              </a:buClr>
              <a:buSzPct val="60000"/>
              <a:buFont typeface="Arial"/>
              <a:buChar char="•"/>
              <a:defRPr sz="1800" b="0" i="0">
                <a:solidFill>
                  <a:schemeClr val="bg1">
                    <a:lumMod val="75000"/>
                  </a:schemeClr>
                </a:solidFill>
                <a:latin typeface="+mn-lt"/>
                <a:ea typeface="CiscoSansTT Thin" charset="0"/>
                <a:cs typeface="CiscoSansTT Thin" charset="0"/>
              </a:defRPr>
            </a:lvl2pPr>
            <a:lvl3pPr marL="403225" indent="-114300">
              <a:buClr>
                <a:schemeClr val="tx2"/>
              </a:buClr>
              <a:buSzPct val="60000"/>
              <a:buFont typeface="Arial"/>
              <a:buChar char="•"/>
              <a:defRPr sz="1600" b="0" i="0">
                <a:solidFill>
                  <a:schemeClr val="bg1">
                    <a:lumMod val="75000"/>
                  </a:schemeClr>
                </a:solidFill>
                <a:latin typeface="+mn-lt"/>
                <a:ea typeface="CiscoSansTT Thin" charset="0"/>
                <a:cs typeface="CiscoSansTT Thin" charset="0"/>
              </a:defRPr>
            </a:lvl3pPr>
            <a:lvl4pPr marL="517525" indent="-114300">
              <a:buClr>
                <a:schemeClr val="tx2"/>
              </a:buClr>
              <a:buSzPct val="60000"/>
              <a:buFont typeface="Arial"/>
              <a:buChar char="•"/>
              <a:defRPr sz="1400" b="0" i="0">
                <a:solidFill>
                  <a:schemeClr val="bg1">
                    <a:lumMod val="75000"/>
                  </a:schemeClr>
                </a:solidFill>
                <a:latin typeface="+mn-lt"/>
                <a:ea typeface="CiscoSansTT Thin" charset="0"/>
                <a:cs typeface="CiscoSansTT Thin" charset="0"/>
              </a:defRPr>
            </a:lvl4pPr>
            <a:lvl5pPr marL="631825" indent="-114300">
              <a:buClr>
                <a:schemeClr val="tx2"/>
              </a:buClr>
              <a:buSzPct val="60000"/>
              <a:buFont typeface="Arial"/>
              <a:buChar char="•"/>
              <a:defRPr sz="1200" b="0" i="0">
                <a:solidFill>
                  <a:schemeClr val="bg1">
                    <a:lumMod val="75000"/>
                  </a:schemeClr>
                </a:solidFill>
                <a:latin typeface="+mn-lt"/>
                <a:ea typeface="CiscoSansTT Thin" charset="0"/>
                <a:cs typeface="CiscoSansTT Thin" charset="0"/>
              </a:defRPr>
            </a:lvl5pPr>
          </a:lstStyle>
          <a:p>
            <a:pPr lvl="0"/>
            <a:r>
              <a:rPr lang="en-GB" dirty="0"/>
              <a:t>First level</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Title Placeholder 5"/>
          <p:cNvSpPr>
            <a:spLocks noGrp="1"/>
          </p:cNvSpPr>
          <p:nvPr>
            <p:ph type="title"/>
          </p:nvPr>
        </p:nvSpPr>
        <p:spPr bwMode="auto">
          <a:xfrm>
            <a:off x="437766" y="341313"/>
            <a:ext cx="3686559"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defRPr sz="3200">
                <a:solidFill>
                  <a:schemeClr val="bg1">
                    <a:lumMod val="75000"/>
                  </a:schemeClr>
                </a:solidFill>
              </a:defRPr>
            </a:lvl1pPr>
          </a:lstStyle>
          <a:p>
            <a:pPr lvl="0"/>
            <a:r>
              <a:rPr lang="en-US"/>
              <a:t>Click to edit Master title style</a:t>
            </a:r>
            <a:endParaRPr lang="en-GB" dirty="0"/>
          </a:p>
        </p:txBody>
      </p:sp>
      <p:sp>
        <p:nvSpPr>
          <p:cNvPr id="8" name="Rectangle 4"/>
          <p:cNvSpPr>
            <a:spLocks noChangeArrowheads="1"/>
          </p:cNvSpPr>
          <p:nvPr/>
        </p:nvSpPr>
        <p:spPr bwMode="ltGray">
          <a:xfrm>
            <a:off x="477679" y="4741653"/>
            <a:ext cx="3568392"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accent1">
                    <a:lumMod val="75000"/>
                  </a:schemeClr>
                </a:solidFill>
                <a:latin typeface="+mn-lt"/>
                <a:ea typeface="+mn-ea"/>
                <a:cs typeface="CiscoSans Thin"/>
              </a:rPr>
              <a:t>© 2017  Cisco and/or its affiliates. All rights reserved.   Cisco Confidential</a:t>
            </a:r>
          </a:p>
        </p:txBody>
      </p:sp>
    </p:spTree>
    <p:extLst>
      <p:ext uri="{BB962C8B-B14F-4D97-AF65-F5344CB8AC3E}">
        <p14:creationId xmlns:p14="http://schemas.microsoft.com/office/powerpoint/2010/main" val="3100519972"/>
      </p:ext>
    </p:extLst>
  </p:cSld>
  <p:clrMapOvr>
    <a:masterClrMapping/>
  </p:clrMapOvr>
  <p:extLst>
    <p:ext uri="{DCECCB84-F9BA-43D5-87BE-67443E8EF086}">
      <p15:sldGuideLst xmlns:p15="http://schemas.microsoft.com/office/powerpoint/2012/main">
        <p15:guide id="2" pos="288">
          <p15:clr>
            <a:srgbClr val="FBAE40"/>
          </p15:clr>
        </p15:guide>
        <p15:guide id="3" pos="259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2_Half_Page_Text">
    <p:spTree>
      <p:nvGrpSpPr>
        <p:cNvPr id="1" name=""/>
        <p:cNvGrpSpPr/>
        <p:nvPr/>
      </p:nvGrpSpPr>
      <p:grpSpPr>
        <a:xfrm>
          <a:off x="0" y="0"/>
          <a:ext cx="0" cy="0"/>
          <a:chOff x="0" y="0"/>
          <a:chExt cx="0" cy="0"/>
        </a:xfrm>
      </p:grpSpPr>
      <p:sp>
        <p:nvSpPr>
          <p:cNvPr id="4" name="Rectangle 3"/>
          <p:cNvSpPr/>
          <p:nvPr/>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mj-lt"/>
            </a:endParaRPr>
          </a:p>
        </p:txBody>
      </p:sp>
      <p:sp>
        <p:nvSpPr>
          <p:cNvPr id="3" name="Title Placeholder 5"/>
          <p:cNvSpPr>
            <a:spLocks noGrp="1"/>
          </p:cNvSpPr>
          <p:nvPr>
            <p:ph type="title"/>
          </p:nvPr>
        </p:nvSpPr>
        <p:spPr bwMode="auto">
          <a:xfrm>
            <a:off x="419100" y="1657350"/>
            <a:ext cx="3827463" cy="1828800"/>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lumMod val="75000"/>
                  </a:schemeClr>
                </a:solidFill>
                <a:latin typeface="+mj-lt"/>
                <a:ea typeface="ＭＳ Ｐゴシック" charset="0"/>
                <a:cs typeface="Tipo de letra del sistema Fina" charset="0"/>
              </a:defRPr>
            </a:lvl1pPr>
          </a:lstStyle>
          <a:p>
            <a:pPr lvl="0"/>
            <a:r>
              <a:rPr lang="en-US"/>
              <a:t>Click to edit Master title style</a:t>
            </a:r>
            <a:endParaRPr lang="en-GB" dirty="0"/>
          </a:p>
        </p:txBody>
      </p:sp>
      <p:sp>
        <p:nvSpPr>
          <p:cNvPr id="6" name="Text Placeholder 5"/>
          <p:cNvSpPr>
            <a:spLocks noGrp="1"/>
          </p:cNvSpPr>
          <p:nvPr>
            <p:ph type="body" sz="quarter" idx="10"/>
          </p:nvPr>
        </p:nvSpPr>
        <p:spPr>
          <a:xfrm>
            <a:off x="5097463" y="531812"/>
            <a:ext cx="3551237" cy="4059237"/>
          </a:xfrm>
          <a:prstGeom prst="rect">
            <a:avLst/>
          </a:prstGeom>
        </p:spPr>
        <p:txBody>
          <a:bodyPr lIns="0" rIns="0" anchor="ctr" anchorCtr="0"/>
          <a:lstStyle>
            <a:lvl1pPr marL="169863" indent="-169863">
              <a:lnSpc>
                <a:spcPct val="100000"/>
              </a:lnSpc>
              <a:buClr>
                <a:schemeClr val="tx1"/>
              </a:buClr>
              <a:buSzPct val="60000"/>
              <a:buFont typeface="Arial" panose="020B0604020202020204" pitchFamily="34" charset="0"/>
              <a:buChar char="•"/>
              <a:tabLst>
                <a:tab pos="228600" algn="l"/>
              </a:tabLst>
              <a:defRPr sz="2400"/>
            </a:lvl1pPr>
            <a:lvl2pPr marL="346075" indent="-171450">
              <a:lnSpc>
                <a:spcPct val="100000"/>
              </a:lnSpc>
              <a:buClr>
                <a:schemeClr val="tx1"/>
              </a:buClr>
              <a:buSzPct val="60000"/>
              <a:buFont typeface="Arial" panose="020B0604020202020204" pitchFamily="34" charset="0"/>
              <a:buChar char="•"/>
              <a:defRPr sz="2400"/>
            </a:lvl2pPr>
            <a:lvl3pPr marL="457200" indent="-117475">
              <a:lnSpc>
                <a:spcPct val="100000"/>
              </a:lnSpc>
              <a:buClr>
                <a:schemeClr val="tx1"/>
              </a:buClr>
              <a:buSzPct val="60000"/>
              <a:buFont typeface="Arial" panose="020B0604020202020204" pitchFamily="34" charset="0"/>
              <a:buChar char="•"/>
              <a:defRPr sz="2000"/>
            </a:lvl3pPr>
            <a:lvl4pPr marL="574675" indent="-117475">
              <a:lnSpc>
                <a:spcPct val="100000"/>
              </a:lnSpc>
              <a:buClr>
                <a:schemeClr val="tx1"/>
              </a:buClr>
              <a:buSzPct val="60000"/>
              <a:buFont typeface="Arial" panose="020B0604020202020204" pitchFamily="34" charset="0"/>
              <a:buChar char="•"/>
              <a:tabLst/>
              <a:defRPr sz="1800"/>
            </a:lvl4pPr>
            <a:lvl5pPr marL="744538" indent="-112713">
              <a:lnSpc>
                <a:spcPct val="100000"/>
              </a:lnSpc>
              <a:buClr>
                <a:schemeClr val="tx1"/>
              </a:buClr>
              <a:buSzPct val="60000"/>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4"/>
          <p:cNvSpPr>
            <a:spLocks noChangeArrowheads="1"/>
          </p:cNvSpPr>
          <p:nvPr/>
        </p:nvSpPr>
        <p:spPr bwMode="ltGray">
          <a:xfrm>
            <a:off x="477679" y="4741653"/>
            <a:ext cx="3466792"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accent1">
                    <a:lumMod val="75000"/>
                  </a:schemeClr>
                </a:solidFill>
                <a:latin typeface="+mn-lt"/>
                <a:ea typeface="+mn-ea"/>
                <a:cs typeface="CiscoSans Thin"/>
              </a:rPr>
              <a:t>© 2017  Cisco and/or its affiliates. All rights reserved.   Cisco Confidential</a:t>
            </a:r>
          </a:p>
        </p:txBody>
      </p:sp>
    </p:spTree>
    <p:extLst>
      <p:ext uri="{BB962C8B-B14F-4D97-AF65-F5344CB8AC3E}">
        <p14:creationId xmlns:p14="http://schemas.microsoft.com/office/powerpoint/2010/main" val="4255683545"/>
      </p:ext>
    </p:extLst>
  </p:cSld>
  <p:clrMapOvr>
    <a:masterClrMapping/>
  </p:clrMapOvr>
  <p:extLst>
    <p:ext uri="{DCECCB84-F9BA-43D5-87BE-67443E8EF086}">
      <p15:sldGuideLst xmlns:p15="http://schemas.microsoft.com/office/powerpoint/2012/main">
        <p15:guide id="1" orient="horz" pos="1044">
          <p15:clr>
            <a:srgbClr val="FBAE40"/>
          </p15:clr>
        </p15:guide>
        <p15:guide id="2" pos="264">
          <p15:clr>
            <a:srgbClr val="FBAE40"/>
          </p15:clr>
        </p15:guide>
        <p15:guide id="3" orient="horz" pos="2196">
          <p15:clr>
            <a:srgbClr val="FBAE40"/>
          </p15:clr>
        </p15:guide>
        <p15:guide id="4" pos="267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3_Half_Page_Text_2 column">
    <p:spTree>
      <p:nvGrpSpPr>
        <p:cNvPr id="1" name=""/>
        <p:cNvGrpSpPr/>
        <p:nvPr/>
      </p:nvGrpSpPr>
      <p:grpSpPr>
        <a:xfrm>
          <a:off x="0" y="0"/>
          <a:ext cx="0" cy="0"/>
          <a:chOff x="0" y="0"/>
          <a:chExt cx="0" cy="0"/>
        </a:xfrm>
      </p:grpSpPr>
      <p:sp>
        <p:nvSpPr>
          <p:cNvPr id="4" name="Rectangle 3"/>
          <p:cNvSpPr/>
          <p:nvPr/>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latin typeface="+mj-lt"/>
            </a:endParaRPr>
          </a:p>
        </p:txBody>
      </p:sp>
      <p:sp>
        <p:nvSpPr>
          <p:cNvPr id="3" name="Title Placeholder 5"/>
          <p:cNvSpPr>
            <a:spLocks noGrp="1"/>
          </p:cNvSpPr>
          <p:nvPr>
            <p:ph type="title"/>
          </p:nvPr>
        </p:nvSpPr>
        <p:spPr bwMode="auto">
          <a:xfrm>
            <a:off x="437766" y="510540"/>
            <a:ext cx="3808797" cy="655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t"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lumMod val="75000"/>
                  </a:schemeClr>
                </a:solidFill>
                <a:latin typeface="+mj-lt"/>
                <a:ea typeface="ＭＳ Ｐゴシック" charset="0"/>
                <a:cs typeface="Tipo de letra del sistema Fina" charset="0"/>
              </a:defRPr>
            </a:lvl1pPr>
          </a:lstStyle>
          <a:p>
            <a:pPr lvl="0"/>
            <a:r>
              <a:rPr lang="en-US"/>
              <a:t>Click to edit Master title style</a:t>
            </a:r>
            <a:endParaRPr lang="en-GB" dirty="0"/>
          </a:p>
        </p:txBody>
      </p:sp>
      <p:sp>
        <p:nvSpPr>
          <p:cNvPr id="6" name="Text Placeholder 5"/>
          <p:cNvSpPr>
            <a:spLocks noGrp="1"/>
          </p:cNvSpPr>
          <p:nvPr>
            <p:ph type="body" sz="quarter" idx="10"/>
          </p:nvPr>
        </p:nvSpPr>
        <p:spPr>
          <a:xfrm>
            <a:off x="5097463" y="510540"/>
            <a:ext cx="3551237" cy="4080510"/>
          </a:xfrm>
          <a:prstGeom prst="rect">
            <a:avLst/>
          </a:prstGeom>
        </p:spPr>
        <p:txBody>
          <a:bodyPr lIns="0" rIns="0"/>
          <a:lstStyle>
            <a:lvl1pPr marL="114300" indent="-114300">
              <a:lnSpc>
                <a:spcPct val="100000"/>
              </a:lnSpc>
              <a:buClr>
                <a:schemeClr val="tx1"/>
              </a:buClr>
              <a:buSzPct val="60000"/>
              <a:defRPr sz="2000"/>
            </a:lvl1pPr>
            <a:lvl2pPr marL="228600" indent="-114300">
              <a:lnSpc>
                <a:spcPct val="100000"/>
              </a:lnSpc>
              <a:buClr>
                <a:schemeClr val="tx1"/>
              </a:buClr>
              <a:buSzPct val="60000"/>
              <a:defRPr sz="2000"/>
            </a:lvl2pPr>
            <a:lvl3pPr marL="342900" indent="-114300">
              <a:lnSpc>
                <a:spcPct val="100000"/>
              </a:lnSpc>
              <a:buClr>
                <a:schemeClr val="tx1"/>
              </a:buClr>
              <a:buSzPct val="60000"/>
              <a:defRPr sz="1800"/>
            </a:lvl3pPr>
            <a:lvl4pPr marL="457200" indent="-123825">
              <a:lnSpc>
                <a:spcPct val="100000"/>
              </a:lnSpc>
              <a:buClr>
                <a:schemeClr val="tx1"/>
              </a:buClr>
              <a:buSzPct val="60000"/>
              <a:defRPr sz="1600"/>
            </a:lvl4pPr>
            <a:lvl5pPr marL="574675" indent="-117475">
              <a:lnSpc>
                <a:spcPct val="100000"/>
              </a:lnSpc>
              <a:buClr>
                <a:schemeClr val="tx1"/>
              </a:buClr>
              <a:buSzPct val="60000"/>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1"/>
          </p:nvPr>
        </p:nvSpPr>
        <p:spPr>
          <a:xfrm>
            <a:off x="437766" y="1659842"/>
            <a:ext cx="3808797" cy="2931208"/>
          </a:xfrm>
          <a:prstGeom prst="rect">
            <a:avLst/>
          </a:prstGeom>
        </p:spPr>
        <p:txBody>
          <a:bodyPr/>
          <a:lstStyle>
            <a:lvl1pPr marL="114300" indent="-114300">
              <a:buClr>
                <a:schemeClr val="tx2"/>
              </a:buClr>
              <a:buSzPct val="60000"/>
              <a:defRPr lang="en-US" sz="2000" kern="1200" dirty="0" smtClean="0">
                <a:solidFill>
                  <a:schemeClr val="bg1">
                    <a:lumMod val="75000"/>
                  </a:schemeClr>
                </a:solidFill>
                <a:latin typeface="+mn-lt"/>
                <a:ea typeface="ＭＳ Ｐゴシック" charset="0"/>
                <a:cs typeface="CiscoSans"/>
              </a:defRPr>
            </a:lvl1pPr>
            <a:lvl2pPr marL="228600" indent="-114300">
              <a:buClr>
                <a:schemeClr val="tx2"/>
              </a:buClr>
              <a:buSzPct val="60000"/>
              <a:defRPr sz="2000">
                <a:solidFill>
                  <a:schemeClr val="bg1">
                    <a:lumMod val="75000"/>
                  </a:schemeClr>
                </a:solidFill>
              </a:defRPr>
            </a:lvl2pPr>
            <a:lvl3pPr marL="342900" indent="-114300">
              <a:buClr>
                <a:schemeClr val="tx2"/>
              </a:buClr>
              <a:buSzPct val="60000"/>
              <a:defRPr sz="1800">
                <a:solidFill>
                  <a:schemeClr val="bg1">
                    <a:lumMod val="75000"/>
                  </a:schemeClr>
                </a:solidFill>
              </a:defRPr>
            </a:lvl3pPr>
            <a:lvl4pPr marL="457200" indent="-123825">
              <a:buClr>
                <a:schemeClr val="tx2"/>
              </a:buClr>
              <a:buSzPct val="60000"/>
              <a:defRPr sz="1600">
                <a:solidFill>
                  <a:schemeClr val="bg1">
                    <a:lumMod val="75000"/>
                  </a:schemeClr>
                </a:solidFill>
              </a:defRPr>
            </a:lvl4pPr>
            <a:lvl5pPr marL="574675" indent="-117475">
              <a:buClr>
                <a:schemeClr val="tx2"/>
              </a:buClr>
              <a:buSzPct val="60000"/>
              <a:defRPr sz="1600">
                <a:solidFill>
                  <a:schemeClr val="bg1">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4"/>
          <p:cNvSpPr>
            <a:spLocks noChangeArrowheads="1"/>
          </p:cNvSpPr>
          <p:nvPr/>
        </p:nvSpPr>
        <p:spPr bwMode="ltGray">
          <a:xfrm>
            <a:off x="477678" y="4741653"/>
            <a:ext cx="3359215"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accent1">
                    <a:lumMod val="75000"/>
                  </a:schemeClr>
                </a:solidFill>
                <a:latin typeface="+mn-lt"/>
                <a:ea typeface="+mn-ea"/>
                <a:cs typeface="CiscoSans Thin"/>
              </a:rPr>
              <a:t>© 2017  Cisco and/or its affiliates. All rights reserved.   Cisco Confidential</a:t>
            </a:r>
          </a:p>
        </p:txBody>
      </p:sp>
    </p:spTree>
    <p:extLst>
      <p:ext uri="{BB962C8B-B14F-4D97-AF65-F5344CB8AC3E}">
        <p14:creationId xmlns:p14="http://schemas.microsoft.com/office/powerpoint/2010/main" val="2770551288"/>
      </p:ext>
    </p:extLst>
  </p:cSld>
  <p:clrMapOvr>
    <a:masterClrMapping/>
  </p:clrMapOvr>
  <p:extLst>
    <p:ext uri="{DCECCB84-F9BA-43D5-87BE-67443E8EF086}">
      <p15:sldGuideLst xmlns:p15="http://schemas.microsoft.com/office/powerpoint/2012/main">
        <p15:guide id="4" pos="267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gue">
    <p:spTree>
      <p:nvGrpSpPr>
        <p:cNvPr id="1" name=""/>
        <p:cNvGrpSpPr/>
        <p:nvPr/>
      </p:nvGrpSpPr>
      <p:grpSpPr>
        <a:xfrm>
          <a:off x="0" y="0"/>
          <a:ext cx="0" cy="0"/>
          <a:chOff x="0" y="0"/>
          <a:chExt cx="0" cy="0"/>
        </a:xfrm>
      </p:grpSpPr>
      <p:sp>
        <p:nvSpPr>
          <p:cNvPr id="3" name="Rectangle 2"/>
          <p:cNvSpPr/>
          <p:nvPr/>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hasCustomPrompt="1"/>
          </p:nvPr>
        </p:nvSpPr>
        <p:spPr>
          <a:xfrm>
            <a:off x="416425" y="915409"/>
            <a:ext cx="7598042" cy="2569946"/>
          </a:xfrm>
          <a:prstGeom prst="rect">
            <a:avLst/>
          </a:prstGeom>
          <a:noFill/>
        </p:spPr>
        <p:txBody>
          <a:bodyPr anchor="b">
            <a:noAutofit/>
          </a:bodyPr>
          <a:lstStyle>
            <a:lvl1pPr marL="0" indent="0" algn="l">
              <a:lnSpc>
                <a:spcPct val="90000"/>
              </a:lnSpc>
              <a:buFont typeface="Arial" panose="020B0604020202020204" pitchFamily="34" charset="0"/>
              <a:buNone/>
              <a:defRPr sz="4600" b="0" i="0" spc="0" baseline="0">
                <a:solidFill>
                  <a:schemeClr val="bg1">
                    <a:lumMod val="75000"/>
                  </a:schemeClr>
                </a:solidFill>
                <a:latin typeface="+mj-lt"/>
                <a:ea typeface="CiscoSansTT Thin" charset="0"/>
                <a:cs typeface="CiscoSansTT Thin" charset="0"/>
              </a:defRPr>
            </a:lvl1pPr>
          </a:lstStyle>
          <a:p>
            <a:r>
              <a:rPr lang="en-GB" dirty="0"/>
              <a:t>Section Title Goes Here</a:t>
            </a:r>
            <a:endParaRPr lang="en-US" dirty="0"/>
          </a:p>
        </p:txBody>
      </p:sp>
    </p:spTree>
    <p:extLst>
      <p:ext uri="{BB962C8B-B14F-4D97-AF65-F5344CB8AC3E}">
        <p14:creationId xmlns:p14="http://schemas.microsoft.com/office/powerpoint/2010/main" val="37121915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4_Half_Page_Picture_Caption">
    <p:spTree>
      <p:nvGrpSpPr>
        <p:cNvPr id="1" name=""/>
        <p:cNvGrpSpPr/>
        <p:nvPr/>
      </p:nvGrpSpPr>
      <p:grpSpPr>
        <a:xfrm>
          <a:off x="0" y="0"/>
          <a:ext cx="0" cy="0"/>
          <a:chOff x="0" y="0"/>
          <a:chExt cx="0" cy="0"/>
        </a:xfrm>
      </p:grpSpPr>
      <p:sp>
        <p:nvSpPr>
          <p:cNvPr id="4" name="Rectangle 3"/>
          <p:cNvSpPr/>
          <p:nvPr/>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lumMod val="75000"/>
                  </a:schemeClr>
                </a:solidFill>
                <a:latin typeface="+mj-lt"/>
                <a:ea typeface="ＭＳ Ｐゴシック" charset="0"/>
                <a:cs typeface="Tipo de letra del sistema Fina" charset="0"/>
              </a:defRPr>
            </a:lvl1pPr>
          </a:lstStyle>
          <a:p>
            <a:pPr lvl="0"/>
            <a:r>
              <a:rPr lang="en-US"/>
              <a:t>Click to edit Master title style</a:t>
            </a:r>
            <a:endParaRPr lang="en-GB" dirty="0"/>
          </a:p>
        </p:txBody>
      </p:sp>
      <p:sp>
        <p:nvSpPr>
          <p:cNvPr id="7" name="Picture Placeholder 6"/>
          <p:cNvSpPr>
            <a:spLocks noGrp="1"/>
          </p:cNvSpPr>
          <p:nvPr>
            <p:ph type="pic" sz="quarter" idx="10"/>
          </p:nvPr>
        </p:nvSpPr>
        <p:spPr>
          <a:xfrm>
            <a:off x="5089525" y="531813"/>
            <a:ext cx="3559175" cy="3364846"/>
          </a:xfrm>
          <a:prstGeom prst="rect">
            <a:avLst/>
          </a:prstGeom>
        </p:spPr>
        <p:txBody>
          <a:bodyPr anchor="ctr" anchorCtr="0"/>
          <a:lstStyle>
            <a:lvl1pPr marL="0" indent="0" algn="ctr">
              <a:buNone/>
              <a:defRPr/>
            </a:lvl1pPr>
          </a:lstStyle>
          <a:p>
            <a:r>
              <a:rPr lang="en-US"/>
              <a:t>Drag picture to placeholder or click icon to add</a:t>
            </a:r>
            <a:endParaRPr lang="en-US" dirty="0"/>
          </a:p>
        </p:txBody>
      </p:sp>
      <p:sp>
        <p:nvSpPr>
          <p:cNvPr id="9" name="Text Placeholder 8"/>
          <p:cNvSpPr>
            <a:spLocks noGrp="1"/>
          </p:cNvSpPr>
          <p:nvPr>
            <p:ph type="body" sz="quarter" idx="11"/>
          </p:nvPr>
        </p:nvSpPr>
        <p:spPr>
          <a:xfrm>
            <a:off x="5089525" y="4062350"/>
            <a:ext cx="3559175" cy="525145"/>
          </a:xfrm>
          <a:prstGeom prst="rect">
            <a:avLst/>
          </a:prstGeom>
        </p:spPr>
        <p:txBody>
          <a:bodyPr lIns="0" tIns="0" rIns="0" bIns="0"/>
          <a:lstStyle>
            <a:lvl1pPr marL="0" indent="0">
              <a:buNone/>
              <a:defRPr sz="1400"/>
            </a:lvl1pPr>
          </a:lstStyle>
          <a:p>
            <a:pPr lvl="0"/>
            <a:r>
              <a:rPr lang="en-US"/>
              <a:t>Click to edit Master text styles</a:t>
            </a:r>
          </a:p>
        </p:txBody>
      </p:sp>
      <p:sp>
        <p:nvSpPr>
          <p:cNvPr id="10" name="Rectangle 4"/>
          <p:cNvSpPr>
            <a:spLocks noChangeArrowheads="1"/>
          </p:cNvSpPr>
          <p:nvPr/>
        </p:nvSpPr>
        <p:spPr bwMode="ltGray">
          <a:xfrm>
            <a:off x="477679" y="4741653"/>
            <a:ext cx="2863168"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accent1">
                    <a:lumMod val="75000"/>
                  </a:schemeClr>
                </a:solidFill>
                <a:latin typeface="+mn-lt"/>
                <a:ea typeface="+mn-ea"/>
                <a:cs typeface="CiscoSans Thin"/>
              </a:rPr>
              <a:t>© 2017  Cisco and/or its affiliates. All rights reserved.   Cisco Confidential</a:t>
            </a:r>
          </a:p>
        </p:txBody>
      </p:sp>
    </p:spTree>
    <p:extLst>
      <p:ext uri="{BB962C8B-B14F-4D97-AF65-F5344CB8AC3E}">
        <p14:creationId xmlns:p14="http://schemas.microsoft.com/office/powerpoint/2010/main" val="3339482647"/>
      </p:ext>
    </p:extLst>
  </p:cSld>
  <p:clrMapOvr>
    <a:masterClrMapping/>
  </p:clrMapOvr>
  <p:extLst>
    <p:ext uri="{DCECCB84-F9BA-43D5-87BE-67443E8EF086}">
      <p15:sldGuideLst xmlns:p15="http://schemas.microsoft.com/office/powerpoint/2012/main">
        <p15:guide id="1" orient="horz" pos="1044">
          <p15:clr>
            <a:srgbClr val="FBAE40"/>
          </p15:clr>
        </p15:guide>
        <p15:guide id="2" pos="26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5_Half_Page_Picture">
    <p:spTree>
      <p:nvGrpSpPr>
        <p:cNvPr id="1" name=""/>
        <p:cNvGrpSpPr/>
        <p:nvPr/>
      </p:nvGrpSpPr>
      <p:grpSpPr>
        <a:xfrm>
          <a:off x="0" y="0"/>
          <a:ext cx="0" cy="0"/>
          <a:chOff x="0" y="0"/>
          <a:chExt cx="0" cy="0"/>
        </a:xfrm>
      </p:grpSpPr>
      <p:sp>
        <p:nvSpPr>
          <p:cNvPr id="4" name="Rectangle 3"/>
          <p:cNvSpPr/>
          <p:nvPr/>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tx2"/>
              </a:solidFill>
            </a:endParaRPr>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lumMod val="75000"/>
                  </a:schemeClr>
                </a:solidFill>
                <a:latin typeface="+mj-lt"/>
                <a:ea typeface="ＭＳ Ｐゴシック" charset="0"/>
                <a:cs typeface="Tipo de letra del sistema Fina" charset="0"/>
              </a:defRPr>
            </a:lvl1pPr>
          </a:lstStyle>
          <a:p>
            <a:pPr lvl="0"/>
            <a:r>
              <a:rPr lang="en-US"/>
              <a:t>Click to edit Master title style</a:t>
            </a:r>
            <a:endParaRPr lang="en-GB" dirty="0"/>
          </a:p>
        </p:txBody>
      </p:sp>
      <p:sp>
        <p:nvSpPr>
          <p:cNvPr id="7" name="Picture Placeholder 6"/>
          <p:cNvSpPr>
            <a:spLocks noGrp="1"/>
          </p:cNvSpPr>
          <p:nvPr>
            <p:ph type="pic" sz="quarter" idx="10"/>
          </p:nvPr>
        </p:nvSpPr>
        <p:spPr>
          <a:xfrm>
            <a:off x="5089525" y="531813"/>
            <a:ext cx="3559175" cy="4059236"/>
          </a:xfrm>
          <a:prstGeom prst="rect">
            <a:avLst/>
          </a:prstGeom>
        </p:spPr>
        <p:txBody>
          <a:bodyPr anchor="ctr" anchorCtr="0"/>
          <a:lstStyle>
            <a:lvl1pPr marL="0" indent="0" algn="ctr">
              <a:buNone/>
              <a:defRPr/>
            </a:lvl1pPr>
          </a:lstStyle>
          <a:p>
            <a:r>
              <a:rPr lang="en-US"/>
              <a:t>Drag picture to placeholder or click icon to add</a:t>
            </a:r>
            <a:endParaRPr lang="en-US" dirty="0"/>
          </a:p>
        </p:txBody>
      </p:sp>
      <p:sp>
        <p:nvSpPr>
          <p:cNvPr id="8" name="Rectangle 4"/>
          <p:cNvSpPr>
            <a:spLocks noChangeArrowheads="1"/>
          </p:cNvSpPr>
          <p:nvPr/>
        </p:nvSpPr>
        <p:spPr bwMode="ltGray">
          <a:xfrm>
            <a:off x="477679" y="4741653"/>
            <a:ext cx="3263592"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accent1">
                    <a:lumMod val="75000"/>
                  </a:schemeClr>
                </a:solidFill>
                <a:latin typeface="+mn-lt"/>
                <a:ea typeface="+mn-ea"/>
                <a:cs typeface="CiscoSans Thin"/>
              </a:rPr>
              <a:t>© 2017  Cisco and/or its affiliates. All rights reserved.   Cisco Confidential</a:t>
            </a:r>
          </a:p>
        </p:txBody>
      </p:sp>
    </p:spTree>
    <p:extLst>
      <p:ext uri="{BB962C8B-B14F-4D97-AF65-F5344CB8AC3E}">
        <p14:creationId xmlns:p14="http://schemas.microsoft.com/office/powerpoint/2010/main" val="1642764624"/>
      </p:ext>
    </p:extLst>
  </p:cSld>
  <p:clrMapOvr>
    <a:masterClrMapping/>
  </p:clrMapOvr>
  <p:extLst>
    <p:ext uri="{DCECCB84-F9BA-43D5-87BE-67443E8EF086}">
      <p15:sldGuideLst xmlns:p15="http://schemas.microsoft.com/office/powerpoint/2012/main">
        <p15:guide id="1" orient="horz" pos="1044">
          <p15:clr>
            <a:srgbClr val="FBAE40"/>
          </p15:clr>
        </p15:guide>
        <p15:guide id="2" pos="26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6_Half_Page_Headline Only">
    <p:spTree>
      <p:nvGrpSpPr>
        <p:cNvPr id="1" name=""/>
        <p:cNvGrpSpPr/>
        <p:nvPr/>
      </p:nvGrpSpPr>
      <p:grpSpPr>
        <a:xfrm>
          <a:off x="0" y="0"/>
          <a:ext cx="0" cy="0"/>
          <a:chOff x="0" y="0"/>
          <a:chExt cx="0" cy="0"/>
        </a:xfrm>
      </p:grpSpPr>
      <p:sp>
        <p:nvSpPr>
          <p:cNvPr id="4" name="Rectangle 3"/>
          <p:cNvSpPr/>
          <p:nvPr/>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solidFill>
                <a:schemeClr val="bg1"/>
              </a:solidFill>
            </a:endParaRPr>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lumMod val="75000"/>
                  </a:schemeClr>
                </a:solidFill>
                <a:latin typeface="+mj-lt"/>
                <a:ea typeface="ＭＳ Ｐゴシック" charset="0"/>
                <a:cs typeface="Tipo de letra del sistema Fina" charset="0"/>
              </a:defRPr>
            </a:lvl1pPr>
          </a:lstStyle>
          <a:p>
            <a:pPr lvl="0"/>
            <a:r>
              <a:rPr lang="en-US"/>
              <a:t>Click to edit Master title style</a:t>
            </a:r>
            <a:endParaRPr lang="en-GB" dirty="0"/>
          </a:p>
        </p:txBody>
      </p:sp>
      <p:sp>
        <p:nvSpPr>
          <p:cNvPr id="8" name="Rectangle 4"/>
          <p:cNvSpPr>
            <a:spLocks noChangeArrowheads="1"/>
          </p:cNvSpPr>
          <p:nvPr/>
        </p:nvSpPr>
        <p:spPr bwMode="ltGray">
          <a:xfrm>
            <a:off x="477678" y="4741653"/>
            <a:ext cx="2946839"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accent1">
                    <a:lumMod val="75000"/>
                  </a:schemeClr>
                </a:solidFill>
                <a:latin typeface="+mn-lt"/>
                <a:ea typeface="+mn-ea"/>
                <a:cs typeface="CiscoSans Thin"/>
              </a:rPr>
              <a:t>© 2017  Cisco and/or its affiliates. All rights reserved.   Cisco Confidential</a:t>
            </a:r>
          </a:p>
        </p:txBody>
      </p:sp>
    </p:spTree>
    <p:extLst>
      <p:ext uri="{BB962C8B-B14F-4D97-AF65-F5344CB8AC3E}">
        <p14:creationId xmlns:p14="http://schemas.microsoft.com/office/powerpoint/2010/main" val="1884465524"/>
      </p:ext>
    </p:extLst>
  </p:cSld>
  <p:clrMapOvr>
    <a:masterClrMapping/>
  </p:clrMapOvr>
  <p:extLst>
    <p:ext uri="{DCECCB84-F9BA-43D5-87BE-67443E8EF086}">
      <p15:sldGuideLst xmlns:p15="http://schemas.microsoft.com/office/powerpoint/2012/main">
        <p15:guide id="1" orient="horz" pos="104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7_Half_Page_Picture_Full">
    <p:spTree>
      <p:nvGrpSpPr>
        <p:cNvPr id="1" name=""/>
        <p:cNvGrpSpPr/>
        <p:nvPr/>
      </p:nvGrpSpPr>
      <p:grpSpPr>
        <a:xfrm>
          <a:off x="0" y="0"/>
          <a:ext cx="0" cy="0"/>
          <a:chOff x="0" y="0"/>
          <a:chExt cx="0" cy="0"/>
        </a:xfrm>
      </p:grpSpPr>
      <p:sp>
        <p:nvSpPr>
          <p:cNvPr id="4" name="Rectangle 3"/>
          <p:cNvSpPr/>
          <p:nvPr/>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lumMod val="75000"/>
                  </a:schemeClr>
                </a:solidFill>
                <a:latin typeface="+mj-lt"/>
                <a:ea typeface="ＭＳ Ｐゴシック" charset="0"/>
                <a:cs typeface="Tipo de letra del sistema Fina" charset="0"/>
              </a:defRPr>
            </a:lvl1pPr>
          </a:lstStyle>
          <a:p>
            <a:pPr lvl="0"/>
            <a:r>
              <a:rPr lang="en-US"/>
              <a:t>Click to edit Master title style</a:t>
            </a:r>
            <a:endParaRPr lang="en-GB" dirty="0"/>
          </a:p>
        </p:txBody>
      </p:sp>
      <p:sp>
        <p:nvSpPr>
          <p:cNvPr id="7" name="Picture Placeholder 6"/>
          <p:cNvSpPr>
            <a:spLocks noGrp="1"/>
          </p:cNvSpPr>
          <p:nvPr>
            <p:ph type="pic" sz="quarter" idx="10"/>
          </p:nvPr>
        </p:nvSpPr>
        <p:spPr>
          <a:xfrm>
            <a:off x="4580092" y="0"/>
            <a:ext cx="4563907" cy="5143500"/>
          </a:xfrm>
          <a:prstGeom prst="rect">
            <a:avLst/>
          </a:prstGeom>
        </p:spPr>
        <p:txBody>
          <a:bodyPr anchor="ctr" anchorCtr="0"/>
          <a:lstStyle>
            <a:lvl1pPr marL="0" indent="0" algn="ctr">
              <a:buNone/>
              <a:defRPr/>
            </a:lvl1pPr>
          </a:lstStyle>
          <a:p>
            <a:r>
              <a:rPr lang="en-US"/>
              <a:t>Drag picture to placeholder or click icon to add</a:t>
            </a:r>
            <a:endParaRPr lang="en-US" dirty="0"/>
          </a:p>
        </p:txBody>
      </p:sp>
      <p:sp>
        <p:nvSpPr>
          <p:cNvPr id="8" name="Rectangle 4"/>
          <p:cNvSpPr>
            <a:spLocks noChangeArrowheads="1"/>
          </p:cNvSpPr>
          <p:nvPr/>
        </p:nvSpPr>
        <p:spPr bwMode="ltGray">
          <a:xfrm>
            <a:off x="477679" y="4741653"/>
            <a:ext cx="3299450"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accent1">
                    <a:lumMod val="75000"/>
                  </a:schemeClr>
                </a:solidFill>
                <a:latin typeface="+mn-lt"/>
                <a:ea typeface="+mn-ea"/>
                <a:cs typeface="CiscoSans Thin"/>
              </a:rPr>
              <a:t>© 2017  Cisco and/or its affiliates. All rights reserved.   Cisco Confidential</a:t>
            </a:r>
          </a:p>
        </p:txBody>
      </p:sp>
    </p:spTree>
    <p:extLst>
      <p:ext uri="{BB962C8B-B14F-4D97-AF65-F5344CB8AC3E}">
        <p14:creationId xmlns:p14="http://schemas.microsoft.com/office/powerpoint/2010/main" val="1538180873"/>
      </p:ext>
    </p:extLst>
  </p:cSld>
  <p:clrMapOvr>
    <a:masterClrMapping/>
  </p:clrMapOvr>
  <p:extLst>
    <p:ext uri="{DCECCB84-F9BA-43D5-87BE-67443E8EF086}">
      <p15:sldGuideLst xmlns:p15="http://schemas.microsoft.com/office/powerpoint/2012/main">
        <p15:guide id="1" orient="horz" pos="1044">
          <p15:clr>
            <a:srgbClr val="FBAE40"/>
          </p15:clr>
        </p15:guide>
        <p15:guide id="3" orient="horz" pos="2193">
          <p15:clr>
            <a:srgbClr val="FBAE40"/>
          </p15:clr>
        </p15:guide>
        <p15:guide id="4" pos="2675">
          <p15:clr>
            <a:srgbClr val="FBAE40"/>
          </p15:clr>
        </p15:guide>
        <p15:guide id="7" pos="320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8_Half_Page_Chart">
    <p:spTree>
      <p:nvGrpSpPr>
        <p:cNvPr id="1" name=""/>
        <p:cNvGrpSpPr/>
        <p:nvPr/>
      </p:nvGrpSpPr>
      <p:grpSpPr>
        <a:xfrm>
          <a:off x="0" y="0"/>
          <a:ext cx="0" cy="0"/>
          <a:chOff x="0" y="0"/>
          <a:chExt cx="0" cy="0"/>
        </a:xfrm>
      </p:grpSpPr>
      <p:sp>
        <p:nvSpPr>
          <p:cNvPr id="4" name="Rectangle 3"/>
          <p:cNvSpPr/>
          <p:nvPr/>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lumMod val="75000"/>
                  </a:schemeClr>
                </a:solidFill>
                <a:latin typeface="+mj-lt"/>
                <a:ea typeface="ＭＳ Ｐゴシック" charset="0"/>
                <a:cs typeface="Tipo de letra del sistema Fina" charset="0"/>
              </a:defRPr>
            </a:lvl1pPr>
          </a:lstStyle>
          <a:p>
            <a:pPr lvl="0"/>
            <a:r>
              <a:rPr lang="en-US"/>
              <a:t>Click to edit Master title style</a:t>
            </a:r>
            <a:endParaRPr lang="en-GB" dirty="0"/>
          </a:p>
        </p:txBody>
      </p:sp>
      <p:sp>
        <p:nvSpPr>
          <p:cNvPr id="6" name="Chart Placeholder 5"/>
          <p:cNvSpPr>
            <a:spLocks noGrp="1"/>
          </p:cNvSpPr>
          <p:nvPr>
            <p:ph type="chart" sz="quarter" idx="10"/>
          </p:nvPr>
        </p:nvSpPr>
        <p:spPr>
          <a:xfrm>
            <a:off x="5089525" y="503238"/>
            <a:ext cx="3559175" cy="4087812"/>
          </a:xfrm>
          <a:prstGeom prst="rect">
            <a:avLst/>
          </a:prstGeom>
        </p:spPr>
        <p:txBody>
          <a:bodyPr anchor="ctr" anchorCtr="0"/>
          <a:lstStyle>
            <a:lvl1pPr marL="0" indent="0" algn="ctr">
              <a:buNone/>
              <a:defRPr/>
            </a:lvl1pPr>
          </a:lstStyle>
          <a:p>
            <a:r>
              <a:rPr lang="en-US"/>
              <a:t>Click icon to add chart</a:t>
            </a:r>
          </a:p>
        </p:txBody>
      </p:sp>
      <p:sp>
        <p:nvSpPr>
          <p:cNvPr id="8" name="Rectangle 4"/>
          <p:cNvSpPr>
            <a:spLocks noChangeArrowheads="1"/>
          </p:cNvSpPr>
          <p:nvPr/>
        </p:nvSpPr>
        <p:spPr bwMode="ltGray">
          <a:xfrm>
            <a:off x="477678" y="4741653"/>
            <a:ext cx="3179921"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accent1">
                    <a:lumMod val="75000"/>
                  </a:schemeClr>
                </a:solidFill>
                <a:latin typeface="+mn-lt"/>
                <a:ea typeface="+mn-ea"/>
                <a:cs typeface="CiscoSans Thin"/>
              </a:rPr>
              <a:t>© 2017  Cisco and/or its affiliates. All rights reserved.   Cisco Confidential</a:t>
            </a:r>
          </a:p>
        </p:txBody>
      </p:sp>
    </p:spTree>
    <p:extLst>
      <p:ext uri="{BB962C8B-B14F-4D97-AF65-F5344CB8AC3E}">
        <p14:creationId xmlns:p14="http://schemas.microsoft.com/office/powerpoint/2010/main" val="1301836755"/>
      </p:ext>
    </p:extLst>
  </p:cSld>
  <p:clrMapOvr>
    <a:masterClrMapping/>
  </p:clrMapOvr>
  <p:extLst>
    <p:ext uri="{DCECCB84-F9BA-43D5-87BE-67443E8EF086}">
      <p15:sldGuideLst xmlns:p15="http://schemas.microsoft.com/office/powerpoint/2012/main">
        <p15:guide id="3" orient="horz" pos="2196">
          <p15:clr>
            <a:srgbClr val="FBAE40"/>
          </p15:clr>
        </p15:guide>
        <p15:guide id="4" pos="2675">
          <p15:clr>
            <a:srgbClr val="FBAE40"/>
          </p15:clr>
        </p15:guide>
        <p15:guide id="7" pos="320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9_Half_Page_Table">
    <p:spTree>
      <p:nvGrpSpPr>
        <p:cNvPr id="1" name=""/>
        <p:cNvGrpSpPr/>
        <p:nvPr/>
      </p:nvGrpSpPr>
      <p:grpSpPr>
        <a:xfrm>
          <a:off x="0" y="0"/>
          <a:ext cx="0" cy="0"/>
          <a:chOff x="0" y="0"/>
          <a:chExt cx="0" cy="0"/>
        </a:xfrm>
      </p:grpSpPr>
      <p:sp>
        <p:nvSpPr>
          <p:cNvPr id="4" name="Rectangle 3"/>
          <p:cNvSpPr/>
          <p:nvPr/>
        </p:nvSpPr>
        <p:spPr>
          <a:xfrm>
            <a:off x="0" y="0"/>
            <a:ext cx="4580092"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3" name="Title Placeholder 5"/>
          <p:cNvSpPr>
            <a:spLocks noGrp="1"/>
          </p:cNvSpPr>
          <p:nvPr>
            <p:ph type="title"/>
          </p:nvPr>
        </p:nvSpPr>
        <p:spPr bwMode="auto">
          <a:xfrm>
            <a:off x="437766" y="1659731"/>
            <a:ext cx="3808797"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lvl1pPr algn="l" defTabSz="684213" rtl="0" eaLnBrk="1" fontAlgn="base" hangingPunct="1">
              <a:lnSpc>
                <a:spcPct val="85000"/>
              </a:lnSpc>
              <a:spcBef>
                <a:spcPct val="0"/>
              </a:spcBef>
              <a:spcAft>
                <a:spcPct val="0"/>
              </a:spcAft>
              <a:defRPr lang="en-GB" sz="3200" kern="1200" dirty="0">
                <a:solidFill>
                  <a:schemeClr val="bg1">
                    <a:lumMod val="75000"/>
                  </a:schemeClr>
                </a:solidFill>
                <a:latin typeface="+mj-lt"/>
                <a:ea typeface="ＭＳ Ｐゴシック" charset="0"/>
                <a:cs typeface="Tipo de letra del sistema Fina" charset="0"/>
              </a:defRPr>
            </a:lvl1pPr>
          </a:lstStyle>
          <a:p>
            <a:pPr lvl="0"/>
            <a:r>
              <a:rPr lang="en-US"/>
              <a:t>Click to edit Master title style</a:t>
            </a:r>
            <a:endParaRPr lang="en-GB" dirty="0"/>
          </a:p>
        </p:txBody>
      </p:sp>
      <p:sp>
        <p:nvSpPr>
          <p:cNvPr id="7" name="Table Placeholder 6"/>
          <p:cNvSpPr>
            <a:spLocks noGrp="1"/>
          </p:cNvSpPr>
          <p:nvPr>
            <p:ph type="tbl" sz="quarter" idx="10"/>
          </p:nvPr>
        </p:nvSpPr>
        <p:spPr>
          <a:xfrm>
            <a:off x="5089525" y="503238"/>
            <a:ext cx="3559175" cy="4087812"/>
          </a:xfrm>
          <a:prstGeom prst="rect">
            <a:avLst/>
          </a:prstGeom>
        </p:spPr>
        <p:txBody>
          <a:bodyPr anchor="ctr" anchorCtr="0"/>
          <a:lstStyle>
            <a:lvl1pPr marL="0" indent="0" algn="ctr">
              <a:buNone/>
              <a:defRPr/>
            </a:lvl1pPr>
          </a:lstStyle>
          <a:p>
            <a:r>
              <a:rPr lang="en-US"/>
              <a:t>Click icon to add table</a:t>
            </a:r>
          </a:p>
        </p:txBody>
      </p:sp>
      <p:sp>
        <p:nvSpPr>
          <p:cNvPr id="8" name="Rectangle 4"/>
          <p:cNvSpPr>
            <a:spLocks noChangeArrowheads="1"/>
          </p:cNvSpPr>
          <p:nvPr/>
        </p:nvSpPr>
        <p:spPr bwMode="ltGray">
          <a:xfrm>
            <a:off x="477678" y="4741653"/>
            <a:ext cx="3407027"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accent1">
                    <a:lumMod val="75000"/>
                  </a:schemeClr>
                </a:solidFill>
                <a:latin typeface="+mn-lt"/>
                <a:ea typeface="+mn-ea"/>
                <a:cs typeface="CiscoSans Thin"/>
              </a:rPr>
              <a:t>© 2017  Cisco and/or its affiliates. All rights reserved.   Cisco Confidential</a:t>
            </a:r>
          </a:p>
        </p:txBody>
      </p:sp>
    </p:spTree>
    <p:extLst>
      <p:ext uri="{BB962C8B-B14F-4D97-AF65-F5344CB8AC3E}">
        <p14:creationId xmlns:p14="http://schemas.microsoft.com/office/powerpoint/2010/main" val="1991378711"/>
      </p:ext>
    </p:extLst>
  </p:cSld>
  <p:clrMapOvr>
    <a:masterClrMapping/>
  </p:clrMapOvr>
  <p:extLst>
    <p:ext uri="{DCECCB84-F9BA-43D5-87BE-67443E8EF086}">
      <p15:sldGuideLst xmlns:p15="http://schemas.microsoft.com/office/powerpoint/2012/main">
        <p15:guide id="1" orient="horz" pos="1044">
          <p15:clr>
            <a:srgbClr val="FBAE40"/>
          </p15:clr>
        </p15:guide>
        <p15:guide id="3" orient="horz" pos="2196">
          <p15:clr>
            <a:srgbClr val="FBAE40"/>
          </p15:clr>
        </p15:guide>
        <p15:guide id="4" pos="2675">
          <p15:clr>
            <a:srgbClr val="FBAE40"/>
          </p15:clr>
        </p15:guide>
        <p15:guide id="7" pos="320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losing Slide">
    <p:spTree>
      <p:nvGrpSpPr>
        <p:cNvPr id="1" name=""/>
        <p:cNvGrpSpPr/>
        <p:nvPr/>
      </p:nvGrpSpPr>
      <p:grpSpPr>
        <a:xfrm>
          <a:off x="0" y="0"/>
          <a:ext cx="0" cy="0"/>
          <a:chOff x="0" y="0"/>
          <a:chExt cx="0" cy="0"/>
        </a:xfrm>
      </p:grpSpPr>
      <p:sp>
        <p:nvSpPr>
          <p:cNvPr id="4" name="Rectangle 3"/>
          <p:cNvSpPr/>
          <p:nvPr/>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6"/>
          <p:cNvSpPr>
            <a:spLocks noChangeAspect="1" noEditPoints="1"/>
          </p:cNvSpPr>
          <p:nvPr/>
        </p:nvSpPr>
        <p:spPr bwMode="auto">
          <a:xfrm>
            <a:off x="3762994" y="2129076"/>
            <a:ext cx="1618012" cy="859571"/>
          </a:xfrm>
          <a:custGeom>
            <a:avLst/>
            <a:gdLst>
              <a:gd name="T0" fmla="*/ 2671 w 3456"/>
              <a:gd name="T1" fmla="*/ 1521 h 1834"/>
              <a:gd name="T2" fmla="*/ 2857 w 3456"/>
              <a:gd name="T3" fmla="*/ 1677 h 1834"/>
              <a:gd name="T4" fmla="*/ 2975 w 3456"/>
              <a:gd name="T5" fmla="*/ 1465 h 1834"/>
              <a:gd name="T6" fmla="*/ 1129 w 3456"/>
              <a:gd name="T7" fmla="*/ 1823 h 1834"/>
              <a:gd name="T8" fmla="*/ 3082 w 3456"/>
              <a:gd name="T9" fmla="*/ 1330 h 1834"/>
              <a:gd name="T10" fmla="*/ 3082 w 3456"/>
              <a:gd name="T11" fmla="*/ 1712 h 1834"/>
              <a:gd name="T12" fmla="*/ 2700 w 3456"/>
              <a:gd name="T13" fmla="*/ 1809 h 1834"/>
              <a:gd name="T14" fmla="*/ 2513 w 3456"/>
              <a:gd name="T15" fmla="*/ 1479 h 1834"/>
              <a:gd name="T16" fmla="*/ 2783 w 3456"/>
              <a:gd name="T17" fmla="*/ 1211 h 1834"/>
              <a:gd name="T18" fmla="*/ 2351 w 3456"/>
              <a:gd name="T19" fmla="*/ 1392 h 1834"/>
              <a:gd name="T20" fmla="*/ 2136 w 3456"/>
              <a:gd name="T21" fmla="*/ 1381 h 1834"/>
              <a:gd name="T22" fmla="*/ 2093 w 3456"/>
              <a:gd name="T23" fmla="*/ 1625 h 1834"/>
              <a:gd name="T24" fmla="*/ 2335 w 3456"/>
              <a:gd name="T25" fmla="*/ 1658 h 1834"/>
              <a:gd name="T26" fmla="*/ 2174 w 3456"/>
              <a:gd name="T27" fmla="*/ 1832 h 1834"/>
              <a:gd name="T28" fmla="*/ 1903 w 3456"/>
              <a:gd name="T29" fmla="*/ 1605 h 1834"/>
              <a:gd name="T30" fmla="*/ 2047 w 3456"/>
              <a:gd name="T31" fmla="*/ 1249 h 1834"/>
              <a:gd name="T32" fmla="*/ 748 w 3456"/>
              <a:gd name="T33" fmla="*/ 1223 h 1834"/>
              <a:gd name="T34" fmla="*/ 642 w 3456"/>
              <a:gd name="T35" fmla="*/ 1359 h 1834"/>
              <a:gd name="T36" fmla="*/ 479 w 3456"/>
              <a:gd name="T37" fmla="*/ 1550 h 1834"/>
              <a:gd name="T38" fmla="*/ 697 w 3456"/>
              <a:gd name="T39" fmla="*/ 1676 h 1834"/>
              <a:gd name="T40" fmla="*/ 692 w 3456"/>
              <a:gd name="T41" fmla="*/ 1830 h 1834"/>
              <a:gd name="T42" fmla="*/ 370 w 3456"/>
              <a:gd name="T43" fmla="*/ 1710 h 1834"/>
              <a:gd name="T44" fmla="*/ 375 w 3456"/>
              <a:gd name="T45" fmla="*/ 1326 h 1834"/>
              <a:gd name="T46" fmla="*/ 1610 w 3456"/>
              <a:gd name="T47" fmla="*/ 1211 h 1834"/>
              <a:gd name="T48" fmla="*/ 1679 w 3456"/>
              <a:gd name="T49" fmla="*/ 1350 h 1834"/>
              <a:gd name="T50" fmla="*/ 1494 w 3456"/>
              <a:gd name="T51" fmla="*/ 1373 h 1834"/>
              <a:gd name="T52" fmla="*/ 1634 w 3456"/>
              <a:gd name="T53" fmla="*/ 1470 h 1834"/>
              <a:gd name="T54" fmla="*/ 1737 w 3456"/>
              <a:gd name="T55" fmla="*/ 1694 h 1834"/>
              <a:gd name="T56" fmla="*/ 1524 w 3456"/>
              <a:gd name="T57" fmla="*/ 1833 h 1834"/>
              <a:gd name="T58" fmla="*/ 1334 w 3456"/>
              <a:gd name="T59" fmla="*/ 1678 h 1834"/>
              <a:gd name="T60" fmla="*/ 1552 w 3456"/>
              <a:gd name="T61" fmla="*/ 1690 h 1834"/>
              <a:gd name="T62" fmla="*/ 1520 w 3456"/>
              <a:gd name="T63" fmla="*/ 1584 h 1834"/>
              <a:gd name="T64" fmla="*/ 1350 w 3456"/>
              <a:gd name="T65" fmla="*/ 1473 h 1834"/>
              <a:gd name="T66" fmla="*/ 1446 w 3456"/>
              <a:gd name="T67" fmla="*/ 1227 h 1834"/>
              <a:gd name="T68" fmla="*/ 3456 w 3456"/>
              <a:gd name="T69" fmla="*/ 569 h 1834"/>
              <a:gd name="T70" fmla="*/ 3328 w 3456"/>
              <a:gd name="T71" fmla="*/ 780 h 1834"/>
              <a:gd name="T72" fmla="*/ 3381 w 3456"/>
              <a:gd name="T73" fmla="*/ 493 h 1834"/>
              <a:gd name="T74" fmla="*/ 1793 w 3456"/>
              <a:gd name="T75" fmla="*/ 766 h 1834"/>
              <a:gd name="T76" fmla="*/ 1653 w 3456"/>
              <a:gd name="T77" fmla="*/ 727 h 1834"/>
              <a:gd name="T78" fmla="*/ 113 w 3456"/>
              <a:gd name="T79" fmla="*/ 503 h 1834"/>
              <a:gd name="T80" fmla="*/ 95 w 3456"/>
              <a:gd name="T81" fmla="*/ 801 h 1834"/>
              <a:gd name="T82" fmla="*/ 10 w 3456"/>
              <a:gd name="T83" fmla="*/ 531 h 1834"/>
              <a:gd name="T84" fmla="*/ 3040 w 3456"/>
              <a:gd name="T85" fmla="*/ 340 h 1834"/>
              <a:gd name="T86" fmla="*/ 2929 w 3456"/>
              <a:gd name="T87" fmla="*/ 793 h 1834"/>
              <a:gd name="T88" fmla="*/ 2947 w 3456"/>
              <a:gd name="T89" fmla="*/ 287 h 1834"/>
              <a:gd name="T90" fmla="*/ 2214 w 3456"/>
              <a:gd name="T91" fmla="*/ 748 h 1834"/>
              <a:gd name="T92" fmla="*/ 2069 w 3456"/>
              <a:gd name="T93" fmla="*/ 748 h 1834"/>
              <a:gd name="T94" fmla="*/ 1335 w 3456"/>
              <a:gd name="T95" fmla="*/ 287 h 1834"/>
              <a:gd name="T96" fmla="*/ 1353 w 3456"/>
              <a:gd name="T97" fmla="*/ 793 h 1834"/>
              <a:gd name="T98" fmla="*/ 1242 w 3456"/>
              <a:gd name="T99" fmla="*/ 340 h 1834"/>
              <a:gd name="T100" fmla="*/ 553 w 3456"/>
              <a:gd name="T101" fmla="*/ 322 h 1834"/>
              <a:gd name="T102" fmla="*/ 468 w 3456"/>
              <a:gd name="T103" fmla="*/ 801 h 1834"/>
              <a:gd name="T104" fmla="*/ 450 w 3456"/>
              <a:gd name="T105" fmla="*/ 295 h 1834"/>
              <a:gd name="T106" fmla="*/ 2630 w 3456"/>
              <a:gd name="T107" fmla="*/ 879 h 1834"/>
              <a:gd name="T108" fmla="*/ 2490 w 3456"/>
              <a:gd name="T109" fmla="*/ 917 h 1834"/>
              <a:gd name="T110" fmla="*/ 902 w 3456"/>
              <a:gd name="T111" fmla="*/ 0 h 1834"/>
              <a:gd name="T112" fmla="*/ 955 w 3456"/>
              <a:gd name="T113" fmla="*/ 931 h 1834"/>
              <a:gd name="T114" fmla="*/ 826 w 3456"/>
              <a:gd name="T115" fmla="*/ 75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56" h="1834">
                <a:moveTo>
                  <a:pt x="2828" y="1362"/>
                </a:moveTo>
                <a:lnTo>
                  <a:pt x="2798" y="1364"/>
                </a:lnTo>
                <a:lnTo>
                  <a:pt x="2771" y="1371"/>
                </a:lnTo>
                <a:lnTo>
                  <a:pt x="2747" y="1384"/>
                </a:lnTo>
                <a:lnTo>
                  <a:pt x="2725" y="1400"/>
                </a:lnTo>
                <a:lnTo>
                  <a:pt x="2706" y="1419"/>
                </a:lnTo>
                <a:lnTo>
                  <a:pt x="2691" y="1441"/>
                </a:lnTo>
                <a:lnTo>
                  <a:pt x="2680" y="1465"/>
                </a:lnTo>
                <a:lnTo>
                  <a:pt x="2674" y="1492"/>
                </a:lnTo>
                <a:lnTo>
                  <a:pt x="2671" y="1521"/>
                </a:lnTo>
                <a:lnTo>
                  <a:pt x="2674" y="1549"/>
                </a:lnTo>
                <a:lnTo>
                  <a:pt x="2680" y="1577"/>
                </a:lnTo>
                <a:lnTo>
                  <a:pt x="2691" y="1601"/>
                </a:lnTo>
                <a:lnTo>
                  <a:pt x="2706" y="1623"/>
                </a:lnTo>
                <a:lnTo>
                  <a:pt x="2725" y="1642"/>
                </a:lnTo>
                <a:lnTo>
                  <a:pt x="2747" y="1658"/>
                </a:lnTo>
                <a:lnTo>
                  <a:pt x="2771" y="1669"/>
                </a:lnTo>
                <a:lnTo>
                  <a:pt x="2798" y="1677"/>
                </a:lnTo>
                <a:lnTo>
                  <a:pt x="2828" y="1680"/>
                </a:lnTo>
                <a:lnTo>
                  <a:pt x="2857" y="1677"/>
                </a:lnTo>
                <a:lnTo>
                  <a:pt x="2883" y="1669"/>
                </a:lnTo>
                <a:lnTo>
                  <a:pt x="2908" y="1658"/>
                </a:lnTo>
                <a:lnTo>
                  <a:pt x="2930" y="1642"/>
                </a:lnTo>
                <a:lnTo>
                  <a:pt x="2948" y="1623"/>
                </a:lnTo>
                <a:lnTo>
                  <a:pt x="2964" y="1601"/>
                </a:lnTo>
                <a:lnTo>
                  <a:pt x="2975" y="1577"/>
                </a:lnTo>
                <a:lnTo>
                  <a:pt x="2982" y="1549"/>
                </a:lnTo>
                <a:lnTo>
                  <a:pt x="2985" y="1521"/>
                </a:lnTo>
                <a:lnTo>
                  <a:pt x="2982" y="1492"/>
                </a:lnTo>
                <a:lnTo>
                  <a:pt x="2975" y="1465"/>
                </a:lnTo>
                <a:lnTo>
                  <a:pt x="2964" y="1441"/>
                </a:lnTo>
                <a:lnTo>
                  <a:pt x="2948" y="1419"/>
                </a:lnTo>
                <a:lnTo>
                  <a:pt x="2930" y="1400"/>
                </a:lnTo>
                <a:lnTo>
                  <a:pt x="2908" y="1384"/>
                </a:lnTo>
                <a:lnTo>
                  <a:pt x="2883" y="1371"/>
                </a:lnTo>
                <a:lnTo>
                  <a:pt x="2857" y="1364"/>
                </a:lnTo>
                <a:lnTo>
                  <a:pt x="2828" y="1362"/>
                </a:lnTo>
                <a:close/>
                <a:moveTo>
                  <a:pt x="977" y="1218"/>
                </a:moveTo>
                <a:lnTo>
                  <a:pt x="1129" y="1218"/>
                </a:lnTo>
                <a:lnTo>
                  <a:pt x="1129" y="1823"/>
                </a:lnTo>
                <a:lnTo>
                  <a:pt x="977" y="1823"/>
                </a:lnTo>
                <a:lnTo>
                  <a:pt x="977" y="1218"/>
                </a:lnTo>
                <a:close/>
                <a:moveTo>
                  <a:pt x="2828" y="1208"/>
                </a:moveTo>
                <a:lnTo>
                  <a:pt x="2873" y="1211"/>
                </a:lnTo>
                <a:lnTo>
                  <a:pt x="2916" y="1219"/>
                </a:lnTo>
                <a:lnTo>
                  <a:pt x="2955" y="1232"/>
                </a:lnTo>
                <a:lnTo>
                  <a:pt x="2992" y="1251"/>
                </a:lnTo>
                <a:lnTo>
                  <a:pt x="3026" y="1273"/>
                </a:lnTo>
                <a:lnTo>
                  <a:pt x="3056" y="1299"/>
                </a:lnTo>
                <a:lnTo>
                  <a:pt x="3082" y="1330"/>
                </a:lnTo>
                <a:lnTo>
                  <a:pt x="3104" y="1363"/>
                </a:lnTo>
                <a:lnTo>
                  <a:pt x="3121" y="1398"/>
                </a:lnTo>
                <a:lnTo>
                  <a:pt x="3134" y="1437"/>
                </a:lnTo>
                <a:lnTo>
                  <a:pt x="3142" y="1479"/>
                </a:lnTo>
                <a:lnTo>
                  <a:pt x="3145" y="1521"/>
                </a:lnTo>
                <a:lnTo>
                  <a:pt x="3142" y="1563"/>
                </a:lnTo>
                <a:lnTo>
                  <a:pt x="3134" y="1604"/>
                </a:lnTo>
                <a:lnTo>
                  <a:pt x="3121" y="1642"/>
                </a:lnTo>
                <a:lnTo>
                  <a:pt x="3104" y="1679"/>
                </a:lnTo>
                <a:lnTo>
                  <a:pt x="3082" y="1712"/>
                </a:lnTo>
                <a:lnTo>
                  <a:pt x="3056" y="1742"/>
                </a:lnTo>
                <a:lnTo>
                  <a:pt x="3026" y="1769"/>
                </a:lnTo>
                <a:lnTo>
                  <a:pt x="2992" y="1791"/>
                </a:lnTo>
                <a:lnTo>
                  <a:pt x="2955" y="1809"/>
                </a:lnTo>
                <a:lnTo>
                  <a:pt x="2916" y="1822"/>
                </a:lnTo>
                <a:lnTo>
                  <a:pt x="2873" y="1831"/>
                </a:lnTo>
                <a:lnTo>
                  <a:pt x="2828" y="1834"/>
                </a:lnTo>
                <a:lnTo>
                  <a:pt x="2783" y="1831"/>
                </a:lnTo>
                <a:lnTo>
                  <a:pt x="2740" y="1822"/>
                </a:lnTo>
                <a:lnTo>
                  <a:pt x="2700" y="1809"/>
                </a:lnTo>
                <a:lnTo>
                  <a:pt x="2663" y="1791"/>
                </a:lnTo>
                <a:lnTo>
                  <a:pt x="2630" y="1769"/>
                </a:lnTo>
                <a:lnTo>
                  <a:pt x="2599" y="1742"/>
                </a:lnTo>
                <a:lnTo>
                  <a:pt x="2573" y="1712"/>
                </a:lnTo>
                <a:lnTo>
                  <a:pt x="2551" y="1679"/>
                </a:lnTo>
                <a:lnTo>
                  <a:pt x="2534" y="1642"/>
                </a:lnTo>
                <a:lnTo>
                  <a:pt x="2521" y="1604"/>
                </a:lnTo>
                <a:lnTo>
                  <a:pt x="2513" y="1563"/>
                </a:lnTo>
                <a:lnTo>
                  <a:pt x="2510" y="1521"/>
                </a:lnTo>
                <a:lnTo>
                  <a:pt x="2513" y="1479"/>
                </a:lnTo>
                <a:lnTo>
                  <a:pt x="2521" y="1437"/>
                </a:lnTo>
                <a:lnTo>
                  <a:pt x="2534" y="1398"/>
                </a:lnTo>
                <a:lnTo>
                  <a:pt x="2551" y="1363"/>
                </a:lnTo>
                <a:lnTo>
                  <a:pt x="2573" y="1330"/>
                </a:lnTo>
                <a:lnTo>
                  <a:pt x="2599" y="1299"/>
                </a:lnTo>
                <a:lnTo>
                  <a:pt x="2630" y="1273"/>
                </a:lnTo>
                <a:lnTo>
                  <a:pt x="2663" y="1251"/>
                </a:lnTo>
                <a:lnTo>
                  <a:pt x="2700" y="1232"/>
                </a:lnTo>
                <a:lnTo>
                  <a:pt x="2740" y="1219"/>
                </a:lnTo>
                <a:lnTo>
                  <a:pt x="2783" y="1211"/>
                </a:lnTo>
                <a:lnTo>
                  <a:pt x="2828" y="1208"/>
                </a:lnTo>
                <a:close/>
                <a:moveTo>
                  <a:pt x="2213" y="1208"/>
                </a:moveTo>
                <a:lnTo>
                  <a:pt x="2242" y="1209"/>
                </a:lnTo>
                <a:lnTo>
                  <a:pt x="2268" y="1211"/>
                </a:lnTo>
                <a:lnTo>
                  <a:pt x="2292" y="1215"/>
                </a:lnTo>
                <a:lnTo>
                  <a:pt x="2312" y="1219"/>
                </a:lnTo>
                <a:lnTo>
                  <a:pt x="2329" y="1223"/>
                </a:lnTo>
                <a:lnTo>
                  <a:pt x="2343" y="1227"/>
                </a:lnTo>
                <a:lnTo>
                  <a:pt x="2351" y="1230"/>
                </a:lnTo>
                <a:lnTo>
                  <a:pt x="2351" y="1392"/>
                </a:lnTo>
                <a:lnTo>
                  <a:pt x="2346" y="1389"/>
                </a:lnTo>
                <a:lnTo>
                  <a:pt x="2335" y="1384"/>
                </a:lnTo>
                <a:lnTo>
                  <a:pt x="2321" y="1377"/>
                </a:lnTo>
                <a:lnTo>
                  <a:pt x="2302" y="1371"/>
                </a:lnTo>
                <a:lnTo>
                  <a:pt x="2279" y="1365"/>
                </a:lnTo>
                <a:lnTo>
                  <a:pt x="2253" y="1360"/>
                </a:lnTo>
                <a:lnTo>
                  <a:pt x="2223" y="1359"/>
                </a:lnTo>
                <a:lnTo>
                  <a:pt x="2192" y="1362"/>
                </a:lnTo>
                <a:lnTo>
                  <a:pt x="2163" y="1369"/>
                </a:lnTo>
                <a:lnTo>
                  <a:pt x="2136" y="1381"/>
                </a:lnTo>
                <a:lnTo>
                  <a:pt x="2113" y="1396"/>
                </a:lnTo>
                <a:lnTo>
                  <a:pt x="2095" y="1415"/>
                </a:lnTo>
                <a:lnTo>
                  <a:pt x="2079" y="1437"/>
                </a:lnTo>
                <a:lnTo>
                  <a:pt x="2067" y="1463"/>
                </a:lnTo>
                <a:lnTo>
                  <a:pt x="2060" y="1490"/>
                </a:lnTo>
                <a:lnTo>
                  <a:pt x="2058" y="1521"/>
                </a:lnTo>
                <a:lnTo>
                  <a:pt x="2060" y="1550"/>
                </a:lnTo>
                <a:lnTo>
                  <a:pt x="2066" y="1578"/>
                </a:lnTo>
                <a:lnTo>
                  <a:pt x="2078" y="1602"/>
                </a:lnTo>
                <a:lnTo>
                  <a:pt x="2093" y="1625"/>
                </a:lnTo>
                <a:lnTo>
                  <a:pt x="2112" y="1644"/>
                </a:lnTo>
                <a:lnTo>
                  <a:pt x="2135" y="1660"/>
                </a:lnTo>
                <a:lnTo>
                  <a:pt x="2162" y="1672"/>
                </a:lnTo>
                <a:lnTo>
                  <a:pt x="2191" y="1679"/>
                </a:lnTo>
                <a:lnTo>
                  <a:pt x="2223" y="1682"/>
                </a:lnTo>
                <a:lnTo>
                  <a:pt x="2253" y="1680"/>
                </a:lnTo>
                <a:lnTo>
                  <a:pt x="2279" y="1676"/>
                </a:lnTo>
                <a:lnTo>
                  <a:pt x="2301" y="1671"/>
                </a:lnTo>
                <a:lnTo>
                  <a:pt x="2321" y="1664"/>
                </a:lnTo>
                <a:lnTo>
                  <a:pt x="2335" y="1658"/>
                </a:lnTo>
                <a:lnTo>
                  <a:pt x="2346" y="1653"/>
                </a:lnTo>
                <a:lnTo>
                  <a:pt x="2351" y="1649"/>
                </a:lnTo>
                <a:lnTo>
                  <a:pt x="2351" y="1812"/>
                </a:lnTo>
                <a:lnTo>
                  <a:pt x="2339" y="1816"/>
                </a:lnTo>
                <a:lnTo>
                  <a:pt x="2322" y="1820"/>
                </a:lnTo>
                <a:lnTo>
                  <a:pt x="2300" y="1826"/>
                </a:lnTo>
                <a:lnTo>
                  <a:pt x="2275" y="1830"/>
                </a:lnTo>
                <a:lnTo>
                  <a:pt x="2245" y="1833"/>
                </a:lnTo>
                <a:lnTo>
                  <a:pt x="2213" y="1834"/>
                </a:lnTo>
                <a:lnTo>
                  <a:pt x="2174" y="1832"/>
                </a:lnTo>
                <a:lnTo>
                  <a:pt x="2136" y="1826"/>
                </a:lnTo>
                <a:lnTo>
                  <a:pt x="2100" y="1815"/>
                </a:lnTo>
                <a:lnTo>
                  <a:pt x="2065" y="1801"/>
                </a:lnTo>
                <a:lnTo>
                  <a:pt x="2033" y="1783"/>
                </a:lnTo>
                <a:lnTo>
                  <a:pt x="2002" y="1762"/>
                </a:lnTo>
                <a:lnTo>
                  <a:pt x="1975" y="1737"/>
                </a:lnTo>
                <a:lnTo>
                  <a:pt x="1952" y="1710"/>
                </a:lnTo>
                <a:lnTo>
                  <a:pt x="1931" y="1678"/>
                </a:lnTo>
                <a:lnTo>
                  <a:pt x="1915" y="1643"/>
                </a:lnTo>
                <a:lnTo>
                  <a:pt x="1903" y="1605"/>
                </a:lnTo>
                <a:lnTo>
                  <a:pt x="1896" y="1564"/>
                </a:lnTo>
                <a:lnTo>
                  <a:pt x="1892" y="1521"/>
                </a:lnTo>
                <a:lnTo>
                  <a:pt x="1896" y="1477"/>
                </a:lnTo>
                <a:lnTo>
                  <a:pt x="1904" y="1434"/>
                </a:lnTo>
                <a:lnTo>
                  <a:pt x="1917" y="1395"/>
                </a:lnTo>
                <a:lnTo>
                  <a:pt x="1934" y="1359"/>
                </a:lnTo>
                <a:lnTo>
                  <a:pt x="1957" y="1326"/>
                </a:lnTo>
                <a:lnTo>
                  <a:pt x="1984" y="1296"/>
                </a:lnTo>
                <a:lnTo>
                  <a:pt x="2014" y="1271"/>
                </a:lnTo>
                <a:lnTo>
                  <a:pt x="2047" y="1249"/>
                </a:lnTo>
                <a:lnTo>
                  <a:pt x="2085" y="1231"/>
                </a:lnTo>
                <a:lnTo>
                  <a:pt x="2125" y="1218"/>
                </a:lnTo>
                <a:lnTo>
                  <a:pt x="2168" y="1211"/>
                </a:lnTo>
                <a:lnTo>
                  <a:pt x="2213" y="1208"/>
                </a:lnTo>
                <a:close/>
                <a:moveTo>
                  <a:pt x="630" y="1208"/>
                </a:moveTo>
                <a:lnTo>
                  <a:pt x="660" y="1209"/>
                </a:lnTo>
                <a:lnTo>
                  <a:pt x="687" y="1211"/>
                </a:lnTo>
                <a:lnTo>
                  <a:pt x="711" y="1215"/>
                </a:lnTo>
                <a:lnTo>
                  <a:pt x="731" y="1219"/>
                </a:lnTo>
                <a:lnTo>
                  <a:pt x="748" y="1223"/>
                </a:lnTo>
                <a:lnTo>
                  <a:pt x="760" y="1227"/>
                </a:lnTo>
                <a:lnTo>
                  <a:pt x="769" y="1230"/>
                </a:lnTo>
                <a:lnTo>
                  <a:pt x="769" y="1392"/>
                </a:lnTo>
                <a:lnTo>
                  <a:pt x="763" y="1389"/>
                </a:lnTo>
                <a:lnTo>
                  <a:pt x="754" y="1384"/>
                </a:lnTo>
                <a:lnTo>
                  <a:pt x="739" y="1377"/>
                </a:lnTo>
                <a:lnTo>
                  <a:pt x="721" y="1371"/>
                </a:lnTo>
                <a:lnTo>
                  <a:pt x="697" y="1365"/>
                </a:lnTo>
                <a:lnTo>
                  <a:pt x="671" y="1360"/>
                </a:lnTo>
                <a:lnTo>
                  <a:pt x="642" y="1359"/>
                </a:lnTo>
                <a:lnTo>
                  <a:pt x="611" y="1362"/>
                </a:lnTo>
                <a:lnTo>
                  <a:pt x="581" y="1369"/>
                </a:lnTo>
                <a:lnTo>
                  <a:pt x="555" y="1381"/>
                </a:lnTo>
                <a:lnTo>
                  <a:pt x="532" y="1396"/>
                </a:lnTo>
                <a:lnTo>
                  <a:pt x="513" y="1415"/>
                </a:lnTo>
                <a:lnTo>
                  <a:pt x="497" y="1437"/>
                </a:lnTo>
                <a:lnTo>
                  <a:pt x="485" y="1463"/>
                </a:lnTo>
                <a:lnTo>
                  <a:pt x="479" y="1490"/>
                </a:lnTo>
                <a:lnTo>
                  <a:pt x="475" y="1521"/>
                </a:lnTo>
                <a:lnTo>
                  <a:pt x="479" y="1550"/>
                </a:lnTo>
                <a:lnTo>
                  <a:pt x="485" y="1578"/>
                </a:lnTo>
                <a:lnTo>
                  <a:pt x="496" y="1602"/>
                </a:lnTo>
                <a:lnTo>
                  <a:pt x="512" y="1625"/>
                </a:lnTo>
                <a:lnTo>
                  <a:pt x="531" y="1644"/>
                </a:lnTo>
                <a:lnTo>
                  <a:pt x="554" y="1660"/>
                </a:lnTo>
                <a:lnTo>
                  <a:pt x="580" y="1672"/>
                </a:lnTo>
                <a:lnTo>
                  <a:pt x="610" y="1679"/>
                </a:lnTo>
                <a:lnTo>
                  <a:pt x="642" y="1682"/>
                </a:lnTo>
                <a:lnTo>
                  <a:pt x="671" y="1680"/>
                </a:lnTo>
                <a:lnTo>
                  <a:pt x="697" y="1676"/>
                </a:lnTo>
                <a:lnTo>
                  <a:pt x="719" y="1671"/>
                </a:lnTo>
                <a:lnTo>
                  <a:pt x="738" y="1664"/>
                </a:lnTo>
                <a:lnTo>
                  <a:pt x="753" y="1658"/>
                </a:lnTo>
                <a:lnTo>
                  <a:pt x="763" y="1653"/>
                </a:lnTo>
                <a:lnTo>
                  <a:pt x="769" y="1649"/>
                </a:lnTo>
                <a:lnTo>
                  <a:pt x="769" y="1812"/>
                </a:lnTo>
                <a:lnTo>
                  <a:pt x="757" y="1816"/>
                </a:lnTo>
                <a:lnTo>
                  <a:pt x="740" y="1820"/>
                </a:lnTo>
                <a:lnTo>
                  <a:pt x="718" y="1826"/>
                </a:lnTo>
                <a:lnTo>
                  <a:pt x="692" y="1830"/>
                </a:lnTo>
                <a:lnTo>
                  <a:pt x="663" y="1833"/>
                </a:lnTo>
                <a:lnTo>
                  <a:pt x="630" y="1834"/>
                </a:lnTo>
                <a:lnTo>
                  <a:pt x="592" y="1832"/>
                </a:lnTo>
                <a:lnTo>
                  <a:pt x="554" y="1826"/>
                </a:lnTo>
                <a:lnTo>
                  <a:pt x="518" y="1815"/>
                </a:lnTo>
                <a:lnTo>
                  <a:pt x="484" y="1801"/>
                </a:lnTo>
                <a:lnTo>
                  <a:pt x="451" y="1783"/>
                </a:lnTo>
                <a:lnTo>
                  <a:pt x="421" y="1762"/>
                </a:lnTo>
                <a:lnTo>
                  <a:pt x="394" y="1737"/>
                </a:lnTo>
                <a:lnTo>
                  <a:pt x="370" y="1710"/>
                </a:lnTo>
                <a:lnTo>
                  <a:pt x="350" y="1678"/>
                </a:lnTo>
                <a:lnTo>
                  <a:pt x="333" y="1643"/>
                </a:lnTo>
                <a:lnTo>
                  <a:pt x="322" y="1605"/>
                </a:lnTo>
                <a:lnTo>
                  <a:pt x="314" y="1564"/>
                </a:lnTo>
                <a:lnTo>
                  <a:pt x="311" y="1521"/>
                </a:lnTo>
                <a:lnTo>
                  <a:pt x="314" y="1477"/>
                </a:lnTo>
                <a:lnTo>
                  <a:pt x="323" y="1434"/>
                </a:lnTo>
                <a:lnTo>
                  <a:pt x="335" y="1395"/>
                </a:lnTo>
                <a:lnTo>
                  <a:pt x="353" y="1359"/>
                </a:lnTo>
                <a:lnTo>
                  <a:pt x="375" y="1326"/>
                </a:lnTo>
                <a:lnTo>
                  <a:pt x="402" y="1296"/>
                </a:lnTo>
                <a:lnTo>
                  <a:pt x="433" y="1271"/>
                </a:lnTo>
                <a:lnTo>
                  <a:pt x="466" y="1249"/>
                </a:lnTo>
                <a:lnTo>
                  <a:pt x="503" y="1231"/>
                </a:lnTo>
                <a:lnTo>
                  <a:pt x="544" y="1218"/>
                </a:lnTo>
                <a:lnTo>
                  <a:pt x="585" y="1211"/>
                </a:lnTo>
                <a:lnTo>
                  <a:pt x="630" y="1208"/>
                </a:lnTo>
                <a:close/>
                <a:moveTo>
                  <a:pt x="1556" y="1208"/>
                </a:moveTo>
                <a:lnTo>
                  <a:pt x="1583" y="1209"/>
                </a:lnTo>
                <a:lnTo>
                  <a:pt x="1610" y="1211"/>
                </a:lnTo>
                <a:lnTo>
                  <a:pt x="1634" y="1213"/>
                </a:lnTo>
                <a:lnTo>
                  <a:pt x="1656" y="1217"/>
                </a:lnTo>
                <a:lnTo>
                  <a:pt x="1675" y="1220"/>
                </a:lnTo>
                <a:lnTo>
                  <a:pt x="1689" y="1223"/>
                </a:lnTo>
                <a:lnTo>
                  <a:pt x="1699" y="1226"/>
                </a:lnTo>
                <a:lnTo>
                  <a:pt x="1704" y="1227"/>
                </a:lnTo>
                <a:lnTo>
                  <a:pt x="1704" y="1356"/>
                </a:lnTo>
                <a:lnTo>
                  <a:pt x="1700" y="1355"/>
                </a:lnTo>
                <a:lnTo>
                  <a:pt x="1691" y="1353"/>
                </a:lnTo>
                <a:lnTo>
                  <a:pt x="1679" y="1350"/>
                </a:lnTo>
                <a:lnTo>
                  <a:pt x="1663" y="1347"/>
                </a:lnTo>
                <a:lnTo>
                  <a:pt x="1645" y="1343"/>
                </a:lnTo>
                <a:lnTo>
                  <a:pt x="1625" y="1340"/>
                </a:lnTo>
                <a:lnTo>
                  <a:pt x="1605" y="1338"/>
                </a:lnTo>
                <a:lnTo>
                  <a:pt x="1586" y="1337"/>
                </a:lnTo>
                <a:lnTo>
                  <a:pt x="1557" y="1339"/>
                </a:lnTo>
                <a:lnTo>
                  <a:pt x="1534" y="1344"/>
                </a:lnTo>
                <a:lnTo>
                  <a:pt x="1515" y="1351"/>
                </a:lnTo>
                <a:lnTo>
                  <a:pt x="1502" y="1362"/>
                </a:lnTo>
                <a:lnTo>
                  <a:pt x="1494" y="1373"/>
                </a:lnTo>
                <a:lnTo>
                  <a:pt x="1491" y="1387"/>
                </a:lnTo>
                <a:lnTo>
                  <a:pt x="1494" y="1402"/>
                </a:lnTo>
                <a:lnTo>
                  <a:pt x="1501" y="1413"/>
                </a:lnTo>
                <a:lnTo>
                  <a:pt x="1511" y="1423"/>
                </a:lnTo>
                <a:lnTo>
                  <a:pt x="1523" y="1430"/>
                </a:lnTo>
                <a:lnTo>
                  <a:pt x="1536" y="1436"/>
                </a:lnTo>
                <a:lnTo>
                  <a:pt x="1549" y="1441"/>
                </a:lnTo>
                <a:lnTo>
                  <a:pt x="1560" y="1445"/>
                </a:lnTo>
                <a:lnTo>
                  <a:pt x="1602" y="1458"/>
                </a:lnTo>
                <a:lnTo>
                  <a:pt x="1634" y="1470"/>
                </a:lnTo>
                <a:lnTo>
                  <a:pt x="1661" y="1484"/>
                </a:lnTo>
                <a:lnTo>
                  <a:pt x="1684" y="1501"/>
                </a:lnTo>
                <a:lnTo>
                  <a:pt x="1703" y="1519"/>
                </a:lnTo>
                <a:lnTo>
                  <a:pt x="1719" y="1539"/>
                </a:lnTo>
                <a:lnTo>
                  <a:pt x="1731" y="1560"/>
                </a:lnTo>
                <a:lnTo>
                  <a:pt x="1740" y="1583"/>
                </a:lnTo>
                <a:lnTo>
                  <a:pt x="1745" y="1606"/>
                </a:lnTo>
                <a:lnTo>
                  <a:pt x="1746" y="1630"/>
                </a:lnTo>
                <a:lnTo>
                  <a:pt x="1744" y="1664"/>
                </a:lnTo>
                <a:lnTo>
                  <a:pt x="1737" y="1694"/>
                </a:lnTo>
                <a:lnTo>
                  <a:pt x="1727" y="1720"/>
                </a:lnTo>
                <a:lnTo>
                  <a:pt x="1712" y="1744"/>
                </a:lnTo>
                <a:lnTo>
                  <a:pt x="1696" y="1764"/>
                </a:lnTo>
                <a:lnTo>
                  <a:pt x="1676" y="1781"/>
                </a:lnTo>
                <a:lnTo>
                  <a:pt x="1654" y="1796"/>
                </a:lnTo>
                <a:lnTo>
                  <a:pt x="1630" y="1809"/>
                </a:lnTo>
                <a:lnTo>
                  <a:pt x="1604" y="1818"/>
                </a:lnTo>
                <a:lnTo>
                  <a:pt x="1578" y="1826"/>
                </a:lnTo>
                <a:lnTo>
                  <a:pt x="1551" y="1830"/>
                </a:lnTo>
                <a:lnTo>
                  <a:pt x="1524" y="1833"/>
                </a:lnTo>
                <a:lnTo>
                  <a:pt x="1498" y="1834"/>
                </a:lnTo>
                <a:lnTo>
                  <a:pt x="1467" y="1833"/>
                </a:lnTo>
                <a:lnTo>
                  <a:pt x="1439" y="1832"/>
                </a:lnTo>
                <a:lnTo>
                  <a:pt x="1412" y="1829"/>
                </a:lnTo>
                <a:lnTo>
                  <a:pt x="1388" y="1827"/>
                </a:lnTo>
                <a:lnTo>
                  <a:pt x="1368" y="1823"/>
                </a:lnTo>
                <a:lnTo>
                  <a:pt x="1351" y="1820"/>
                </a:lnTo>
                <a:lnTo>
                  <a:pt x="1339" y="1818"/>
                </a:lnTo>
                <a:lnTo>
                  <a:pt x="1334" y="1817"/>
                </a:lnTo>
                <a:lnTo>
                  <a:pt x="1334" y="1678"/>
                </a:lnTo>
                <a:lnTo>
                  <a:pt x="1343" y="1680"/>
                </a:lnTo>
                <a:lnTo>
                  <a:pt x="1356" y="1684"/>
                </a:lnTo>
                <a:lnTo>
                  <a:pt x="1375" y="1688"/>
                </a:lnTo>
                <a:lnTo>
                  <a:pt x="1397" y="1693"/>
                </a:lnTo>
                <a:lnTo>
                  <a:pt x="1422" y="1697"/>
                </a:lnTo>
                <a:lnTo>
                  <a:pt x="1448" y="1700"/>
                </a:lnTo>
                <a:lnTo>
                  <a:pt x="1477" y="1701"/>
                </a:lnTo>
                <a:lnTo>
                  <a:pt x="1507" y="1699"/>
                </a:lnTo>
                <a:lnTo>
                  <a:pt x="1531" y="1696"/>
                </a:lnTo>
                <a:lnTo>
                  <a:pt x="1552" y="1690"/>
                </a:lnTo>
                <a:lnTo>
                  <a:pt x="1568" y="1681"/>
                </a:lnTo>
                <a:lnTo>
                  <a:pt x="1578" y="1671"/>
                </a:lnTo>
                <a:lnTo>
                  <a:pt x="1585" y="1658"/>
                </a:lnTo>
                <a:lnTo>
                  <a:pt x="1587" y="1644"/>
                </a:lnTo>
                <a:lnTo>
                  <a:pt x="1585" y="1629"/>
                </a:lnTo>
                <a:lnTo>
                  <a:pt x="1578" y="1618"/>
                </a:lnTo>
                <a:lnTo>
                  <a:pt x="1567" y="1607"/>
                </a:lnTo>
                <a:lnTo>
                  <a:pt x="1553" y="1598"/>
                </a:lnTo>
                <a:lnTo>
                  <a:pt x="1537" y="1590"/>
                </a:lnTo>
                <a:lnTo>
                  <a:pt x="1520" y="1584"/>
                </a:lnTo>
                <a:lnTo>
                  <a:pt x="1509" y="1581"/>
                </a:lnTo>
                <a:lnTo>
                  <a:pt x="1498" y="1577"/>
                </a:lnTo>
                <a:lnTo>
                  <a:pt x="1487" y="1574"/>
                </a:lnTo>
                <a:lnTo>
                  <a:pt x="1462" y="1565"/>
                </a:lnTo>
                <a:lnTo>
                  <a:pt x="1439" y="1555"/>
                </a:lnTo>
                <a:lnTo>
                  <a:pt x="1416" y="1542"/>
                </a:lnTo>
                <a:lnTo>
                  <a:pt x="1396" y="1528"/>
                </a:lnTo>
                <a:lnTo>
                  <a:pt x="1378" y="1512"/>
                </a:lnTo>
                <a:lnTo>
                  <a:pt x="1363" y="1494"/>
                </a:lnTo>
                <a:lnTo>
                  <a:pt x="1350" y="1473"/>
                </a:lnTo>
                <a:lnTo>
                  <a:pt x="1341" y="1451"/>
                </a:lnTo>
                <a:lnTo>
                  <a:pt x="1334" y="1425"/>
                </a:lnTo>
                <a:lnTo>
                  <a:pt x="1332" y="1396"/>
                </a:lnTo>
                <a:lnTo>
                  <a:pt x="1334" y="1364"/>
                </a:lnTo>
                <a:lnTo>
                  <a:pt x="1342" y="1333"/>
                </a:lnTo>
                <a:lnTo>
                  <a:pt x="1354" y="1306"/>
                </a:lnTo>
                <a:lnTo>
                  <a:pt x="1371" y="1281"/>
                </a:lnTo>
                <a:lnTo>
                  <a:pt x="1392" y="1259"/>
                </a:lnTo>
                <a:lnTo>
                  <a:pt x="1417" y="1241"/>
                </a:lnTo>
                <a:lnTo>
                  <a:pt x="1446" y="1227"/>
                </a:lnTo>
                <a:lnTo>
                  <a:pt x="1479" y="1216"/>
                </a:lnTo>
                <a:lnTo>
                  <a:pt x="1515" y="1210"/>
                </a:lnTo>
                <a:lnTo>
                  <a:pt x="1556" y="1208"/>
                </a:lnTo>
                <a:close/>
                <a:moveTo>
                  <a:pt x="3381" y="493"/>
                </a:moveTo>
                <a:lnTo>
                  <a:pt x="3400" y="496"/>
                </a:lnTo>
                <a:lnTo>
                  <a:pt x="3418" y="503"/>
                </a:lnTo>
                <a:lnTo>
                  <a:pt x="3434" y="515"/>
                </a:lnTo>
                <a:lnTo>
                  <a:pt x="3446" y="531"/>
                </a:lnTo>
                <a:lnTo>
                  <a:pt x="3453" y="548"/>
                </a:lnTo>
                <a:lnTo>
                  <a:pt x="3456" y="569"/>
                </a:lnTo>
                <a:lnTo>
                  <a:pt x="3456" y="727"/>
                </a:lnTo>
                <a:lnTo>
                  <a:pt x="3453" y="748"/>
                </a:lnTo>
                <a:lnTo>
                  <a:pt x="3446" y="766"/>
                </a:lnTo>
                <a:lnTo>
                  <a:pt x="3434" y="780"/>
                </a:lnTo>
                <a:lnTo>
                  <a:pt x="3418" y="793"/>
                </a:lnTo>
                <a:lnTo>
                  <a:pt x="3400" y="801"/>
                </a:lnTo>
                <a:lnTo>
                  <a:pt x="3381" y="803"/>
                </a:lnTo>
                <a:lnTo>
                  <a:pt x="3361" y="801"/>
                </a:lnTo>
                <a:lnTo>
                  <a:pt x="3343" y="793"/>
                </a:lnTo>
                <a:lnTo>
                  <a:pt x="3328" y="780"/>
                </a:lnTo>
                <a:lnTo>
                  <a:pt x="3316" y="766"/>
                </a:lnTo>
                <a:lnTo>
                  <a:pt x="3308" y="748"/>
                </a:lnTo>
                <a:lnTo>
                  <a:pt x="3306" y="727"/>
                </a:lnTo>
                <a:lnTo>
                  <a:pt x="3306" y="569"/>
                </a:lnTo>
                <a:lnTo>
                  <a:pt x="3308" y="548"/>
                </a:lnTo>
                <a:lnTo>
                  <a:pt x="3316" y="531"/>
                </a:lnTo>
                <a:lnTo>
                  <a:pt x="3328" y="515"/>
                </a:lnTo>
                <a:lnTo>
                  <a:pt x="3343" y="503"/>
                </a:lnTo>
                <a:lnTo>
                  <a:pt x="3361" y="496"/>
                </a:lnTo>
                <a:lnTo>
                  <a:pt x="3381" y="493"/>
                </a:lnTo>
                <a:close/>
                <a:moveTo>
                  <a:pt x="1728" y="493"/>
                </a:moveTo>
                <a:lnTo>
                  <a:pt x="1748" y="496"/>
                </a:lnTo>
                <a:lnTo>
                  <a:pt x="1766" y="503"/>
                </a:lnTo>
                <a:lnTo>
                  <a:pt x="1781" y="515"/>
                </a:lnTo>
                <a:lnTo>
                  <a:pt x="1793" y="531"/>
                </a:lnTo>
                <a:lnTo>
                  <a:pt x="1800" y="548"/>
                </a:lnTo>
                <a:lnTo>
                  <a:pt x="1803" y="569"/>
                </a:lnTo>
                <a:lnTo>
                  <a:pt x="1803" y="727"/>
                </a:lnTo>
                <a:lnTo>
                  <a:pt x="1800" y="748"/>
                </a:lnTo>
                <a:lnTo>
                  <a:pt x="1793" y="766"/>
                </a:lnTo>
                <a:lnTo>
                  <a:pt x="1781" y="780"/>
                </a:lnTo>
                <a:lnTo>
                  <a:pt x="1766" y="793"/>
                </a:lnTo>
                <a:lnTo>
                  <a:pt x="1748" y="801"/>
                </a:lnTo>
                <a:lnTo>
                  <a:pt x="1728" y="803"/>
                </a:lnTo>
                <a:lnTo>
                  <a:pt x="1708" y="801"/>
                </a:lnTo>
                <a:lnTo>
                  <a:pt x="1690" y="793"/>
                </a:lnTo>
                <a:lnTo>
                  <a:pt x="1675" y="780"/>
                </a:lnTo>
                <a:lnTo>
                  <a:pt x="1663" y="766"/>
                </a:lnTo>
                <a:lnTo>
                  <a:pt x="1656" y="748"/>
                </a:lnTo>
                <a:lnTo>
                  <a:pt x="1653" y="727"/>
                </a:lnTo>
                <a:lnTo>
                  <a:pt x="1653" y="569"/>
                </a:lnTo>
                <a:lnTo>
                  <a:pt x="1656" y="548"/>
                </a:lnTo>
                <a:lnTo>
                  <a:pt x="1663" y="531"/>
                </a:lnTo>
                <a:lnTo>
                  <a:pt x="1675" y="515"/>
                </a:lnTo>
                <a:lnTo>
                  <a:pt x="1690" y="503"/>
                </a:lnTo>
                <a:lnTo>
                  <a:pt x="1708" y="496"/>
                </a:lnTo>
                <a:lnTo>
                  <a:pt x="1728" y="493"/>
                </a:lnTo>
                <a:close/>
                <a:moveTo>
                  <a:pt x="75" y="493"/>
                </a:moveTo>
                <a:lnTo>
                  <a:pt x="95" y="496"/>
                </a:lnTo>
                <a:lnTo>
                  <a:pt x="113" y="503"/>
                </a:lnTo>
                <a:lnTo>
                  <a:pt x="129" y="515"/>
                </a:lnTo>
                <a:lnTo>
                  <a:pt x="140" y="531"/>
                </a:lnTo>
                <a:lnTo>
                  <a:pt x="148" y="548"/>
                </a:lnTo>
                <a:lnTo>
                  <a:pt x="151" y="569"/>
                </a:lnTo>
                <a:lnTo>
                  <a:pt x="151" y="727"/>
                </a:lnTo>
                <a:lnTo>
                  <a:pt x="148" y="748"/>
                </a:lnTo>
                <a:lnTo>
                  <a:pt x="140" y="766"/>
                </a:lnTo>
                <a:lnTo>
                  <a:pt x="129" y="780"/>
                </a:lnTo>
                <a:lnTo>
                  <a:pt x="113" y="793"/>
                </a:lnTo>
                <a:lnTo>
                  <a:pt x="95" y="801"/>
                </a:lnTo>
                <a:lnTo>
                  <a:pt x="75" y="803"/>
                </a:lnTo>
                <a:lnTo>
                  <a:pt x="56" y="801"/>
                </a:lnTo>
                <a:lnTo>
                  <a:pt x="38" y="793"/>
                </a:lnTo>
                <a:lnTo>
                  <a:pt x="22" y="780"/>
                </a:lnTo>
                <a:lnTo>
                  <a:pt x="10" y="766"/>
                </a:lnTo>
                <a:lnTo>
                  <a:pt x="3" y="748"/>
                </a:lnTo>
                <a:lnTo>
                  <a:pt x="0" y="727"/>
                </a:lnTo>
                <a:lnTo>
                  <a:pt x="0" y="569"/>
                </a:lnTo>
                <a:lnTo>
                  <a:pt x="3" y="548"/>
                </a:lnTo>
                <a:lnTo>
                  <a:pt x="10" y="531"/>
                </a:lnTo>
                <a:lnTo>
                  <a:pt x="22" y="515"/>
                </a:lnTo>
                <a:lnTo>
                  <a:pt x="38" y="503"/>
                </a:lnTo>
                <a:lnTo>
                  <a:pt x="56" y="496"/>
                </a:lnTo>
                <a:lnTo>
                  <a:pt x="75" y="493"/>
                </a:lnTo>
                <a:close/>
                <a:moveTo>
                  <a:pt x="2968" y="285"/>
                </a:moveTo>
                <a:lnTo>
                  <a:pt x="2988" y="287"/>
                </a:lnTo>
                <a:lnTo>
                  <a:pt x="3006" y="295"/>
                </a:lnTo>
                <a:lnTo>
                  <a:pt x="3021" y="307"/>
                </a:lnTo>
                <a:lnTo>
                  <a:pt x="3033" y="322"/>
                </a:lnTo>
                <a:lnTo>
                  <a:pt x="3040" y="340"/>
                </a:lnTo>
                <a:lnTo>
                  <a:pt x="3043" y="360"/>
                </a:lnTo>
                <a:lnTo>
                  <a:pt x="3043" y="727"/>
                </a:lnTo>
                <a:lnTo>
                  <a:pt x="3040" y="748"/>
                </a:lnTo>
                <a:lnTo>
                  <a:pt x="3033" y="766"/>
                </a:lnTo>
                <a:lnTo>
                  <a:pt x="3021" y="780"/>
                </a:lnTo>
                <a:lnTo>
                  <a:pt x="3006" y="793"/>
                </a:lnTo>
                <a:lnTo>
                  <a:pt x="2988" y="801"/>
                </a:lnTo>
                <a:lnTo>
                  <a:pt x="2968" y="803"/>
                </a:lnTo>
                <a:lnTo>
                  <a:pt x="2947" y="801"/>
                </a:lnTo>
                <a:lnTo>
                  <a:pt x="2929" y="793"/>
                </a:lnTo>
                <a:lnTo>
                  <a:pt x="2915" y="780"/>
                </a:lnTo>
                <a:lnTo>
                  <a:pt x="2903" y="766"/>
                </a:lnTo>
                <a:lnTo>
                  <a:pt x="2895" y="748"/>
                </a:lnTo>
                <a:lnTo>
                  <a:pt x="2893" y="727"/>
                </a:lnTo>
                <a:lnTo>
                  <a:pt x="2893" y="360"/>
                </a:lnTo>
                <a:lnTo>
                  <a:pt x="2895" y="340"/>
                </a:lnTo>
                <a:lnTo>
                  <a:pt x="2903" y="322"/>
                </a:lnTo>
                <a:lnTo>
                  <a:pt x="2915" y="307"/>
                </a:lnTo>
                <a:lnTo>
                  <a:pt x="2929" y="295"/>
                </a:lnTo>
                <a:lnTo>
                  <a:pt x="2947" y="287"/>
                </a:lnTo>
                <a:lnTo>
                  <a:pt x="2968" y="285"/>
                </a:lnTo>
                <a:close/>
                <a:moveTo>
                  <a:pt x="2142" y="285"/>
                </a:moveTo>
                <a:lnTo>
                  <a:pt x="2162" y="287"/>
                </a:lnTo>
                <a:lnTo>
                  <a:pt x="2179" y="295"/>
                </a:lnTo>
                <a:lnTo>
                  <a:pt x="2194" y="307"/>
                </a:lnTo>
                <a:lnTo>
                  <a:pt x="2207" y="322"/>
                </a:lnTo>
                <a:lnTo>
                  <a:pt x="2214" y="340"/>
                </a:lnTo>
                <a:lnTo>
                  <a:pt x="2216" y="360"/>
                </a:lnTo>
                <a:lnTo>
                  <a:pt x="2216" y="727"/>
                </a:lnTo>
                <a:lnTo>
                  <a:pt x="2214" y="748"/>
                </a:lnTo>
                <a:lnTo>
                  <a:pt x="2207" y="766"/>
                </a:lnTo>
                <a:lnTo>
                  <a:pt x="2194" y="780"/>
                </a:lnTo>
                <a:lnTo>
                  <a:pt x="2179" y="793"/>
                </a:lnTo>
                <a:lnTo>
                  <a:pt x="2162" y="801"/>
                </a:lnTo>
                <a:lnTo>
                  <a:pt x="2142" y="803"/>
                </a:lnTo>
                <a:lnTo>
                  <a:pt x="2122" y="801"/>
                </a:lnTo>
                <a:lnTo>
                  <a:pt x="2104" y="793"/>
                </a:lnTo>
                <a:lnTo>
                  <a:pt x="2088" y="780"/>
                </a:lnTo>
                <a:lnTo>
                  <a:pt x="2077" y="766"/>
                </a:lnTo>
                <a:lnTo>
                  <a:pt x="2069" y="748"/>
                </a:lnTo>
                <a:lnTo>
                  <a:pt x="2066" y="727"/>
                </a:lnTo>
                <a:lnTo>
                  <a:pt x="2066" y="360"/>
                </a:lnTo>
                <a:lnTo>
                  <a:pt x="2069" y="340"/>
                </a:lnTo>
                <a:lnTo>
                  <a:pt x="2077" y="322"/>
                </a:lnTo>
                <a:lnTo>
                  <a:pt x="2088" y="307"/>
                </a:lnTo>
                <a:lnTo>
                  <a:pt x="2104" y="295"/>
                </a:lnTo>
                <a:lnTo>
                  <a:pt x="2122" y="287"/>
                </a:lnTo>
                <a:lnTo>
                  <a:pt x="2142" y="285"/>
                </a:lnTo>
                <a:close/>
                <a:moveTo>
                  <a:pt x="1315" y="285"/>
                </a:moveTo>
                <a:lnTo>
                  <a:pt x="1335" y="287"/>
                </a:lnTo>
                <a:lnTo>
                  <a:pt x="1353" y="295"/>
                </a:lnTo>
                <a:lnTo>
                  <a:pt x="1368" y="307"/>
                </a:lnTo>
                <a:lnTo>
                  <a:pt x="1380" y="322"/>
                </a:lnTo>
                <a:lnTo>
                  <a:pt x="1388" y="340"/>
                </a:lnTo>
                <a:lnTo>
                  <a:pt x="1390" y="360"/>
                </a:lnTo>
                <a:lnTo>
                  <a:pt x="1390" y="727"/>
                </a:lnTo>
                <a:lnTo>
                  <a:pt x="1388" y="748"/>
                </a:lnTo>
                <a:lnTo>
                  <a:pt x="1380" y="766"/>
                </a:lnTo>
                <a:lnTo>
                  <a:pt x="1368" y="780"/>
                </a:lnTo>
                <a:lnTo>
                  <a:pt x="1353" y="793"/>
                </a:lnTo>
                <a:lnTo>
                  <a:pt x="1335" y="801"/>
                </a:lnTo>
                <a:lnTo>
                  <a:pt x="1315" y="803"/>
                </a:lnTo>
                <a:lnTo>
                  <a:pt x="1295" y="801"/>
                </a:lnTo>
                <a:lnTo>
                  <a:pt x="1277" y="793"/>
                </a:lnTo>
                <a:lnTo>
                  <a:pt x="1262" y="780"/>
                </a:lnTo>
                <a:lnTo>
                  <a:pt x="1250" y="766"/>
                </a:lnTo>
                <a:lnTo>
                  <a:pt x="1242" y="748"/>
                </a:lnTo>
                <a:lnTo>
                  <a:pt x="1240" y="727"/>
                </a:lnTo>
                <a:lnTo>
                  <a:pt x="1240" y="360"/>
                </a:lnTo>
                <a:lnTo>
                  <a:pt x="1242" y="340"/>
                </a:lnTo>
                <a:lnTo>
                  <a:pt x="1250" y="322"/>
                </a:lnTo>
                <a:lnTo>
                  <a:pt x="1262" y="307"/>
                </a:lnTo>
                <a:lnTo>
                  <a:pt x="1277" y="295"/>
                </a:lnTo>
                <a:lnTo>
                  <a:pt x="1295" y="287"/>
                </a:lnTo>
                <a:lnTo>
                  <a:pt x="1315" y="285"/>
                </a:lnTo>
                <a:close/>
                <a:moveTo>
                  <a:pt x="488" y="285"/>
                </a:moveTo>
                <a:lnTo>
                  <a:pt x="508" y="287"/>
                </a:lnTo>
                <a:lnTo>
                  <a:pt x="527" y="295"/>
                </a:lnTo>
                <a:lnTo>
                  <a:pt x="541" y="307"/>
                </a:lnTo>
                <a:lnTo>
                  <a:pt x="553" y="322"/>
                </a:lnTo>
                <a:lnTo>
                  <a:pt x="561" y="340"/>
                </a:lnTo>
                <a:lnTo>
                  <a:pt x="563" y="360"/>
                </a:lnTo>
                <a:lnTo>
                  <a:pt x="563" y="727"/>
                </a:lnTo>
                <a:lnTo>
                  <a:pt x="561" y="748"/>
                </a:lnTo>
                <a:lnTo>
                  <a:pt x="553" y="766"/>
                </a:lnTo>
                <a:lnTo>
                  <a:pt x="541" y="780"/>
                </a:lnTo>
                <a:lnTo>
                  <a:pt x="527" y="793"/>
                </a:lnTo>
                <a:lnTo>
                  <a:pt x="508" y="801"/>
                </a:lnTo>
                <a:lnTo>
                  <a:pt x="488" y="803"/>
                </a:lnTo>
                <a:lnTo>
                  <a:pt x="468" y="801"/>
                </a:lnTo>
                <a:lnTo>
                  <a:pt x="450" y="793"/>
                </a:lnTo>
                <a:lnTo>
                  <a:pt x="436" y="780"/>
                </a:lnTo>
                <a:lnTo>
                  <a:pt x="423" y="766"/>
                </a:lnTo>
                <a:lnTo>
                  <a:pt x="416" y="748"/>
                </a:lnTo>
                <a:lnTo>
                  <a:pt x="414" y="727"/>
                </a:lnTo>
                <a:lnTo>
                  <a:pt x="414" y="360"/>
                </a:lnTo>
                <a:lnTo>
                  <a:pt x="416" y="340"/>
                </a:lnTo>
                <a:lnTo>
                  <a:pt x="423" y="322"/>
                </a:lnTo>
                <a:lnTo>
                  <a:pt x="436" y="307"/>
                </a:lnTo>
                <a:lnTo>
                  <a:pt x="450" y="295"/>
                </a:lnTo>
                <a:lnTo>
                  <a:pt x="468" y="287"/>
                </a:lnTo>
                <a:lnTo>
                  <a:pt x="488" y="285"/>
                </a:lnTo>
                <a:close/>
                <a:moveTo>
                  <a:pt x="2555" y="0"/>
                </a:moveTo>
                <a:lnTo>
                  <a:pt x="2575" y="2"/>
                </a:lnTo>
                <a:lnTo>
                  <a:pt x="2593" y="10"/>
                </a:lnTo>
                <a:lnTo>
                  <a:pt x="2608" y="22"/>
                </a:lnTo>
                <a:lnTo>
                  <a:pt x="2619" y="37"/>
                </a:lnTo>
                <a:lnTo>
                  <a:pt x="2628" y="55"/>
                </a:lnTo>
                <a:lnTo>
                  <a:pt x="2630" y="75"/>
                </a:lnTo>
                <a:lnTo>
                  <a:pt x="2630" y="879"/>
                </a:lnTo>
                <a:lnTo>
                  <a:pt x="2628" y="899"/>
                </a:lnTo>
                <a:lnTo>
                  <a:pt x="2619" y="917"/>
                </a:lnTo>
                <a:lnTo>
                  <a:pt x="2608" y="931"/>
                </a:lnTo>
                <a:lnTo>
                  <a:pt x="2593" y="944"/>
                </a:lnTo>
                <a:lnTo>
                  <a:pt x="2575" y="951"/>
                </a:lnTo>
                <a:lnTo>
                  <a:pt x="2555" y="953"/>
                </a:lnTo>
                <a:lnTo>
                  <a:pt x="2535" y="951"/>
                </a:lnTo>
                <a:lnTo>
                  <a:pt x="2517" y="944"/>
                </a:lnTo>
                <a:lnTo>
                  <a:pt x="2502" y="931"/>
                </a:lnTo>
                <a:lnTo>
                  <a:pt x="2490" y="917"/>
                </a:lnTo>
                <a:lnTo>
                  <a:pt x="2483" y="899"/>
                </a:lnTo>
                <a:lnTo>
                  <a:pt x="2480" y="879"/>
                </a:lnTo>
                <a:lnTo>
                  <a:pt x="2480" y="75"/>
                </a:lnTo>
                <a:lnTo>
                  <a:pt x="2483" y="55"/>
                </a:lnTo>
                <a:lnTo>
                  <a:pt x="2490" y="37"/>
                </a:lnTo>
                <a:lnTo>
                  <a:pt x="2502" y="22"/>
                </a:lnTo>
                <a:lnTo>
                  <a:pt x="2517" y="10"/>
                </a:lnTo>
                <a:lnTo>
                  <a:pt x="2535" y="2"/>
                </a:lnTo>
                <a:lnTo>
                  <a:pt x="2555" y="0"/>
                </a:lnTo>
                <a:close/>
                <a:moveTo>
                  <a:pt x="902" y="0"/>
                </a:moveTo>
                <a:lnTo>
                  <a:pt x="922" y="2"/>
                </a:lnTo>
                <a:lnTo>
                  <a:pt x="939" y="10"/>
                </a:lnTo>
                <a:lnTo>
                  <a:pt x="955" y="22"/>
                </a:lnTo>
                <a:lnTo>
                  <a:pt x="967" y="37"/>
                </a:lnTo>
                <a:lnTo>
                  <a:pt x="974" y="55"/>
                </a:lnTo>
                <a:lnTo>
                  <a:pt x="977" y="75"/>
                </a:lnTo>
                <a:lnTo>
                  <a:pt x="977" y="879"/>
                </a:lnTo>
                <a:lnTo>
                  <a:pt x="974" y="899"/>
                </a:lnTo>
                <a:lnTo>
                  <a:pt x="967" y="917"/>
                </a:lnTo>
                <a:lnTo>
                  <a:pt x="955" y="931"/>
                </a:lnTo>
                <a:lnTo>
                  <a:pt x="939" y="944"/>
                </a:lnTo>
                <a:lnTo>
                  <a:pt x="922" y="951"/>
                </a:lnTo>
                <a:lnTo>
                  <a:pt x="902" y="953"/>
                </a:lnTo>
                <a:lnTo>
                  <a:pt x="882" y="951"/>
                </a:lnTo>
                <a:lnTo>
                  <a:pt x="864" y="944"/>
                </a:lnTo>
                <a:lnTo>
                  <a:pt x="848" y="931"/>
                </a:lnTo>
                <a:lnTo>
                  <a:pt x="837" y="917"/>
                </a:lnTo>
                <a:lnTo>
                  <a:pt x="829" y="899"/>
                </a:lnTo>
                <a:lnTo>
                  <a:pt x="826" y="879"/>
                </a:lnTo>
                <a:lnTo>
                  <a:pt x="826" y="75"/>
                </a:lnTo>
                <a:lnTo>
                  <a:pt x="829" y="55"/>
                </a:lnTo>
                <a:lnTo>
                  <a:pt x="837" y="37"/>
                </a:lnTo>
                <a:lnTo>
                  <a:pt x="848" y="22"/>
                </a:lnTo>
                <a:lnTo>
                  <a:pt x="864" y="10"/>
                </a:lnTo>
                <a:lnTo>
                  <a:pt x="882" y="2"/>
                </a:lnTo>
                <a:lnTo>
                  <a:pt x="902" y="0"/>
                </a:ln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Tree>
    <p:extLst>
      <p:ext uri="{BB962C8B-B14F-4D97-AF65-F5344CB8AC3E}">
        <p14:creationId xmlns:p14="http://schemas.microsoft.com/office/powerpoint/2010/main" val="9587595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DAFB6-1464-9B47-ABD7-B4A2DDAE1C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C32AFC-880F-0042-AF39-D1DD04335A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448322-CC2D-814C-AD66-35FCF09AF8A2}"/>
              </a:ext>
            </a:extLst>
          </p:cNvPr>
          <p:cNvSpPr>
            <a:spLocks noGrp="1"/>
          </p:cNvSpPr>
          <p:nvPr>
            <p:ph type="dt" sz="half" idx="10"/>
          </p:nvPr>
        </p:nvSpPr>
        <p:spPr/>
        <p:txBody>
          <a:bodyPr/>
          <a:lstStyle/>
          <a:p>
            <a:fld id="{353BCB43-277E-DD44-A8A4-80FE1575C96D}" type="datetimeFigureOut">
              <a:rPr lang="en-US" smtClean="0"/>
              <a:t>7/23/21</a:t>
            </a:fld>
            <a:endParaRPr lang="en-US"/>
          </a:p>
        </p:txBody>
      </p:sp>
      <p:sp>
        <p:nvSpPr>
          <p:cNvPr id="5" name="Footer Placeholder 4">
            <a:extLst>
              <a:ext uri="{FF2B5EF4-FFF2-40B4-BE49-F238E27FC236}">
                <a16:creationId xmlns:a16="http://schemas.microsoft.com/office/drawing/2014/main" id="{1C549051-56DA-4349-965A-83F56C3046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82229-A301-6440-8CB8-71B702533F56}"/>
              </a:ext>
            </a:extLst>
          </p:cNvPr>
          <p:cNvSpPr>
            <a:spLocks noGrp="1"/>
          </p:cNvSpPr>
          <p:nvPr>
            <p:ph type="sldNum" sz="quarter" idx="12"/>
          </p:nvPr>
        </p:nvSpPr>
        <p:spPr/>
        <p:txBody>
          <a:bodyPr/>
          <a:lstStyle/>
          <a:p>
            <a:fld id="{9A399A7A-1C3B-0B48-ADA8-828E10A4A581}" type="slidenum">
              <a:rPr lang="en-US" smtClean="0"/>
              <a:t>‹#›</a:t>
            </a:fld>
            <a:endParaRPr lang="en-US"/>
          </a:p>
        </p:txBody>
      </p:sp>
    </p:spTree>
    <p:extLst>
      <p:ext uri="{BB962C8B-B14F-4D97-AF65-F5344CB8AC3E}">
        <p14:creationId xmlns:p14="http://schemas.microsoft.com/office/powerpoint/2010/main" val="160110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_Segue_White">
    <p:spTree>
      <p:nvGrpSpPr>
        <p:cNvPr id="1" name=""/>
        <p:cNvGrpSpPr/>
        <p:nvPr/>
      </p:nvGrpSpPr>
      <p:grpSpPr>
        <a:xfrm>
          <a:off x="0" y="0"/>
          <a:ext cx="0" cy="0"/>
          <a:chOff x="0" y="0"/>
          <a:chExt cx="0" cy="0"/>
        </a:xfrm>
      </p:grpSpPr>
      <p:sp>
        <p:nvSpPr>
          <p:cNvPr id="3" name="Rectangle 2"/>
          <p:cNvSpPr/>
          <p:nvPr/>
        </p:nvSpPr>
        <p:spPr>
          <a:xfrm>
            <a:off x="0" y="0"/>
            <a:ext cx="9144000" cy="51435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hasCustomPrompt="1"/>
          </p:nvPr>
        </p:nvSpPr>
        <p:spPr>
          <a:xfrm>
            <a:off x="416425" y="915409"/>
            <a:ext cx="7598042" cy="2569946"/>
          </a:xfrm>
          <a:prstGeom prst="rect">
            <a:avLst/>
          </a:prstGeom>
          <a:noFill/>
        </p:spPr>
        <p:txBody>
          <a:bodyPr anchor="b">
            <a:noAutofit/>
          </a:bodyPr>
          <a:lstStyle>
            <a:lvl1pPr marL="0" indent="0" algn="l">
              <a:lnSpc>
                <a:spcPct val="90000"/>
              </a:lnSpc>
              <a:buFont typeface="Arial" panose="020B0604020202020204" pitchFamily="34" charset="0"/>
              <a:buNone/>
              <a:defRPr sz="4600" b="0" i="0" spc="0" baseline="0">
                <a:solidFill>
                  <a:schemeClr val="tx2"/>
                </a:solidFill>
                <a:latin typeface="+mj-lt"/>
                <a:ea typeface="CiscoSansTT Thin" charset="0"/>
                <a:cs typeface="CiscoSansTT Thin" charset="0"/>
              </a:defRPr>
            </a:lvl1pPr>
          </a:lstStyle>
          <a:p>
            <a:r>
              <a:rPr lang="en-GB" dirty="0"/>
              <a:t>Section Title Goes Here</a:t>
            </a:r>
            <a:endParaRPr lang="en-US" dirty="0"/>
          </a:p>
        </p:txBody>
      </p:sp>
    </p:spTree>
    <p:extLst>
      <p:ext uri="{BB962C8B-B14F-4D97-AF65-F5344CB8AC3E}">
        <p14:creationId xmlns:p14="http://schemas.microsoft.com/office/powerpoint/2010/main" val="391677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Quote Slide">
    <p:spTree>
      <p:nvGrpSpPr>
        <p:cNvPr id="1" name=""/>
        <p:cNvGrpSpPr/>
        <p:nvPr/>
      </p:nvGrpSpPr>
      <p:grpSpPr>
        <a:xfrm>
          <a:off x="0" y="0"/>
          <a:ext cx="0" cy="0"/>
          <a:chOff x="0" y="0"/>
          <a:chExt cx="0" cy="0"/>
        </a:xfrm>
      </p:grpSpPr>
      <p:sp>
        <p:nvSpPr>
          <p:cNvPr id="5" name="Rectangle 4"/>
          <p:cNvSpPr/>
          <p:nvPr/>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ext Placeholder 9"/>
          <p:cNvSpPr>
            <a:spLocks noGrp="1"/>
          </p:cNvSpPr>
          <p:nvPr>
            <p:ph type="body" sz="quarter" idx="11"/>
          </p:nvPr>
        </p:nvSpPr>
        <p:spPr>
          <a:xfrm>
            <a:off x="468313" y="3916058"/>
            <a:ext cx="7791858" cy="349356"/>
          </a:xfrm>
          <a:prstGeom prst="rect">
            <a:avLst/>
          </a:prstGeom>
        </p:spPr>
        <p:txBody>
          <a:bodyPr wrap="square" lIns="91420" tIns="45710" rIns="91420" bIns="45710" anchor="b" anchorCtr="0">
            <a:noAutofit/>
          </a:bodyPr>
          <a:lstStyle>
            <a:lvl1pPr marL="0" indent="0" algn="l" defTabSz="603575">
              <a:lnSpc>
                <a:spcPct val="100000"/>
              </a:lnSpc>
              <a:spcBef>
                <a:spcPct val="50000"/>
              </a:spcBef>
              <a:buNone/>
              <a:defRPr sz="2200" b="0" i="0">
                <a:solidFill>
                  <a:schemeClr val="bg1">
                    <a:lumMod val="75000"/>
                  </a:schemeClr>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a:t>Click to edit Master text styles</a:t>
            </a:r>
          </a:p>
        </p:txBody>
      </p:sp>
      <p:sp>
        <p:nvSpPr>
          <p:cNvPr id="4" name="Title 1"/>
          <p:cNvSpPr>
            <a:spLocks noGrp="1"/>
          </p:cNvSpPr>
          <p:nvPr>
            <p:ph type="ctrTitle"/>
          </p:nvPr>
        </p:nvSpPr>
        <p:spPr>
          <a:xfrm>
            <a:off x="287923" y="1540551"/>
            <a:ext cx="7972248" cy="2278837"/>
          </a:xfrm>
          <a:prstGeom prst="rect">
            <a:avLst/>
          </a:prstGeom>
        </p:spPr>
        <p:txBody>
          <a:bodyPr>
            <a:noAutofit/>
          </a:bodyPr>
          <a:lstStyle>
            <a:lvl1pPr marL="183600" indent="-399968" algn="l">
              <a:lnSpc>
                <a:spcPct val="90000"/>
              </a:lnSpc>
              <a:defRPr sz="4000" b="0" i="1" spc="0" baseline="0">
                <a:solidFill>
                  <a:schemeClr val="bg1">
                    <a:lumMod val="75000"/>
                  </a:schemeClr>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099897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Quote Slide">
    <p:spTree>
      <p:nvGrpSpPr>
        <p:cNvPr id="1" name=""/>
        <p:cNvGrpSpPr/>
        <p:nvPr/>
      </p:nvGrpSpPr>
      <p:grpSpPr>
        <a:xfrm>
          <a:off x="0" y="0"/>
          <a:ext cx="0" cy="0"/>
          <a:chOff x="0" y="0"/>
          <a:chExt cx="0" cy="0"/>
        </a:xfrm>
      </p:grpSpPr>
      <p:sp>
        <p:nvSpPr>
          <p:cNvPr id="5" name="Rectangle 4"/>
          <p:cNvSpPr/>
          <p:nvPr/>
        </p:nvSpPr>
        <p:spPr>
          <a:xfrm>
            <a:off x="0" y="0"/>
            <a:ext cx="9144000" cy="5143500"/>
          </a:xfrm>
          <a:prstGeom prst="rect">
            <a:avLst/>
          </a:pr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3" name="Text Placeholder 9"/>
          <p:cNvSpPr>
            <a:spLocks noGrp="1"/>
          </p:cNvSpPr>
          <p:nvPr>
            <p:ph type="body" sz="quarter" idx="11"/>
          </p:nvPr>
        </p:nvSpPr>
        <p:spPr>
          <a:xfrm>
            <a:off x="468313" y="3916058"/>
            <a:ext cx="7791858" cy="349356"/>
          </a:xfrm>
          <a:prstGeom prst="rect">
            <a:avLst/>
          </a:prstGeom>
        </p:spPr>
        <p:txBody>
          <a:bodyPr wrap="square" lIns="91420" tIns="45710" rIns="91420" bIns="45710" anchor="b" anchorCtr="0">
            <a:noAutofit/>
          </a:bodyPr>
          <a:lstStyle>
            <a:lvl1pPr marL="0" indent="0" algn="l" defTabSz="603575">
              <a:lnSpc>
                <a:spcPct val="100000"/>
              </a:lnSpc>
              <a:spcBef>
                <a:spcPct val="50000"/>
              </a:spcBef>
              <a:buNone/>
              <a:defRPr sz="2200" b="0" i="0">
                <a:solidFill>
                  <a:schemeClr val="tx1"/>
                </a:solidFill>
                <a:latin typeface="+mn-lt"/>
                <a:cs typeface="CiscoSans ExtraLight"/>
              </a:defRPr>
            </a:lvl1pPr>
            <a:lvl2pPr>
              <a:buFont typeface="Arial" pitchFamily="34" charset="0"/>
              <a:buNone/>
              <a:defRPr sz="1100"/>
            </a:lvl2pPr>
            <a:lvl3pPr>
              <a:buFont typeface="Arial" pitchFamily="34" charset="0"/>
              <a:buNone/>
              <a:defRPr sz="1100"/>
            </a:lvl3pPr>
            <a:lvl4pPr>
              <a:buFont typeface="Arial" pitchFamily="34" charset="0"/>
              <a:buNone/>
              <a:defRPr sz="1100"/>
            </a:lvl4pPr>
            <a:lvl5pPr>
              <a:buFont typeface="Arial" pitchFamily="34" charset="0"/>
              <a:buNone/>
              <a:defRPr sz="1100"/>
            </a:lvl5pPr>
          </a:lstStyle>
          <a:p>
            <a:pPr lvl="0"/>
            <a:r>
              <a:rPr lang="en-US"/>
              <a:t>Click to edit Master text styles</a:t>
            </a:r>
          </a:p>
        </p:txBody>
      </p:sp>
      <p:sp>
        <p:nvSpPr>
          <p:cNvPr id="4" name="Title 1"/>
          <p:cNvSpPr>
            <a:spLocks noGrp="1"/>
          </p:cNvSpPr>
          <p:nvPr>
            <p:ph type="ctrTitle"/>
          </p:nvPr>
        </p:nvSpPr>
        <p:spPr>
          <a:xfrm>
            <a:off x="287923" y="1540551"/>
            <a:ext cx="7972248" cy="2278837"/>
          </a:xfrm>
          <a:prstGeom prst="rect">
            <a:avLst/>
          </a:prstGeom>
        </p:spPr>
        <p:txBody>
          <a:bodyPr>
            <a:noAutofit/>
          </a:bodyPr>
          <a:lstStyle>
            <a:lvl1pPr marL="183600" indent="-399968" algn="l">
              <a:lnSpc>
                <a:spcPct val="90000"/>
              </a:lnSpc>
              <a:defRPr sz="4000" b="0" i="1" spc="0" baseline="0">
                <a:solidFill>
                  <a:schemeClr val="tx2"/>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61948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Full Bleed Photo With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4000" cy="5143500"/>
          </a:xfrm>
          <a:prstGeom prst="rect">
            <a:avLst/>
          </a:prstGeom>
        </p:spPr>
        <p:txBody>
          <a:bodyPr vert="horz" lIns="91420" tIns="45710" rIns="91420" bIns="45710"/>
          <a:lstStyle>
            <a:lvl1pPr marL="0" indent="0" algn="ctr">
              <a:buNone/>
              <a:defRPr sz="2200" baseline="0">
                <a:solidFill>
                  <a:schemeClr val="tx1"/>
                </a:solidFill>
                <a:latin typeface="+mj-lt"/>
                <a:cs typeface="CiscoSans ExtraLight"/>
              </a:defRPr>
            </a:lvl1pPr>
          </a:lstStyle>
          <a:p>
            <a:pPr lvl="0"/>
            <a:r>
              <a:rPr lang="en-US" noProof="0"/>
              <a:t>Drag picture to placeholder or click icon to add</a:t>
            </a:r>
            <a:endParaRPr lang="en-US" noProof="0" dirty="0"/>
          </a:p>
        </p:txBody>
      </p:sp>
      <p:sp>
        <p:nvSpPr>
          <p:cNvPr id="6" name="Text Placeholder 2"/>
          <p:cNvSpPr>
            <a:spLocks noGrp="1"/>
          </p:cNvSpPr>
          <p:nvPr>
            <p:ph type="body" sz="quarter" idx="11"/>
          </p:nvPr>
        </p:nvSpPr>
        <p:spPr bwMode="auto">
          <a:xfrm>
            <a:off x="500063" y="3895662"/>
            <a:ext cx="8139112" cy="556563"/>
          </a:xfrm>
          <a:prstGeom prst="rect">
            <a:avLst/>
          </a:prstGeom>
          <a:noFill/>
        </p:spPr>
        <p:txBody>
          <a:bodyPr wrap="square" lIns="182880" tIns="91440" rIns="182880" bIns="91440" numCol="1" anchor="ctr" anchorCtr="0" compatLnSpc="1">
            <a:prstTxWarp prst="textNoShape">
              <a:avLst/>
            </a:prstTxWarp>
            <a:spAutoFit/>
          </a:bodyPr>
          <a:lstStyle>
            <a:lvl1pPr marL="0" indent="0" algn="ctr">
              <a:lnSpc>
                <a:spcPts val="2900"/>
              </a:lnSpc>
              <a:spcBef>
                <a:spcPts val="0"/>
              </a:spcBef>
              <a:buNone/>
              <a:defRPr sz="2400" i="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630564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Half Page Photo With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1"/>
            <a:ext cx="9301163" cy="2843212"/>
          </a:xfrm>
          <a:prstGeom prst="rect">
            <a:avLst/>
          </a:prstGeom>
          <a:solidFill>
            <a:schemeClr val="bg2"/>
          </a:solidFill>
        </p:spPr>
        <p:txBody>
          <a:bodyPr vert="horz" lIns="91420" tIns="45710" rIns="91420" bIns="45710"/>
          <a:lstStyle>
            <a:lvl1pPr marL="0" indent="0" algn="ctr">
              <a:buNone/>
              <a:defRPr sz="2200" baseline="0">
                <a:solidFill>
                  <a:schemeClr val="tx1"/>
                </a:solidFill>
                <a:latin typeface="+mj-lt"/>
                <a:cs typeface="CiscoSans ExtraLight"/>
              </a:defRPr>
            </a:lvl1pPr>
          </a:lstStyle>
          <a:p>
            <a:pPr lvl="0"/>
            <a:r>
              <a:rPr lang="en-US" noProof="0"/>
              <a:t>Drag picture to placeholder or click icon to add</a:t>
            </a:r>
            <a:endParaRPr lang="en-US" noProof="0" dirty="0"/>
          </a:p>
        </p:txBody>
      </p:sp>
      <p:sp>
        <p:nvSpPr>
          <p:cNvPr id="4" name="Text Placeholder 3"/>
          <p:cNvSpPr>
            <a:spLocks noGrp="1"/>
          </p:cNvSpPr>
          <p:nvPr>
            <p:ph type="body" sz="quarter" idx="11"/>
          </p:nvPr>
        </p:nvSpPr>
        <p:spPr>
          <a:xfrm>
            <a:off x="448785" y="3054518"/>
            <a:ext cx="8364236" cy="564257"/>
          </a:xfrm>
          <a:prstGeom prst="rect">
            <a:avLst/>
          </a:prstGeom>
        </p:spPr>
        <p:txBody>
          <a:bodyPr vert="horz" wrap="square">
            <a:spAutoFit/>
          </a:bodyPr>
          <a:lstStyle>
            <a:lvl1pPr marL="0" indent="0">
              <a:buNone/>
              <a:defRPr sz="3200" baseline="0">
                <a:solidFill>
                  <a:schemeClr val="tx2"/>
                </a:solidFill>
                <a:latin typeface="+mj-lt"/>
              </a:defRPr>
            </a:lvl1pPr>
          </a:lstStyle>
          <a:p>
            <a:pPr lvl="0"/>
            <a:r>
              <a:rPr lang="en-US"/>
              <a:t>Click to edit Master text styles</a:t>
            </a:r>
          </a:p>
        </p:txBody>
      </p:sp>
    </p:spTree>
    <p:extLst>
      <p:ext uri="{BB962C8B-B14F-4D97-AF65-F5344CB8AC3E}">
        <p14:creationId xmlns:p14="http://schemas.microsoft.com/office/powerpoint/2010/main" val="131557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Full bleed pho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9147348" cy="5143500"/>
          </a:xfrm>
          <a:prstGeom prst="rect">
            <a:avLst/>
          </a:prstGeom>
        </p:spPr>
        <p:txBody>
          <a:bodyPr vert="horz" lIns="91420" tIns="45710" rIns="91420" bIns="45710"/>
          <a:lstStyle>
            <a:lvl1pPr marL="0" indent="0" algn="ctr">
              <a:buNone/>
              <a:defRPr sz="2200" baseline="0">
                <a:solidFill>
                  <a:schemeClr val="tx1"/>
                </a:solidFill>
                <a:latin typeface="+mj-lt"/>
                <a:cs typeface="CiscoSans ExtraLight"/>
              </a:defRPr>
            </a:lvl1p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2230052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Full bleed photo">
    <p:spTree>
      <p:nvGrpSpPr>
        <p:cNvPr id="1" name=""/>
        <p:cNvGrpSpPr/>
        <p:nvPr/>
      </p:nvGrpSpPr>
      <p:grpSpPr>
        <a:xfrm>
          <a:off x="0" y="0"/>
          <a:ext cx="0" cy="0"/>
          <a:chOff x="0" y="0"/>
          <a:chExt cx="0" cy="0"/>
        </a:xfrm>
      </p:grpSpPr>
      <p:sp>
        <p:nvSpPr>
          <p:cNvPr id="4" name="Rectangle 3"/>
          <p:cNvSpPr/>
          <p:nvPr/>
        </p:nvSpPr>
        <p:spPr>
          <a:xfrm>
            <a:off x="0" y="0"/>
            <a:ext cx="90932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latin typeface="+mj-lt"/>
            </a:endParaRPr>
          </a:p>
        </p:txBody>
      </p:sp>
      <p:sp>
        <p:nvSpPr>
          <p:cNvPr id="5" name="Rectangle 4"/>
          <p:cNvSpPr>
            <a:spLocks noChangeArrowheads="1"/>
          </p:cNvSpPr>
          <p:nvPr/>
        </p:nvSpPr>
        <p:spPr bwMode="ltGray">
          <a:xfrm>
            <a:off x="477679" y="4741653"/>
            <a:ext cx="3466792"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en-US" sz="600" kern="1200" spc="20" baseline="0" dirty="0">
                <a:solidFill>
                  <a:schemeClr val="accent1">
                    <a:lumMod val="75000"/>
                  </a:schemeClr>
                </a:solidFill>
                <a:latin typeface="+mn-lt"/>
                <a:ea typeface="+mn-ea"/>
                <a:cs typeface="CiscoSans Thin"/>
              </a:rPr>
              <a:t>© 2017  Cisco and/or its affiliates. All rights reserved. </a:t>
            </a:r>
          </a:p>
        </p:txBody>
      </p:sp>
      <p:sp>
        <p:nvSpPr>
          <p:cNvPr id="3" name="Picture Placeholder 2"/>
          <p:cNvSpPr>
            <a:spLocks noGrp="1"/>
          </p:cNvSpPr>
          <p:nvPr>
            <p:ph type="pic" sz="quarter" idx="10"/>
          </p:nvPr>
        </p:nvSpPr>
        <p:spPr>
          <a:xfrm>
            <a:off x="308012" y="240631"/>
            <a:ext cx="8480388" cy="4266646"/>
          </a:xfrm>
          <a:prstGeom prst="rect">
            <a:avLst/>
          </a:prstGeom>
          <a:solidFill>
            <a:schemeClr val="bg2"/>
          </a:solidFill>
        </p:spPr>
        <p:txBody>
          <a:bodyPr vert="horz" lIns="91424" tIns="45712" rIns="91424" bIns="45712"/>
          <a:lstStyle>
            <a:lvl1pPr marL="0" indent="0" algn="ctr">
              <a:buNone/>
              <a:defRPr sz="1500" baseline="0">
                <a:solidFill>
                  <a:schemeClr val="tx1"/>
                </a:solidFill>
                <a:latin typeface="+mj-lt"/>
                <a:cs typeface="CiscoSans ExtraLight"/>
              </a:defRPr>
            </a:lvl1pPr>
          </a:lstStyle>
          <a:p>
            <a:pPr lvl="0"/>
            <a:r>
              <a:rPr lang="en-US" noProof="0"/>
              <a:t>Drag picture to placeholder or click icon to add</a:t>
            </a:r>
            <a:endParaRPr lang="en-US" noProof="0" dirty="0"/>
          </a:p>
        </p:txBody>
      </p:sp>
    </p:spTree>
    <p:extLst>
      <p:ext uri="{BB962C8B-B14F-4D97-AF65-F5344CB8AC3E}">
        <p14:creationId xmlns:p14="http://schemas.microsoft.com/office/powerpoint/2010/main" val="171407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24" tIns="45712" rIns="91424" bIns="45712" numCol="1" anchor="ctr" anchorCtr="0" compatLnSpc="1">
            <a:prstTxWarp prst="textNoShape">
              <a:avLst/>
            </a:prstTxWarp>
          </a:bodyPr>
          <a:lstStyle/>
          <a:p>
            <a:pPr lvl="0"/>
            <a:r>
              <a:rPr lang="en-GB" dirty="0"/>
              <a:t>Title Goes Here</a:t>
            </a:r>
          </a:p>
        </p:txBody>
      </p:sp>
      <p:sp>
        <p:nvSpPr>
          <p:cNvPr id="13" name="Rectangle 4"/>
          <p:cNvSpPr>
            <a:spLocks noChangeArrowheads="1"/>
          </p:cNvSpPr>
          <p:nvPr/>
        </p:nvSpPr>
        <p:spPr bwMode="ltGray">
          <a:xfrm>
            <a:off x="477679" y="4741653"/>
            <a:ext cx="3401050" cy="154518"/>
          </a:xfrm>
          <a:prstGeom prst="rect">
            <a:avLst/>
          </a:prstGeom>
          <a:noFill/>
          <a:ln w="9525">
            <a:noFill/>
            <a:miter lim="800000"/>
            <a:headEnd/>
            <a:tailEnd/>
          </a:ln>
          <a:effectLst/>
        </p:spPr>
        <p:txBody>
          <a:bodyPr wrap="square" lIns="61586" tIns="30792" rIns="61586" bIns="30792" anchor="b">
            <a:spAutoFit/>
          </a:bodyPr>
          <a:lstStyle/>
          <a:p>
            <a:pPr defTabSz="610744" fontAlgn="auto">
              <a:spcBef>
                <a:spcPts val="0"/>
              </a:spcBef>
              <a:spcAft>
                <a:spcPts val="0"/>
              </a:spcAft>
              <a:defRPr/>
            </a:pPr>
            <a:r>
              <a:rPr lang="en-US" sz="600" spc="20" baseline="0" dirty="0">
                <a:solidFill>
                  <a:schemeClr val="bg2">
                    <a:lumMod val="65000"/>
                  </a:schemeClr>
                </a:solidFill>
                <a:latin typeface="+mn-lt"/>
                <a:ea typeface="+mn-ea"/>
                <a:cs typeface="CiscoSans Thin"/>
              </a:rPr>
              <a:t>© 2017  Cisco and/or its affiliates. All rights reserved.   Cisco Confidential</a:t>
            </a:r>
          </a:p>
        </p:txBody>
      </p:sp>
    </p:spTree>
  </p:cSld>
  <p:clrMap bg1="lt1" tx1="dk1" bg2="lt2" tx2="dk2" accent1="accent1" accent2="accent2" accent3="accent3" accent4="accent4" accent5="accent5" accent6="accent6" hlink="hlink" folHlink="folHlink"/>
  <p:sldLayoutIdLst>
    <p:sldLayoutId id="2147483874" r:id="rId1"/>
    <p:sldLayoutId id="2147483876" r:id="rId2"/>
    <p:sldLayoutId id="2147484013" r:id="rId3"/>
    <p:sldLayoutId id="2147483982" r:id="rId4"/>
    <p:sldLayoutId id="2147484014" r:id="rId5"/>
    <p:sldLayoutId id="2147483978" r:id="rId6"/>
    <p:sldLayoutId id="2147483979" r:id="rId7"/>
    <p:sldLayoutId id="2147483980" r:id="rId8"/>
    <p:sldLayoutId id="2147483981" r:id="rId9"/>
    <p:sldLayoutId id="2147483879" r:id="rId10"/>
    <p:sldLayoutId id="2147483976" r:id="rId11"/>
    <p:sldLayoutId id="2147483885" r:id="rId12"/>
    <p:sldLayoutId id="2147484011" r:id="rId13"/>
    <p:sldLayoutId id="2147483985" r:id="rId14"/>
    <p:sldLayoutId id="2147483986" r:id="rId15"/>
    <p:sldLayoutId id="2147484012" r:id="rId16"/>
    <p:sldLayoutId id="2147483969" r:id="rId17"/>
    <p:sldLayoutId id="2147483968" r:id="rId18"/>
    <p:sldLayoutId id="2147483973" r:id="rId19"/>
    <p:sldLayoutId id="2147483967" r:id="rId20"/>
    <p:sldLayoutId id="2147483970" r:id="rId21"/>
    <p:sldLayoutId id="2147483987" r:id="rId22"/>
    <p:sldLayoutId id="2147483983" r:id="rId23"/>
    <p:sldLayoutId id="2147483971" r:id="rId24"/>
    <p:sldLayoutId id="2147483972" r:id="rId25"/>
    <p:sldLayoutId id="2147483897" r:id="rId26"/>
    <p:sldLayoutId id="2147484016" r:id="rId27"/>
  </p:sldLayoutIdLst>
  <p:hf sldNum="0" hdr="0" ftr="0" dt="0"/>
  <p:txStyles>
    <p:titleStyle>
      <a:lvl1pPr algn="l" defTabSz="684213" rtl="0" eaLnBrk="1" fontAlgn="base" hangingPunct="1">
        <a:lnSpc>
          <a:spcPct val="80000"/>
        </a:lnSpc>
        <a:spcBef>
          <a:spcPct val="0"/>
        </a:spcBef>
        <a:spcAft>
          <a:spcPct val="0"/>
        </a:spcAft>
        <a:defRPr lang="en-US" sz="2800" b="0" i="0" u="none" kern="1200" dirty="0">
          <a:solidFill>
            <a:schemeClr val="tx2"/>
          </a:solidFill>
          <a:latin typeface="+mj-lt"/>
          <a:ea typeface="CiscoSansTT Thin" charset="0"/>
          <a:cs typeface="CiscoSansTT Thin" charset="0"/>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92">
          <p15:clr>
            <a:srgbClr val="F26B43"/>
          </p15:clr>
        </p15:guide>
        <p15:guide id="2" pos="336">
          <p15:clr>
            <a:srgbClr val="F26B43"/>
          </p15:clr>
        </p15:guide>
        <p15:guide id="3" pos="5448">
          <p15:clr>
            <a:srgbClr val="F26B43"/>
          </p15:clr>
        </p15:guide>
        <p15:guide id="4" orient="horz" pos="757">
          <p15:clr>
            <a:srgbClr val="F26B43"/>
          </p15:clr>
        </p15:guide>
        <p15:guide id="5" orient="horz" pos="335">
          <p15:clr>
            <a:srgbClr val="F26B43"/>
          </p15:clr>
        </p15:guide>
        <p15:guide id="6" pos="2876">
          <p15:clr>
            <a:srgbClr val="F26B43"/>
          </p15:clr>
        </p15:guide>
        <p15:guide id="7" orient="horz" pos="104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2.tif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tif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tif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tiff"/><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tiff"/><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tiff"/></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emf"/><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emf"/><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emf"/><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tiff"/></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emf"/><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tif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tiff"/></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tif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tif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77E4A22-9CB4-144D-AD72-17F007619638}"/>
              </a:ext>
            </a:extLst>
          </p:cNvPr>
          <p:cNvSpPr>
            <a:spLocks noGrp="1"/>
          </p:cNvSpPr>
          <p:nvPr>
            <p:ph type="subTitle" idx="4294967295"/>
          </p:nvPr>
        </p:nvSpPr>
        <p:spPr>
          <a:xfrm>
            <a:off x="446087" y="3311525"/>
            <a:ext cx="8296275" cy="288925"/>
          </a:xfrm>
          <a:prstGeom prst="rect">
            <a:avLst/>
          </a:prstGeom>
        </p:spPr>
        <p:txBody>
          <a:bodyPr/>
          <a:lstStyle/>
          <a:p>
            <a:pPr marL="0" indent="0" algn="ctr">
              <a:buNone/>
            </a:pPr>
            <a:r>
              <a:rPr lang="en-US" dirty="0"/>
              <a:t>Victor Moreno (</a:t>
            </a:r>
            <a:r>
              <a:rPr lang="en-US" dirty="0" err="1"/>
              <a:t>vimoreno@cisco.com</a:t>
            </a:r>
            <a:r>
              <a:rPr lang="en-US" dirty="0"/>
              <a:t>)</a:t>
            </a:r>
          </a:p>
        </p:txBody>
      </p:sp>
      <p:sp>
        <p:nvSpPr>
          <p:cNvPr id="5" name="Text Placeholder 4">
            <a:extLst>
              <a:ext uri="{FF2B5EF4-FFF2-40B4-BE49-F238E27FC236}">
                <a16:creationId xmlns:a16="http://schemas.microsoft.com/office/drawing/2014/main" id="{47A579D9-9093-254F-98F1-A973BB2949A2}"/>
              </a:ext>
            </a:extLst>
          </p:cNvPr>
          <p:cNvSpPr>
            <a:spLocks noGrp="1"/>
          </p:cNvSpPr>
          <p:nvPr>
            <p:ph type="body" sz="quarter" idx="4294967295"/>
          </p:nvPr>
        </p:nvSpPr>
        <p:spPr>
          <a:xfrm>
            <a:off x="439737" y="2498725"/>
            <a:ext cx="8302625" cy="300037"/>
          </a:xfrm>
          <a:prstGeom prst="rect">
            <a:avLst/>
          </a:prstGeom>
        </p:spPr>
        <p:txBody>
          <a:bodyPr/>
          <a:lstStyle/>
          <a:p>
            <a:pPr marL="0" indent="0" algn="ctr">
              <a:buNone/>
            </a:pPr>
            <a:r>
              <a:rPr lang="en-US" dirty="0"/>
              <a:t>LISP-WG IETF 111 July 2021</a:t>
            </a:r>
          </a:p>
        </p:txBody>
      </p:sp>
      <p:sp>
        <p:nvSpPr>
          <p:cNvPr id="6" name="Title 5">
            <a:extLst>
              <a:ext uri="{FF2B5EF4-FFF2-40B4-BE49-F238E27FC236}">
                <a16:creationId xmlns:a16="http://schemas.microsoft.com/office/drawing/2014/main" id="{E9974E9C-B71A-3748-8430-B1DAB20B1E50}"/>
              </a:ext>
            </a:extLst>
          </p:cNvPr>
          <p:cNvSpPr>
            <a:spLocks noGrp="1"/>
          </p:cNvSpPr>
          <p:nvPr>
            <p:ph type="ctrTitle" idx="4294967295"/>
          </p:nvPr>
        </p:nvSpPr>
        <p:spPr>
          <a:xfrm>
            <a:off x="401637" y="1927225"/>
            <a:ext cx="8340725" cy="644525"/>
          </a:xfrm>
        </p:spPr>
        <p:txBody>
          <a:bodyPr/>
          <a:lstStyle/>
          <a:p>
            <a:pPr algn="ctr"/>
            <a:r>
              <a:rPr lang="en-US" dirty="0">
                <a:solidFill>
                  <a:schemeClr val="tx1"/>
                </a:solidFill>
              </a:rPr>
              <a:t>LISP Multi-AS Backbones</a:t>
            </a:r>
          </a:p>
        </p:txBody>
      </p:sp>
    </p:spTree>
    <p:extLst>
      <p:ext uri="{BB962C8B-B14F-4D97-AF65-F5344CB8AC3E}">
        <p14:creationId xmlns:p14="http://schemas.microsoft.com/office/powerpoint/2010/main" val="1081209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Multi-AS </a:t>
            </a:r>
            <a:r>
              <a:rPr lang="en-US" dirty="0" err="1"/>
              <a:t>Uberlay</a:t>
            </a:r>
            <a:r>
              <a:rPr lang="en-US" dirty="0"/>
              <a:t> – Scenarios</a:t>
            </a: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sp>
        <p:nvSpPr>
          <p:cNvPr id="12" name="TextBox 11">
            <a:extLst>
              <a:ext uri="{FF2B5EF4-FFF2-40B4-BE49-F238E27FC236}">
                <a16:creationId xmlns:a16="http://schemas.microsoft.com/office/drawing/2014/main" id="{527F8BA6-43D5-BD40-B0D7-2A60E6666595}"/>
              </a:ext>
            </a:extLst>
          </p:cNvPr>
          <p:cNvSpPr txBox="1"/>
          <p:nvPr/>
        </p:nvSpPr>
        <p:spPr>
          <a:xfrm>
            <a:off x="-18852" y="3691235"/>
            <a:ext cx="3923570" cy="1477328"/>
          </a:xfrm>
          <a:prstGeom prst="rect">
            <a:avLst/>
          </a:prstGeom>
          <a:noFill/>
        </p:spPr>
        <p:txBody>
          <a:bodyPr wrap="square" rtlCol="0">
            <a:spAutoFit/>
          </a:bodyPr>
          <a:lstStyle/>
          <a:p>
            <a:r>
              <a:rPr lang="en-US" dirty="0">
                <a:latin typeface="+mn-lt"/>
              </a:rPr>
              <a:t>Paths:</a:t>
            </a:r>
          </a:p>
          <a:p>
            <a:pPr marL="800100" lvl="1" indent="-342900">
              <a:buFont typeface="+mj-lt"/>
              <a:buAutoNum type="arabicPeriod"/>
            </a:pPr>
            <a:r>
              <a:rPr lang="en-US" dirty="0">
                <a:latin typeface="+mn-lt"/>
              </a:rPr>
              <a:t>Multi-AS Transit</a:t>
            </a:r>
          </a:p>
          <a:p>
            <a:pPr marL="800100" lvl="1" indent="-342900">
              <a:buFont typeface="+mj-lt"/>
              <a:buAutoNum type="arabicPeriod"/>
            </a:pPr>
            <a:r>
              <a:rPr lang="en-US" dirty="0">
                <a:latin typeface="+mn-lt"/>
              </a:rPr>
              <a:t>Direct</a:t>
            </a:r>
          </a:p>
          <a:p>
            <a:pPr marL="800100" lvl="1" indent="-342900">
              <a:buFont typeface="+mj-lt"/>
              <a:buAutoNum type="arabicPeriod"/>
            </a:pPr>
            <a:r>
              <a:rPr lang="en-US" dirty="0">
                <a:latin typeface="+mn-lt"/>
              </a:rPr>
              <a:t>Transit</a:t>
            </a:r>
          </a:p>
          <a:p>
            <a:pPr marL="800100" lvl="1" indent="-342900">
              <a:buFont typeface="+mj-lt"/>
              <a:buAutoNum type="arabicPeriod"/>
            </a:pPr>
            <a:r>
              <a:rPr lang="en-US" dirty="0">
                <a:latin typeface="+mn-lt"/>
              </a:rPr>
              <a:t>Intra-AS</a:t>
            </a:r>
          </a:p>
        </p:txBody>
      </p:sp>
      <p:sp>
        <p:nvSpPr>
          <p:cNvPr id="15" name="TextBox 14">
            <a:extLst>
              <a:ext uri="{FF2B5EF4-FFF2-40B4-BE49-F238E27FC236}">
                <a16:creationId xmlns:a16="http://schemas.microsoft.com/office/drawing/2014/main" id="{871FB711-7857-A14A-9179-873770C33F47}"/>
              </a:ext>
            </a:extLst>
          </p:cNvPr>
          <p:cNvSpPr txBox="1"/>
          <p:nvPr/>
        </p:nvSpPr>
        <p:spPr>
          <a:xfrm>
            <a:off x="8018404" y="1070159"/>
            <a:ext cx="1064715" cy="261610"/>
          </a:xfrm>
          <a:prstGeom prst="rect">
            <a:avLst/>
          </a:prstGeom>
          <a:noFill/>
        </p:spPr>
        <p:txBody>
          <a:bodyPr wrap="none" rtlCol="0">
            <a:spAutoFit/>
          </a:bodyPr>
          <a:lstStyle/>
          <a:p>
            <a:r>
              <a:rPr lang="en-US" sz="1100" dirty="0">
                <a:latin typeface="+mn-lt"/>
              </a:rPr>
              <a:t>MS = MS+MR</a:t>
            </a:r>
          </a:p>
        </p:txBody>
      </p:sp>
      <p:sp>
        <p:nvSpPr>
          <p:cNvPr id="63" name="Cloud 62">
            <a:extLst>
              <a:ext uri="{FF2B5EF4-FFF2-40B4-BE49-F238E27FC236}">
                <a16:creationId xmlns:a16="http://schemas.microsoft.com/office/drawing/2014/main" id="{13828D83-0DA6-C34D-B617-004F81DE03B3}"/>
              </a:ext>
            </a:extLst>
          </p:cNvPr>
          <p:cNvSpPr/>
          <p:nvPr/>
        </p:nvSpPr>
        <p:spPr>
          <a:xfrm>
            <a:off x="2208461" y="2708514"/>
            <a:ext cx="2246243" cy="100082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lumMod val="75000"/>
                  </a:schemeClr>
                </a:solidFill>
              </a:rPr>
              <a:t>Underlay-AS-A</a:t>
            </a:r>
          </a:p>
        </p:txBody>
      </p:sp>
      <p:sp>
        <p:nvSpPr>
          <p:cNvPr id="64" name="Cloud 63">
            <a:extLst>
              <a:ext uri="{FF2B5EF4-FFF2-40B4-BE49-F238E27FC236}">
                <a16:creationId xmlns:a16="http://schemas.microsoft.com/office/drawing/2014/main" id="{2967BBD2-B711-7C4F-A253-D04E2FB880A9}"/>
              </a:ext>
            </a:extLst>
          </p:cNvPr>
          <p:cNvSpPr/>
          <p:nvPr/>
        </p:nvSpPr>
        <p:spPr>
          <a:xfrm>
            <a:off x="5161439" y="2787675"/>
            <a:ext cx="2246243" cy="100082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lumMod val="75000"/>
                  </a:schemeClr>
                </a:solidFill>
              </a:rPr>
              <a:t>Underlay-AS-B</a:t>
            </a:r>
          </a:p>
        </p:txBody>
      </p:sp>
      <p:sp>
        <p:nvSpPr>
          <p:cNvPr id="65" name="Cloud 64">
            <a:extLst>
              <a:ext uri="{FF2B5EF4-FFF2-40B4-BE49-F238E27FC236}">
                <a16:creationId xmlns:a16="http://schemas.microsoft.com/office/drawing/2014/main" id="{2BF93E93-2832-2441-8D21-2D43BD8F95B9}"/>
              </a:ext>
            </a:extLst>
          </p:cNvPr>
          <p:cNvSpPr/>
          <p:nvPr/>
        </p:nvSpPr>
        <p:spPr>
          <a:xfrm>
            <a:off x="3365149" y="3841238"/>
            <a:ext cx="2246243" cy="100082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lumMod val="75000"/>
                  </a:schemeClr>
                </a:solidFill>
              </a:rPr>
              <a:t>Underlay-AS-C</a:t>
            </a:r>
          </a:p>
        </p:txBody>
      </p:sp>
      <p:grpSp>
        <p:nvGrpSpPr>
          <p:cNvPr id="442" name="Group 441"/>
          <p:cNvGrpSpPr/>
          <p:nvPr/>
        </p:nvGrpSpPr>
        <p:grpSpPr>
          <a:xfrm>
            <a:off x="6033334" y="3521811"/>
            <a:ext cx="343627" cy="338848"/>
            <a:chOff x="4381601" y="3173124"/>
            <a:chExt cx="473632" cy="473632"/>
          </a:xfrm>
          <a:solidFill>
            <a:schemeClr val="accent2">
              <a:lumMod val="60000"/>
              <a:lumOff val="40000"/>
            </a:schemeClr>
          </a:solidFill>
        </p:grpSpPr>
        <p:sp>
          <p:nvSpPr>
            <p:cNvPr id="443" name="Oval 44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444" name="Picture 44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29" name="Group 128">
            <a:extLst>
              <a:ext uri="{FF2B5EF4-FFF2-40B4-BE49-F238E27FC236}">
                <a16:creationId xmlns:a16="http://schemas.microsoft.com/office/drawing/2014/main" id="{EA7668F4-E339-934F-947B-0DFBA4D80438}"/>
              </a:ext>
            </a:extLst>
          </p:cNvPr>
          <p:cNvGrpSpPr/>
          <p:nvPr/>
        </p:nvGrpSpPr>
        <p:grpSpPr>
          <a:xfrm>
            <a:off x="2966068" y="3398177"/>
            <a:ext cx="343627" cy="338848"/>
            <a:chOff x="4381601" y="3173124"/>
            <a:chExt cx="473632" cy="473632"/>
          </a:xfrm>
          <a:solidFill>
            <a:schemeClr val="accent2">
              <a:lumMod val="60000"/>
              <a:lumOff val="40000"/>
            </a:schemeClr>
          </a:solidFill>
        </p:grpSpPr>
        <p:sp>
          <p:nvSpPr>
            <p:cNvPr id="130" name="Oval 129">
              <a:extLst>
                <a:ext uri="{FF2B5EF4-FFF2-40B4-BE49-F238E27FC236}">
                  <a16:creationId xmlns:a16="http://schemas.microsoft.com/office/drawing/2014/main" id="{1C6A69E6-E99A-1845-A3A4-8B1CA89D6B2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31" name="Picture 130" descr="router arrows.emf">
              <a:extLst>
                <a:ext uri="{FF2B5EF4-FFF2-40B4-BE49-F238E27FC236}">
                  <a16:creationId xmlns:a16="http://schemas.microsoft.com/office/drawing/2014/main" id="{DDFB3D23-3F17-DC44-A126-D257C85547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32" name="Group 131">
            <a:extLst>
              <a:ext uri="{FF2B5EF4-FFF2-40B4-BE49-F238E27FC236}">
                <a16:creationId xmlns:a16="http://schemas.microsoft.com/office/drawing/2014/main" id="{AFC99AEE-4BAF-D246-809D-668D5607B8C8}"/>
              </a:ext>
            </a:extLst>
          </p:cNvPr>
          <p:cNvGrpSpPr/>
          <p:nvPr/>
        </p:nvGrpSpPr>
        <p:grpSpPr>
          <a:xfrm>
            <a:off x="3383125" y="4105815"/>
            <a:ext cx="343627" cy="338848"/>
            <a:chOff x="4381601" y="3173124"/>
            <a:chExt cx="473632" cy="473632"/>
          </a:xfrm>
          <a:solidFill>
            <a:schemeClr val="accent2">
              <a:lumMod val="60000"/>
              <a:lumOff val="40000"/>
            </a:schemeClr>
          </a:solidFill>
        </p:grpSpPr>
        <p:sp>
          <p:nvSpPr>
            <p:cNvPr id="133" name="Oval 132">
              <a:extLst>
                <a:ext uri="{FF2B5EF4-FFF2-40B4-BE49-F238E27FC236}">
                  <a16:creationId xmlns:a16="http://schemas.microsoft.com/office/drawing/2014/main" id="{6BF9B1A2-7A98-9E4F-8EA1-1503AD37DA7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34" name="Picture 133" descr="router arrows.emf">
              <a:extLst>
                <a:ext uri="{FF2B5EF4-FFF2-40B4-BE49-F238E27FC236}">
                  <a16:creationId xmlns:a16="http://schemas.microsoft.com/office/drawing/2014/main" id="{37C53EA3-DBD5-384D-B7EE-2ED6232913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5" name="Group 4">
            <a:extLst>
              <a:ext uri="{FF2B5EF4-FFF2-40B4-BE49-F238E27FC236}">
                <a16:creationId xmlns:a16="http://schemas.microsoft.com/office/drawing/2014/main" id="{55348AFF-C869-6C45-A920-848B528B8E6D}"/>
              </a:ext>
            </a:extLst>
          </p:cNvPr>
          <p:cNvGrpSpPr/>
          <p:nvPr/>
        </p:nvGrpSpPr>
        <p:grpSpPr>
          <a:xfrm>
            <a:off x="4857187" y="4569336"/>
            <a:ext cx="432712" cy="481380"/>
            <a:chOff x="4808782" y="3612613"/>
            <a:chExt cx="536538" cy="596883"/>
          </a:xfrm>
        </p:grpSpPr>
        <p:sp>
          <p:nvSpPr>
            <p:cNvPr id="166" name="Rounded Rectangle 165">
              <a:extLst>
                <a:ext uri="{FF2B5EF4-FFF2-40B4-BE49-F238E27FC236}">
                  <a16:creationId xmlns:a16="http://schemas.microsoft.com/office/drawing/2014/main" id="{4B769DAD-9785-7342-B0BF-922730DB6278}"/>
                </a:ext>
              </a:extLst>
            </p:cNvPr>
            <p:cNvSpPr/>
            <p:nvPr/>
          </p:nvSpPr>
          <p:spPr>
            <a:xfrm>
              <a:off x="4808782" y="400348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FF0000"/>
                  </a:solidFill>
                </a:rPr>
                <a:t>XTR-C2</a:t>
              </a:r>
            </a:p>
          </p:txBody>
        </p:sp>
        <p:grpSp>
          <p:nvGrpSpPr>
            <p:cNvPr id="167" name="Group 166">
              <a:extLst>
                <a:ext uri="{FF2B5EF4-FFF2-40B4-BE49-F238E27FC236}">
                  <a16:creationId xmlns:a16="http://schemas.microsoft.com/office/drawing/2014/main" id="{7B22BF16-A6CD-2F45-BC6B-26C2A806A39D}"/>
                </a:ext>
              </a:extLst>
            </p:cNvPr>
            <p:cNvGrpSpPr/>
            <p:nvPr/>
          </p:nvGrpSpPr>
          <p:grpSpPr>
            <a:xfrm>
              <a:off x="4881793" y="3612613"/>
              <a:ext cx="426078" cy="420152"/>
              <a:chOff x="4381601" y="3173124"/>
              <a:chExt cx="473632" cy="473632"/>
            </a:xfrm>
            <a:solidFill>
              <a:srgbClr val="FF0000"/>
            </a:solidFill>
          </p:grpSpPr>
          <p:sp>
            <p:nvSpPr>
              <p:cNvPr id="168" name="Oval 167">
                <a:extLst>
                  <a:ext uri="{FF2B5EF4-FFF2-40B4-BE49-F238E27FC236}">
                    <a16:creationId xmlns:a16="http://schemas.microsoft.com/office/drawing/2014/main" id="{70DEABDB-57B9-A443-9EAF-0221F729272A}"/>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69" name="Picture 168" descr="router arrows.emf">
                <a:extLst>
                  <a:ext uri="{FF2B5EF4-FFF2-40B4-BE49-F238E27FC236}">
                    <a16:creationId xmlns:a16="http://schemas.microsoft.com/office/drawing/2014/main" id="{F27BC270-587A-354E-B67E-E8061CAA1D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grpSp>
        <p:nvGrpSpPr>
          <p:cNvPr id="4" name="Group 3">
            <a:extLst>
              <a:ext uri="{FF2B5EF4-FFF2-40B4-BE49-F238E27FC236}">
                <a16:creationId xmlns:a16="http://schemas.microsoft.com/office/drawing/2014/main" id="{8FA84370-30B1-1B4F-B062-F1DDDE0D09E5}"/>
              </a:ext>
            </a:extLst>
          </p:cNvPr>
          <p:cNvGrpSpPr/>
          <p:nvPr/>
        </p:nvGrpSpPr>
        <p:grpSpPr>
          <a:xfrm>
            <a:off x="2013845" y="2886883"/>
            <a:ext cx="432712" cy="518936"/>
            <a:chOff x="2540354" y="2404486"/>
            <a:chExt cx="536538" cy="643450"/>
          </a:xfrm>
        </p:grpSpPr>
        <p:sp>
          <p:nvSpPr>
            <p:cNvPr id="128" name="Rounded Rectangle 127">
              <a:extLst>
                <a:ext uri="{FF2B5EF4-FFF2-40B4-BE49-F238E27FC236}">
                  <a16:creationId xmlns:a16="http://schemas.microsoft.com/office/drawing/2014/main" id="{B2BEE21A-C51C-CB42-9803-B8DC35C5AB34}"/>
                </a:ext>
              </a:extLst>
            </p:cNvPr>
            <p:cNvSpPr/>
            <p:nvPr/>
          </p:nvSpPr>
          <p:spPr>
            <a:xfrm>
              <a:off x="2540354" y="284192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FF0000"/>
                  </a:solidFill>
                </a:rPr>
                <a:t>XTR-A</a:t>
              </a:r>
            </a:p>
          </p:txBody>
        </p:sp>
        <p:grpSp>
          <p:nvGrpSpPr>
            <p:cNvPr id="170" name="Group 169">
              <a:extLst>
                <a:ext uri="{FF2B5EF4-FFF2-40B4-BE49-F238E27FC236}">
                  <a16:creationId xmlns:a16="http://schemas.microsoft.com/office/drawing/2014/main" id="{A90A5DB8-D185-9247-845B-496D4797222B}"/>
                </a:ext>
              </a:extLst>
            </p:cNvPr>
            <p:cNvGrpSpPr/>
            <p:nvPr/>
          </p:nvGrpSpPr>
          <p:grpSpPr>
            <a:xfrm>
              <a:off x="2598101" y="2404486"/>
              <a:ext cx="426078" cy="420152"/>
              <a:chOff x="4381601" y="3173124"/>
              <a:chExt cx="473632" cy="473632"/>
            </a:xfrm>
            <a:solidFill>
              <a:srgbClr val="FF0000"/>
            </a:solidFill>
          </p:grpSpPr>
          <p:sp>
            <p:nvSpPr>
              <p:cNvPr id="171" name="Oval 170">
                <a:extLst>
                  <a:ext uri="{FF2B5EF4-FFF2-40B4-BE49-F238E27FC236}">
                    <a16:creationId xmlns:a16="http://schemas.microsoft.com/office/drawing/2014/main" id="{BCBC89DE-90E6-4D4C-904F-982C41EC341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72" name="Picture 171" descr="router arrows.emf">
                <a:extLst>
                  <a:ext uri="{FF2B5EF4-FFF2-40B4-BE49-F238E27FC236}">
                    <a16:creationId xmlns:a16="http://schemas.microsoft.com/office/drawing/2014/main" id="{13AB60D4-07E9-4C4B-9DB3-C03E1FD2BD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grpSp>
        <p:nvGrpSpPr>
          <p:cNvPr id="6" name="Group 5">
            <a:extLst>
              <a:ext uri="{FF2B5EF4-FFF2-40B4-BE49-F238E27FC236}">
                <a16:creationId xmlns:a16="http://schemas.microsoft.com/office/drawing/2014/main" id="{412B2C21-17DA-CC4E-B6DE-6F23E0F8FD56}"/>
              </a:ext>
            </a:extLst>
          </p:cNvPr>
          <p:cNvGrpSpPr/>
          <p:nvPr/>
        </p:nvGrpSpPr>
        <p:grpSpPr>
          <a:xfrm>
            <a:off x="7115361" y="3339558"/>
            <a:ext cx="432712" cy="510413"/>
            <a:chOff x="6276993" y="2059001"/>
            <a:chExt cx="536538" cy="632883"/>
          </a:xfrm>
        </p:grpSpPr>
        <p:sp>
          <p:nvSpPr>
            <p:cNvPr id="165" name="Rounded Rectangle 164">
              <a:extLst>
                <a:ext uri="{FF2B5EF4-FFF2-40B4-BE49-F238E27FC236}">
                  <a16:creationId xmlns:a16="http://schemas.microsoft.com/office/drawing/2014/main" id="{290C4346-90B3-6F4E-8B92-DDA0D274C73C}"/>
                </a:ext>
              </a:extLst>
            </p:cNvPr>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FF0000"/>
                  </a:solidFill>
                </a:rPr>
                <a:t>XTR-B1</a:t>
              </a:r>
            </a:p>
          </p:txBody>
        </p:sp>
        <p:grpSp>
          <p:nvGrpSpPr>
            <p:cNvPr id="173" name="Group 172">
              <a:extLst>
                <a:ext uri="{FF2B5EF4-FFF2-40B4-BE49-F238E27FC236}">
                  <a16:creationId xmlns:a16="http://schemas.microsoft.com/office/drawing/2014/main" id="{4804C294-C632-7740-AF2F-808E6BAA5251}"/>
                </a:ext>
              </a:extLst>
            </p:cNvPr>
            <p:cNvGrpSpPr/>
            <p:nvPr/>
          </p:nvGrpSpPr>
          <p:grpSpPr>
            <a:xfrm>
              <a:off x="6296126" y="2059001"/>
              <a:ext cx="426078" cy="420152"/>
              <a:chOff x="4381601" y="3173124"/>
              <a:chExt cx="473632" cy="473632"/>
            </a:xfrm>
            <a:solidFill>
              <a:srgbClr val="FF0000"/>
            </a:solidFill>
          </p:grpSpPr>
          <p:sp>
            <p:nvSpPr>
              <p:cNvPr id="174" name="Oval 173">
                <a:extLst>
                  <a:ext uri="{FF2B5EF4-FFF2-40B4-BE49-F238E27FC236}">
                    <a16:creationId xmlns:a16="http://schemas.microsoft.com/office/drawing/2014/main" id="{748E4921-60A4-CB4A-8EA4-257B943C850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75" name="Picture 174" descr="router arrows.emf">
                <a:extLst>
                  <a:ext uri="{FF2B5EF4-FFF2-40B4-BE49-F238E27FC236}">
                    <a16:creationId xmlns:a16="http://schemas.microsoft.com/office/drawing/2014/main" id="{CA70592C-B521-BB42-A1FA-AF433AE8EE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sp>
        <p:nvSpPr>
          <p:cNvPr id="67" name="Rounded Rectangle 66">
            <a:extLst>
              <a:ext uri="{FF2B5EF4-FFF2-40B4-BE49-F238E27FC236}">
                <a16:creationId xmlns:a16="http://schemas.microsoft.com/office/drawing/2014/main" id="{AA29B613-A7B7-1643-B3A1-4226F94394B6}"/>
              </a:ext>
            </a:extLst>
          </p:cNvPr>
          <p:cNvSpPr/>
          <p:nvPr/>
        </p:nvSpPr>
        <p:spPr>
          <a:xfrm>
            <a:off x="2558072" y="3449467"/>
            <a:ext cx="432712" cy="166149"/>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92D050"/>
                </a:solidFill>
              </a:rPr>
              <a:t>MS-A</a:t>
            </a:r>
          </a:p>
        </p:txBody>
      </p:sp>
      <p:sp>
        <p:nvSpPr>
          <p:cNvPr id="68" name="Rounded Rectangle 67">
            <a:extLst>
              <a:ext uri="{FF2B5EF4-FFF2-40B4-BE49-F238E27FC236}">
                <a16:creationId xmlns:a16="http://schemas.microsoft.com/office/drawing/2014/main" id="{D15B0765-A442-C640-97FD-51F446DAE423}"/>
              </a:ext>
            </a:extLst>
          </p:cNvPr>
          <p:cNvSpPr/>
          <p:nvPr/>
        </p:nvSpPr>
        <p:spPr>
          <a:xfrm>
            <a:off x="2871788" y="4278514"/>
            <a:ext cx="594724" cy="175171"/>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92D050"/>
                </a:solidFill>
              </a:rPr>
              <a:t>MS-C-West</a:t>
            </a:r>
          </a:p>
        </p:txBody>
      </p:sp>
      <p:sp>
        <p:nvSpPr>
          <p:cNvPr id="69" name="Rounded Rectangle 68">
            <a:extLst>
              <a:ext uri="{FF2B5EF4-FFF2-40B4-BE49-F238E27FC236}">
                <a16:creationId xmlns:a16="http://schemas.microsoft.com/office/drawing/2014/main" id="{CA8F5D41-3A1B-A04C-BB3E-5180DBA4464D}"/>
              </a:ext>
            </a:extLst>
          </p:cNvPr>
          <p:cNvSpPr/>
          <p:nvPr/>
        </p:nvSpPr>
        <p:spPr>
          <a:xfrm>
            <a:off x="6263658" y="3469459"/>
            <a:ext cx="432712" cy="166149"/>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92D050"/>
                </a:solidFill>
              </a:rPr>
              <a:t>MS-B</a:t>
            </a:r>
          </a:p>
        </p:txBody>
      </p:sp>
      <p:grpSp>
        <p:nvGrpSpPr>
          <p:cNvPr id="71" name="Group 70">
            <a:extLst>
              <a:ext uri="{FF2B5EF4-FFF2-40B4-BE49-F238E27FC236}">
                <a16:creationId xmlns:a16="http://schemas.microsoft.com/office/drawing/2014/main" id="{69E2161F-8B47-0747-9365-1AAC0A461777}"/>
              </a:ext>
            </a:extLst>
          </p:cNvPr>
          <p:cNvGrpSpPr/>
          <p:nvPr/>
        </p:nvGrpSpPr>
        <p:grpSpPr>
          <a:xfrm>
            <a:off x="6890650" y="2508326"/>
            <a:ext cx="432712" cy="510413"/>
            <a:chOff x="6276993" y="2059001"/>
            <a:chExt cx="536538" cy="632883"/>
          </a:xfrm>
        </p:grpSpPr>
        <p:sp>
          <p:nvSpPr>
            <p:cNvPr id="72" name="Rounded Rectangle 71">
              <a:extLst>
                <a:ext uri="{FF2B5EF4-FFF2-40B4-BE49-F238E27FC236}">
                  <a16:creationId xmlns:a16="http://schemas.microsoft.com/office/drawing/2014/main" id="{7561CF5A-5D94-1B4A-9FC6-51E18E0EB4D7}"/>
                </a:ext>
              </a:extLst>
            </p:cNvPr>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FF0000"/>
                  </a:solidFill>
                </a:rPr>
                <a:t>XTR-B2</a:t>
              </a:r>
            </a:p>
          </p:txBody>
        </p:sp>
        <p:grpSp>
          <p:nvGrpSpPr>
            <p:cNvPr id="73" name="Group 72">
              <a:extLst>
                <a:ext uri="{FF2B5EF4-FFF2-40B4-BE49-F238E27FC236}">
                  <a16:creationId xmlns:a16="http://schemas.microsoft.com/office/drawing/2014/main" id="{107D9346-7CEB-4241-82AE-3BF3B0A27B9C}"/>
                </a:ext>
              </a:extLst>
            </p:cNvPr>
            <p:cNvGrpSpPr/>
            <p:nvPr/>
          </p:nvGrpSpPr>
          <p:grpSpPr>
            <a:xfrm>
              <a:off x="6296126" y="2059001"/>
              <a:ext cx="426078" cy="420152"/>
              <a:chOff x="4381601" y="3173124"/>
              <a:chExt cx="473632" cy="473632"/>
            </a:xfrm>
            <a:solidFill>
              <a:srgbClr val="FF0000"/>
            </a:solidFill>
          </p:grpSpPr>
          <p:sp>
            <p:nvSpPr>
              <p:cNvPr id="74" name="Oval 73">
                <a:extLst>
                  <a:ext uri="{FF2B5EF4-FFF2-40B4-BE49-F238E27FC236}">
                    <a16:creationId xmlns:a16="http://schemas.microsoft.com/office/drawing/2014/main" id="{0E2C6250-75CC-9D42-8601-F36B78401A04}"/>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75" name="Picture 74" descr="router arrows.emf">
                <a:extLst>
                  <a:ext uri="{FF2B5EF4-FFF2-40B4-BE49-F238E27FC236}">
                    <a16:creationId xmlns:a16="http://schemas.microsoft.com/office/drawing/2014/main" id="{CC96E26C-BB81-2942-BFCD-9F40E13EA3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grpSp>
        <p:nvGrpSpPr>
          <p:cNvPr id="60" name="Group 59">
            <a:extLst>
              <a:ext uri="{FF2B5EF4-FFF2-40B4-BE49-F238E27FC236}">
                <a16:creationId xmlns:a16="http://schemas.microsoft.com/office/drawing/2014/main" id="{D782CCDA-6056-CC48-98B8-C3FFAFC73D73}"/>
              </a:ext>
            </a:extLst>
          </p:cNvPr>
          <p:cNvGrpSpPr/>
          <p:nvPr/>
        </p:nvGrpSpPr>
        <p:grpSpPr>
          <a:xfrm>
            <a:off x="3629678" y="3449642"/>
            <a:ext cx="202760" cy="199939"/>
            <a:chOff x="4381601" y="3173124"/>
            <a:chExt cx="473632" cy="473632"/>
          </a:xfrm>
          <a:solidFill>
            <a:srgbClr val="92D050"/>
          </a:solidFill>
        </p:grpSpPr>
        <p:sp>
          <p:nvSpPr>
            <p:cNvPr id="61" name="Oval 60">
              <a:extLst>
                <a:ext uri="{FF2B5EF4-FFF2-40B4-BE49-F238E27FC236}">
                  <a16:creationId xmlns:a16="http://schemas.microsoft.com/office/drawing/2014/main" id="{D4A899AB-C838-974E-ACE7-FE16327B57A2}"/>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62" name="Picture 61" descr="router arrows.emf">
              <a:extLst>
                <a:ext uri="{FF2B5EF4-FFF2-40B4-BE49-F238E27FC236}">
                  <a16:creationId xmlns:a16="http://schemas.microsoft.com/office/drawing/2014/main" id="{41C8EF76-5622-2D40-BDBA-F9421A5F78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66" name="Group 65">
            <a:extLst>
              <a:ext uri="{FF2B5EF4-FFF2-40B4-BE49-F238E27FC236}">
                <a16:creationId xmlns:a16="http://schemas.microsoft.com/office/drawing/2014/main" id="{99396D23-EEEF-8048-9B85-61D7EE8AF375}"/>
              </a:ext>
            </a:extLst>
          </p:cNvPr>
          <p:cNvGrpSpPr/>
          <p:nvPr/>
        </p:nvGrpSpPr>
        <p:grpSpPr>
          <a:xfrm>
            <a:off x="3986233" y="3896704"/>
            <a:ext cx="202760" cy="199939"/>
            <a:chOff x="4381601" y="3173124"/>
            <a:chExt cx="473632" cy="473632"/>
          </a:xfrm>
          <a:solidFill>
            <a:srgbClr val="92D050"/>
          </a:solidFill>
        </p:grpSpPr>
        <p:sp>
          <p:nvSpPr>
            <p:cNvPr id="76" name="Oval 75">
              <a:extLst>
                <a:ext uri="{FF2B5EF4-FFF2-40B4-BE49-F238E27FC236}">
                  <a16:creationId xmlns:a16="http://schemas.microsoft.com/office/drawing/2014/main" id="{6B77C0BA-2C93-F54B-9307-B408B6C61B12}"/>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77" name="Picture 76" descr="router arrows.emf">
              <a:extLst>
                <a:ext uri="{FF2B5EF4-FFF2-40B4-BE49-F238E27FC236}">
                  <a16:creationId xmlns:a16="http://schemas.microsoft.com/office/drawing/2014/main" id="{08973760-0E69-D94A-B385-4AFB2D61F5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78" name="Group 77">
            <a:extLst>
              <a:ext uri="{FF2B5EF4-FFF2-40B4-BE49-F238E27FC236}">
                <a16:creationId xmlns:a16="http://schemas.microsoft.com/office/drawing/2014/main" id="{6CBBCACD-8015-8245-BDAC-4051C2643E18}"/>
              </a:ext>
            </a:extLst>
          </p:cNvPr>
          <p:cNvGrpSpPr/>
          <p:nvPr/>
        </p:nvGrpSpPr>
        <p:grpSpPr>
          <a:xfrm>
            <a:off x="4318936" y="3004566"/>
            <a:ext cx="202760" cy="199939"/>
            <a:chOff x="4381601" y="3173124"/>
            <a:chExt cx="473632" cy="473632"/>
          </a:xfrm>
          <a:solidFill>
            <a:srgbClr val="92D050"/>
          </a:solidFill>
        </p:grpSpPr>
        <p:sp>
          <p:nvSpPr>
            <p:cNvPr id="79" name="Oval 78">
              <a:extLst>
                <a:ext uri="{FF2B5EF4-FFF2-40B4-BE49-F238E27FC236}">
                  <a16:creationId xmlns:a16="http://schemas.microsoft.com/office/drawing/2014/main" id="{A2AF8B62-EB9D-AA41-8066-DCC7EB46EAB0}"/>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80" name="Picture 79" descr="router arrows.emf">
              <a:extLst>
                <a:ext uri="{FF2B5EF4-FFF2-40B4-BE49-F238E27FC236}">
                  <a16:creationId xmlns:a16="http://schemas.microsoft.com/office/drawing/2014/main" id="{47493A25-964C-5743-9C47-364AB30888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1" name="Group 80">
            <a:extLst>
              <a:ext uri="{FF2B5EF4-FFF2-40B4-BE49-F238E27FC236}">
                <a16:creationId xmlns:a16="http://schemas.microsoft.com/office/drawing/2014/main" id="{609C0A15-AAFA-164A-A28B-1BFE153EB56F}"/>
              </a:ext>
            </a:extLst>
          </p:cNvPr>
          <p:cNvGrpSpPr/>
          <p:nvPr/>
        </p:nvGrpSpPr>
        <p:grpSpPr>
          <a:xfrm>
            <a:off x="5204828" y="3005942"/>
            <a:ext cx="202760" cy="199939"/>
            <a:chOff x="4381601" y="3173124"/>
            <a:chExt cx="473632" cy="473632"/>
          </a:xfrm>
          <a:solidFill>
            <a:srgbClr val="92D050"/>
          </a:solidFill>
        </p:grpSpPr>
        <p:sp>
          <p:nvSpPr>
            <p:cNvPr id="82" name="Oval 81">
              <a:extLst>
                <a:ext uri="{FF2B5EF4-FFF2-40B4-BE49-F238E27FC236}">
                  <a16:creationId xmlns:a16="http://schemas.microsoft.com/office/drawing/2014/main" id="{28FFC0B1-4494-C941-9626-CEC9E9D91208}"/>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83" name="Picture 82" descr="router arrows.emf">
              <a:extLst>
                <a:ext uri="{FF2B5EF4-FFF2-40B4-BE49-F238E27FC236}">
                  <a16:creationId xmlns:a16="http://schemas.microsoft.com/office/drawing/2014/main" id="{01B80FBB-0C8A-B44E-9166-79ADE61651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4" name="Group 83">
            <a:extLst>
              <a:ext uri="{FF2B5EF4-FFF2-40B4-BE49-F238E27FC236}">
                <a16:creationId xmlns:a16="http://schemas.microsoft.com/office/drawing/2014/main" id="{E75D12AC-9E02-4C48-90F0-6CF6E464E6E6}"/>
              </a:ext>
            </a:extLst>
          </p:cNvPr>
          <p:cNvGrpSpPr/>
          <p:nvPr/>
        </p:nvGrpSpPr>
        <p:grpSpPr>
          <a:xfrm>
            <a:off x="5035506" y="3836637"/>
            <a:ext cx="202760" cy="199939"/>
            <a:chOff x="4381601" y="3173124"/>
            <a:chExt cx="473632" cy="473632"/>
          </a:xfrm>
          <a:solidFill>
            <a:srgbClr val="92D050"/>
          </a:solidFill>
        </p:grpSpPr>
        <p:sp>
          <p:nvSpPr>
            <p:cNvPr id="85" name="Oval 84">
              <a:extLst>
                <a:ext uri="{FF2B5EF4-FFF2-40B4-BE49-F238E27FC236}">
                  <a16:creationId xmlns:a16="http://schemas.microsoft.com/office/drawing/2014/main" id="{8068A86A-79C8-5344-817D-3EBF94D03748}"/>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86" name="Picture 85" descr="router arrows.emf">
              <a:extLst>
                <a:ext uri="{FF2B5EF4-FFF2-40B4-BE49-F238E27FC236}">
                  <a16:creationId xmlns:a16="http://schemas.microsoft.com/office/drawing/2014/main" id="{91B90DA0-F4DC-ED49-AD4F-A63E7F76B9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7" name="Group 86">
            <a:extLst>
              <a:ext uri="{FF2B5EF4-FFF2-40B4-BE49-F238E27FC236}">
                <a16:creationId xmlns:a16="http://schemas.microsoft.com/office/drawing/2014/main" id="{CDD17DDC-7872-6E47-891A-2D902F44A9DE}"/>
              </a:ext>
            </a:extLst>
          </p:cNvPr>
          <p:cNvGrpSpPr/>
          <p:nvPr/>
        </p:nvGrpSpPr>
        <p:grpSpPr>
          <a:xfrm>
            <a:off x="5399607" y="3448991"/>
            <a:ext cx="202760" cy="199939"/>
            <a:chOff x="4381601" y="3173124"/>
            <a:chExt cx="473632" cy="473632"/>
          </a:xfrm>
          <a:solidFill>
            <a:srgbClr val="92D050"/>
          </a:solidFill>
        </p:grpSpPr>
        <p:sp>
          <p:nvSpPr>
            <p:cNvPr id="88" name="Oval 87">
              <a:extLst>
                <a:ext uri="{FF2B5EF4-FFF2-40B4-BE49-F238E27FC236}">
                  <a16:creationId xmlns:a16="http://schemas.microsoft.com/office/drawing/2014/main" id="{0443F70A-8CA8-2047-805B-EEC98EBEDC8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89" name="Picture 88" descr="router arrows.emf">
              <a:extLst>
                <a:ext uri="{FF2B5EF4-FFF2-40B4-BE49-F238E27FC236}">
                  <a16:creationId xmlns:a16="http://schemas.microsoft.com/office/drawing/2014/main" id="{07B0A912-21DC-CB40-A05C-28193FA2A7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cxnSp>
        <p:nvCxnSpPr>
          <p:cNvPr id="91" name="Straight Arrow Connector 90">
            <a:extLst>
              <a:ext uri="{FF2B5EF4-FFF2-40B4-BE49-F238E27FC236}">
                <a16:creationId xmlns:a16="http://schemas.microsoft.com/office/drawing/2014/main" id="{AEB86E43-4D86-FE46-BE56-AF4C3BA43FA3}"/>
              </a:ext>
            </a:extLst>
          </p:cNvPr>
          <p:cNvCxnSpPr>
            <a:cxnSpLocks/>
            <a:stCxn id="83" idx="1"/>
            <a:endCxn id="80" idx="3"/>
          </p:cNvCxnSpPr>
          <p:nvPr/>
        </p:nvCxnSpPr>
        <p:spPr>
          <a:xfrm flipH="1" flipV="1">
            <a:off x="4499935" y="3104536"/>
            <a:ext cx="726654" cy="1376"/>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B30A77D9-C490-E14C-AB4C-F8120DF99AE7}"/>
              </a:ext>
            </a:extLst>
          </p:cNvPr>
          <p:cNvCxnSpPr>
            <a:cxnSpLocks/>
            <a:stCxn id="88" idx="3"/>
            <a:endCxn id="85" idx="7"/>
          </p:cNvCxnSpPr>
          <p:nvPr/>
        </p:nvCxnSpPr>
        <p:spPr>
          <a:xfrm flipH="1">
            <a:off x="5208572" y="3619650"/>
            <a:ext cx="220729" cy="246267"/>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20D50030-4AC2-014A-BBA9-D1EAE40F62E7}"/>
              </a:ext>
            </a:extLst>
          </p:cNvPr>
          <p:cNvCxnSpPr>
            <a:cxnSpLocks/>
            <a:stCxn id="61" idx="5"/>
            <a:endCxn id="76" idx="1"/>
          </p:cNvCxnSpPr>
          <p:nvPr/>
        </p:nvCxnSpPr>
        <p:spPr>
          <a:xfrm>
            <a:off x="3802744" y="3620301"/>
            <a:ext cx="213183" cy="305684"/>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CA82AB53-AB4A-7E45-B653-457FF79EFB3F}"/>
              </a:ext>
            </a:extLst>
          </p:cNvPr>
          <p:cNvCxnSpPr>
            <a:cxnSpLocks/>
          </p:cNvCxnSpPr>
          <p:nvPr/>
        </p:nvCxnSpPr>
        <p:spPr>
          <a:xfrm>
            <a:off x="7005442" y="5009835"/>
            <a:ext cx="468977" cy="0"/>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D2F65911-5CB9-1F49-A864-0DE93AE282C8}"/>
              </a:ext>
            </a:extLst>
          </p:cNvPr>
          <p:cNvSpPr txBox="1"/>
          <p:nvPr/>
        </p:nvSpPr>
        <p:spPr>
          <a:xfrm>
            <a:off x="7474419" y="4884567"/>
            <a:ext cx="1697901" cy="261610"/>
          </a:xfrm>
          <a:prstGeom prst="rect">
            <a:avLst/>
          </a:prstGeom>
          <a:noFill/>
        </p:spPr>
        <p:txBody>
          <a:bodyPr wrap="none" rtlCol="0">
            <a:spAutoFit/>
          </a:bodyPr>
          <a:lstStyle/>
          <a:p>
            <a:r>
              <a:rPr lang="en-US" sz="1100" b="1" dirty="0">
                <a:latin typeface="+mn-lt"/>
              </a:rPr>
              <a:t>Underlay</a:t>
            </a:r>
            <a:r>
              <a:rPr lang="en-US" sz="1100" dirty="0">
                <a:latin typeface="+mn-lt"/>
              </a:rPr>
              <a:t> Inter AS EBGP</a:t>
            </a:r>
          </a:p>
        </p:txBody>
      </p:sp>
      <p:grpSp>
        <p:nvGrpSpPr>
          <p:cNvPr id="90" name="Group 89">
            <a:extLst>
              <a:ext uri="{FF2B5EF4-FFF2-40B4-BE49-F238E27FC236}">
                <a16:creationId xmlns:a16="http://schemas.microsoft.com/office/drawing/2014/main" id="{B0FD2689-6A99-BE44-A066-8F07BEBD942D}"/>
              </a:ext>
            </a:extLst>
          </p:cNvPr>
          <p:cNvGrpSpPr/>
          <p:nvPr/>
        </p:nvGrpSpPr>
        <p:grpSpPr>
          <a:xfrm>
            <a:off x="5336567" y="4109090"/>
            <a:ext cx="343627" cy="338848"/>
            <a:chOff x="4381601" y="3173124"/>
            <a:chExt cx="473632" cy="473632"/>
          </a:xfrm>
          <a:solidFill>
            <a:schemeClr val="accent2">
              <a:lumMod val="60000"/>
              <a:lumOff val="40000"/>
            </a:schemeClr>
          </a:solidFill>
        </p:grpSpPr>
        <p:sp>
          <p:nvSpPr>
            <p:cNvPr id="95" name="Oval 94">
              <a:extLst>
                <a:ext uri="{FF2B5EF4-FFF2-40B4-BE49-F238E27FC236}">
                  <a16:creationId xmlns:a16="http://schemas.microsoft.com/office/drawing/2014/main" id="{F9EBA977-9CA6-7347-8247-3A80A7FABBCB}"/>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96" name="Picture 95" descr="router arrows.emf">
              <a:extLst>
                <a:ext uri="{FF2B5EF4-FFF2-40B4-BE49-F238E27FC236}">
                  <a16:creationId xmlns:a16="http://schemas.microsoft.com/office/drawing/2014/main" id="{8BE40D55-2E83-8741-9E1B-E12F1F5354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99" name="Rounded Rectangle 98">
            <a:extLst>
              <a:ext uri="{FF2B5EF4-FFF2-40B4-BE49-F238E27FC236}">
                <a16:creationId xmlns:a16="http://schemas.microsoft.com/office/drawing/2014/main" id="{B9B56BBD-5890-3243-A7E6-830EAC53B1C7}"/>
              </a:ext>
            </a:extLst>
          </p:cNvPr>
          <p:cNvSpPr/>
          <p:nvPr/>
        </p:nvSpPr>
        <p:spPr>
          <a:xfrm>
            <a:off x="5607772" y="4281789"/>
            <a:ext cx="594724" cy="175171"/>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92D050"/>
                </a:solidFill>
              </a:rPr>
              <a:t>MS-C-East</a:t>
            </a:r>
          </a:p>
        </p:txBody>
      </p:sp>
      <p:grpSp>
        <p:nvGrpSpPr>
          <p:cNvPr id="100" name="Group 99">
            <a:extLst>
              <a:ext uri="{FF2B5EF4-FFF2-40B4-BE49-F238E27FC236}">
                <a16:creationId xmlns:a16="http://schemas.microsoft.com/office/drawing/2014/main" id="{FC62DE91-64CA-2B42-8DA1-E40715CCA20D}"/>
              </a:ext>
            </a:extLst>
          </p:cNvPr>
          <p:cNvGrpSpPr/>
          <p:nvPr/>
        </p:nvGrpSpPr>
        <p:grpSpPr>
          <a:xfrm>
            <a:off x="3669296" y="4612574"/>
            <a:ext cx="432712" cy="481380"/>
            <a:chOff x="4808782" y="3612613"/>
            <a:chExt cx="536538" cy="596883"/>
          </a:xfrm>
        </p:grpSpPr>
        <p:sp>
          <p:nvSpPr>
            <p:cNvPr id="101" name="Rounded Rectangle 100">
              <a:extLst>
                <a:ext uri="{FF2B5EF4-FFF2-40B4-BE49-F238E27FC236}">
                  <a16:creationId xmlns:a16="http://schemas.microsoft.com/office/drawing/2014/main" id="{2A4E1998-6441-D64D-B9D3-9DA070B06FA0}"/>
                </a:ext>
              </a:extLst>
            </p:cNvPr>
            <p:cNvSpPr/>
            <p:nvPr/>
          </p:nvSpPr>
          <p:spPr>
            <a:xfrm>
              <a:off x="4808782" y="400348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FF0000"/>
                  </a:solidFill>
                </a:rPr>
                <a:t>XTR-C1</a:t>
              </a:r>
            </a:p>
          </p:txBody>
        </p:sp>
        <p:grpSp>
          <p:nvGrpSpPr>
            <p:cNvPr id="102" name="Group 101">
              <a:extLst>
                <a:ext uri="{FF2B5EF4-FFF2-40B4-BE49-F238E27FC236}">
                  <a16:creationId xmlns:a16="http://schemas.microsoft.com/office/drawing/2014/main" id="{288493D2-0CA9-BA41-ACE5-50D509DADB06}"/>
                </a:ext>
              </a:extLst>
            </p:cNvPr>
            <p:cNvGrpSpPr/>
            <p:nvPr/>
          </p:nvGrpSpPr>
          <p:grpSpPr>
            <a:xfrm>
              <a:off x="4881793" y="3612613"/>
              <a:ext cx="426078" cy="420152"/>
              <a:chOff x="4381601" y="3173124"/>
              <a:chExt cx="473632" cy="473632"/>
            </a:xfrm>
            <a:solidFill>
              <a:srgbClr val="FF0000"/>
            </a:solidFill>
          </p:grpSpPr>
          <p:sp>
            <p:nvSpPr>
              <p:cNvPr id="103" name="Oval 102">
                <a:extLst>
                  <a:ext uri="{FF2B5EF4-FFF2-40B4-BE49-F238E27FC236}">
                    <a16:creationId xmlns:a16="http://schemas.microsoft.com/office/drawing/2014/main" id="{95FFD53C-D789-C047-9333-09BA0B7A96FA}"/>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04" name="Picture 103" descr="router arrows.emf">
                <a:extLst>
                  <a:ext uri="{FF2B5EF4-FFF2-40B4-BE49-F238E27FC236}">
                    <a16:creationId xmlns:a16="http://schemas.microsoft.com/office/drawing/2014/main" id="{CC5681C5-395D-004B-BF2E-2843ADD2169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sp>
        <p:nvSpPr>
          <p:cNvPr id="105" name="Cloud 104">
            <a:extLst>
              <a:ext uri="{FF2B5EF4-FFF2-40B4-BE49-F238E27FC236}">
                <a16:creationId xmlns:a16="http://schemas.microsoft.com/office/drawing/2014/main" id="{257F60B1-C014-5D45-94AF-2DD7BCDA24D6}"/>
              </a:ext>
            </a:extLst>
          </p:cNvPr>
          <p:cNvSpPr/>
          <p:nvPr/>
        </p:nvSpPr>
        <p:spPr>
          <a:xfrm>
            <a:off x="2208461" y="1346548"/>
            <a:ext cx="2246243" cy="100082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lumMod val="75000"/>
                  </a:schemeClr>
                </a:solidFill>
              </a:rPr>
              <a:t>Underlay-AS-D</a:t>
            </a:r>
          </a:p>
        </p:txBody>
      </p:sp>
      <p:sp>
        <p:nvSpPr>
          <p:cNvPr id="106" name="Cloud 105">
            <a:extLst>
              <a:ext uri="{FF2B5EF4-FFF2-40B4-BE49-F238E27FC236}">
                <a16:creationId xmlns:a16="http://schemas.microsoft.com/office/drawing/2014/main" id="{E6433EC7-17AA-7448-A940-0BA914B22BAC}"/>
              </a:ext>
            </a:extLst>
          </p:cNvPr>
          <p:cNvSpPr/>
          <p:nvPr/>
        </p:nvSpPr>
        <p:spPr>
          <a:xfrm>
            <a:off x="5161439" y="1425709"/>
            <a:ext cx="2246243" cy="100082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2">
                    <a:lumMod val="75000"/>
                  </a:schemeClr>
                </a:solidFill>
              </a:rPr>
              <a:t>Underlay-AS-E</a:t>
            </a:r>
          </a:p>
        </p:txBody>
      </p:sp>
      <p:grpSp>
        <p:nvGrpSpPr>
          <p:cNvPr id="107" name="Group 106">
            <a:extLst>
              <a:ext uri="{FF2B5EF4-FFF2-40B4-BE49-F238E27FC236}">
                <a16:creationId xmlns:a16="http://schemas.microsoft.com/office/drawing/2014/main" id="{29C756F2-5B43-9C48-AB48-3CD1CE698AD0}"/>
              </a:ext>
            </a:extLst>
          </p:cNvPr>
          <p:cNvGrpSpPr/>
          <p:nvPr/>
        </p:nvGrpSpPr>
        <p:grpSpPr>
          <a:xfrm>
            <a:off x="5643315" y="1343367"/>
            <a:ext cx="343627" cy="338848"/>
            <a:chOff x="4381601" y="3173124"/>
            <a:chExt cx="473632" cy="473632"/>
          </a:xfrm>
          <a:solidFill>
            <a:schemeClr val="accent2">
              <a:lumMod val="60000"/>
              <a:lumOff val="40000"/>
            </a:schemeClr>
          </a:solidFill>
        </p:grpSpPr>
        <p:sp>
          <p:nvSpPr>
            <p:cNvPr id="108" name="Oval 107">
              <a:extLst>
                <a:ext uri="{FF2B5EF4-FFF2-40B4-BE49-F238E27FC236}">
                  <a16:creationId xmlns:a16="http://schemas.microsoft.com/office/drawing/2014/main" id="{72270E8D-04F9-AD4F-9855-7ADA582EDDD5}"/>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09" name="Picture 108" descr="router arrows.emf">
              <a:extLst>
                <a:ext uri="{FF2B5EF4-FFF2-40B4-BE49-F238E27FC236}">
                  <a16:creationId xmlns:a16="http://schemas.microsoft.com/office/drawing/2014/main" id="{7191ABC9-3890-1F4A-BDE4-C3171736E6C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0" name="Group 109">
            <a:extLst>
              <a:ext uri="{FF2B5EF4-FFF2-40B4-BE49-F238E27FC236}">
                <a16:creationId xmlns:a16="http://schemas.microsoft.com/office/drawing/2014/main" id="{12D117F7-4278-9D4C-A311-C23A1EBE7746}"/>
              </a:ext>
            </a:extLst>
          </p:cNvPr>
          <p:cNvGrpSpPr/>
          <p:nvPr/>
        </p:nvGrpSpPr>
        <p:grpSpPr>
          <a:xfrm>
            <a:off x="3791121" y="1344776"/>
            <a:ext cx="343627" cy="338848"/>
            <a:chOff x="4381601" y="3173124"/>
            <a:chExt cx="473632" cy="473632"/>
          </a:xfrm>
          <a:solidFill>
            <a:schemeClr val="accent2">
              <a:lumMod val="60000"/>
              <a:lumOff val="40000"/>
            </a:schemeClr>
          </a:solidFill>
        </p:grpSpPr>
        <p:sp>
          <p:nvSpPr>
            <p:cNvPr id="112" name="Oval 111">
              <a:extLst>
                <a:ext uri="{FF2B5EF4-FFF2-40B4-BE49-F238E27FC236}">
                  <a16:creationId xmlns:a16="http://schemas.microsoft.com/office/drawing/2014/main" id="{B50263C9-5825-0D4C-9E9C-F51D60A28442}"/>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13" name="Picture 112" descr="router arrows.emf">
              <a:extLst>
                <a:ext uri="{FF2B5EF4-FFF2-40B4-BE49-F238E27FC236}">
                  <a16:creationId xmlns:a16="http://schemas.microsoft.com/office/drawing/2014/main" id="{BFCEFEC7-3581-3041-A32E-55EA294802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4" name="Group 113">
            <a:extLst>
              <a:ext uri="{FF2B5EF4-FFF2-40B4-BE49-F238E27FC236}">
                <a16:creationId xmlns:a16="http://schemas.microsoft.com/office/drawing/2014/main" id="{83B278E3-4F4E-8340-B281-0BA497FE7DF1}"/>
              </a:ext>
            </a:extLst>
          </p:cNvPr>
          <p:cNvGrpSpPr/>
          <p:nvPr/>
        </p:nvGrpSpPr>
        <p:grpSpPr>
          <a:xfrm>
            <a:off x="2013845" y="1524917"/>
            <a:ext cx="432712" cy="518936"/>
            <a:chOff x="2540354" y="2404486"/>
            <a:chExt cx="536538" cy="643450"/>
          </a:xfrm>
        </p:grpSpPr>
        <p:sp>
          <p:nvSpPr>
            <p:cNvPr id="115" name="Rounded Rectangle 114">
              <a:extLst>
                <a:ext uri="{FF2B5EF4-FFF2-40B4-BE49-F238E27FC236}">
                  <a16:creationId xmlns:a16="http://schemas.microsoft.com/office/drawing/2014/main" id="{15C772DC-DE3F-BE41-9751-BFD448C07E31}"/>
                </a:ext>
              </a:extLst>
            </p:cNvPr>
            <p:cNvSpPr/>
            <p:nvPr/>
          </p:nvSpPr>
          <p:spPr>
            <a:xfrm>
              <a:off x="2540354" y="284192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FF0000"/>
                  </a:solidFill>
                </a:rPr>
                <a:t>XTR-D</a:t>
              </a:r>
            </a:p>
          </p:txBody>
        </p:sp>
        <p:grpSp>
          <p:nvGrpSpPr>
            <p:cNvPr id="123" name="Group 122">
              <a:extLst>
                <a:ext uri="{FF2B5EF4-FFF2-40B4-BE49-F238E27FC236}">
                  <a16:creationId xmlns:a16="http://schemas.microsoft.com/office/drawing/2014/main" id="{B081BDF8-F36A-E746-9989-BF2FD1B786F6}"/>
                </a:ext>
              </a:extLst>
            </p:cNvPr>
            <p:cNvGrpSpPr/>
            <p:nvPr/>
          </p:nvGrpSpPr>
          <p:grpSpPr>
            <a:xfrm>
              <a:off x="2598101" y="2404486"/>
              <a:ext cx="426078" cy="420152"/>
              <a:chOff x="4381601" y="3173124"/>
              <a:chExt cx="473632" cy="473632"/>
            </a:xfrm>
            <a:solidFill>
              <a:srgbClr val="FF0000"/>
            </a:solidFill>
          </p:grpSpPr>
          <p:sp>
            <p:nvSpPr>
              <p:cNvPr id="124" name="Oval 123">
                <a:extLst>
                  <a:ext uri="{FF2B5EF4-FFF2-40B4-BE49-F238E27FC236}">
                    <a16:creationId xmlns:a16="http://schemas.microsoft.com/office/drawing/2014/main" id="{F5C3E9FD-6008-8A45-9C23-D9505605DF9F}"/>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25" name="Picture 124" descr="router arrows.emf">
                <a:extLst>
                  <a:ext uri="{FF2B5EF4-FFF2-40B4-BE49-F238E27FC236}">
                    <a16:creationId xmlns:a16="http://schemas.microsoft.com/office/drawing/2014/main" id="{A8EDA9DD-102F-0342-96EE-C37F80662EF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sp>
        <p:nvSpPr>
          <p:cNvPr id="126" name="Rounded Rectangle 125">
            <a:extLst>
              <a:ext uri="{FF2B5EF4-FFF2-40B4-BE49-F238E27FC236}">
                <a16:creationId xmlns:a16="http://schemas.microsoft.com/office/drawing/2014/main" id="{2EE8BF28-7278-104F-9B64-6B7BFED25F4B}"/>
              </a:ext>
            </a:extLst>
          </p:cNvPr>
          <p:cNvSpPr/>
          <p:nvPr/>
        </p:nvSpPr>
        <p:spPr>
          <a:xfrm>
            <a:off x="3383125" y="1396066"/>
            <a:ext cx="432712" cy="166149"/>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92D050"/>
                </a:solidFill>
              </a:rPr>
              <a:t>MS-D</a:t>
            </a:r>
          </a:p>
        </p:txBody>
      </p:sp>
      <p:sp>
        <p:nvSpPr>
          <p:cNvPr id="127" name="Rounded Rectangle 126">
            <a:extLst>
              <a:ext uri="{FF2B5EF4-FFF2-40B4-BE49-F238E27FC236}">
                <a16:creationId xmlns:a16="http://schemas.microsoft.com/office/drawing/2014/main" id="{F840B5C4-F582-2D46-80A4-F4D558DE529E}"/>
              </a:ext>
            </a:extLst>
          </p:cNvPr>
          <p:cNvSpPr/>
          <p:nvPr/>
        </p:nvSpPr>
        <p:spPr>
          <a:xfrm>
            <a:off x="5873639" y="1291015"/>
            <a:ext cx="432712" cy="166149"/>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92D050"/>
                </a:solidFill>
              </a:rPr>
              <a:t>MS-E</a:t>
            </a:r>
          </a:p>
        </p:txBody>
      </p:sp>
      <p:grpSp>
        <p:nvGrpSpPr>
          <p:cNvPr id="135" name="Group 134">
            <a:extLst>
              <a:ext uri="{FF2B5EF4-FFF2-40B4-BE49-F238E27FC236}">
                <a16:creationId xmlns:a16="http://schemas.microsoft.com/office/drawing/2014/main" id="{DAF92B6A-78A2-1741-BC56-F62BA683C13E}"/>
              </a:ext>
            </a:extLst>
          </p:cNvPr>
          <p:cNvGrpSpPr/>
          <p:nvPr/>
        </p:nvGrpSpPr>
        <p:grpSpPr>
          <a:xfrm>
            <a:off x="6890650" y="1146360"/>
            <a:ext cx="432712" cy="510413"/>
            <a:chOff x="6276993" y="2059001"/>
            <a:chExt cx="536538" cy="632883"/>
          </a:xfrm>
        </p:grpSpPr>
        <p:sp>
          <p:nvSpPr>
            <p:cNvPr id="138" name="Rounded Rectangle 137">
              <a:extLst>
                <a:ext uri="{FF2B5EF4-FFF2-40B4-BE49-F238E27FC236}">
                  <a16:creationId xmlns:a16="http://schemas.microsoft.com/office/drawing/2014/main" id="{0BA96629-AD55-224F-9824-91D5108F9443}"/>
                </a:ext>
              </a:extLst>
            </p:cNvPr>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800" dirty="0">
                  <a:solidFill>
                    <a:srgbClr val="FF0000"/>
                  </a:solidFill>
                </a:rPr>
                <a:t>XTR-E</a:t>
              </a:r>
            </a:p>
          </p:txBody>
        </p:sp>
        <p:grpSp>
          <p:nvGrpSpPr>
            <p:cNvPr id="139" name="Group 138">
              <a:extLst>
                <a:ext uri="{FF2B5EF4-FFF2-40B4-BE49-F238E27FC236}">
                  <a16:creationId xmlns:a16="http://schemas.microsoft.com/office/drawing/2014/main" id="{B455C1BD-1A21-634F-865F-3829202A17AE}"/>
                </a:ext>
              </a:extLst>
            </p:cNvPr>
            <p:cNvGrpSpPr/>
            <p:nvPr/>
          </p:nvGrpSpPr>
          <p:grpSpPr>
            <a:xfrm>
              <a:off x="6296126" y="2059001"/>
              <a:ext cx="426078" cy="420152"/>
              <a:chOff x="4381601" y="3173124"/>
              <a:chExt cx="473632" cy="473632"/>
            </a:xfrm>
            <a:solidFill>
              <a:srgbClr val="FF0000"/>
            </a:solidFill>
          </p:grpSpPr>
          <p:sp>
            <p:nvSpPr>
              <p:cNvPr id="140" name="Oval 139">
                <a:extLst>
                  <a:ext uri="{FF2B5EF4-FFF2-40B4-BE49-F238E27FC236}">
                    <a16:creationId xmlns:a16="http://schemas.microsoft.com/office/drawing/2014/main" id="{7C32E03E-F261-3F43-A59C-6FA60FE9C26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42" name="Picture 141" descr="router arrows.emf">
                <a:extLst>
                  <a:ext uri="{FF2B5EF4-FFF2-40B4-BE49-F238E27FC236}">
                    <a16:creationId xmlns:a16="http://schemas.microsoft.com/office/drawing/2014/main" id="{D925F8CA-663E-1F44-AD0D-D975AF317B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grpSp>
        <p:nvGrpSpPr>
          <p:cNvPr id="143" name="Group 142">
            <a:extLst>
              <a:ext uri="{FF2B5EF4-FFF2-40B4-BE49-F238E27FC236}">
                <a16:creationId xmlns:a16="http://schemas.microsoft.com/office/drawing/2014/main" id="{492BBE73-9A53-6940-B0CF-AED77462B1DC}"/>
              </a:ext>
            </a:extLst>
          </p:cNvPr>
          <p:cNvGrpSpPr/>
          <p:nvPr/>
        </p:nvGrpSpPr>
        <p:grpSpPr>
          <a:xfrm>
            <a:off x="3629678" y="2087676"/>
            <a:ext cx="202760" cy="199939"/>
            <a:chOff x="4381601" y="3173124"/>
            <a:chExt cx="473632" cy="473632"/>
          </a:xfrm>
          <a:solidFill>
            <a:srgbClr val="92D050"/>
          </a:solidFill>
        </p:grpSpPr>
        <p:sp>
          <p:nvSpPr>
            <p:cNvPr id="144" name="Oval 143">
              <a:extLst>
                <a:ext uri="{FF2B5EF4-FFF2-40B4-BE49-F238E27FC236}">
                  <a16:creationId xmlns:a16="http://schemas.microsoft.com/office/drawing/2014/main" id="{26A483A2-353A-5A48-8762-3355B1B0CE02}"/>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45" name="Picture 144" descr="router arrows.emf">
              <a:extLst>
                <a:ext uri="{FF2B5EF4-FFF2-40B4-BE49-F238E27FC236}">
                  <a16:creationId xmlns:a16="http://schemas.microsoft.com/office/drawing/2014/main" id="{41B4E3BC-31DB-D845-9D9A-D94839F738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6" name="Group 145">
            <a:extLst>
              <a:ext uri="{FF2B5EF4-FFF2-40B4-BE49-F238E27FC236}">
                <a16:creationId xmlns:a16="http://schemas.microsoft.com/office/drawing/2014/main" id="{D27C7C49-0ADA-554D-9654-6304A3F2BA46}"/>
              </a:ext>
            </a:extLst>
          </p:cNvPr>
          <p:cNvGrpSpPr/>
          <p:nvPr/>
        </p:nvGrpSpPr>
        <p:grpSpPr>
          <a:xfrm>
            <a:off x="4318936" y="1642600"/>
            <a:ext cx="202760" cy="199939"/>
            <a:chOff x="4381601" y="3173124"/>
            <a:chExt cx="473632" cy="473632"/>
          </a:xfrm>
          <a:solidFill>
            <a:srgbClr val="92D050"/>
          </a:solidFill>
        </p:grpSpPr>
        <p:sp>
          <p:nvSpPr>
            <p:cNvPr id="147" name="Oval 146">
              <a:extLst>
                <a:ext uri="{FF2B5EF4-FFF2-40B4-BE49-F238E27FC236}">
                  <a16:creationId xmlns:a16="http://schemas.microsoft.com/office/drawing/2014/main" id="{0874CE47-AD43-2C4A-9025-EB030964E4B8}"/>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48" name="Picture 147" descr="router arrows.emf">
              <a:extLst>
                <a:ext uri="{FF2B5EF4-FFF2-40B4-BE49-F238E27FC236}">
                  <a16:creationId xmlns:a16="http://schemas.microsoft.com/office/drawing/2014/main" id="{036415ED-3C05-CB45-B2DB-46FCBB768A0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9" name="Group 148">
            <a:extLst>
              <a:ext uri="{FF2B5EF4-FFF2-40B4-BE49-F238E27FC236}">
                <a16:creationId xmlns:a16="http://schemas.microsoft.com/office/drawing/2014/main" id="{E0912057-4E54-0349-9D5D-0795BA61FBD3}"/>
              </a:ext>
            </a:extLst>
          </p:cNvPr>
          <p:cNvGrpSpPr/>
          <p:nvPr/>
        </p:nvGrpSpPr>
        <p:grpSpPr>
          <a:xfrm>
            <a:off x="5204828" y="1643976"/>
            <a:ext cx="202760" cy="199939"/>
            <a:chOff x="4381601" y="3173124"/>
            <a:chExt cx="473632" cy="473632"/>
          </a:xfrm>
          <a:solidFill>
            <a:srgbClr val="92D050"/>
          </a:solidFill>
        </p:grpSpPr>
        <p:sp>
          <p:nvSpPr>
            <p:cNvPr id="150" name="Oval 149">
              <a:extLst>
                <a:ext uri="{FF2B5EF4-FFF2-40B4-BE49-F238E27FC236}">
                  <a16:creationId xmlns:a16="http://schemas.microsoft.com/office/drawing/2014/main" id="{F5827520-3F9E-2146-BDD5-2C600AFF9D15}"/>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51" name="Picture 150" descr="router arrows.emf">
              <a:extLst>
                <a:ext uri="{FF2B5EF4-FFF2-40B4-BE49-F238E27FC236}">
                  <a16:creationId xmlns:a16="http://schemas.microsoft.com/office/drawing/2014/main" id="{035F554D-CB22-A14E-932E-0C21922AC9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2" name="Group 151">
            <a:extLst>
              <a:ext uri="{FF2B5EF4-FFF2-40B4-BE49-F238E27FC236}">
                <a16:creationId xmlns:a16="http://schemas.microsoft.com/office/drawing/2014/main" id="{54ABFB93-6135-7C48-978C-3CB3399FE194}"/>
              </a:ext>
            </a:extLst>
          </p:cNvPr>
          <p:cNvGrpSpPr/>
          <p:nvPr/>
        </p:nvGrpSpPr>
        <p:grpSpPr>
          <a:xfrm>
            <a:off x="5836386" y="2216412"/>
            <a:ext cx="202760" cy="199939"/>
            <a:chOff x="4381601" y="3173124"/>
            <a:chExt cx="473632" cy="473632"/>
          </a:xfrm>
          <a:solidFill>
            <a:srgbClr val="92D050"/>
          </a:solidFill>
        </p:grpSpPr>
        <p:sp>
          <p:nvSpPr>
            <p:cNvPr id="153" name="Oval 152">
              <a:extLst>
                <a:ext uri="{FF2B5EF4-FFF2-40B4-BE49-F238E27FC236}">
                  <a16:creationId xmlns:a16="http://schemas.microsoft.com/office/drawing/2014/main" id="{B4197895-B39B-514E-8807-EF85B0F63751}"/>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54" name="Picture 153" descr="router arrows.emf">
              <a:extLst>
                <a:ext uri="{FF2B5EF4-FFF2-40B4-BE49-F238E27FC236}">
                  <a16:creationId xmlns:a16="http://schemas.microsoft.com/office/drawing/2014/main" id="{E0F2AAA7-2CCD-EB45-849C-5B83332107B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cxnSp>
        <p:nvCxnSpPr>
          <p:cNvPr id="155" name="Straight Arrow Connector 154">
            <a:extLst>
              <a:ext uri="{FF2B5EF4-FFF2-40B4-BE49-F238E27FC236}">
                <a16:creationId xmlns:a16="http://schemas.microsoft.com/office/drawing/2014/main" id="{ADC6178F-CBD7-9742-B975-657C0EFDBD9E}"/>
              </a:ext>
            </a:extLst>
          </p:cNvPr>
          <p:cNvCxnSpPr>
            <a:cxnSpLocks/>
            <a:stCxn id="151" idx="1"/>
            <a:endCxn id="148" idx="3"/>
          </p:cNvCxnSpPr>
          <p:nvPr/>
        </p:nvCxnSpPr>
        <p:spPr>
          <a:xfrm flipH="1" flipV="1">
            <a:off x="4499935" y="1742570"/>
            <a:ext cx="726654" cy="1376"/>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57" name="Group 156">
            <a:extLst>
              <a:ext uri="{FF2B5EF4-FFF2-40B4-BE49-F238E27FC236}">
                <a16:creationId xmlns:a16="http://schemas.microsoft.com/office/drawing/2014/main" id="{474D998F-5D1A-F14F-A35A-2775FF2BE2F1}"/>
              </a:ext>
            </a:extLst>
          </p:cNvPr>
          <p:cNvGrpSpPr/>
          <p:nvPr/>
        </p:nvGrpSpPr>
        <p:grpSpPr>
          <a:xfrm>
            <a:off x="3633255" y="2646824"/>
            <a:ext cx="202760" cy="199939"/>
            <a:chOff x="4381601" y="3173124"/>
            <a:chExt cx="473632" cy="473632"/>
          </a:xfrm>
          <a:solidFill>
            <a:srgbClr val="92D050"/>
          </a:solidFill>
        </p:grpSpPr>
        <p:sp>
          <p:nvSpPr>
            <p:cNvPr id="158" name="Oval 157">
              <a:extLst>
                <a:ext uri="{FF2B5EF4-FFF2-40B4-BE49-F238E27FC236}">
                  <a16:creationId xmlns:a16="http://schemas.microsoft.com/office/drawing/2014/main" id="{78B8CEAE-E0D0-604B-A289-B129275DE582}"/>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59" name="Picture 158" descr="router arrows.emf">
              <a:extLst>
                <a:ext uri="{FF2B5EF4-FFF2-40B4-BE49-F238E27FC236}">
                  <a16:creationId xmlns:a16="http://schemas.microsoft.com/office/drawing/2014/main" id="{330EE059-A443-C74C-8B29-0249204C6F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60" name="Group 159">
            <a:extLst>
              <a:ext uri="{FF2B5EF4-FFF2-40B4-BE49-F238E27FC236}">
                <a16:creationId xmlns:a16="http://schemas.microsoft.com/office/drawing/2014/main" id="{87DEA434-6AA6-1243-A1AE-1D849EC7954C}"/>
              </a:ext>
            </a:extLst>
          </p:cNvPr>
          <p:cNvGrpSpPr/>
          <p:nvPr/>
        </p:nvGrpSpPr>
        <p:grpSpPr>
          <a:xfrm>
            <a:off x="5839963" y="2775560"/>
            <a:ext cx="202760" cy="199939"/>
            <a:chOff x="4381601" y="3173124"/>
            <a:chExt cx="473632" cy="473632"/>
          </a:xfrm>
          <a:solidFill>
            <a:srgbClr val="92D050"/>
          </a:solidFill>
        </p:grpSpPr>
        <p:sp>
          <p:nvSpPr>
            <p:cNvPr id="176" name="Oval 175">
              <a:extLst>
                <a:ext uri="{FF2B5EF4-FFF2-40B4-BE49-F238E27FC236}">
                  <a16:creationId xmlns:a16="http://schemas.microsoft.com/office/drawing/2014/main" id="{F1735FF7-5C24-4645-87B1-871008CB472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400" kern="0" dirty="0">
                <a:solidFill>
                  <a:schemeClr val="tx2">
                    <a:lumMod val="50000"/>
                  </a:schemeClr>
                </a:solidFill>
                <a:latin typeface="Arial"/>
              </a:endParaRPr>
            </a:p>
          </p:txBody>
        </p:sp>
        <p:pic>
          <p:nvPicPr>
            <p:cNvPr id="177" name="Picture 176" descr="router arrows.emf">
              <a:extLst>
                <a:ext uri="{FF2B5EF4-FFF2-40B4-BE49-F238E27FC236}">
                  <a16:creationId xmlns:a16="http://schemas.microsoft.com/office/drawing/2014/main" id="{AB387DDE-DEFB-084D-BF85-63044AF0C7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cxnSp>
        <p:nvCxnSpPr>
          <p:cNvPr id="178" name="Straight Arrow Connector 177">
            <a:extLst>
              <a:ext uri="{FF2B5EF4-FFF2-40B4-BE49-F238E27FC236}">
                <a16:creationId xmlns:a16="http://schemas.microsoft.com/office/drawing/2014/main" id="{D8FD1494-CDAA-D54C-AF5C-20D4B9EF5821}"/>
              </a:ext>
            </a:extLst>
          </p:cNvPr>
          <p:cNvCxnSpPr>
            <a:cxnSpLocks/>
            <a:stCxn id="159" idx="0"/>
            <a:endCxn id="144" idx="4"/>
          </p:cNvCxnSpPr>
          <p:nvPr/>
        </p:nvCxnSpPr>
        <p:spPr>
          <a:xfrm flipH="1" flipV="1">
            <a:off x="3731058" y="2287615"/>
            <a:ext cx="3577" cy="385005"/>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9" name="Straight Arrow Connector 178">
            <a:extLst>
              <a:ext uri="{FF2B5EF4-FFF2-40B4-BE49-F238E27FC236}">
                <a16:creationId xmlns:a16="http://schemas.microsoft.com/office/drawing/2014/main" id="{5A95DE29-F5A2-2A46-B266-0D86847B3081}"/>
              </a:ext>
            </a:extLst>
          </p:cNvPr>
          <p:cNvCxnSpPr>
            <a:cxnSpLocks/>
            <a:stCxn id="176" idx="0"/>
            <a:endCxn id="153" idx="4"/>
          </p:cNvCxnSpPr>
          <p:nvPr/>
        </p:nvCxnSpPr>
        <p:spPr>
          <a:xfrm flipH="1" flipV="1">
            <a:off x="5937766" y="2416351"/>
            <a:ext cx="3577" cy="359209"/>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Freeform 12">
            <a:extLst>
              <a:ext uri="{FF2B5EF4-FFF2-40B4-BE49-F238E27FC236}">
                <a16:creationId xmlns:a16="http://schemas.microsoft.com/office/drawing/2014/main" id="{02CBC1FD-5A19-CE4A-93E5-186321E1A21D}"/>
              </a:ext>
            </a:extLst>
          </p:cNvPr>
          <p:cNvSpPr/>
          <p:nvPr/>
        </p:nvSpPr>
        <p:spPr>
          <a:xfrm>
            <a:off x="2428875" y="1886164"/>
            <a:ext cx="4543425" cy="1128510"/>
          </a:xfrm>
          <a:custGeom>
            <a:avLst/>
            <a:gdLst>
              <a:gd name="connsiteX0" fmla="*/ 0 w 4543425"/>
              <a:gd name="connsiteY0" fmla="*/ 1078492 h 1128510"/>
              <a:gd name="connsiteX1" fmla="*/ 907256 w 4543425"/>
              <a:gd name="connsiteY1" fmla="*/ 992767 h 1128510"/>
              <a:gd name="connsiteX2" fmla="*/ 1157288 w 4543425"/>
              <a:gd name="connsiteY2" fmla="*/ 757024 h 1128510"/>
              <a:gd name="connsiteX3" fmla="*/ 1143000 w 4543425"/>
              <a:gd name="connsiteY3" fmla="*/ 314111 h 1128510"/>
              <a:gd name="connsiteX4" fmla="*/ 1228725 w 4543425"/>
              <a:gd name="connsiteY4" fmla="*/ 128374 h 1128510"/>
              <a:gd name="connsiteX5" fmla="*/ 1514475 w 4543425"/>
              <a:gd name="connsiteY5" fmla="*/ 35505 h 1128510"/>
              <a:gd name="connsiteX6" fmla="*/ 1928813 w 4543425"/>
              <a:gd name="connsiteY6" fmla="*/ 14074 h 1128510"/>
              <a:gd name="connsiteX7" fmla="*/ 2921794 w 4543425"/>
              <a:gd name="connsiteY7" fmla="*/ 21217 h 1128510"/>
              <a:gd name="connsiteX8" fmla="*/ 3593306 w 4543425"/>
              <a:gd name="connsiteY8" fmla="*/ 264105 h 1128510"/>
              <a:gd name="connsiteX9" fmla="*/ 3714750 w 4543425"/>
              <a:gd name="connsiteY9" fmla="*/ 1021342 h 1128510"/>
              <a:gd name="connsiteX10" fmla="*/ 4229100 w 4543425"/>
              <a:gd name="connsiteY10" fmla="*/ 1114211 h 1128510"/>
              <a:gd name="connsiteX11" fmla="*/ 4543425 w 4543425"/>
              <a:gd name="connsiteY11" fmla="*/ 935617 h 112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43425" h="1128510">
                <a:moveTo>
                  <a:pt x="0" y="1078492"/>
                </a:moveTo>
                <a:cubicBezTo>
                  <a:pt x="357187" y="1062418"/>
                  <a:pt x="714375" y="1046345"/>
                  <a:pt x="907256" y="992767"/>
                </a:cubicBezTo>
                <a:cubicBezTo>
                  <a:pt x="1100137" y="939189"/>
                  <a:pt x="1117997" y="870133"/>
                  <a:pt x="1157288" y="757024"/>
                </a:cubicBezTo>
                <a:cubicBezTo>
                  <a:pt x="1196579" y="643915"/>
                  <a:pt x="1131094" y="418886"/>
                  <a:pt x="1143000" y="314111"/>
                </a:cubicBezTo>
                <a:cubicBezTo>
                  <a:pt x="1154906" y="209336"/>
                  <a:pt x="1166813" y="174808"/>
                  <a:pt x="1228725" y="128374"/>
                </a:cubicBezTo>
                <a:cubicBezTo>
                  <a:pt x="1290637" y="81940"/>
                  <a:pt x="1397794" y="54555"/>
                  <a:pt x="1514475" y="35505"/>
                </a:cubicBezTo>
                <a:cubicBezTo>
                  <a:pt x="1631156" y="16455"/>
                  <a:pt x="1928813" y="14074"/>
                  <a:pt x="1928813" y="14074"/>
                </a:cubicBezTo>
                <a:cubicBezTo>
                  <a:pt x="2163366" y="11693"/>
                  <a:pt x="2644379" y="-20455"/>
                  <a:pt x="2921794" y="21217"/>
                </a:cubicBezTo>
                <a:cubicBezTo>
                  <a:pt x="3199209" y="62889"/>
                  <a:pt x="3461147" y="97418"/>
                  <a:pt x="3593306" y="264105"/>
                </a:cubicBezTo>
                <a:cubicBezTo>
                  <a:pt x="3725465" y="430792"/>
                  <a:pt x="3608784" y="879658"/>
                  <a:pt x="3714750" y="1021342"/>
                </a:cubicBezTo>
                <a:cubicBezTo>
                  <a:pt x="3820716" y="1163026"/>
                  <a:pt x="4090988" y="1128499"/>
                  <a:pt x="4229100" y="1114211"/>
                </a:cubicBezTo>
                <a:cubicBezTo>
                  <a:pt x="4367213" y="1099924"/>
                  <a:pt x="4455319" y="1017770"/>
                  <a:pt x="4543425" y="935617"/>
                </a:cubicBezTo>
              </a:path>
            </a:pathLst>
          </a:custGeo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Freeform 15">
            <a:extLst>
              <a:ext uri="{FF2B5EF4-FFF2-40B4-BE49-F238E27FC236}">
                <a16:creationId xmlns:a16="http://schemas.microsoft.com/office/drawing/2014/main" id="{48E2A654-37BA-9847-BB64-0065E3E9EA99}"/>
              </a:ext>
            </a:extLst>
          </p:cNvPr>
          <p:cNvSpPr/>
          <p:nvPr/>
        </p:nvSpPr>
        <p:spPr>
          <a:xfrm>
            <a:off x="2457450" y="2952664"/>
            <a:ext cx="4600575" cy="188205"/>
          </a:xfrm>
          <a:custGeom>
            <a:avLst/>
            <a:gdLst>
              <a:gd name="connsiteX0" fmla="*/ 0 w 4600575"/>
              <a:gd name="connsiteY0" fmla="*/ 90574 h 215665"/>
              <a:gd name="connsiteX1" fmla="*/ 1843088 w 4600575"/>
              <a:gd name="connsiteY1" fmla="*/ 26280 h 215665"/>
              <a:gd name="connsiteX2" fmla="*/ 2871788 w 4600575"/>
              <a:gd name="connsiteY2" fmla="*/ 11992 h 215665"/>
              <a:gd name="connsiteX3" fmla="*/ 3421856 w 4600575"/>
              <a:gd name="connsiteY3" fmla="*/ 197730 h 215665"/>
              <a:gd name="connsiteX4" fmla="*/ 4336256 w 4600575"/>
              <a:gd name="connsiteY4" fmla="*/ 190586 h 215665"/>
              <a:gd name="connsiteX5" fmla="*/ 4600575 w 4600575"/>
              <a:gd name="connsiteY5" fmla="*/ 40567 h 215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00575" h="215665">
                <a:moveTo>
                  <a:pt x="0" y="90574"/>
                </a:moveTo>
                <a:lnTo>
                  <a:pt x="1843088" y="26280"/>
                </a:lnTo>
                <a:cubicBezTo>
                  <a:pt x="2321719" y="13183"/>
                  <a:pt x="2608660" y="-16583"/>
                  <a:pt x="2871788" y="11992"/>
                </a:cubicBezTo>
                <a:cubicBezTo>
                  <a:pt x="3134916" y="40567"/>
                  <a:pt x="3177778" y="167964"/>
                  <a:pt x="3421856" y="197730"/>
                </a:cubicBezTo>
                <a:cubicBezTo>
                  <a:pt x="3665934" y="227496"/>
                  <a:pt x="4139803" y="216780"/>
                  <a:pt x="4336256" y="190586"/>
                </a:cubicBezTo>
                <a:cubicBezTo>
                  <a:pt x="4532709" y="164392"/>
                  <a:pt x="4566642" y="102479"/>
                  <a:pt x="4600575" y="40567"/>
                </a:cubicBezTo>
              </a:path>
            </a:pathLst>
          </a:custGeom>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18" name="Freeform 17">
            <a:extLst>
              <a:ext uri="{FF2B5EF4-FFF2-40B4-BE49-F238E27FC236}">
                <a16:creationId xmlns:a16="http://schemas.microsoft.com/office/drawing/2014/main" id="{169861C5-0DF6-1843-93E8-14EA868FEDDA}"/>
              </a:ext>
            </a:extLst>
          </p:cNvPr>
          <p:cNvSpPr/>
          <p:nvPr/>
        </p:nvSpPr>
        <p:spPr>
          <a:xfrm>
            <a:off x="2457450" y="3140869"/>
            <a:ext cx="4664869" cy="992272"/>
          </a:xfrm>
          <a:custGeom>
            <a:avLst/>
            <a:gdLst>
              <a:gd name="connsiteX0" fmla="*/ 0 w 4664869"/>
              <a:gd name="connsiteY0" fmla="*/ 2381 h 992272"/>
              <a:gd name="connsiteX1" fmla="*/ 185738 w 4664869"/>
              <a:gd name="connsiteY1" fmla="*/ 23812 h 992272"/>
              <a:gd name="connsiteX2" fmla="*/ 271463 w 4664869"/>
              <a:gd name="connsiteY2" fmla="*/ 173831 h 992272"/>
              <a:gd name="connsiteX3" fmla="*/ 807244 w 4664869"/>
              <a:gd name="connsiteY3" fmla="*/ 195262 h 992272"/>
              <a:gd name="connsiteX4" fmla="*/ 1293019 w 4664869"/>
              <a:gd name="connsiteY4" fmla="*/ 223837 h 992272"/>
              <a:gd name="connsiteX5" fmla="*/ 1843088 w 4664869"/>
              <a:gd name="connsiteY5" fmla="*/ 881062 h 992272"/>
              <a:gd name="connsiteX6" fmla="*/ 2714625 w 4664869"/>
              <a:gd name="connsiteY6" fmla="*/ 952500 h 992272"/>
              <a:gd name="connsiteX7" fmla="*/ 3221831 w 4664869"/>
              <a:gd name="connsiteY7" fmla="*/ 466725 h 992272"/>
              <a:gd name="connsiteX8" fmla="*/ 3821906 w 4664869"/>
              <a:gd name="connsiteY8" fmla="*/ 280987 h 992272"/>
              <a:gd name="connsiteX9" fmla="*/ 4664869 w 4664869"/>
              <a:gd name="connsiteY9" fmla="*/ 338137 h 992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4869" h="992272">
                <a:moveTo>
                  <a:pt x="0" y="2381"/>
                </a:moveTo>
                <a:cubicBezTo>
                  <a:pt x="70247" y="-1191"/>
                  <a:pt x="140494" y="-4763"/>
                  <a:pt x="185738" y="23812"/>
                </a:cubicBezTo>
                <a:cubicBezTo>
                  <a:pt x="230982" y="52387"/>
                  <a:pt x="167879" y="145256"/>
                  <a:pt x="271463" y="173831"/>
                </a:cubicBezTo>
                <a:cubicBezTo>
                  <a:pt x="375047" y="202406"/>
                  <a:pt x="807244" y="195262"/>
                  <a:pt x="807244" y="195262"/>
                </a:cubicBezTo>
                <a:cubicBezTo>
                  <a:pt x="977503" y="203596"/>
                  <a:pt x="1120378" y="109537"/>
                  <a:pt x="1293019" y="223837"/>
                </a:cubicBezTo>
                <a:cubicBezTo>
                  <a:pt x="1465660" y="338137"/>
                  <a:pt x="1606154" y="759618"/>
                  <a:pt x="1843088" y="881062"/>
                </a:cubicBezTo>
                <a:cubicBezTo>
                  <a:pt x="2080022" y="1002506"/>
                  <a:pt x="2484834" y="1021556"/>
                  <a:pt x="2714625" y="952500"/>
                </a:cubicBezTo>
                <a:cubicBezTo>
                  <a:pt x="2944416" y="883444"/>
                  <a:pt x="3037284" y="578644"/>
                  <a:pt x="3221831" y="466725"/>
                </a:cubicBezTo>
                <a:cubicBezTo>
                  <a:pt x="3406378" y="354806"/>
                  <a:pt x="3581400" y="302418"/>
                  <a:pt x="3821906" y="280987"/>
                </a:cubicBezTo>
                <a:cubicBezTo>
                  <a:pt x="4062412" y="259556"/>
                  <a:pt x="4363640" y="298846"/>
                  <a:pt x="4664869" y="338137"/>
                </a:cubicBezTo>
              </a:path>
            </a:pathLst>
          </a:custGeom>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sp>
        <p:nvSpPr>
          <p:cNvPr id="19" name="Freeform 18">
            <a:extLst>
              <a:ext uri="{FF2B5EF4-FFF2-40B4-BE49-F238E27FC236}">
                <a16:creationId xmlns:a16="http://schemas.microsoft.com/office/drawing/2014/main" id="{80943B84-8AB4-6C49-804F-15B529BDE933}"/>
              </a:ext>
            </a:extLst>
          </p:cNvPr>
          <p:cNvSpPr/>
          <p:nvPr/>
        </p:nvSpPr>
        <p:spPr>
          <a:xfrm>
            <a:off x="3899946" y="4452577"/>
            <a:ext cx="1307593" cy="162286"/>
          </a:xfrm>
          <a:custGeom>
            <a:avLst/>
            <a:gdLst>
              <a:gd name="connsiteX0" fmla="*/ 7685 w 1307593"/>
              <a:gd name="connsiteY0" fmla="*/ 155142 h 162286"/>
              <a:gd name="connsiteX1" fmla="*/ 29117 w 1307593"/>
              <a:gd name="connsiteY1" fmla="*/ 55129 h 162286"/>
              <a:gd name="connsiteX2" fmla="*/ 243429 w 1307593"/>
              <a:gd name="connsiteY2" fmla="*/ 5123 h 162286"/>
              <a:gd name="connsiteX3" fmla="*/ 1150685 w 1307593"/>
              <a:gd name="connsiteY3" fmla="*/ 19411 h 162286"/>
              <a:gd name="connsiteX4" fmla="*/ 1300704 w 1307593"/>
              <a:gd name="connsiteY4" fmla="*/ 162286 h 1622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7593" h="162286">
                <a:moveTo>
                  <a:pt x="7685" y="155142"/>
                </a:moveTo>
                <a:cubicBezTo>
                  <a:pt x="-1245" y="117637"/>
                  <a:pt x="-10174" y="80132"/>
                  <a:pt x="29117" y="55129"/>
                </a:cubicBezTo>
                <a:cubicBezTo>
                  <a:pt x="68408" y="30126"/>
                  <a:pt x="56501" y="11076"/>
                  <a:pt x="243429" y="5123"/>
                </a:cubicBezTo>
                <a:cubicBezTo>
                  <a:pt x="430357" y="-830"/>
                  <a:pt x="974473" y="-6783"/>
                  <a:pt x="1150685" y="19411"/>
                </a:cubicBezTo>
                <a:cubicBezTo>
                  <a:pt x="1326897" y="45605"/>
                  <a:pt x="1313800" y="103945"/>
                  <a:pt x="1300704" y="162286"/>
                </a:cubicBezTo>
              </a:path>
            </a:pathLst>
          </a:custGeom>
          <a:ln/>
        </p:spPr>
        <p:style>
          <a:lnRef idx="2">
            <a:schemeClr val="accent5"/>
          </a:lnRef>
          <a:fillRef idx="0">
            <a:schemeClr val="accent5"/>
          </a:fillRef>
          <a:effectRef idx="1">
            <a:schemeClr val="accent5"/>
          </a:effectRef>
          <a:fontRef idx="minor">
            <a:schemeClr val="tx1"/>
          </a:fontRef>
        </p:style>
        <p:txBody>
          <a:bodyPr rtlCol="0" anchor="ctr"/>
          <a:lstStyle/>
          <a:p>
            <a:pPr algn="ctr"/>
            <a:endParaRPr lang="en-US"/>
          </a:p>
        </p:txBody>
      </p:sp>
      <p:sp>
        <p:nvSpPr>
          <p:cNvPr id="20" name="Oval 19">
            <a:extLst>
              <a:ext uri="{FF2B5EF4-FFF2-40B4-BE49-F238E27FC236}">
                <a16:creationId xmlns:a16="http://schemas.microsoft.com/office/drawing/2014/main" id="{7EF805EA-7CE0-1942-847D-3A2A39E2DFC1}"/>
              </a:ext>
            </a:extLst>
          </p:cNvPr>
          <p:cNvSpPr/>
          <p:nvPr/>
        </p:nvSpPr>
        <p:spPr>
          <a:xfrm>
            <a:off x="4731532" y="1830407"/>
            <a:ext cx="157689" cy="157689"/>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2"/>
                </a:solidFill>
              </a:rPr>
              <a:t>1</a:t>
            </a:r>
          </a:p>
        </p:txBody>
      </p:sp>
      <p:sp>
        <p:nvSpPr>
          <p:cNvPr id="180" name="Oval 179">
            <a:extLst>
              <a:ext uri="{FF2B5EF4-FFF2-40B4-BE49-F238E27FC236}">
                <a16:creationId xmlns:a16="http://schemas.microsoft.com/office/drawing/2014/main" id="{F76B5055-B86F-D745-A760-89847223139A}"/>
              </a:ext>
            </a:extLst>
          </p:cNvPr>
          <p:cNvSpPr/>
          <p:nvPr/>
        </p:nvSpPr>
        <p:spPr>
          <a:xfrm>
            <a:off x="4742110" y="2862691"/>
            <a:ext cx="157689" cy="157689"/>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2"/>
                </a:solidFill>
              </a:rPr>
              <a:t>2</a:t>
            </a:r>
          </a:p>
        </p:txBody>
      </p:sp>
      <p:sp>
        <p:nvSpPr>
          <p:cNvPr id="181" name="Oval 180">
            <a:extLst>
              <a:ext uri="{FF2B5EF4-FFF2-40B4-BE49-F238E27FC236}">
                <a16:creationId xmlns:a16="http://schemas.microsoft.com/office/drawing/2014/main" id="{B490C832-60F4-324D-8F79-ED9E67281885}"/>
              </a:ext>
            </a:extLst>
          </p:cNvPr>
          <p:cNvSpPr/>
          <p:nvPr/>
        </p:nvSpPr>
        <p:spPr>
          <a:xfrm>
            <a:off x="4727888" y="4061380"/>
            <a:ext cx="157689" cy="157689"/>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2"/>
                </a:solidFill>
              </a:rPr>
              <a:t>3</a:t>
            </a:r>
          </a:p>
        </p:txBody>
      </p:sp>
      <p:sp>
        <p:nvSpPr>
          <p:cNvPr id="182" name="Oval 181">
            <a:extLst>
              <a:ext uri="{FF2B5EF4-FFF2-40B4-BE49-F238E27FC236}">
                <a16:creationId xmlns:a16="http://schemas.microsoft.com/office/drawing/2014/main" id="{FA738109-6D1E-0C47-92D2-2E9FA6521FAA}"/>
              </a:ext>
            </a:extLst>
          </p:cNvPr>
          <p:cNvSpPr/>
          <p:nvPr/>
        </p:nvSpPr>
        <p:spPr>
          <a:xfrm>
            <a:off x="4738466" y="4378787"/>
            <a:ext cx="157689" cy="157689"/>
          </a:xfrm>
          <a:prstGeom prst="ellipse">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bg2"/>
                </a:solidFill>
              </a:rPr>
              <a:t>4</a:t>
            </a:r>
          </a:p>
        </p:txBody>
      </p:sp>
    </p:spTree>
    <p:extLst>
      <p:ext uri="{BB962C8B-B14F-4D97-AF65-F5344CB8AC3E}">
        <p14:creationId xmlns:p14="http://schemas.microsoft.com/office/powerpoint/2010/main" val="1583329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E0B166-5E0C-D94C-BF99-93BAEA474DEA}"/>
              </a:ext>
            </a:extLst>
          </p:cNvPr>
          <p:cNvSpPr>
            <a:spLocks noGrp="1"/>
          </p:cNvSpPr>
          <p:nvPr>
            <p:ph type="body" sz="quarter" idx="10"/>
          </p:nvPr>
        </p:nvSpPr>
        <p:spPr/>
        <p:txBody>
          <a:bodyPr/>
          <a:lstStyle/>
          <a:p>
            <a:r>
              <a:rPr lang="en-US" sz="1600" dirty="0"/>
              <a:t>Scope overlay resources (XTRs, MS/MRs) per Underlay-AS</a:t>
            </a:r>
          </a:p>
          <a:p>
            <a:pPr lvl="1"/>
            <a:r>
              <a:rPr lang="en-US" sz="1400" dirty="0"/>
              <a:t>Intra-AS scopes are a secondary requirement</a:t>
            </a:r>
          </a:p>
          <a:p>
            <a:r>
              <a:rPr lang="en-US" sz="1600" dirty="0"/>
              <a:t>Federation without intermediaries</a:t>
            </a:r>
          </a:p>
          <a:p>
            <a:r>
              <a:rPr lang="en-US" sz="1600" dirty="0"/>
              <a:t>Scope EID state per AS or intra-AS region</a:t>
            </a:r>
          </a:p>
          <a:p>
            <a:r>
              <a:rPr lang="en-US" sz="1600" dirty="0"/>
              <a:t>Support intra and inter-AS connectivity</a:t>
            </a:r>
          </a:p>
          <a:p>
            <a:r>
              <a:rPr lang="en-US" sz="1600" dirty="0"/>
              <a:t>Support EID mobility across ASs</a:t>
            </a:r>
          </a:p>
          <a:p>
            <a:r>
              <a:rPr lang="en-US" sz="1600" dirty="0"/>
              <a:t>Support EID multi-homing</a:t>
            </a:r>
          </a:p>
          <a:p>
            <a:r>
              <a:rPr lang="en-US" sz="1600" dirty="0"/>
              <a:t>Enforce policies derived from peering agreements (match on EID enforce in the underlay)</a:t>
            </a:r>
          </a:p>
          <a:p>
            <a:r>
              <a:rPr lang="en-US" sz="1600" dirty="0"/>
              <a:t>Support different path scenarios: Transit, Direct, Intra-AS</a:t>
            </a:r>
          </a:p>
          <a:p>
            <a:r>
              <a:rPr lang="en-US" sz="1600" dirty="0"/>
              <a:t>Should not require RTRs at AS-Borders</a:t>
            </a:r>
          </a:p>
        </p:txBody>
      </p:sp>
      <p:sp>
        <p:nvSpPr>
          <p:cNvPr id="2" name="Title 1">
            <a:extLst>
              <a:ext uri="{FF2B5EF4-FFF2-40B4-BE49-F238E27FC236}">
                <a16:creationId xmlns:a16="http://schemas.microsoft.com/office/drawing/2014/main" id="{870E0BB5-CDDD-4F47-B6CB-CDDD0B7BCC9C}"/>
              </a:ext>
            </a:extLst>
          </p:cNvPr>
          <p:cNvSpPr>
            <a:spLocks noGrp="1"/>
          </p:cNvSpPr>
          <p:nvPr>
            <p:ph type="title"/>
          </p:nvPr>
        </p:nvSpPr>
        <p:spPr/>
        <p:txBody>
          <a:bodyPr/>
          <a:lstStyle/>
          <a:p>
            <a:r>
              <a:rPr lang="en-US" dirty="0"/>
              <a:t>Summary of Requirements</a:t>
            </a:r>
          </a:p>
        </p:txBody>
      </p:sp>
    </p:spTree>
    <p:extLst>
      <p:ext uri="{BB962C8B-B14F-4D97-AF65-F5344CB8AC3E}">
        <p14:creationId xmlns:p14="http://schemas.microsoft.com/office/powerpoint/2010/main" val="74376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AF718A0-18A2-C345-8A7A-356BF976325D}"/>
              </a:ext>
            </a:extLst>
          </p:cNvPr>
          <p:cNvSpPr>
            <a:spLocks noGrp="1"/>
          </p:cNvSpPr>
          <p:nvPr>
            <p:ph type="body" sz="quarter" idx="10"/>
          </p:nvPr>
        </p:nvSpPr>
        <p:spPr/>
        <p:txBody>
          <a:bodyPr/>
          <a:lstStyle/>
          <a:p>
            <a:r>
              <a:rPr lang="en-US" dirty="0"/>
              <a:t>Firm up requirements definition: draft-</a:t>
            </a:r>
            <a:r>
              <a:rPr lang="en-US" dirty="0" err="1"/>
              <a:t>moreno</a:t>
            </a:r>
            <a:r>
              <a:rPr lang="en-US" dirty="0"/>
              <a:t>-lisp-multi-as</a:t>
            </a:r>
          </a:p>
          <a:p>
            <a:r>
              <a:rPr lang="en-US" dirty="0"/>
              <a:t>Explore applicability of DDT, document as deployment</a:t>
            </a:r>
          </a:p>
          <a:p>
            <a:r>
              <a:rPr lang="en-US" dirty="0"/>
              <a:t>Explore alternative approaches if necessary</a:t>
            </a:r>
          </a:p>
          <a:p>
            <a:endParaRPr lang="en-US" dirty="0"/>
          </a:p>
        </p:txBody>
      </p:sp>
      <p:sp>
        <p:nvSpPr>
          <p:cNvPr id="2" name="Title 1">
            <a:extLst>
              <a:ext uri="{FF2B5EF4-FFF2-40B4-BE49-F238E27FC236}">
                <a16:creationId xmlns:a16="http://schemas.microsoft.com/office/drawing/2014/main" id="{9FBC01D7-6243-7443-BB04-B95B77FB9C13}"/>
              </a:ext>
            </a:extLst>
          </p:cNvPr>
          <p:cNvSpPr>
            <a:spLocks noGrp="1"/>
          </p:cNvSpPr>
          <p:nvPr>
            <p:ph type="title"/>
          </p:nvPr>
        </p:nvSpPr>
        <p:spPr/>
        <p:txBody>
          <a:bodyPr/>
          <a:lstStyle/>
          <a:p>
            <a:r>
              <a:rPr lang="en-US" dirty="0"/>
              <a:t>Next steps</a:t>
            </a:r>
          </a:p>
        </p:txBody>
      </p:sp>
    </p:spTree>
    <p:extLst>
      <p:ext uri="{BB962C8B-B14F-4D97-AF65-F5344CB8AC3E}">
        <p14:creationId xmlns:p14="http://schemas.microsoft.com/office/powerpoint/2010/main" val="597119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B499913-0197-5A4F-8EF6-5BA70F5688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24988" y="1347788"/>
            <a:ext cx="5379405" cy="3073946"/>
          </a:xfrm>
          <a:prstGeom prst="rect">
            <a:avLst/>
          </a:prstGeom>
        </p:spPr>
      </p:pic>
    </p:spTree>
    <p:extLst>
      <p:ext uri="{BB962C8B-B14F-4D97-AF65-F5344CB8AC3E}">
        <p14:creationId xmlns:p14="http://schemas.microsoft.com/office/powerpoint/2010/main" val="4392437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204E2-92AA-764E-A304-F6E51D23F8FD}"/>
              </a:ext>
            </a:extLst>
          </p:cNvPr>
          <p:cNvSpPr>
            <a:spLocks noGrp="1"/>
          </p:cNvSpPr>
          <p:nvPr>
            <p:ph type="ctrTitle"/>
          </p:nvPr>
        </p:nvSpPr>
        <p:spPr/>
        <p:txBody>
          <a:bodyPr/>
          <a:lstStyle/>
          <a:p>
            <a:r>
              <a:rPr lang="en-US" dirty="0"/>
              <a:t>Background Information</a:t>
            </a:r>
          </a:p>
        </p:txBody>
      </p:sp>
    </p:spTree>
    <p:extLst>
      <p:ext uri="{BB962C8B-B14F-4D97-AF65-F5344CB8AC3E}">
        <p14:creationId xmlns:p14="http://schemas.microsoft.com/office/powerpoint/2010/main" val="774792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34598D-8A21-3B47-AF17-F3899ED96911}"/>
              </a:ext>
            </a:extLst>
          </p:cNvPr>
          <p:cNvSpPr>
            <a:spLocks noGrp="1"/>
          </p:cNvSpPr>
          <p:nvPr>
            <p:ph type="body" sz="quarter" idx="10"/>
          </p:nvPr>
        </p:nvSpPr>
        <p:spPr/>
        <p:txBody>
          <a:bodyPr/>
          <a:lstStyle/>
          <a:p>
            <a:r>
              <a:rPr lang="en-US" dirty="0"/>
              <a:t>Resiliency and survivability. A problem in one CSP should not impact aircraft connected to other CSPs</a:t>
            </a:r>
          </a:p>
          <a:p>
            <a:r>
              <a:rPr lang="en-US" dirty="0"/>
              <a:t>Latency. Minimize RTT of signaling</a:t>
            </a:r>
          </a:p>
          <a:p>
            <a:r>
              <a:rPr lang="en-US" dirty="0"/>
              <a:t>Authority assignment. CSPs must be able to autonomously render and assure services, service levels and the enforcement of policies</a:t>
            </a:r>
          </a:p>
          <a:p>
            <a:r>
              <a:rPr lang="en-US" dirty="0"/>
              <a:t>Accountability and Audit. CSPs are accountable for all communications of connected devices and must be able to show complete Audit logs</a:t>
            </a:r>
          </a:p>
          <a:p>
            <a:r>
              <a:rPr lang="en-US" dirty="0"/>
              <a:t>Trust. Limited across CSPs, governments and other stakeholders</a:t>
            </a:r>
          </a:p>
        </p:txBody>
      </p:sp>
      <p:sp>
        <p:nvSpPr>
          <p:cNvPr id="2" name="Title 1">
            <a:extLst>
              <a:ext uri="{FF2B5EF4-FFF2-40B4-BE49-F238E27FC236}">
                <a16:creationId xmlns:a16="http://schemas.microsoft.com/office/drawing/2014/main" id="{F07A17A1-D4B6-0B4A-9861-140A3BDD89A8}"/>
              </a:ext>
            </a:extLst>
          </p:cNvPr>
          <p:cNvSpPr>
            <a:spLocks noGrp="1"/>
          </p:cNvSpPr>
          <p:nvPr>
            <p:ph type="title"/>
          </p:nvPr>
        </p:nvSpPr>
        <p:spPr/>
        <p:txBody>
          <a:bodyPr/>
          <a:lstStyle/>
          <a:p>
            <a:r>
              <a:rPr lang="en-US" dirty="0"/>
              <a:t>Drivers for Re-homing EIDs across CSP </a:t>
            </a:r>
            <a:r>
              <a:rPr lang="en-US" dirty="0" err="1"/>
              <a:t>Uberlay</a:t>
            </a:r>
            <a:r>
              <a:rPr lang="en-US"/>
              <a:t> Map </a:t>
            </a:r>
            <a:r>
              <a:rPr lang="en-US" dirty="0"/>
              <a:t>Systems</a:t>
            </a:r>
          </a:p>
        </p:txBody>
      </p:sp>
    </p:spTree>
    <p:extLst>
      <p:ext uri="{BB962C8B-B14F-4D97-AF65-F5344CB8AC3E}">
        <p14:creationId xmlns:p14="http://schemas.microsoft.com/office/powerpoint/2010/main" val="167785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858FF7-434C-1D47-8C70-5A5D0521C9A0}"/>
              </a:ext>
            </a:extLst>
          </p:cNvPr>
          <p:cNvSpPr>
            <a:spLocks noGrp="1"/>
          </p:cNvSpPr>
          <p:nvPr>
            <p:ph type="body" sz="quarter" idx="10"/>
          </p:nvPr>
        </p:nvSpPr>
        <p:spPr/>
        <p:txBody>
          <a:bodyPr/>
          <a:lstStyle/>
          <a:p>
            <a:r>
              <a:rPr lang="en-US" dirty="0">
                <a:sym typeface="Wingdings" pitchFamily="2" charset="2"/>
              </a:rPr>
              <a:t>EIDs should be in full control of the SP they attach to.</a:t>
            </a:r>
          </a:p>
          <a:p>
            <a:r>
              <a:rPr lang="en-US" dirty="0"/>
              <a:t>The Federated Mapping System in the </a:t>
            </a:r>
            <a:r>
              <a:rPr lang="en-US" dirty="0" err="1"/>
              <a:t>Uberlay</a:t>
            </a:r>
            <a:r>
              <a:rPr lang="en-US" dirty="0"/>
              <a:t> should support the peering agreements by different mechanisms</a:t>
            </a:r>
            <a:r>
              <a:rPr lang="en-US" dirty="0">
                <a:sym typeface="Wingdings" pitchFamily="2" charset="2"/>
              </a:rPr>
              <a:t> (e.g. engineered paths, etc.)</a:t>
            </a:r>
          </a:p>
          <a:p>
            <a:r>
              <a:rPr lang="en-US" dirty="0">
                <a:sym typeface="Wingdings" pitchFamily="2" charset="2"/>
              </a:rPr>
              <a:t>Each SP should be autonomous in defining and enforcing policy for EIDs connected to their network. The policy includes constraints derived from peering agreements.</a:t>
            </a:r>
          </a:p>
          <a:p>
            <a:r>
              <a:rPr lang="en-US" dirty="0">
                <a:sym typeface="Wingdings" pitchFamily="2" charset="2"/>
              </a:rPr>
              <a:t>An EID (aircraft) may multi-home to 2 or more provider networks. So policies would likely need to be enforced at a flow level (</a:t>
            </a:r>
            <a:r>
              <a:rPr lang="en-US" dirty="0" err="1">
                <a:sym typeface="Wingdings" pitchFamily="2" charset="2"/>
              </a:rPr>
              <a:t>Src+Dest</a:t>
            </a:r>
            <a:r>
              <a:rPr lang="en-US" dirty="0">
                <a:sym typeface="Wingdings" pitchFamily="2" charset="2"/>
              </a:rPr>
              <a:t> RLOCs rather than a Pure Destination EID level)</a:t>
            </a:r>
            <a:endParaRPr lang="en-US" dirty="0"/>
          </a:p>
        </p:txBody>
      </p:sp>
      <p:sp>
        <p:nvSpPr>
          <p:cNvPr id="3" name="Title 2">
            <a:extLst>
              <a:ext uri="{FF2B5EF4-FFF2-40B4-BE49-F238E27FC236}">
                <a16:creationId xmlns:a16="http://schemas.microsoft.com/office/drawing/2014/main" id="{C6A004D9-81AC-3C40-88B9-89A21A2A8ADE}"/>
              </a:ext>
            </a:extLst>
          </p:cNvPr>
          <p:cNvSpPr>
            <a:spLocks noGrp="1"/>
          </p:cNvSpPr>
          <p:nvPr>
            <p:ph type="title"/>
          </p:nvPr>
        </p:nvSpPr>
        <p:spPr/>
        <p:txBody>
          <a:bodyPr/>
          <a:lstStyle/>
          <a:p>
            <a:r>
              <a:rPr lang="en-US" dirty="0"/>
              <a:t>Requirements for a Federated Mapping System</a:t>
            </a:r>
          </a:p>
        </p:txBody>
      </p:sp>
    </p:spTree>
    <p:extLst>
      <p:ext uri="{BB962C8B-B14F-4D97-AF65-F5344CB8AC3E}">
        <p14:creationId xmlns:p14="http://schemas.microsoft.com/office/powerpoint/2010/main" val="1053750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42E2AA-CDE0-6240-B779-CDF435D06435}"/>
              </a:ext>
            </a:extLst>
          </p:cNvPr>
          <p:cNvSpPr>
            <a:spLocks noGrp="1"/>
          </p:cNvSpPr>
          <p:nvPr>
            <p:ph type="body" sz="quarter" idx="10"/>
          </p:nvPr>
        </p:nvSpPr>
        <p:spPr/>
        <p:txBody>
          <a:bodyPr/>
          <a:lstStyle/>
          <a:p>
            <a:r>
              <a:rPr lang="en-US" dirty="0"/>
              <a:t>Cache Referral System / DDT</a:t>
            </a:r>
          </a:p>
          <a:p>
            <a:r>
              <a:rPr lang="en-US" dirty="0"/>
              <a:t>New Mobility enhancements for a Federated Mapping System</a:t>
            </a:r>
          </a:p>
          <a:p>
            <a:r>
              <a:rPr lang="en-US" dirty="0"/>
              <a:t>LISP De-cent</a:t>
            </a:r>
          </a:p>
          <a:p>
            <a:r>
              <a:rPr lang="en-US" dirty="0"/>
              <a:t>Others …</a:t>
            </a:r>
          </a:p>
          <a:p>
            <a:endParaRPr lang="en-US" dirty="0"/>
          </a:p>
          <a:p>
            <a:r>
              <a:rPr lang="en-US" dirty="0"/>
              <a:t>Document as its own draft? Or part of the </a:t>
            </a:r>
            <a:r>
              <a:rPr lang="en-US" dirty="0" err="1"/>
              <a:t>Uberlay</a:t>
            </a:r>
            <a:r>
              <a:rPr lang="en-US" dirty="0"/>
              <a:t> draft?</a:t>
            </a:r>
          </a:p>
          <a:p>
            <a:endParaRPr lang="en-US" dirty="0"/>
          </a:p>
        </p:txBody>
      </p:sp>
      <p:sp>
        <p:nvSpPr>
          <p:cNvPr id="2" name="Title 1">
            <a:extLst>
              <a:ext uri="{FF2B5EF4-FFF2-40B4-BE49-F238E27FC236}">
                <a16:creationId xmlns:a16="http://schemas.microsoft.com/office/drawing/2014/main" id="{B8F033B9-5A19-B44C-B5EB-44BB20F09CC9}"/>
              </a:ext>
            </a:extLst>
          </p:cNvPr>
          <p:cNvSpPr>
            <a:spLocks noGrp="1"/>
          </p:cNvSpPr>
          <p:nvPr>
            <p:ph type="title"/>
          </p:nvPr>
        </p:nvSpPr>
        <p:spPr/>
        <p:txBody>
          <a:bodyPr/>
          <a:lstStyle/>
          <a:p>
            <a:r>
              <a:rPr lang="en-US" dirty="0"/>
              <a:t>Options to Consider</a:t>
            </a:r>
          </a:p>
        </p:txBody>
      </p:sp>
    </p:spTree>
    <p:extLst>
      <p:ext uri="{BB962C8B-B14F-4D97-AF65-F5344CB8AC3E}">
        <p14:creationId xmlns:p14="http://schemas.microsoft.com/office/powerpoint/2010/main" val="4133460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14DE20-AA9E-484F-B1D4-311803993BB0}"/>
              </a:ext>
            </a:extLst>
          </p:cNvPr>
          <p:cNvSpPr>
            <a:spLocks noGrp="1"/>
          </p:cNvSpPr>
          <p:nvPr>
            <p:ph type="body" sz="quarter" idx="10"/>
          </p:nvPr>
        </p:nvSpPr>
        <p:spPr/>
        <p:txBody>
          <a:bodyPr/>
          <a:lstStyle/>
          <a:p>
            <a:r>
              <a:rPr lang="en-US" dirty="0"/>
              <a:t>Avoid replicating the underlay BGP peering topology in the overlay</a:t>
            </a:r>
          </a:p>
          <a:p>
            <a:r>
              <a:rPr lang="en-US" dirty="0"/>
              <a:t>The policy applied must be consistent with the underlay peering agreements</a:t>
            </a:r>
          </a:p>
          <a:p>
            <a:r>
              <a:rPr lang="en-US" dirty="0"/>
              <a:t>Mobility of EID registrations between Administrative Domains may be a hard requirement. This would mean moving the point of authority in the MS federation (ruling out a few of the existing mechanisms)</a:t>
            </a:r>
          </a:p>
        </p:txBody>
      </p:sp>
      <p:sp>
        <p:nvSpPr>
          <p:cNvPr id="3" name="Title 2">
            <a:extLst>
              <a:ext uri="{FF2B5EF4-FFF2-40B4-BE49-F238E27FC236}">
                <a16:creationId xmlns:a16="http://schemas.microsoft.com/office/drawing/2014/main" id="{5A771756-7FD0-9C40-AC21-40CD1B9EB11B}"/>
              </a:ext>
            </a:extLst>
          </p:cNvPr>
          <p:cNvSpPr>
            <a:spLocks noGrp="1"/>
          </p:cNvSpPr>
          <p:nvPr>
            <p:ph type="title"/>
          </p:nvPr>
        </p:nvSpPr>
        <p:spPr/>
        <p:txBody>
          <a:bodyPr/>
          <a:lstStyle/>
          <a:p>
            <a:r>
              <a:rPr lang="en-US" dirty="0"/>
              <a:t>Concerns</a:t>
            </a:r>
          </a:p>
        </p:txBody>
      </p:sp>
    </p:spTree>
    <p:extLst>
      <p:ext uri="{BB962C8B-B14F-4D97-AF65-F5344CB8AC3E}">
        <p14:creationId xmlns:p14="http://schemas.microsoft.com/office/powerpoint/2010/main" val="3737598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 name="Cloud 127">
            <a:extLst>
              <a:ext uri="{FF2B5EF4-FFF2-40B4-BE49-F238E27FC236}">
                <a16:creationId xmlns:a16="http://schemas.microsoft.com/office/drawing/2014/main" id="{7B227948-3AC9-CE47-8B17-0CFE26ECA7D7}"/>
              </a:ext>
            </a:extLst>
          </p:cNvPr>
          <p:cNvSpPr/>
          <p:nvPr/>
        </p:nvSpPr>
        <p:spPr>
          <a:xfrm>
            <a:off x="7799640" y="1177265"/>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165" name="Cloud 164">
            <a:extLst>
              <a:ext uri="{FF2B5EF4-FFF2-40B4-BE49-F238E27FC236}">
                <a16:creationId xmlns:a16="http://schemas.microsoft.com/office/drawing/2014/main" id="{7AF76284-B583-E541-8C82-FDB3E2B35E1D}"/>
              </a:ext>
            </a:extLst>
          </p:cNvPr>
          <p:cNvSpPr/>
          <p:nvPr/>
        </p:nvSpPr>
        <p:spPr>
          <a:xfrm>
            <a:off x="140507" y="1295507"/>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3" name="Title 2"/>
          <p:cNvSpPr>
            <a:spLocks noGrp="1"/>
          </p:cNvSpPr>
          <p:nvPr>
            <p:ph type="title"/>
          </p:nvPr>
        </p:nvSpPr>
        <p:spPr/>
        <p:txBody>
          <a:bodyPr/>
          <a:lstStyle/>
          <a:p>
            <a:r>
              <a:rPr lang="en-US" dirty="0"/>
              <a:t>ICAO – Use Case 1: Air Traffic Control</a:t>
            </a:r>
          </a:p>
        </p:txBody>
      </p:sp>
      <p:sp>
        <p:nvSpPr>
          <p:cNvPr id="31" name="Cloud 30"/>
          <p:cNvSpPr/>
          <p:nvPr/>
        </p:nvSpPr>
        <p:spPr>
          <a:xfrm>
            <a:off x="622984" y="1720668"/>
            <a:ext cx="3379307" cy="1065717"/>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A-West</a:t>
            </a:r>
          </a:p>
        </p:txBody>
      </p:sp>
      <p:grpSp>
        <p:nvGrpSpPr>
          <p:cNvPr id="32" name="Group 31"/>
          <p:cNvGrpSpPr/>
          <p:nvPr/>
        </p:nvGrpSpPr>
        <p:grpSpPr>
          <a:xfrm>
            <a:off x="1920425" y="1623272"/>
            <a:ext cx="426078" cy="420152"/>
            <a:chOff x="4381601" y="3173124"/>
            <a:chExt cx="473632" cy="473632"/>
          </a:xfrm>
          <a:solidFill>
            <a:srgbClr val="92D050"/>
          </a:solidFill>
        </p:grpSpPr>
        <p:sp>
          <p:nvSpPr>
            <p:cNvPr id="33" name="Oval 3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4" name="Picture 3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40" name="Group 39"/>
          <p:cNvGrpSpPr/>
          <p:nvPr/>
        </p:nvGrpSpPr>
        <p:grpSpPr>
          <a:xfrm>
            <a:off x="791871" y="2428210"/>
            <a:ext cx="426078" cy="420152"/>
            <a:chOff x="4381601" y="3173124"/>
            <a:chExt cx="473632" cy="473632"/>
          </a:xfrm>
        </p:grpSpPr>
        <p:sp>
          <p:nvSpPr>
            <p:cNvPr id="41" name="Oval 4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2" name="Picture 4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44" name="Group 43"/>
          <p:cNvGrpSpPr/>
          <p:nvPr/>
        </p:nvGrpSpPr>
        <p:grpSpPr>
          <a:xfrm>
            <a:off x="606315" y="1902220"/>
            <a:ext cx="426078" cy="420152"/>
            <a:chOff x="4381601" y="3173124"/>
            <a:chExt cx="473632" cy="473632"/>
          </a:xfrm>
        </p:grpSpPr>
        <p:sp>
          <p:nvSpPr>
            <p:cNvPr id="45" name="Oval 4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 name="Picture 45"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74" name="Cloud 73"/>
          <p:cNvSpPr/>
          <p:nvPr/>
        </p:nvSpPr>
        <p:spPr>
          <a:xfrm>
            <a:off x="5797736" y="2018132"/>
            <a:ext cx="3261980" cy="905994"/>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A-East</a:t>
            </a:r>
          </a:p>
        </p:txBody>
      </p:sp>
      <p:grpSp>
        <p:nvGrpSpPr>
          <p:cNvPr id="75" name="Group 74"/>
          <p:cNvGrpSpPr/>
          <p:nvPr/>
        </p:nvGrpSpPr>
        <p:grpSpPr>
          <a:xfrm>
            <a:off x="8222010" y="1866237"/>
            <a:ext cx="426078" cy="420152"/>
            <a:chOff x="4381601" y="3173124"/>
            <a:chExt cx="473632" cy="473632"/>
          </a:xfrm>
        </p:grpSpPr>
        <p:sp>
          <p:nvSpPr>
            <p:cNvPr id="76" name="Oval 75"/>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9" name="Group 78"/>
          <p:cNvGrpSpPr/>
          <p:nvPr/>
        </p:nvGrpSpPr>
        <p:grpSpPr>
          <a:xfrm>
            <a:off x="8253843" y="2446376"/>
            <a:ext cx="426078" cy="420152"/>
            <a:chOff x="4381601" y="3173124"/>
            <a:chExt cx="473632" cy="473632"/>
          </a:xfrm>
        </p:grpSpPr>
        <p:sp>
          <p:nvSpPr>
            <p:cNvPr id="80" name="Oval 79"/>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1" name="Picture 8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87" name="Group 86"/>
          <p:cNvGrpSpPr/>
          <p:nvPr/>
        </p:nvGrpSpPr>
        <p:grpSpPr>
          <a:xfrm>
            <a:off x="7224767" y="1652187"/>
            <a:ext cx="426078" cy="420152"/>
            <a:chOff x="4381601" y="3173124"/>
            <a:chExt cx="473632" cy="473632"/>
          </a:xfrm>
          <a:solidFill>
            <a:srgbClr val="92D050"/>
          </a:solidFill>
        </p:grpSpPr>
        <p:sp>
          <p:nvSpPr>
            <p:cNvPr id="88" name="Oval 87"/>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9" name="Picture 88"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pic>
        <p:nvPicPr>
          <p:cNvPr id="459" name="Picture 458"/>
          <p:cNvPicPr>
            <a:picLocks noChangeAspect="1"/>
          </p:cNvPicPr>
          <p:nvPr/>
        </p:nvPicPr>
        <p:blipFill>
          <a:blip r:embed="rId4"/>
          <a:stretch>
            <a:fillRect/>
          </a:stretch>
        </p:blipFill>
        <p:spPr>
          <a:xfrm>
            <a:off x="457937" y="812032"/>
            <a:ext cx="667842" cy="667842"/>
          </a:xfrm>
          <a:prstGeom prst="rect">
            <a:avLst/>
          </a:prstGeom>
        </p:spPr>
      </p:pic>
      <p:grpSp>
        <p:nvGrpSpPr>
          <p:cNvPr id="460" name="Group 459"/>
          <p:cNvGrpSpPr/>
          <p:nvPr/>
        </p:nvGrpSpPr>
        <p:grpSpPr>
          <a:xfrm>
            <a:off x="693009" y="1162037"/>
            <a:ext cx="252689" cy="249175"/>
            <a:chOff x="4381601" y="3173124"/>
            <a:chExt cx="473632" cy="473632"/>
          </a:xfrm>
        </p:grpSpPr>
        <p:sp>
          <p:nvSpPr>
            <p:cNvPr id="461" name="Oval 46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2" name="Picture 46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64" name="Straight Connector 463"/>
          <p:cNvCxnSpPr>
            <a:stCxn id="45" idx="0"/>
            <a:endCxn id="461" idx="4"/>
          </p:cNvCxnSpPr>
          <p:nvPr/>
        </p:nvCxnSpPr>
        <p:spPr>
          <a:xfrm flipV="1">
            <a:off x="819354" y="1411212"/>
            <a:ext cx="0" cy="49100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0" name="Rounded Rectangle 109"/>
          <p:cNvSpPr/>
          <p:nvPr/>
        </p:nvSpPr>
        <p:spPr>
          <a:xfrm>
            <a:off x="196613" y="180145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2" name="Rounded Rectangle 111"/>
          <p:cNvSpPr/>
          <p:nvPr/>
        </p:nvSpPr>
        <p:spPr>
          <a:xfrm>
            <a:off x="8444457" y="1709022"/>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3" name="Rounded Rectangle 112"/>
          <p:cNvSpPr/>
          <p:nvPr/>
        </p:nvSpPr>
        <p:spPr>
          <a:xfrm>
            <a:off x="8546227" y="2388051"/>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14" name="Rounded Rectangle 113"/>
          <p:cNvSpPr/>
          <p:nvPr/>
        </p:nvSpPr>
        <p:spPr>
          <a:xfrm>
            <a:off x="389441" y="2337770"/>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sp>
        <p:nvSpPr>
          <p:cNvPr id="39" name="TextBox 38"/>
          <p:cNvSpPr txBox="1"/>
          <p:nvPr/>
        </p:nvSpPr>
        <p:spPr>
          <a:xfrm>
            <a:off x="187555" y="2773491"/>
            <a:ext cx="671979" cy="253916"/>
          </a:xfrm>
          <a:prstGeom prst="rect">
            <a:avLst/>
          </a:prstGeom>
          <a:noFill/>
        </p:spPr>
        <p:txBody>
          <a:bodyPr wrap="none" rtlCol="0">
            <a:spAutoFit/>
          </a:bodyPr>
          <a:lstStyle/>
          <a:p>
            <a:r>
              <a:rPr lang="en-US" sz="1050" dirty="0">
                <a:latin typeface="+mn-lt"/>
              </a:rPr>
              <a:t>ANSP A</a:t>
            </a:r>
          </a:p>
        </p:txBody>
      </p:sp>
      <p:sp>
        <p:nvSpPr>
          <p:cNvPr id="97" name="TextBox 96"/>
          <p:cNvSpPr txBox="1"/>
          <p:nvPr/>
        </p:nvSpPr>
        <p:spPr>
          <a:xfrm>
            <a:off x="8447239" y="2817207"/>
            <a:ext cx="668773" cy="253916"/>
          </a:xfrm>
          <a:prstGeom prst="rect">
            <a:avLst/>
          </a:prstGeom>
          <a:noFill/>
        </p:spPr>
        <p:txBody>
          <a:bodyPr wrap="none" rtlCol="0">
            <a:spAutoFit/>
          </a:bodyPr>
          <a:lstStyle/>
          <a:p>
            <a:r>
              <a:rPr lang="en-US" sz="1050" dirty="0">
                <a:latin typeface="+mn-lt"/>
              </a:rPr>
              <a:t>ANSP B</a:t>
            </a:r>
          </a:p>
        </p:txBody>
      </p:sp>
      <p:cxnSp>
        <p:nvCxnSpPr>
          <p:cNvPr id="47" name="Straight Arrow Connector 46"/>
          <p:cNvCxnSpPr>
            <a:stCxn id="45" idx="6"/>
            <a:endCxn id="33" idx="2"/>
          </p:cNvCxnSpPr>
          <p:nvPr/>
        </p:nvCxnSpPr>
        <p:spPr>
          <a:xfrm flipV="1">
            <a:off x="1032393" y="1833348"/>
            <a:ext cx="888032" cy="278948"/>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stCxn id="41" idx="7"/>
            <a:endCxn id="33" idx="3"/>
          </p:cNvCxnSpPr>
          <p:nvPr/>
        </p:nvCxnSpPr>
        <p:spPr>
          <a:xfrm flipV="1">
            <a:off x="1155551" y="1981894"/>
            <a:ext cx="827272" cy="507846"/>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cxnSpLocks/>
            <a:stCxn id="33" idx="5"/>
            <a:endCxn id="37" idx="1"/>
          </p:cNvCxnSpPr>
          <p:nvPr/>
        </p:nvCxnSpPr>
        <p:spPr>
          <a:xfrm>
            <a:off x="2284105" y="1981894"/>
            <a:ext cx="555630" cy="175576"/>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76" idx="2"/>
            <a:endCxn id="88" idx="6"/>
          </p:cNvCxnSpPr>
          <p:nvPr/>
        </p:nvCxnSpPr>
        <p:spPr>
          <a:xfrm flipH="1" flipV="1">
            <a:off x="7650845" y="1862263"/>
            <a:ext cx="571165" cy="214050"/>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80" idx="1"/>
            <a:endCxn id="88" idx="5"/>
          </p:cNvCxnSpPr>
          <p:nvPr/>
        </p:nvCxnSpPr>
        <p:spPr>
          <a:xfrm flipH="1" flipV="1">
            <a:off x="7588447" y="2010809"/>
            <a:ext cx="727794" cy="49709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a:stCxn id="88" idx="3"/>
            <a:endCxn id="436" idx="6"/>
          </p:cNvCxnSpPr>
          <p:nvPr/>
        </p:nvCxnSpPr>
        <p:spPr>
          <a:xfrm flipH="1">
            <a:off x="6722204" y="2010809"/>
            <a:ext cx="564961" cy="258268"/>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25" name="Rounded Rectangle 124"/>
          <p:cNvSpPr/>
          <p:nvPr/>
        </p:nvSpPr>
        <p:spPr>
          <a:xfrm>
            <a:off x="3004411" y="2440306"/>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sp>
        <p:nvSpPr>
          <p:cNvPr id="126" name="Rounded Rectangle 125"/>
          <p:cNvSpPr/>
          <p:nvPr/>
        </p:nvSpPr>
        <p:spPr>
          <a:xfrm>
            <a:off x="6555974" y="1921520"/>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grpSp>
        <p:nvGrpSpPr>
          <p:cNvPr id="442" name="Group 441"/>
          <p:cNvGrpSpPr/>
          <p:nvPr/>
        </p:nvGrpSpPr>
        <p:grpSpPr>
          <a:xfrm>
            <a:off x="5820785" y="2127891"/>
            <a:ext cx="426078" cy="420152"/>
            <a:chOff x="4381601" y="3173124"/>
            <a:chExt cx="473632" cy="473632"/>
          </a:xfrm>
          <a:solidFill>
            <a:srgbClr val="92D050"/>
          </a:solidFill>
        </p:grpSpPr>
        <p:sp>
          <p:nvSpPr>
            <p:cNvPr id="443" name="Oval 44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44" name="Picture 44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78" name="Curved Connector 77"/>
          <p:cNvCxnSpPr>
            <a:stCxn id="436" idx="0"/>
            <a:endCxn id="443" idx="7"/>
          </p:cNvCxnSpPr>
          <p:nvPr/>
        </p:nvCxnSpPr>
        <p:spPr>
          <a:xfrm rot="16200000" flipH="1" flipV="1">
            <a:off x="6281605" y="1961861"/>
            <a:ext cx="130420" cy="324700"/>
          </a:xfrm>
          <a:prstGeom prst="curvedConnector3">
            <a:avLst>
              <a:gd name="adj1" fmla="val -175280"/>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urved Connector 67"/>
          <p:cNvCxnSpPr>
            <a:cxnSpLocks/>
            <a:stCxn id="37" idx="0"/>
            <a:endCxn id="130" idx="1"/>
          </p:cNvCxnSpPr>
          <p:nvPr/>
        </p:nvCxnSpPr>
        <p:spPr>
          <a:xfrm rot="5400000" flipH="1" flipV="1">
            <a:off x="3108584" y="1818750"/>
            <a:ext cx="158983" cy="395399"/>
          </a:xfrm>
          <a:prstGeom prst="curvedConnector3">
            <a:avLst>
              <a:gd name="adj1" fmla="val 28249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nvGrpSpPr>
          <p:cNvPr id="129" name="Group 128">
            <a:extLst>
              <a:ext uri="{FF2B5EF4-FFF2-40B4-BE49-F238E27FC236}">
                <a16:creationId xmlns:a16="http://schemas.microsoft.com/office/drawing/2014/main" id="{EA7668F4-E339-934F-947B-0DFBA4D80438}"/>
              </a:ext>
            </a:extLst>
          </p:cNvPr>
          <p:cNvGrpSpPr/>
          <p:nvPr/>
        </p:nvGrpSpPr>
        <p:grpSpPr>
          <a:xfrm>
            <a:off x="3323377" y="1875427"/>
            <a:ext cx="426078" cy="420152"/>
            <a:chOff x="4381601" y="3173124"/>
            <a:chExt cx="473632" cy="473632"/>
          </a:xfrm>
          <a:solidFill>
            <a:srgbClr val="92D050"/>
          </a:solidFill>
        </p:grpSpPr>
        <p:sp>
          <p:nvSpPr>
            <p:cNvPr id="130" name="Oval 129">
              <a:extLst>
                <a:ext uri="{FF2B5EF4-FFF2-40B4-BE49-F238E27FC236}">
                  <a16:creationId xmlns:a16="http://schemas.microsoft.com/office/drawing/2014/main" id="{1C6A69E6-E99A-1845-A3A4-8B1CA89D6B2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1" name="Picture 130" descr="router arrows.emf">
              <a:extLst>
                <a:ext uri="{FF2B5EF4-FFF2-40B4-BE49-F238E27FC236}">
                  <a16:creationId xmlns:a16="http://schemas.microsoft.com/office/drawing/2014/main" id="{DDFB3D23-3F17-DC44-A126-D257C85547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36" name="Group 35"/>
          <p:cNvGrpSpPr/>
          <p:nvPr/>
        </p:nvGrpSpPr>
        <p:grpSpPr>
          <a:xfrm>
            <a:off x="2777337" y="2095940"/>
            <a:ext cx="426078" cy="420152"/>
            <a:chOff x="4381601" y="3173124"/>
            <a:chExt cx="473632" cy="473632"/>
          </a:xfrm>
          <a:solidFill>
            <a:srgbClr val="FF0000"/>
          </a:solidFill>
        </p:grpSpPr>
        <p:sp>
          <p:nvSpPr>
            <p:cNvPr id="37" name="Oval 3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8" name="Picture 3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22" name="TextBox 21">
            <a:extLst>
              <a:ext uri="{FF2B5EF4-FFF2-40B4-BE49-F238E27FC236}">
                <a16:creationId xmlns:a16="http://schemas.microsoft.com/office/drawing/2014/main" id="{FD6491AF-ECC9-D146-A17B-22EED11A9CCB}"/>
              </a:ext>
            </a:extLst>
          </p:cNvPr>
          <p:cNvSpPr txBox="1"/>
          <p:nvPr/>
        </p:nvSpPr>
        <p:spPr>
          <a:xfrm>
            <a:off x="4399287" y="2365688"/>
            <a:ext cx="963320" cy="577081"/>
          </a:xfrm>
          <a:prstGeom prst="rect">
            <a:avLst/>
          </a:prstGeom>
          <a:noFill/>
        </p:spPr>
        <p:txBody>
          <a:bodyPr wrap="square" rtlCol="0">
            <a:spAutoFit/>
          </a:bodyPr>
          <a:lstStyle/>
          <a:p>
            <a:pPr algn="ctr"/>
            <a:r>
              <a:rPr lang="en-US" sz="1050" dirty="0">
                <a:solidFill>
                  <a:srgbClr val="00B050"/>
                </a:solidFill>
                <a:latin typeface="+mn-lt"/>
              </a:rPr>
              <a:t>Mapping System Federation</a:t>
            </a:r>
          </a:p>
        </p:txBody>
      </p:sp>
      <p:grpSp>
        <p:nvGrpSpPr>
          <p:cNvPr id="435" name="Group 434"/>
          <p:cNvGrpSpPr/>
          <p:nvPr/>
        </p:nvGrpSpPr>
        <p:grpSpPr>
          <a:xfrm>
            <a:off x="6296126" y="2059001"/>
            <a:ext cx="426078" cy="420152"/>
            <a:chOff x="4381601" y="3173124"/>
            <a:chExt cx="473632" cy="473632"/>
          </a:xfrm>
          <a:solidFill>
            <a:srgbClr val="FF0000"/>
          </a:solidFill>
        </p:grpSpPr>
        <p:sp>
          <p:nvSpPr>
            <p:cNvPr id="436" name="Oval 435"/>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37" name="Picture 43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138" name="Straight Arrow Connector 137">
            <a:extLst>
              <a:ext uri="{FF2B5EF4-FFF2-40B4-BE49-F238E27FC236}">
                <a16:creationId xmlns:a16="http://schemas.microsoft.com/office/drawing/2014/main" id="{133E4DE9-27D4-FC44-89A7-4B41EFF66CC7}"/>
              </a:ext>
            </a:extLst>
          </p:cNvPr>
          <p:cNvCxnSpPr>
            <a:cxnSpLocks/>
            <a:stCxn id="147" idx="3"/>
            <a:endCxn id="144" idx="7"/>
          </p:cNvCxnSpPr>
          <p:nvPr/>
        </p:nvCxnSpPr>
        <p:spPr>
          <a:xfrm flipH="1">
            <a:off x="3499598" y="2373076"/>
            <a:ext cx="361088" cy="490922"/>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7" name="TextBox 126">
            <a:extLst>
              <a:ext uri="{FF2B5EF4-FFF2-40B4-BE49-F238E27FC236}">
                <a16:creationId xmlns:a16="http://schemas.microsoft.com/office/drawing/2014/main" id="{8C71FE1E-FE68-3D4F-9F61-8203854C2370}"/>
              </a:ext>
            </a:extLst>
          </p:cNvPr>
          <p:cNvSpPr txBox="1"/>
          <p:nvPr/>
        </p:nvSpPr>
        <p:spPr>
          <a:xfrm>
            <a:off x="3749455" y="2516092"/>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46" name="Group 145">
            <a:extLst>
              <a:ext uri="{FF2B5EF4-FFF2-40B4-BE49-F238E27FC236}">
                <a16:creationId xmlns:a16="http://schemas.microsoft.com/office/drawing/2014/main" id="{36CDFC15-66F0-4340-A612-C22C03976C5B}"/>
              </a:ext>
            </a:extLst>
          </p:cNvPr>
          <p:cNvGrpSpPr/>
          <p:nvPr/>
        </p:nvGrpSpPr>
        <p:grpSpPr>
          <a:xfrm>
            <a:off x="3823868" y="2161469"/>
            <a:ext cx="251410" cy="247913"/>
            <a:chOff x="4381601" y="3173124"/>
            <a:chExt cx="473632" cy="473632"/>
          </a:xfrm>
          <a:solidFill>
            <a:srgbClr val="92D050"/>
          </a:solidFill>
        </p:grpSpPr>
        <p:sp>
          <p:nvSpPr>
            <p:cNvPr id="147" name="Oval 146">
              <a:extLst>
                <a:ext uri="{FF2B5EF4-FFF2-40B4-BE49-F238E27FC236}">
                  <a16:creationId xmlns:a16="http://schemas.microsoft.com/office/drawing/2014/main" id="{9929FF62-F42D-A84E-B3D2-F5BE1D86469A}"/>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8" name="Picture 147" descr="router arrows.emf">
              <a:extLst>
                <a:ext uri="{FF2B5EF4-FFF2-40B4-BE49-F238E27FC236}">
                  <a16:creationId xmlns:a16="http://schemas.microsoft.com/office/drawing/2014/main" id="{3C7CD606-32B9-F240-8927-93949E16A0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cxnSp>
        <p:nvCxnSpPr>
          <p:cNvPr id="14" name="Straight Connector 13">
            <a:extLst>
              <a:ext uri="{FF2B5EF4-FFF2-40B4-BE49-F238E27FC236}">
                <a16:creationId xmlns:a16="http://schemas.microsoft.com/office/drawing/2014/main" id="{717E176E-2E2E-0147-BF1F-5EE075888F80}"/>
              </a:ext>
            </a:extLst>
          </p:cNvPr>
          <p:cNvCxnSpPr>
            <a:stCxn id="130" idx="6"/>
            <a:endCxn id="443" idx="2"/>
          </p:cNvCxnSpPr>
          <p:nvPr/>
        </p:nvCxnSpPr>
        <p:spPr>
          <a:xfrm>
            <a:off x="3749455" y="2085503"/>
            <a:ext cx="2071330" cy="252464"/>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2E50283-8DC3-0640-8D68-81DCD11181BF}"/>
              </a:ext>
            </a:extLst>
          </p:cNvPr>
          <p:cNvSpPr txBox="1"/>
          <p:nvPr/>
        </p:nvSpPr>
        <p:spPr>
          <a:xfrm>
            <a:off x="197558" y="3747405"/>
            <a:ext cx="8308909" cy="1200329"/>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mn-lt"/>
              </a:rPr>
              <a:t>Air Traffic Control (ATC) communications are Regional, but cross-CSPs</a:t>
            </a:r>
          </a:p>
          <a:p>
            <a:pPr marL="285750" indent="-285750">
              <a:buFont typeface="Arial" panose="020B0604020202020204" pitchFamily="34" charset="0"/>
              <a:buChar char="•"/>
            </a:pPr>
            <a:r>
              <a:rPr lang="en-US" dirty="0">
                <a:latin typeface="+mn-lt"/>
              </a:rPr>
              <a:t>A dedicated IP address for ATC (ATC-EID) has been proposed. </a:t>
            </a:r>
          </a:p>
          <a:p>
            <a:pPr marL="285750" indent="-285750">
              <a:buFont typeface="Arial" panose="020B0604020202020204" pitchFamily="34" charset="0"/>
              <a:buChar char="•"/>
            </a:pPr>
            <a:r>
              <a:rPr lang="en-US" dirty="0">
                <a:latin typeface="+mn-lt"/>
              </a:rPr>
              <a:t>Policy: maintain the ATC EIDs local to the region, all CSPs involved must be updated</a:t>
            </a:r>
          </a:p>
        </p:txBody>
      </p:sp>
      <p:sp>
        <p:nvSpPr>
          <p:cNvPr id="166" name="Oval 165">
            <a:extLst>
              <a:ext uri="{FF2B5EF4-FFF2-40B4-BE49-F238E27FC236}">
                <a16:creationId xmlns:a16="http://schemas.microsoft.com/office/drawing/2014/main" id="{442B5CEB-9F80-9946-AD14-04D1E027C26E}"/>
              </a:ext>
            </a:extLst>
          </p:cNvPr>
          <p:cNvSpPr/>
          <p:nvPr/>
        </p:nvSpPr>
        <p:spPr>
          <a:xfrm>
            <a:off x="2888633" y="1587180"/>
            <a:ext cx="3549104" cy="2114341"/>
          </a:xfrm>
          <a:prstGeom prst="ellipse">
            <a:avLst/>
          </a:prstGeom>
          <a:noFill/>
          <a:ln>
            <a:solidFill>
              <a:srgbClr val="C0000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TextBox 166">
            <a:extLst>
              <a:ext uri="{FF2B5EF4-FFF2-40B4-BE49-F238E27FC236}">
                <a16:creationId xmlns:a16="http://schemas.microsoft.com/office/drawing/2014/main" id="{82DDC2E6-9D17-F34E-9BCD-63493BE0DFEC}"/>
              </a:ext>
            </a:extLst>
          </p:cNvPr>
          <p:cNvSpPr txBox="1"/>
          <p:nvPr/>
        </p:nvSpPr>
        <p:spPr>
          <a:xfrm>
            <a:off x="4151191" y="1217849"/>
            <a:ext cx="976549" cy="369332"/>
          </a:xfrm>
          <a:prstGeom prst="rect">
            <a:avLst/>
          </a:prstGeom>
          <a:noFill/>
        </p:spPr>
        <p:txBody>
          <a:bodyPr wrap="none" rtlCol="0">
            <a:spAutoFit/>
          </a:bodyPr>
          <a:lstStyle/>
          <a:p>
            <a:r>
              <a:rPr lang="en-US" b="1" dirty="0" err="1">
                <a:solidFill>
                  <a:srgbClr val="C00000"/>
                </a:solidFill>
                <a:latin typeface="+mn-lt"/>
              </a:rPr>
              <a:t>Uberlay</a:t>
            </a:r>
            <a:endParaRPr lang="en-US" b="1" dirty="0">
              <a:solidFill>
                <a:srgbClr val="C00000"/>
              </a:solidFill>
              <a:latin typeface="+mn-lt"/>
            </a:endParaRPr>
          </a:p>
        </p:txBody>
      </p:sp>
      <p:pic>
        <p:nvPicPr>
          <p:cNvPr id="168" name="Picture 167">
            <a:extLst>
              <a:ext uri="{FF2B5EF4-FFF2-40B4-BE49-F238E27FC236}">
                <a16:creationId xmlns:a16="http://schemas.microsoft.com/office/drawing/2014/main" id="{8E7095B1-5D96-0C4A-88C5-47C4F193F994}"/>
              </a:ext>
            </a:extLst>
          </p:cNvPr>
          <p:cNvPicPr>
            <a:picLocks noChangeAspect="1"/>
          </p:cNvPicPr>
          <p:nvPr/>
        </p:nvPicPr>
        <p:blipFill>
          <a:blip r:embed="rId4"/>
          <a:stretch>
            <a:fillRect/>
          </a:stretch>
        </p:blipFill>
        <p:spPr>
          <a:xfrm>
            <a:off x="7551751" y="840194"/>
            <a:ext cx="667842" cy="667842"/>
          </a:xfrm>
          <a:prstGeom prst="rect">
            <a:avLst/>
          </a:prstGeom>
        </p:spPr>
      </p:pic>
      <p:grpSp>
        <p:nvGrpSpPr>
          <p:cNvPr id="169" name="Group 168">
            <a:extLst>
              <a:ext uri="{FF2B5EF4-FFF2-40B4-BE49-F238E27FC236}">
                <a16:creationId xmlns:a16="http://schemas.microsoft.com/office/drawing/2014/main" id="{E5C05F43-02BE-544E-9ECB-19619C9826A0}"/>
              </a:ext>
            </a:extLst>
          </p:cNvPr>
          <p:cNvGrpSpPr/>
          <p:nvPr/>
        </p:nvGrpSpPr>
        <p:grpSpPr>
          <a:xfrm>
            <a:off x="7817850" y="1152218"/>
            <a:ext cx="252689" cy="249175"/>
            <a:chOff x="4381601" y="3173124"/>
            <a:chExt cx="473632" cy="473632"/>
          </a:xfrm>
        </p:grpSpPr>
        <p:sp>
          <p:nvSpPr>
            <p:cNvPr id="170" name="Oval 169">
              <a:extLst>
                <a:ext uri="{FF2B5EF4-FFF2-40B4-BE49-F238E27FC236}">
                  <a16:creationId xmlns:a16="http://schemas.microsoft.com/office/drawing/2014/main" id="{3FC9194C-0DB0-6449-B8BB-9BB0E6341AE0}"/>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1" name="Picture 170" descr="router arrows.emf">
              <a:extLst>
                <a:ext uri="{FF2B5EF4-FFF2-40B4-BE49-F238E27FC236}">
                  <a16:creationId xmlns:a16="http://schemas.microsoft.com/office/drawing/2014/main" id="{30B1D980-5D96-6B44-8D35-AE6D2E1CF3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172" name="Straight Connector 171">
            <a:extLst>
              <a:ext uri="{FF2B5EF4-FFF2-40B4-BE49-F238E27FC236}">
                <a16:creationId xmlns:a16="http://schemas.microsoft.com/office/drawing/2014/main" id="{C9EAC894-CA0B-FB4D-91A9-0C0FB7EDB79A}"/>
              </a:ext>
            </a:extLst>
          </p:cNvPr>
          <p:cNvCxnSpPr>
            <a:cxnSpLocks/>
            <a:stCxn id="128" idx="1"/>
            <a:endCxn id="170" idx="4"/>
          </p:cNvCxnSpPr>
          <p:nvPr/>
        </p:nvCxnSpPr>
        <p:spPr>
          <a:xfrm flipH="1" flipV="1">
            <a:off x="7944195" y="1401393"/>
            <a:ext cx="506796" cy="50693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37D08AD5-AA1A-C94E-B281-A60F4474E260}"/>
              </a:ext>
            </a:extLst>
          </p:cNvPr>
          <p:cNvSpPr/>
          <p:nvPr/>
        </p:nvSpPr>
        <p:spPr>
          <a:xfrm>
            <a:off x="1162373" y="998861"/>
            <a:ext cx="6439546" cy="351474"/>
          </a:xfrm>
          <a:custGeom>
            <a:avLst/>
            <a:gdLst>
              <a:gd name="connsiteX0" fmla="*/ 0 w 6439546"/>
              <a:gd name="connsiteY0" fmla="*/ 117017 h 351474"/>
              <a:gd name="connsiteX1" fmla="*/ 1596325 w 6439546"/>
              <a:gd name="connsiteY1" fmla="*/ 349492 h 351474"/>
              <a:gd name="connsiteX2" fmla="*/ 3099661 w 6439546"/>
              <a:gd name="connsiteY2" fmla="*/ 780 h 351474"/>
              <a:gd name="connsiteX3" fmla="*/ 4517756 w 6439546"/>
              <a:gd name="connsiteY3" fmla="*/ 248753 h 351474"/>
              <a:gd name="connsiteX4" fmla="*/ 5672380 w 6439546"/>
              <a:gd name="connsiteY4" fmla="*/ 31776 h 351474"/>
              <a:gd name="connsiteX5" fmla="*/ 6439546 w 6439546"/>
              <a:gd name="connsiteY5" fmla="*/ 132515 h 351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9546" h="351474">
                <a:moveTo>
                  <a:pt x="0" y="117017"/>
                </a:moveTo>
                <a:cubicBezTo>
                  <a:pt x="539857" y="242941"/>
                  <a:pt x="1079715" y="368865"/>
                  <a:pt x="1596325" y="349492"/>
                </a:cubicBezTo>
                <a:cubicBezTo>
                  <a:pt x="2112935" y="330119"/>
                  <a:pt x="2612756" y="17570"/>
                  <a:pt x="3099661" y="780"/>
                </a:cubicBezTo>
                <a:cubicBezTo>
                  <a:pt x="3586566" y="-16010"/>
                  <a:pt x="4088970" y="243587"/>
                  <a:pt x="4517756" y="248753"/>
                </a:cubicBezTo>
                <a:cubicBezTo>
                  <a:pt x="4946542" y="253919"/>
                  <a:pt x="5352082" y="51149"/>
                  <a:pt x="5672380" y="31776"/>
                </a:cubicBezTo>
                <a:cubicBezTo>
                  <a:pt x="5992678" y="12403"/>
                  <a:pt x="6216112" y="72459"/>
                  <a:pt x="6439546" y="132515"/>
                </a:cubicBezTo>
              </a:path>
            </a:pathLst>
          </a:custGeom>
          <a:ln w="28575">
            <a:headEnd type="none" w="med" len="med"/>
            <a:tailEnd type="triangle" w="med" len="med"/>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90" name="Cloud 89">
            <a:extLst>
              <a:ext uri="{FF2B5EF4-FFF2-40B4-BE49-F238E27FC236}">
                <a16:creationId xmlns:a16="http://schemas.microsoft.com/office/drawing/2014/main" id="{7C97E5B3-3844-7143-9345-2B0FA1656434}"/>
              </a:ext>
            </a:extLst>
          </p:cNvPr>
          <p:cNvSpPr/>
          <p:nvPr/>
        </p:nvSpPr>
        <p:spPr>
          <a:xfrm>
            <a:off x="986665" y="2964658"/>
            <a:ext cx="2738572" cy="736864"/>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B-West</a:t>
            </a:r>
          </a:p>
        </p:txBody>
      </p:sp>
      <p:grpSp>
        <p:nvGrpSpPr>
          <p:cNvPr id="92" name="Group 91">
            <a:extLst>
              <a:ext uri="{FF2B5EF4-FFF2-40B4-BE49-F238E27FC236}">
                <a16:creationId xmlns:a16="http://schemas.microsoft.com/office/drawing/2014/main" id="{D8DA1337-52ED-504C-B34F-CCA0D6FD072D}"/>
              </a:ext>
            </a:extLst>
          </p:cNvPr>
          <p:cNvGrpSpPr/>
          <p:nvPr/>
        </p:nvGrpSpPr>
        <p:grpSpPr>
          <a:xfrm>
            <a:off x="3536416" y="2804151"/>
            <a:ext cx="426078" cy="420152"/>
            <a:chOff x="4381601" y="3173124"/>
            <a:chExt cx="473632" cy="473632"/>
          </a:xfrm>
          <a:solidFill>
            <a:srgbClr val="92D050"/>
          </a:solidFill>
        </p:grpSpPr>
        <p:sp>
          <p:nvSpPr>
            <p:cNvPr id="93" name="Oval 92">
              <a:extLst>
                <a:ext uri="{FF2B5EF4-FFF2-40B4-BE49-F238E27FC236}">
                  <a16:creationId xmlns:a16="http://schemas.microsoft.com/office/drawing/2014/main" id="{66DE7879-41E8-654C-B8E4-7289533749E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4" name="Picture 93" descr="router arrows.emf">
              <a:extLst>
                <a:ext uri="{FF2B5EF4-FFF2-40B4-BE49-F238E27FC236}">
                  <a16:creationId xmlns:a16="http://schemas.microsoft.com/office/drawing/2014/main" id="{18582503-2790-1642-AE6B-B0EFECE453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95" name="Group 94">
            <a:extLst>
              <a:ext uri="{FF2B5EF4-FFF2-40B4-BE49-F238E27FC236}">
                <a16:creationId xmlns:a16="http://schemas.microsoft.com/office/drawing/2014/main" id="{3E927BC3-9F7A-BA4E-9715-6886E28C6A6D}"/>
              </a:ext>
            </a:extLst>
          </p:cNvPr>
          <p:cNvGrpSpPr/>
          <p:nvPr/>
        </p:nvGrpSpPr>
        <p:grpSpPr>
          <a:xfrm>
            <a:off x="2990376" y="3024664"/>
            <a:ext cx="426078" cy="420152"/>
            <a:chOff x="4381601" y="3173124"/>
            <a:chExt cx="473632" cy="473632"/>
          </a:xfrm>
          <a:solidFill>
            <a:srgbClr val="FF0000"/>
          </a:solidFill>
        </p:grpSpPr>
        <p:sp>
          <p:nvSpPr>
            <p:cNvPr id="96" name="Oval 95">
              <a:extLst>
                <a:ext uri="{FF2B5EF4-FFF2-40B4-BE49-F238E27FC236}">
                  <a16:creationId xmlns:a16="http://schemas.microsoft.com/office/drawing/2014/main" id="{5C6CB958-3C4C-8A4B-8EB8-7662CF06C246}"/>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8" name="Picture 97" descr="router arrows.emf">
              <a:extLst>
                <a:ext uri="{FF2B5EF4-FFF2-40B4-BE49-F238E27FC236}">
                  <a16:creationId xmlns:a16="http://schemas.microsoft.com/office/drawing/2014/main" id="{379536E1-9EFA-6144-B399-B957E69A98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99" name="Cloud 98">
            <a:extLst>
              <a:ext uri="{FF2B5EF4-FFF2-40B4-BE49-F238E27FC236}">
                <a16:creationId xmlns:a16="http://schemas.microsoft.com/office/drawing/2014/main" id="{3EAE632C-8C4B-0647-B077-8301CF327499}"/>
              </a:ext>
            </a:extLst>
          </p:cNvPr>
          <p:cNvSpPr/>
          <p:nvPr/>
        </p:nvSpPr>
        <p:spPr>
          <a:xfrm>
            <a:off x="5749403" y="3009664"/>
            <a:ext cx="2738572" cy="736864"/>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B-East</a:t>
            </a:r>
          </a:p>
        </p:txBody>
      </p:sp>
      <p:grpSp>
        <p:nvGrpSpPr>
          <p:cNvPr id="101" name="Group 100">
            <a:extLst>
              <a:ext uri="{FF2B5EF4-FFF2-40B4-BE49-F238E27FC236}">
                <a16:creationId xmlns:a16="http://schemas.microsoft.com/office/drawing/2014/main" id="{DBD652C3-72CD-2542-AE9D-36F45C78B1A9}"/>
              </a:ext>
            </a:extLst>
          </p:cNvPr>
          <p:cNvGrpSpPr/>
          <p:nvPr/>
        </p:nvGrpSpPr>
        <p:grpSpPr>
          <a:xfrm>
            <a:off x="5557715" y="3110347"/>
            <a:ext cx="426078" cy="420152"/>
            <a:chOff x="4381601" y="3173124"/>
            <a:chExt cx="473632" cy="473632"/>
          </a:xfrm>
          <a:solidFill>
            <a:srgbClr val="92D050"/>
          </a:solidFill>
        </p:grpSpPr>
        <p:sp>
          <p:nvSpPr>
            <p:cNvPr id="102" name="Oval 101">
              <a:extLst>
                <a:ext uri="{FF2B5EF4-FFF2-40B4-BE49-F238E27FC236}">
                  <a16:creationId xmlns:a16="http://schemas.microsoft.com/office/drawing/2014/main" id="{BCF3FDAE-F5C1-E546-9FC8-7D9006CC335F}"/>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03" name="Picture 102" descr="router arrows.emf">
              <a:extLst>
                <a:ext uri="{FF2B5EF4-FFF2-40B4-BE49-F238E27FC236}">
                  <a16:creationId xmlns:a16="http://schemas.microsoft.com/office/drawing/2014/main" id="{14CF208F-18D5-2E45-9985-FD3FC31785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05" name="Group 104">
            <a:extLst>
              <a:ext uri="{FF2B5EF4-FFF2-40B4-BE49-F238E27FC236}">
                <a16:creationId xmlns:a16="http://schemas.microsoft.com/office/drawing/2014/main" id="{D7F75E5F-879E-D648-A54D-AA2286ED7ED3}"/>
              </a:ext>
            </a:extLst>
          </p:cNvPr>
          <p:cNvGrpSpPr/>
          <p:nvPr/>
        </p:nvGrpSpPr>
        <p:grpSpPr>
          <a:xfrm>
            <a:off x="6033056" y="3041457"/>
            <a:ext cx="426078" cy="420152"/>
            <a:chOff x="4381601" y="3173124"/>
            <a:chExt cx="473632" cy="473632"/>
          </a:xfrm>
          <a:solidFill>
            <a:srgbClr val="FF0000"/>
          </a:solidFill>
        </p:grpSpPr>
        <p:sp>
          <p:nvSpPr>
            <p:cNvPr id="106" name="Oval 105">
              <a:extLst>
                <a:ext uri="{FF2B5EF4-FFF2-40B4-BE49-F238E27FC236}">
                  <a16:creationId xmlns:a16="http://schemas.microsoft.com/office/drawing/2014/main" id="{2AD08ED9-8020-124D-92E7-A0CAB4A7E62E}"/>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08" name="Picture 107" descr="router arrows.emf">
              <a:extLst>
                <a:ext uri="{FF2B5EF4-FFF2-40B4-BE49-F238E27FC236}">
                  <a16:creationId xmlns:a16="http://schemas.microsoft.com/office/drawing/2014/main" id="{DD068E22-5A73-4A4D-8BD0-F5725024DC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09" name="Group 108">
            <a:extLst>
              <a:ext uri="{FF2B5EF4-FFF2-40B4-BE49-F238E27FC236}">
                <a16:creationId xmlns:a16="http://schemas.microsoft.com/office/drawing/2014/main" id="{9F41D924-4F10-F842-BC7D-86AA39515927}"/>
              </a:ext>
            </a:extLst>
          </p:cNvPr>
          <p:cNvGrpSpPr/>
          <p:nvPr/>
        </p:nvGrpSpPr>
        <p:grpSpPr>
          <a:xfrm>
            <a:off x="2177513" y="3411155"/>
            <a:ext cx="426078" cy="420152"/>
            <a:chOff x="4381601" y="3173124"/>
            <a:chExt cx="473632" cy="473632"/>
          </a:xfrm>
          <a:solidFill>
            <a:srgbClr val="92D050"/>
          </a:solidFill>
        </p:grpSpPr>
        <p:sp>
          <p:nvSpPr>
            <p:cNvPr id="115" name="Oval 114">
              <a:extLst>
                <a:ext uri="{FF2B5EF4-FFF2-40B4-BE49-F238E27FC236}">
                  <a16:creationId xmlns:a16="http://schemas.microsoft.com/office/drawing/2014/main" id="{C0C3ED7A-5240-594B-827D-7AA36C931411}"/>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2" name="Picture 131" descr="router arrows.emf">
              <a:extLst>
                <a:ext uri="{FF2B5EF4-FFF2-40B4-BE49-F238E27FC236}">
                  <a16:creationId xmlns:a16="http://schemas.microsoft.com/office/drawing/2014/main" id="{89030521-4990-B14C-A1E0-895E6033ED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33" name="Group 132">
            <a:extLst>
              <a:ext uri="{FF2B5EF4-FFF2-40B4-BE49-F238E27FC236}">
                <a16:creationId xmlns:a16="http://schemas.microsoft.com/office/drawing/2014/main" id="{D9BCF72B-4032-0646-89A2-53595F2E9F1A}"/>
              </a:ext>
            </a:extLst>
          </p:cNvPr>
          <p:cNvGrpSpPr/>
          <p:nvPr/>
        </p:nvGrpSpPr>
        <p:grpSpPr>
          <a:xfrm>
            <a:off x="7011728" y="3461609"/>
            <a:ext cx="426078" cy="420152"/>
            <a:chOff x="4381601" y="3173124"/>
            <a:chExt cx="473632" cy="473632"/>
          </a:xfrm>
          <a:solidFill>
            <a:srgbClr val="92D050"/>
          </a:solidFill>
        </p:grpSpPr>
        <p:sp>
          <p:nvSpPr>
            <p:cNvPr id="134" name="Oval 133">
              <a:extLst>
                <a:ext uri="{FF2B5EF4-FFF2-40B4-BE49-F238E27FC236}">
                  <a16:creationId xmlns:a16="http://schemas.microsoft.com/office/drawing/2014/main" id="{689C9EE5-6139-2244-A25D-3AF1BA3CA236}"/>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5" name="Picture 134" descr="router arrows.emf">
              <a:extLst>
                <a:ext uri="{FF2B5EF4-FFF2-40B4-BE49-F238E27FC236}">
                  <a16:creationId xmlns:a16="http://schemas.microsoft.com/office/drawing/2014/main" id="{560A40C8-7AD0-364A-B385-84B78639C9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136" name="Straight Connector 135">
            <a:extLst>
              <a:ext uri="{FF2B5EF4-FFF2-40B4-BE49-F238E27FC236}">
                <a16:creationId xmlns:a16="http://schemas.microsoft.com/office/drawing/2014/main" id="{7173C76C-0291-2443-A3CC-763C00D32307}"/>
              </a:ext>
            </a:extLst>
          </p:cNvPr>
          <p:cNvCxnSpPr>
            <a:cxnSpLocks/>
            <a:stCxn id="130" idx="4"/>
            <a:endCxn id="93" idx="0"/>
          </p:cNvCxnSpPr>
          <p:nvPr/>
        </p:nvCxnSpPr>
        <p:spPr>
          <a:xfrm>
            <a:off x="3536416" y="2295579"/>
            <a:ext cx="213039" cy="508572"/>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6B87DA70-6459-1742-87E4-459A9D4FB876}"/>
              </a:ext>
            </a:extLst>
          </p:cNvPr>
          <p:cNvCxnSpPr>
            <a:cxnSpLocks/>
            <a:stCxn id="443" idx="4"/>
            <a:endCxn id="102" idx="0"/>
          </p:cNvCxnSpPr>
          <p:nvPr/>
        </p:nvCxnSpPr>
        <p:spPr>
          <a:xfrm flipH="1">
            <a:off x="5770754" y="2548043"/>
            <a:ext cx="263070" cy="562304"/>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8E80DF31-5C60-7E4E-9745-C8CA5A153287}"/>
              </a:ext>
            </a:extLst>
          </p:cNvPr>
          <p:cNvCxnSpPr>
            <a:cxnSpLocks/>
            <a:stCxn id="93" idx="6"/>
            <a:endCxn id="102" idx="2"/>
          </p:cNvCxnSpPr>
          <p:nvPr/>
        </p:nvCxnSpPr>
        <p:spPr>
          <a:xfrm>
            <a:off x="3962494" y="3014227"/>
            <a:ext cx="1595221" cy="306196"/>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339D227D-3A5C-F24B-B4E0-D4B57665E612}"/>
              </a:ext>
            </a:extLst>
          </p:cNvPr>
          <p:cNvCxnSpPr>
            <a:cxnSpLocks/>
            <a:stCxn id="152" idx="3"/>
            <a:endCxn id="149" idx="7"/>
          </p:cNvCxnSpPr>
          <p:nvPr/>
        </p:nvCxnSpPr>
        <p:spPr>
          <a:xfrm flipH="1">
            <a:off x="6079054" y="2757454"/>
            <a:ext cx="159897" cy="257432"/>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42" name="Group 141">
            <a:extLst>
              <a:ext uri="{FF2B5EF4-FFF2-40B4-BE49-F238E27FC236}">
                <a16:creationId xmlns:a16="http://schemas.microsoft.com/office/drawing/2014/main" id="{01F1D1A0-213B-A448-87AA-4DCC4AFE5FC9}"/>
              </a:ext>
            </a:extLst>
          </p:cNvPr>
          <p:cNvGrpSpPr/>
          <p:nvPr/>
        </p:nvGrpSpPr>
        <p:grpSpPr>
          <a:xfrm>
            <a:off x="5864462" y="2978580"/>
            <a:ext cx="251410" cy="247913"/>
            <a:chOff x="4381601" y="3173124"/>
            <a:chExt cx="473632" cy="473632"/>
          </a:xfrm>
          <a:solidFill>
            <a:srgbClr val="92D050"/>
          </a:solidFill>
        </p:grpSpPr>
        <p:sp>
          <p:nvSpPr>
            <p:cNvPr id="149" name="Oval 148">
              <a:extLst>
                <a:ext uri="{FF2B5EF4-FFF2-40B4-BE49-F238E27FC236}">
                  <a16:creationId xmlns:a16="http://schemas.microsoft.com/office/drawing/2014/main" id="{248E666A-2714-7142-A682-23876479CFE0}"/>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0" name="Picture 149" descr="router arrows.emf">
              <a:extLst>
                <a:ext uri="{FF2B5EF4-FFF2-40B4-BE49-F238E27FC236}">
                  <a16:creationId xmlns:a16="http://schemas.microsoft.com/office/drawing/2014/main" id="{118E56A7-D2BA-8E45-81BC-B144B4DC21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1" name="Group 150">
            <a:extLst>
              <a:ext uri="{FF2B5EF4-FFF2-40B4-BE49-F238E27FC236}">
                <a16:creationId xmlns:a16="http://schemas.microsoft.com/office/drawing/2014/main" id="{78429B19-AD02-4748-BD05-329BC9686992}"/>
              </a:ext>
            </a:extLst>
          </p:cNvPr>
          <p:cNvGrpSpPr/>
          <p:nvPr/>
        </p:nvGrpSpPr>
        <p:grpSpPr>
          <a:xfrm>
            <a:off x="6202133" y="2545847"/>
            <a:ext cx="251410" cy="247913"/>
            <a:chOff x="4381601" y="3173124"/>
            <a:chExt cx="473632" cy="473632"/>
          </a:xfrm>
          <a:solidFill>
            <a:srgbClr val="92D050"/>
          </a:solidFill>
        </p:grpSpPr>
        <p:sp>
          <p:nvSpPr>
            <p:cNvPr id="152" name="Oval 151">
              <a:extLst>
                <a:ext uri="{FF2B5EF4-FFF2-40B4-BE49-F238E27FC236}">
                  <a16:creationId xmlns:a16="http://schemas.microsoft.com/office/drawing/2014/main" id="{B829F294-82BC-734C-BD3C-52D906FAB175}"/>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3" name="Picture 152" descr="router arrows.emf">
              <a:extLst>
                <a:ext uri="{FF2B5EF4-FFF2-40B4-BE49-F238E27FC236}">
                  <a16:creationId xmlns:a16="http://schemas.microsoft.com/office/drawing/2014/main" id="{035C768D-9584-C346-A875-357A25E027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3" name="Group 142">
            <a:extLst>
              <a:ext uri="{FF2B5EF4-FFF2-40B4-BE49-F238E27FC236}">
                <a16:creationId xmlns:a16="http://schemas.microsoft.com/office/drawing/2014/main" id="{78511709-796E-F445-9BB8-D5F7AD865722}"/>
              </a:ext>
            </a:extLst>
          </p:cNvPr>
          <p:cNvGrpSpPr/>
          <p:nvPr/>
        </p:nvGrpSpPr>
        <p:grpSpPr>
          <a:xfrm>
            <a:off x="3285006" y="2827692"/>
            <a:ext cx="251410" cy="247913"/>
            <a:chOff x="4381601" y="3173124"/>
            <a:chExt cx="473632" cy="473632"/>
          </a:xfrm>
          <a:solidFill>
            <a:srgbClr val="92D050"/>
          </a:solidFill>
        </p:grpSpPr>
        <p:sp>
          <p:nvSpPr>
            <p:cNvPr id="144" name="Oval 143">
              <a:extLst>
                <a:ext uri="{FF2B5EF4-FFF2-40B4-BE49-F238E27FC236}">
                  <a16:creationId xmlns:a16="http://schemas.microsoft.com/office/drawing/2014/main" id="{94144E3C-7579-A74A-BDFE-C6D3B2D51F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5" name="Picture 144" descr="router arrows.emf">
              <a:extLst>
                <a:ext uri="{FF2B5EF4-FFF2-40B4-BE49-F238E27FC236}">
                  <a16:creationId xmlns:a16="http://schemas.microsoft.com/office/drawing/2014/main" id="{0146244E-03DA-C947-B3C1-57D64E6A40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Tree>
    <p:extLst>
      <p:ext uri="{BB962C8B-B14F-4D97-AF65-F5344CB8AC3E}">
        <p14:creationId xmlns:p14="http://schemas.microsoft.com/office/powerpoint/2010/main" val="1327372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334D877-A6F0-A04B-A6FF-0D11FC42B38B}"/>
              </a:ext>
            </a:extLst>
          </p:cNvPr>
          <p:cNvSpPr>
            <a:spLocks noGrp="1"/>
          </p:cNvSpPr>
          <p:nvPr>
            <p:ph type="body" sz="quarter" idx="10"/>
          </p:nvPr>
        </p:nvSpPr>
        <p:spPr/>
        <p:txBody>
          <a:bodyPr/>
          <a:lstStyle/>
          <a:p>
            <a:r>
              <a:rPr lang="en-US" dirty="0" err="1"/>
              <a:t>Uberlay</a:t>
            </a:r>
            <a:r>
              <a:rPr lang="en-US" dirty="0"/>
              <a:t> and GB-LISP Recap</a:t>
            </a:r>
          </a:p>
          <a:p>
            <a:r>
              <a:rPr lang="en-US" dirty="0"/>
              <a:t>Multi-AS Federation Requirements</a:t>
            </a:r>
          </a:p>
          <a:p>
            <a:r>
              <a:rPr lang="en-US" dirty="0"/>
              <a:t>Next steps</a:t>
            </a:r>
          </a:p>
        </p:txBody>
      </p:sp>
      <p:sp>
        <p:nvSpPr>
          <p:cNvPr id="3" name="Title 2">
            <a:extLst>
              <a:ext uri="{FF2B5EF4-FFF2-40B4-BE49-F238E27FC236}">
                <a16:creationId xmlns:a16="http://schemas.microsoft.com/office/drawing/2014/main" id="{7EDBA564-EB84-CB42-AA0A-EE641358D6DF}"/>
              </a:ext>
            </a:extLst>
          </p:cNvPr>
          <p:cNvSpPr>
            <a:spLocks noGrp="1"/>
          </p:cNvSpPr>
          <p:nvPr>
            <p:ph type="title"/>
          </p:nvPr>
        </p:nvSpPr>
        <p:spPr/>
        <p:txBody>
          <a:bodyPr/>
          <a:lstStyle/>
          <a:p>
            <a:r>
              <a:rPr lang="en-US" dirty="0"/>
              <a:t>Agenda</a:t>
            </a:r>
          </a:p>
        </p:txBody>
      </p:sp>
    </p:spTree>
    <p:extLst>
      <p:ext uri="{BB962C8B-B14F-4D97-AF65-F5344CB8AC3E}">
        <p14:creationId xmlns:p14="http://schemas.microsoft.com/office/powerpoint/2010/main" val="725319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 name="Cloud 127">
            <a:extLst>
              <a:ext uri="{FF2B5EF4-FFF2-40B4-BE49-F238E27FC236}">
                <a16:creationId xmlns:a16="http://schemas.microsoft.com/office/drawing/2014/main" id="{7B227948-3AC9-CE47-8B17-0CFE26ECA7D7}"/>
              </a:ext>
            </a:extLst>
          </p:cNvPr>
          <p:cNvSpPr/>
          <p:nvPr/>
        </p:nvSpPr>
        <p:spPr>
          <a:xfrm>
            <a:off x="7799640" y="1177265"/>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165" name="Cloud 164">
            <a:extLst>
              <a:ext uri="{FF2B5EF4-FFF2-40B4-BE49-F238E27FC236}">
                <a16:creationId xmlns:a16="http://schemas.microsoft.com/office/drawing/2014/main" id="{7AF76284-B583-E541-8C82-FDB3E2B35E1D}"/>
              </a:ext>
            </a:extLst>
          </p:cNvPr>
          <p:cNvSpPr/>
          <p:nvPr/>
        </p:nvSpPr>
        <p:spPr>
          <a:xfrm>
            <a:off x="140507" y="1295507"/>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3" name="Title 2"/>
          <p:cNvSpPr>
            <a:spLocks noGrp="1"/>
          </p:cNvSpPr>
          <p:nvPr>
            <p:ph type="title"/>
          </p:nvPr>
        </p:nvSpPr>
        <p:spPr/>
        <p:txBody>
          <a:bodyPr/>
          <a:lstStyle/>
          <a:p>
            <a:r>
              <a:rPr lang="en-US" dirty="0"/>
              <a:t>ICAO – Use Case 2: Airline Operation Control</a:t>
            </a:r>
          </a:p>
        </p:txBody>
      </p:sp>
      <p:sp>
        <p:nvSpPr>
          <p:cNvPr id="31" name="Cloud 30"/>
          <p:cNvSpPr/>
          <p:nvPr/>
        </p:nvSpPr>
        <p:spPr>
          <a:xfrm>
            <a:off x="622983" y="1720668"/>
            <a:ext cx="8358011" cy="1546551"/>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A</a:t>
            </a:r>
          </a:p>
        </p:txBody>
      </p:sp>
      <p:grpSp>
        <p:nvGrpSpPr>
          <p:cNvPr id="32" name="Group 31"/>
          <p:cNvGrpSpPr/>
          <p:nvPr/>
        </p:nvGrpSpPr>
        <p:grpSpPr>
          <a:xfrm>
            <a:off x="1920425" y="1623272"/>
            <a:ext cx="426078" cy="420152"/>
            <a:chOff x="4381601" y="3173124"/>
            <a:chExt cx="473632" cy="473632"/>
          </a:xfrm>
          <a:solidFill>
            <a:srgbClr val="92D050"/>
          </a:solidFill>
        </p:grpSpPr>
        <p:sp>
          <p:nvSpPr>
            <p:cNvPr id="33" name="Oval 3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4" name="Picture 3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40" name="Group 39"/>
          <p:cNvGrpSpPr/>
          <p:nvPr/>
        </p:nvGrpSpPr>
        <p:grpSpPr>
          <a:xfrm>
            <a:off x="791858" y="2888707"/>
            <a:ext cx="426078" cy="420152"/>
            <a:chOff x="4381601" y="3173124"/>
            <a:chExt cx="473632" cy="473632"/>
          </a:xfrm>
        </p:grpSpPr>
        <p:sp>
          <p:nvSpPr>
            <p:cNvPr id="41" name="Oval 4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2" name="Picture 4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44" name="Group 43"/>
          <p:cNvGrpSpPr/>
          <p:nvPr/>
        </p:nvGrpSpPr>
        <p:grpSpPr>
          <a:xfrm>
            <a:off x="606315" y="1902220"/>
            <a:ext cx="426078" cy="420152"/>
            <a:chOff x="4381601" y="3173124"/>
            <a:chExt cx="473632" cy="473632"/>
          </a:xfrm>
        </p:grpSpPr>
        <p:sp>
          <p:nvSpPr>
            <p:cNvPr id="45" name="Oval 4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 name="Picture 45"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5" name="Group 74"/>
          <p:cNvGrpSpPr/>
          <p:nvPr/>
        </p:nvGrpSpPr>
        <p:grpSpPr>
          <a:xfrm>
            <a:off x="8222010" y="1866237"/>
            <a:ext cx="426078" cy="420152"/>
            <a:chOff x="4381601" y="3173124"/>
            <a:chExt cx="473632" cy="473632"/>
          </a:xfrm>
        </p:grpSpPr>
        <p:sp>
          <p:nvSpPr>
            <p:cNvPr id="76" name="Oval 75"/>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9" name="Group 78"/>
          <p:cNvGrpSpPr/>
          <p:nvPr/>
        </p:nvGrpSpPr>
        <p:grpSpPr>
          <a:xfrm>
            <a:off x="8106559" y="2848362"/>
            <a:ext cx="426078" cy="420152"/>
            <a:chOff x="4381601" y="3173124"/>
            <a:chExt cx="473632" cy="473632"/>
          </a:xfrm>
        </p:grpSpPr>
        <p:sp>
          <p:nvSpPr>
            <p:cNvPr id="80" name="Oval 79"/>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1" name="Picture 8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87" name="Group 86"/>
          <p:cNvGrpSpPr/>
          <p:nvPr/>
        </p:nvGrpSpPr>
        <p:grpSpPr>
          <a:xfrm>
            <a:off x="7196990" y="1720668"/>
            <a:ext cx="426078" cy="420152"/>
            <a:chOff x="4381601" y="3173124"/>
            <a:chExt cx="473632" cy="473632"/>
          </a:xfrm>
          <a:solidFill>
            <a:srgbClr val="92D050"/>
          </a:solidFill>
        </p:grpSpPr>
        <p:sp>
          <p:nvSpPr>
            <p:cNvPr id="88" name="Oval 87"/>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9" name="Picture 88"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pic>
        <p:nvPicPr>
          <p:cNvPr id="459" name="Picture 458"/>
          <p:cNvPicPr>
            <a:picLocks noChangeAspect="1"/>
          </p:cNvPicPr>
          <p:nvPr/>
        </p:nvPicPr>
        <p:blipFill>
          <a:blip r:embed="rId4"/>
          <a:stretch>
            <a:fillRect/>
          </a:stretch>
        </p:blipFill>
        <p:spPr>
          <a:xfrm>
            <a:off x="457937" y="812032"/>
            <a:ext cx="667842" cy="667842"/>
          </a:xfrm>
          <a:prstGeom prst="rect">
            <a:avLst/>
          </a:prstGeom>
        </p:spPr>
      </p:pic>
      <p:grpSp>
        <p:nvGrpSpPr>
          <p:cNvPr id="460" name="Group 459"/>
          <p:cNvGrpSpPr/>
          <p:nvPr/>
        </p:nvGrpSpPr>
        <p:grpSpPr>
          <a:xfrm>
            <a:off x="693009" y="1162037"/>
            <a:ext cx="252689" cy="249175"/>
            <a:chOff x="4381601" y="3173124"/>
            <a:chExt cx="473632" cy="473632"/>
          </a:xfrm>
        </p:grpSpPr>
        <p:sp>
          <p:nvSpPr>
            <p:cNvPr id="461" name="Oval 46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2" name="Picture 46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64" name="Straight Connector 463"/>
          <p:cNvCxnSpPr>
            <a:stCxn id="45" idx="0"/>
            <a:endCxn id="461" idx="4"/>
          </p:cNvCxnSpPr>
          <p:nvPr/>
        </p:nvCxnSpPr>
        <p:spPr>
          <a:xfrm flipV="1">
            <a:off x="819354" y="1411212"/>
            <a:ext cx="0" cy="49100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0" name="Rounded Rectangle 109"/>
          <p:cNvSpPr/>
          <p:nvPr/>
        </p:nvSpPr>
        <p:spPr>
          <a:xfrm>
            <a:off x="196613" y="180145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2" name="Rounded Rectangle 111"/>
          <p:cNvSpPr/>
          <p:nvPr/>
        </p:nvSpPr>
        <p:spPr>
          <a:xfrm>
            <a:off x="8444457" y="1709022"/>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3" name="Rounded Rectangle 112"/>
          <p:cNvSpPr/>
          <p:nvPr/>
        </p:nvSpPr>
        <p:spPr>
          <a:xfrm>
            <a:off x="8398943" y="279003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14" name="Rounded Rectangle 113"/>
          <p:cNvSpPr/>
          <p:nvPr/>
        </p:nvSpPr>
        <p:spPr>
          <a:xfrm>
            <a:off x="389428" y="279826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sp>
        <p:nvSpPr>
          <p:cNvPr id="39" name="TextBox 38"/>
          <p:cNvSpPr txBox="1"/>
          <p:nvPr/>
        </p:nvSpPr>
        <p:spPr>
          <a:xfrm>
            <a:off x="196613" y="3303465"/>
            <a:ext cx="1000595" cy="253916"/>
          </a:xfrm>
          <a:prstGeom prst="rect">
            <a:avLst/>
          </a:prstGeom>
          <a:noFill/>
        </p:spPr>
        <p:txBody>
          <a:bodyPr wrap="none" rtlCol="0">
            <a:spAutoFit/>
          </a:bodyPr>
          <a:lstStyle/>
          <a:p>
            <a:r>
              <a:rPr lang="en-US" sz="1050" dirty="0">
                <a:latin typeface="+mn-lt"/>
              </a:rPr>
              <a:t>AOC Airline 1</a:t>
            </a:r>
          </a:p>
        </p:txBody>
      </p:sp>
      <p:sp>
        <p:nvSpPr>
          <p:cNvPr id="97" name="TextBox 96"/>
          <p:cNvSpPr txBox="1"/>
          <p:nvPr/>
        </p:nvSpPr>
        <p:spPr>
          <a:xfrm>
            <a:off x="8006169" y="3296890"/>
            <a:ext cx="1000595" cy="253916"/>
          </a:xfrm>
          <a:prstGeom prst="rect">
            <a:avLst/>
          </a:prstGeom>
          <a:noFill/>
        </p:spPr>
        <p:txBody>
          <a:bodyPr wrap="none" rtlCol="0">
            <a:spAutoFit/>
          </a:bodyPr>
          <a:lstStyle/>
          <a:p>
            <a:r>
              <a:rPr lang="en-US" sz="1050" dirty="0">
                <a:latin typeface="+mn-lt"/>
              </a:rPr>
              <a:t>AOC Airline 2</a:t>
            </a:r>
          </a:p>
        </p:txBody>
      </p:sp>
      <p:cxnSp>
        <p:nvCxnSpPr>
          <p:cNvPr id="47" name="Straight Arrow Connector 46"/>
          <p:cNvCxnSpPr>
            <a:stCxn id="45" idx="6"/>
            <a:endCxn id="33" idx="2"/>
          </p:cNvCxnSpPr>
          <p:nvPr/>
        </p:nvCxnSpPr>
        <p:spPr>
          <a:xfrm flipV="1">
            <a:off x="1032393" y="1833348"/>
            <a:ext cx="888032" cy="278948"/>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stCxn id="41" idx="7"/>
            <a:endCxn id="33" idx="3"/>
          </p:cNvCxnSpPr>
          <p:nvPr/>
        </p:nvCxnSpPr>
        <p:spPr>
          <a:xfrm flipV="1">
            <a:off x="1155538" y="1981894"/>
            <a:ext cx="827285" cy="968343"/>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cxnSpLocks/>
            <a:stCxn id="33" idx="5"/>
          </p:cNvCxnSpPr>
          <p:nvPr/>
        </p:nvCxnSpPr>
        <p:spPr>
          <a:xfrm>
            <a:off x="2284105" y="1981894"/>
            <a:ext cx="600256" cy="53378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76" idx="2"/>
            <a:endCxn id="88" idx="6"/>
          </p:cNvCxnSpPr>
          <p:nvPr/>
        </p:nvCxnSpPr>
        <p:spPr>
          <a:xfrm flipH="1" flipV="1">
            <a:off x="7623068" y="1930744"/>
            <a:ext cx="598942" cy="145569"/>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80" idx="1"/>
            <a:endCxn id="88" idx="5"/>
          </p:cNvCxnSpPr>
          <p:nvPr/>
        </p:nvCxnSpPr>
        <p:spPr>
          <a:xfrm flipH="1" flipV="1">
            <a:off x="7560670" y="2079290"/>
            <a:ext cx="608287" cy="830602"/>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a:stCxn id="88" idx="3"/>
            <a:endCxn id="436" idx="6"/>
          </p:cNvCxnSpPr>
          <p:nvPr/>
        </p:nvCxnSpPr>
        <p:spPr>
          <a:xfrm flipH="1">
            <a:off x="6722204" y="2079290"/>
            <a:ext cx="537184" cy="18978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25" name="Rounded Rectangle 124"/>
          <p:cNvSpPr/>
          <p:nvPr/>
        </p:nvSpPr>
        <p:spPr>
          <a:xfrm>
            <a:off x="2540354" y="284192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sp>
        <p:nvSpPr>
          <p:cNvPr id="126" name="Rounded Rectangle 125"/>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grpSp>
        <p:nvGrpSpPr>
          <p:cNvPr id="442" name="Group 441"/>
          <p:cNvGrpSpPr/>
          <p:nvPr/>
        </p:nvGrpSpPr>
        <p:grpSpPr>
          <a:xfrm>
            <a:off x="5820785" y="2127891"/>
            <a:ext cx="426078" cy="420152"/>
            <a:chOff x="4381601" y="3173124"/>
            <a:chExt cx="473632" cy="473632"/>
          </a:xfrm>
          <a:solidFill>
            <a:srgbClr val="92D050"/>
          </a:solidFill>
        </p:grpSpPr>
        <p:sp>
          <p:nvSpPr>
            <p:cNvPr id="443" name="Oval 44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44" name="Picture 44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78" name="Curved Connector 77"/>
          <p:cNvCxnSpPr>
            <a:stCxn id="436" idx="0"/>
            <a:endCxn id="443" idx="7"/>
          </p:cNvCxnSpPr>
          <p:nvPr/>
        </p:nvCxnSpPr>
        <p:spPr>
          <a:xfrm rot="16200000" flipH="1" flipV="1">
            <a:off x="6281605" y="1961861"/>
            <a:ext cx="130420" cy="324700"/>
          </a:xfrm>
          <a:prstGeom prst="curvedConnector3">
            <a:avLst>
              <a:gd name="adj1" fmla="val -175280"/>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urved Connector 67"/>
          <p:cNvCxnSpPr>
            <a:cxnSpLocks/>
            <a:stCxn id="37" idx="0"/>
            <a:endCxn id="130" idx="1"/>
          </p:cNvCxnSpPr>
          <p:nvPr/>
        </p:nvCxnSpPr>
        <p:spPr>
          <a:xfrm rot="5400000" flipH="1" flipV="1">
            <a:off x="2864693" y="1883405"/>
            <a:ext cx="467529" cy="574635"/>
          </a:xfrm>
          <a:prstGeom prst="curvedConnector3">
            <a:avLst>
              <a:gd name="adj1" fmla="val 162056"/>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nvGrpSpPr>
          <p:cNvPr id="129" name="Group 128">
            <a:extLst>
              <a:ext uri="{FF2B5EF4-FFF2-40B4-BE49-F238E27FC236}">
                <a16:creationId xmlns:a16="http://schemas.microsoft.com/office/drawing/2014/main" id="{EA7668F4-E339-934F-947B-0DFBA4D80438}"/>
              </a:ext>
            </a:extLst>
          </p:cNvPr>
          <p:cNvGrpSpPr/>
          <p:nvPr/>
        </p:nvGrpSpPr>
        <p:grpSpPr>
          <a:xfrm>
            <a:off x="3323377" y="1875427"/>
            <a:ext cx="426078" cy="420152"/>
            <a:chOff x="4381601" y="3173124"/>
            <a:chExt cx="473632" cy="473632"/>
          </a:xfrm>
          <a:solidFill>
            <a:srgbClr val="92D050"/>
          </a:solidFill>
        </p:grpSpPr>
        <p:sp>
          <p:nvSpPr>
            <p:cNvPr id="130" name="Oval 129">
              <a:extLst>
                <a:ext uri="{FF2B5EF4-FFF2-40B4-BE49-F238E27FC236}">
                  <a16:creationId xmlns:a16="http://schemas.microsoft.com/office/drawing/2014/main" id="{1C6A69E6-E99A-1845-A3A4-8B1CA89D6B2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1" name="Picture 130" descr="router arrows.emf">
              <a:extLst>
                <a:ext uri="{FF2B5EF4-FFF2-40B4-BE49-F238E27FC236}">
                  <a16:creationId xmlns:a16="http://schemas.microsoft.com/office/drawing/2014/main" id="{DDFB3D23-3F17-DC44-A126-D257C85547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36" name="Group 35"/>
          <p:cNvGrpSpPr/>
          <p:nvPr/>
        </p:nvGrpSpPr>
        <p:grpSpPr>
          <a:xfrm>
            <a:off x="2598101" y="2404486"/>
            <a:ext cx="426078" cy="420152"/>
            <a:chOff x="4381601" y="3173124"/>
            <a:chExt cx="473632" cy="473632"/>
          </a:xfrm>
          <a:solidFill>
            <a:srgbClr val="FF0000"/>
          </a:solidFill>
        </p:grpSpPr>
        <p:sp>
          <p:nvSpPr>
            <p:cNvPr id="37" name="Oval 3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8" name="Picture 3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22" name="TextBox 21">
            <a:extLst>
              <a:ext uri="{FF2B5EF4-FFF2-40B4-BE49-F238E27FC236}">
                <a16:creationId xmlns:a16="http://schemas.microsoft.com/office/drawing/2014/main" id="{FD6491AF-ECC9-D146-A17B-22EED11A9CCB}"/>
              </a:ext>
            </a:extLst>
          </p:cNvPr>
          <p:cNvSpPr txBox="1"/>
          <p:nvPr/>
        </p:nvSpPr>
        <p:spPr>
          <a:xfrm>
            <a:off x="4437208" y="1588369"/>
            <a:ext cx="963320" cy="577081"/>
          </a:xfrm>
          <a:prstGeom prst="rect">
            <a:avLst/>
          </a:prstGeom>
          <a:noFill/>
        </p:spPr>
        <p:txBody>
          <a:bodyPr wrap="square" rtlCol="0">
            <a:spAutoFit/>
          </a:bodyPr>
          <a:lstStyle/>
          <a:p>
            <a:pPr algn="ctr"/>
            <a:r>
              <a:rPr lang="en-US" sz="1050" dirty="0">
                <a:solidFill>
                  <a:srgbClr val="00B050"/>
                </a:solidFill>
                <a:latin typeface="+mn-lt"/>
              </a:rPr>
              <a:t>Mapping System Federation</a:t>
            </a:r>
          </a:p>
        </p:txBody>
      </p:sp>
      <p:grpSp>
        <p:nvGrpSpPr>
          <p:cNvPr id="435" name="Group 434"/>
          <p:cNvGrpSpPr/>
          <p:nvPr/>
        </p:nvGrpSpPr>
        <p:grpSpPr>
          <a:xfrm>
            <a:off x="6296126" y="2059001"/>
            <a:ext cx="426078" cy="420152"/>
            <a:chOff x="4381601" y="3173124"/>
            <a:chExt cx="473632" cy="473632"/>
          </a:xfrm>
          <a:solidFill>
            <a:srgbClr val="FF0000"/>
          </a:solidFill>
        </p:grpSpPr>
        <p:sp>
          <p:nvSpPr>
            <p:cNvPr id="436" name="Oval 435"/>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37" name="Picture 43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cxnSp>
        <p:nvCxnSpPr>
          <p:cNvPr id="14" name="Straight Connector 13">
            <a:extLst>
              <a:ext uri="{FF2B5EF4-FFF2-40B4-BE49-F238E27FC236}">
                <a16:creationId xmlns:a16="http://schemas.microsoft.com/office/drawing/2014/main" id="{717E176E-2E2E-0147-BF1F-5EE075888F80}"/>
              </a:ext>
            </a:extLst>
          </p:cNvPr>
          <p:cNvCxnSpPr>
            <a:stCxn id="130" idx="6"/>
            <a:endCxn id="443" idx="2"/>
          </p:cNvCxnSpPr>
          <p:nvPr/>
        </p:nvCxnSpPr>
        <p:spPr>
          <a:xfrm>
            <a:off x="3749455" y="2085503"/>
            <a:ext cx="2071330" cy="252464"/>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32E50283-8DC3-0640-8D68-81DCD11181BF}"/>
              </a:ext>
            </a:extLst>
          </p:cNvPr>
          <p:cNvSpPr txBox="1"/>
          <p:nvPr/>
        </p:nvSpPr>
        <p:spPr>
          <a:xfrm>
            <a:off x="197558" y="3747405"/>
            <a:ext cx="8308909" cy="1384995"/>
          </a:xfrm>
          <a:prstGeom prst="rect">
            <a:avLst/>
          </a:prstGeom>
          <a:noFill/>
        </p:spPr>
        <p:txBody>
          <a:bodyPr wrap="square" rtlCol="0">
            <a:spAutoFit/>
          </a:bodyPr>
          <a:lstStyle/>
          <a:p>
            <a:pPr marL="285750" indent="-285750">
              <a:buFont typeface="Arial" panose="020B0604020202020204" pitchFamily="34" charset="0"/>
              <a:buChar char="•"/>
            </a:pPr>
            <a:r>
              <a:rPr lang="en-US" sz="1400" dirty="0">
                <a:latin typeface="+mn-lt"/>
              </a:rPr>
              <a:t>Airline Operation Control (AOC) communications may traverse CSPs, often an Airline will work with a single global CSP</a:t>
            </a:r>
          </a:p>
          <a:p>
            <a:pPr marL="285750" indent="-285750">
              <a:buFont typeface="Arial" panose="020B0604020202020204" pitchFamily="34" charset="0"/>
              <a:buChar char="•"/>
            </a:pPr>
            <a:r>
              <a:rPr lang="en-US" sz="1400" dirty="0">
                <a:latin typeface="+mn-lt"/>
              </a:rPr>
              <a:t>A dedicated IP address for AOC (AOC-EID) has been proposed. </a:t>
            </a:r>
          </a:p>
          <a:p>
            <a:pPr marL="285750" indent="-285750">
              <a:buFont typeface="Arial" panose="020B0604020202020204" pitchFamily="34" charset="0"/>
              <a:buChar char="•"/>
            </a:pPr>
            <a:r>
              <a:rPr lang="en-US" sz="1400" dirty="0">
                <a:latin typeface="+mn-lt"/>
              </a:rPr>
              <a:t>Policy: Maintain authority @ connecting CSP’s </a:t>
            </a:r>
            <a:r>
              <a:rPr lang="en-US" sz="1400" dirty="0" err="1">
                <a:latin typeface="+mn-lt"/>
              </a:rPr>
              <a:t>Uberlay</a:t>
            </a:r>
            <a:r>
              <a:rPr lang="en-US" sz="1400" dirty="0">
                <a:latin typeface="+mn-lt"/>
              </a:rPr>
              <a:t> Mapping System</a:t>
            </a:r>
          </a:p>
          <a:p>
            <a:pPr marL="742950" lvl="1" indent="-285750">
              <a:buFont typeface="Arial" panose="020B0604020202020204" pitchFamily="34" charset="0"/>
              <a:buChar char="•"/>
            </a:pPr>
            <a:r>
              <a:rPr lang="en-US" sz="1400" dirty="0">
                <a:latin typeface="+mn-lt"/>
              </a:rPr>
              <a:t>Registrations, Access Control, Accountability</a:t>
            </a:r>
          </a:p>
          <a:p>
            <a:pPr marL="742950" lvl="1" indent="-285750">
              <a:buFont typeface="Arial" panose="020B0604020202020204" pitchFamily="34" charset="0"/>
              <a:buChar char="•"/>
            </a:pPr>
            <a:r>
              <a:rPr lang="en-US" sz="1400" dirty="0">
                <a:latin typeface="+mn-lt"/>
              </a:rPr>
              <a:t>Path preferences expressed by aircraft, rendered by CSPs</a:t>
            </a:r>
          </a:p>
        </p:txBody>
      </p:sp>
      <p:sp>
        <p:nvSpPr>
          <p:cNvPr id="166" name="Oval 165">
            <a:extLst>
              <a:ext uri="{FF2B5EF4-FFF2-40B4-BE49-F238E27FC236}">
                <a16:creationId xmlns:a16="http://schemas.microsoft.com/office/drawing/2014/main" id="{442B5CEB-9F80-9946-AD14-04D1E027C26E}"/>
              </a:ext>
            </a:extLst>
          </p:cNvPr>
          <p:cNvSpPr/>
          <p:nvPr/>
        </p:nvSpPr>
        <p:spPr>
          <a:xfrm>
            <a:off x="2888633" y="1587181"/>
            <a:ext cx="3549104" cy="1566524"/>
          </a:xfrm>
          <a:prstGeom prst="ellipse">
            <a:avLst/>
          </a:prstGeom>
          <a:noFill/>
          <a:ln>
            <a:solidFill>
              <a:srgbClr val="C0000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TextBox 166">
            <a:extLst>
              <a:ext uri="{FF2B5EF4-FFF2-40B4-BE49-F238E27FC236}">
                <a16:creationId xmlns:a16="http://schemas.microsoft.com/office/drawing/2014/main" id="{82DDC2E6-9D17-F34E-9BCD-63493BE0DFEC}"/>
              </a:ext>
            </a:extLst>
          </p:cNvPr>
          <p:cNvSpPr txBox="1"/>
          <p:nvPr/>
        </p:nvSpPr>
        <p:spPr>
          <a:xfrm>
            <a:off x="4151191" y="1217849"/>
            <a:ext cx="976549" cy="369332"/>
          </a:xfrm>
          <a:prstGeom prst="rect">
            <a:avLst/>
          </a:prstGeom>
          <a:noFill/>
        </p:spPr>
        <p:txBody>
          <a:bodyPr wrap="none" rtlCol="0">
            <a:spAutoFit/>
          </a:bodyPr>
          <a:lstStyle/>
          <a:p>
            <a:r>
              <a:rPr lang="en-US" b="1" dirty="0" err="1">
                <a:solidFill>
                  <a:srgbClr val="C00000"/>
                </a:solidFill>
                <a:latin typeface="+mn-lt"/>
              </a:rPr>
              <a:t>Uberlay</a:t>
            </a:r>
            <a:endParaRPr lang="en-US" b="1" dirty="0">
              <a:solidFill>
                <a:srgbClr val="C00000"/>
              </a:solidFill>
              <a:latin typeface="+mn-lt"/>
            </a:endParaRPr>
          </a:p>
        </p:txBody>
      </p:sp>
      <p:pic>
        <p:nvPicPr>
          <p:cNvPr id="168" name="Picture 167">
            <a:extLst>
              <a:ext uri="{FF2B5EF4-FFF2-40B4-BE49-F238E27FC236}">
                <a16:creationId xmlns:a16="http://schemas.microsoft.com/office/drawing/2014/main" id="{8E7095B1-5D96-0C4A-88C5-47C4F193F994}"/>
              </a:ext>
            </a:extLst>
          </p:cNvPr>
          <p:cNvPicPr>
            <a:picLocks noChangeAspect="1"/>
          </p:cNvPicPr>
          <p:nvPr/>
        </p:nvPicPr>
        <p:blipFill>
          <a:blip r:embed="rId4"/>
          <a:stretch>
            <a:fillRect/>
          </a:stretch>
        </p:blipFill>
        <p:spPr>
          <a:xfrm>
            <a:off x="7551751" y="840194"/>
            <a:ext cx="667842" cy="667842"/>
          </a:xfrm>
          <a:prstGeom prst="rect">
            <a:avLst/>
          </a:prstGeom>
        </p:spPr>
      </p:pic>
      <p:grpSp>
        <p:nvGrpSpPr>
          <p:cNvPr id="169" name="Group 168">
            <a:extLst>
              <a:ext uri="{FF2B5EF4-FFF2-40B4-BE49-F238E27FC236}">
                <a16:creationId xmlns:a16="http://schemas.microsoft.com/office/drawing/2014/main" id="{E5C05F43-02BE-544E-9ECB-19619C9826A0}"/>
              </a:ext>
            </a:extLst>
          </p:cNvPr>
          <p:cNvGrpSpPr/>
          <p:nvPr/>
        </p:nvGrpSpPr>
        <p:grpSpPr>
          <a:xfrm>
            <a:off x="7817850" y="1152218"/>
            <a:ext cx="252689" cy="249175"/>
            <a:chOff x="4381601" y="3173124"/>
            <a:chExt cx="473632" cy="473632"/>
          </a:xfrm>
        </p:grpSpPr>
        <p:sp>
          <p:nvSpPr>
            <p:cNvPr id="170" name="Oval 169">
              <a:extLst>
                <a:ext uri="{FF2B5EF4-FFF2-40B4-BE49-F238E27FC236}">
                  <a16:creationId xmlns:a16="http://schemas.microsoft.com/office/drawing/2014/main" id="{3FC9194C-0DB0-6449-B8BB-9BB0E6341AE0}"/>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1" name="Picture 170" descr="router arrows.emf">
              <a:extLst>
                <a:ext uri="{FF2B5EF4-FFF2-40B4-BE49-F238E27FC236}">
                  <a16:creationId xmlns:a16="http://schemas.microsoft.com/office/drawing/2014/main" id="{30B1D980-5D96-6B44-8D35-AE6D2E1CF3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172" name="Straight Connector 171">
            <a:extLst>
              <a:ext uri="{FF2B5EF4-FFF2-40B4-BE49-F238E27FC236}">
                <a16:creationId xmlns:a16="http://schemas.microsoft.com/office/drawing/2014/main" id="{C9EAC894-CA0B-FB4D-91A9-0C0FB7EDB79A}"/>
              </a:ext>
            </a:extLst>
          </p:cNvPr>
          <p:cNvCxnSpPr>
            <a:cxnSpLocks/>
            <a:stCxn id="128" idx="1"/>
            <a:endCxn id="170" idx="4"/>
          </p:cNvCxnSpPr>
          <p:nvPr/>
        </p:nvCxnSpPr>
        <p:spPr>
          <a:xfrm flipH="1" flipV="1">
            <a:off x="7944195" y="1401393"/>
            <a:ext cx="506796" cy="50693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 name="Freeform 6">
            <a:extLst>
              <a:ext uri="{FF2B5EF4-FFF2-40B4-BE49-F238E27FC236}">
                <a16:creationId xmlns:a16="http://schemas.microsoft.com/office/drawing/2014/main" id="{37D08AD5-AA1A-C94E-B281-A60F4474E260}"/>
              </a:ext>
            </a:extLst>
          </p:cNvPr>
          <p:cNvSpPr/>
          <p:nvPr/>
        </p:nvSpPr>
        <p:spPr>
          <a:xfrm>
            <a:off x="1162373" y="998861"/>
            <a:ext cx="6439546" cy="351474"/>
          </a:xfrm>
          <a:custGeom>
            <a:avLst/>
            <a:gdLst>
              <a:gd name="connsiteX0" fmla="*/ 0 w 6439546"/>
              <a:gd name="connsiteY0" fmla="*/ 117017 h 351474"/>
              <a:gd name="connsiteX1" fmla="*/ 1596325 w 6439546"/>
              <a:gd name="connsiteY1" fmla="*/ 349492 h 351474"/>
              <a:gd name="connsiteX2" fmla="*/ 3099661 w 6439546"/>
              <a:gd name="connsiteY2" fmla="*/ 780 h 351474"/>
              <a:gd name="connsiteX3" fmla="*/ 4517756 w 6439546"/>
              <a:gd name="connsiteY3" fmla="*/ 248753 h 351474"/>
              <a:gd name="connsiteX4" fmla="*/ 5672380 w 6439546"/>
              <a:gd name="connsiteY4" fmla="*/ 31776 h 351474"/>
              <a:gd name="connsiteX5" fmla="*/ 6439546 w 6439546"/>
              <a:gd name="connsiteY5" fmla="*/ 132515 h 351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9546" h="351474">
                <a:moveTo>
                  <a:pt x="0" y="117017"/>
                </a:moveTo>
                <a:cubicBezTo>
                  <a:pt x="539857" y="242941"/>
                  <a:pt x="1079715" y="368865"/>
                  <a:pt x="1596325" y="349492"/>
                </a:cubicBezTo>
                <a:cubicBezTo>
                  <a:pt x="2112935" y="330119"/>
                  <a:pt x="2612756" y="17570"/>
                  <a:pt x="3099661" y="780"/>
                </a:cubicBezTo>
                <a:cubicBezTo>
                  <a:pt x="3586566" y="-16010"/>
                  <a:pt x="4088970" y="243587"/>
                  <a:pt x="4517756" y="248753"/>
                </a:cubicBezTo>
                <a:cubicBezTo>
                  <a:pt x="4946542" y="253919"/>
                  <a:pt x="5352082" y="51149"/>
                  <a:pt x="5672380" y="31776"/>
                </a:cubicBezTo>
                <a:cubicBezTo>
                  <a:pt x="5992678" y="12403"/>
                  <a:pt x="6216112" y="72459"/>
                  <a:pt x="6439546" y="132515"/>
                </a:cubicBezTo>
              </a:path>
            </a:pathLst>
          </a:custGeom>
          <a:ln w="28575">
            <a:prstDash val="sysDot"/>
            <a:headEnd type="none" w="med" len="med"/>
            <a:tailEnd type="triangle" w="med" len="med"/>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en-US"/>
          </a:p>
        </p:txBody>
      </p:sp>
      <p:sp>
        <p:nvSpPr>
          <p:cNvPr id="5" name="Freeform 4">
            <a:extLst>
              <a:ext uri="{FF2B5EF4-FFF2-40B4-BE49-F238E27FC236}">
                <a16:creationId xmlns:a16="http://schemas.microsoft.com/office/drawing/2014/main" id="{5C45500C-6A75-BD42-8BFC-474296749191}"/>
              </a:ext>
            </a:extLst>
          </p:cNvPr>
          <p:cNvSpPr/>
          <p:nvPr/>
        </p:nvSpPr>
        <p:spPr>
          <a:xfrm>
            <a:off x="884290" y="1410346"/>
            <a:ext cx="347349" cy="1480088"/>
          </a:xfrm>
          <a:custGeom>
            <a:avLst/>
            <a:gdLst>
              <a:gd name="connsiteX0" fmla="*/ 14612 w 347349"/>
              <a:gd name="connsiteY0" fmla="*/ 0 h 1480088"/>
              <a:gd name="connsiteX1" fmla="*/ 37859 w 347349"/>
              <a:gd name="connsiteY1" fmla="*/ 581186 h 1480088"/>
              <a:gd name="connsiteX2" fmla="*/ 340076 w 347349"/>
              <a:gd name="connsiteY2" fmla="*/ 937647 h 1480088"/>
              <a:gd name="connsiteX3" fmla="*/ 223839 w 347349"/>
              <a:gd name="connsiteY3" fmla="*/ 1480088 h 1480088"/>
            </a:gdLst>
            <a:ahLst/>
            <a:cxnLst>
              <a:cxn ang="0">
                <a:pos x="connsiteX0" y="connsiteY0"/>
              </a:cxn>
              <a:cxn ang="0">
                <a:pos x="connsiteX1" y="connsiteY1"/>
              </a:cxn>
              <a:cxn ang="0">
                <a:pos x="connsiteX2" y="connsiteY2"/>
              </a:cxn>
              <a:cxn ang="0">
                <a:pos x="connsiteX3" y="connsiteY3"/>
              </a:cxn>
            </a:cxnLst>
            <a:rect l="l" t="t" r="r" b="b"/>
            <a:pathLst>
              <a:path w="347349" h="1480088">
                <a:moveTo>
                  <a:pt x="14612" y="0"/>
                </a:moveTo>
                <a:cubicBezTo>
                  <a:pt x="-887" y="212456"/>
                  <a:pt x="-16385" y="424912"/>
                  <a:pt x="37859" y="581186"/>
                </a:cubicBezTo>
                <a:cubicBezTo>
                  <a:pt x="92103" y="737460"/>
                  <a:pt x="309079" y="787830"/>
                  <a:pt x="340076" y="937647"/>
                </a:cubicBezTo>
                <a:cubicBezTo>
                  <a:pt x="371073" y="1087464"/>
                  <a:pt x="297456" y="1283776"/>
                  <a:pt x="223839" y="1480088"/>
                </a:cubicBezTo>
              </a:path>
            </a:pathLst>
          </a:custGeom>
          <a:ln>
            <a:prstDash val="dash"/>
            <a:headEnd type="triangle" w="med" len="med"/>
            <a:tailEnd type="triangle" w="med" len="med"/>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8" name="Freeform 7">
            <a:extLst>
              <a:ext uri="{FF2B5EF4-FFF2-40B4-BE49-F238E27FC236}">
                <a16:creationId xmlns:a16="http://schemas.microsoft.com/office/drawing/2014/main" id="{52957154-57A9-2245-BA3C-8E2DE1AC7907}"/>
              </a:ext>
            </a:extLst>
          </p:cNvPr>
          <p:cNvSpPr/>
          <p:nvPr/>
        </p:nvSpPr>
        <p:spPr>
          <a:xfrm>
            <a:off x="1193369" y="1387098"/>
            <a:ext cx="7271056" cy="1619573"/>
          </a:xfrm>
          <a:custGeom>
            <a:avLst/>
            <a:gdLst>
              <a:gd name="connsiteX0" fmla="*/ 0 w 7271056"/>
              <a:gd name="connsiteY0" fmla="*/ 1619573 h 1619573"/>
              <a:gd name="connsiteX1" fmla="*/ 751668 w 7271056"/>
              <a:gd name="connsiteY1" fmla="*/ 1270861 h 1619573"/>
              <a:gd name="connsiteX2" fmla="*/ 1596326 w 7271056"/>
              <a:gd name="connsiteY2" fmla="*/ 1239865 h 1619573"/>
              <a:gd name="connsiteX3" fmla="*/ 2347994 w 7271056"/>
              <a:gd name="connsiteY3" fmla="*/ 1239865 h 1619573"/>
              <a:gd name="connsiteX4" fmla="*/ 2719953 w 7271056"/>
              <a:gd name="connsiteY4" fmla="*/ 929899 h 1619573"/>
              <a:gd name="connsiteX5" fmla="*/ 3580109 w 7271056"/>
              <a:gd name="connsiteY5" fmla="*/ 829160 h 1619573"/>
              <a:gd name="connsiteX6" fmla="*/ 4471262 w 7271056"/>
              <a:gd name="connsiteY6" fmla="*/ 1185621 h 1619573"/>
              <a:gd name="connsiteX7" fmla="*/ 4819973 w 7271056"/>
              <a:gd name="connsiteY7" fmla="*/ 1317356 h 1619573"/>
              <a:gd name="connsiteX8" fmla="*/ 5315919 w 7271056"/>
              <a:gd name="connsiteY8" fmla="*/ 906651 h 1619573"/>
              <a:gd name="connsiteX9" fmla="*/ 6191573 w 7271056"/>
              <a:gd name="connsiteY9" fmla="*/ 1038387 h 1619573"/>
              <a:gd name="connsiteX10" fmla="*/ 7245458 w 7271056"/>
              <a:gd name="connsiteY10" fmla="*/ 697424 h 1619573"/>
              <a:gd name="connsiteX11" fmla="*/ 6842502 w 7271056"/>
              <a:gd name="connsiteY11" fmla="*/ 0 h 161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71056" h="1619573">
                <a:moveTo>
                  <a:pt x="0" y="1619573"/>
                </a:moveTo>
                <a:cubicBezTo>
                  <a:pt x="242807" y="1476859"/>
                  <a:pt x="485614" y="1334146"/>
                  <a:pt x="751668" y="1270861"/>
                </a:cubicBezTo>
                <a:cubicBezTo>
                  <a:pt x="1017722" y="1207576"/>
                  <a:pt x="1330272" y="1245031"/>
                  <a:pt x="1596326" y="1239865"/>
                </a:cubicBezTo>
                <a:cubicBezTo>
                  <a:pt x="1862380" y="1234699"/>
                  <a:pt x="2160723" y="1291526"/>
                  <a:pt x="2347994" y="1239865"/>
                </a:cubicBezTo>
                <a:cubicBezTo>
                  <a:pt x="2535265" y="1188204"/>
                  <a:pt x="2514601" y="998350"/>
                  <a:pt x="2719953" y="929899"/>
                </a:cubicBezTo>
                <a:cubicBezTo>
                  <a:pt x="2925306" y="861448"/>
                  <a:pt x="3288224" y="786540"/>
                  <a:pt x="3580109" y="829160"/>
                </a:cubicBezTo>
                <a:cubicBezTo>
                  <a:pt x="3871994" y="871780"/>
                  <a:pt x="4264618" y="1104255"/>
                  <a:pt x="4471262" y="1185621"/>
                </a:cubicBezTo>
                <a:cubicBezTo>
                  <a:pt x="4677906" y="1266987"/>
                  <a:pt x="4679197" y="1363851"/>
                  <a:pt x="4819973" y="1317356"/>
                </a:cubicBezTo>
                <a:cubicBezTo>
                  <a:pt x="4960749" y="1270861"/>
                  <a:pt x="5087319" y="953146"/>
                  <a:pt x="5315919" y="906651"/>
                </a:cubicBezTo>
                <a:cubicBezTo>
                  <a:pt x="5544519" y="860156"/>
                  <a:pt x="5869983" y="1073258"/>
                  <a:pt x="6191573" y="1038387"/>
                </a:cubicBezTo>
                <a:cubicBezTo>
                  <a:pt x="6513163" y="1003516"/>
                  <a:pt x="7136970" y="870488"/>
                  <a:pt x="7245458" y="697424"/>
                </a:cubicBezTo>
                <a:cubicBezTo>
                  <a:pt x="7353946" y="524360"/>
                  <a:pt x="7098224" y="262180"/>
                  <a:pt x="6842502" y="0"/>
                </a:cubicBezTo>
              </a:path>
            </a:pathLst>
          </a:custGeom>
          <a:ln>
            <a:headEnd type="triangle" w="med" len="med"/>
            <a:tailEnd type="triangle" w="med" len="med"/>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45385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 name="Cloud 127">
            <a:extLst>
              <a:ext uri="{FF2B5EF4-FFF2-40B4-BE49-F238E27FC236}">
                <a16:creationId xmlns:a16="http://schemas.microsoft.com/office/drawing/2014/main" id="{7B227948-3AC9-CE47-8B17-0CFE26ECA7D7}"/>
              </a:ext>
            </a:extLst>
          </p:cNvPr>
          <p:cNvSpPr/>
          <p:nvPr/>
        </p:nvSpPr>
        <p:spPr>
          <a:xfrm>
            <a:off x="7757015" y="3168611"/>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165" name="Cloud 164">
            <a:extLst>
              <a:ext uri="{FF2B5EF4-FFF2-40B4-BE49-F238E27FC236}">
                <a16:creationId xmlns:a16="http://schemas.microsoft.com/office/drawing/2014/main" id="{7AF76284-B583-E541-8C82-FDB3E2B35E1D}"/>
              </a:ext>
            </a:extLst>
          </p:cNvPr>
          <p:cNvSpPr/>
          <p:nvPr/>
        </p:nvSpPr>
        <p:spPr>
          <a:xfrm>
            <a:off x="6742147" y="4003481"/>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3" name="Title 2"/>
          <p:cNvSpPr>
            <a:spLocks noGrp="1"/>
          </p:cNvSpPr>
          <p:nvPr>
            <p:ph type="title"/>
          </p:nvPr>
        </p:nvSpPr>
        <p:spPr/>
        <p:txBody>
          <a:bodyPr/>
          <a:lstStyle/>
          <a:p>
            <a:r>
              <a:rPr lang="en-US" dirty="0"/>
              <a:t>ICAO – Use Case 3: Multi-link</a:t>
            </a:r>
          </a:p>
        </p:txBody>
      </p:sp>
      <p:sp>
        <p:nvSpPr>
          <p:cNvPr id="74" name="Cloud 73"/>
          <p:cNvSpPr/>
          <p:nvPr/>
        </p:nvSpPr>
        <p:spPr>
          <a:xfrm>
            <a:off x="5603275" y="1892907"/>
            <a:ext cx="2958671" cy="1523592"/>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B</a:t>
            </a:r>
          </a:p>
        </p:txBody>
      </p:sp>
      <p:grpSp>
        <p:nvGrpSpPr>
          <p:cNvPr id="75" name="Group 74"/>
          <p:cNvGrpSpPr/>
          <p:nvPr/>
        </p:nvGrpSpPr>
        <p:grpSpPr>
          <a:xfrm>
            <a:off x="8222010" y="1866237"/>
            <a:ext cx="426078" cy="420152"/>
            <a:chOff x="4381601" y="3173124"/>
            <a:chExt cx="473632" cy="473632"/>
          </a:xfrm>
        </p:grpSpPr>
        <p:sp>
          <p:nvSpPr>
            <p:cNvPr id="76" name="Oval 75"/>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9" name="Group 78"/>
          <p:cNvGrpSpPr/>
          <p:nvPr/>
        </p:nvGrpSpPr>
        <p:grpSpPr>
          <a:xfrm>
            <a:off x="8106559" y="2848362"/>
            <a:ext cx="426078" cy="420152"/>
            <a:chOff x="4381601" y="3173124"/>
            <a:chExt cx="473632" cy="473632"/>
          </a:xfrm>
        </p:grpSpPr>
        <p:sp>
          <p:nvSpPr>
            <p:cNvPr id="80" name="Oval 79"/>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1" name="Picture 8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87" name="Group 86"/>
          <p:cNvGrpSpPr/>
          <p:nvPr/>
        </p:nvGrpSpPr>
        <p:grpSpPr>
          <a:xfrm>
            <a:off x="7196990" y="1720668"/>
            <a:ext cx="426078" cy="420152"/>
            <a:chOff x="4381601" y="3173124"/>
            <a:chExt cx="473632" cy="473632"/>
          </a:xfrm>
          <a:solidFill>
            <a:srgbClr val="92D050"/>
          </a:solidFill>
        </p:grpSpPr>
        <p:sp>
          <p:nvSpPr>
            <p:cNvPr id="88" name="Oval 87"/>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9" name="Picture 88"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pic>
        <p:nvPicPr>
          <p:cNvPr id="459" name="Picture 458"/>
          <p:cNvPicPr>
            <a:picLocks noChangeAspect="1"/>
          </p:cNvPicPr>
          <p:nvPr/>
        </p:nvPicPr>
        <p:blipFill>
          <a:blip r:embed="rId4"/>
          <a:stretch>
            <a:fillRect/>
          </a:stretch>
        </p:blipFill>
        <p:spPr>
          <a:xfrm>
            <a:off x="8330400" y="4114717"/>
            <a:ext cx="667842" cy="667842"/>
          </a:xfrm>
          <a:prstGeom prst="rect">
            <a:avLst/>
          </a:prstGeom>
        </p:spPr>
      </p:pic>
      <p:grpSp>
        <p:nvGrpSpPr>
          <p:cNvPr id="460" name="Group 459"/>
          <p:cNvGrpSpPr/>
          <p:nvPr/>
        </p:nvGrpSpPr>
        <p:grpSpPr>
          <a:xfrm>
            <a:off x="8565472" y="4464722"/>
            <a:ext cx="252689" cy="249175"/>
            <a:chOff x="4381601" y="3173124"/>
            <a:chExt cx="473632" cy="473632"/>
          </a:xfrm>
        </p:grpSpPr>
        <p:sp>
          <p:nvSpPr>
            <p:cNvPr id="461" name="Oval 46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2" name="Picture 46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64" name="Straight Connector 463"/>
          <p:cNvCxnSpPr>
            <a:cxnSpLocks/>
            <a:stCxn id="73" idx="6"/>
            <a:endCxn id="461" idx="2"/>
          </p:cNvCxnSpPr>
          <p:nvPr/>
        </p:nvCxnSpPr>
        <p:spPr>
          <a:xfrm>
            <a:off x="6905871" y="4397928"/>
            <a:ext cx="1659601" cy="191382"/>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12" name="Rounded Rectangle 111"/>
          <p:cNvSpPr/>
          <p:nvPr/>
        </p:nvSpPr>
        <p:spPr>
          <a:xfrm>
            <a:off x="8444457" y="1709022"/>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G/G-R</a:t>
            </a:r>
          </a:p>
        </p:txBody>
      </p:sp>
      <p:sp>
        <p:nvSpPr>
          <p:cNvPr id="113" name="Rounded Rectangle 112"/>
          <p:cNvSpPr/>
          <p:nvPr/>
        </p:nvSpPr>
        <p:spPr>
          <a:xfrm>
            <a:off x="8398943" y="279003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a:t>
            </a: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sp>
        <p:nvSpPr>
          <p:cNvPr id="97" name="TextBox 96"/>
          <p:cNvSpPr txBox="1"/>
          <p:nvPr/>
        </p:nvSpPr>
        <p:spPr>
          <a:xfrm>
            <a:off x="8269604" y="1421973"/>
            <a:ext cx="782587" cy="253916"/>
          </a:xfrm>
          <a:prstGeom prst="rect">
            <a:avLst/>
          </a:prstGeom>
          <a:noFill/>
        </p:spPr>
        <p:txBody>
          <a:bodyPr wrap="none" rtlCol="0">
            <a:spAutoFit/>
          </a:bodyPr>
          <a:lstStyle/>
          <a:p>
            <a:r>
              <a:rPr lang="en-US" sz="1050" dirty="0">
                <a:latin typeface="+mn-lt"/>
              </a:rPr>
              <a:t>AOC/ATC</a:t>
            </a:r>
          </a:p>
        </p:txBody>
      </p:sp>
      <p:cxnSp>
        <p:nvCxnSpPr>
          <p:cNvPr id="107" name="Straight Arrow Connector 106"/>
          <p:cNvCxnSpPr>
            <a:stCxn id="76" idx="2"/>
            <a:endCxn id="88" idx="6"/>
          </p:cNvCxnSpPr>
          <p:nvPr/>
        </p:nvCxnSpPr>
        <p:spPr>
          <a:xfrm flipH="1" flipV="1">
            <a:off x="7623068" y="1930744"/>
            <a:ext cx="598942" cy="145569"/>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80" idx="1"/>
            <a:endCxn id="88" idx="5"/>
          </p:cNvCxnSpPr>
          <p:nvPr/>
        </p:nvCxnSpPr>
        <p:spPr>
          <a:xfrm flipH="1" flipV="1">
            <a:off x="7560670" y="2079290"/>
            <a:ext cx="608287" cy="830602"/>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a:stCxn id="88" idx="3"/>
            <a:endCxn id="436" idx="6"/>
          </p:cNvCxnSpPr>
          <p:nvPr/>
        </p:nvCxnSpPr>
        <p:spPr>
          <a:xfrm flipH="1">
            <a:off x="6722204" y="2079290"/>
            <a:ext cx="537184" cy="18978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26" name="Rounded Rectangle 125"/>
          <p:cNvSpPr/>
          <p:nvPr/>
        </p:nvSpPr>
        <p:spPr>
          <a:xfrm>
            <a:off x="6549229" y="1872947"/>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RTR-B</a:t>
            </a:r>
          </a:p>
        </p:txBody>
      </p:sp>
      <p:sp>
        <p:nvSpPr>
          <p:cNvPr id="71" name="Cloud 70">
            <a:extLst>
              <a:ext uri="{FF2B5EF4-FFF2-40B4-BE49-F238E27FC236}">
                <a16:creationId xmlns:a16="http://schemas.microsoft.com/office/drawing/2014/main" id="{82D7E77E-572A-0547-A05B-72D6FAEF985C}"/>
              </a:ext>
            </a:extLst>
          </p:cNvPr>
          <p:cNvSpPr/>
          <p:nvPr/>
        </p:nvSpPr>
        <p:spPr>
          <a:xfrm>
            <a:off x="4165237" y="3315394"/>
            <a:ext cx="2534490" cy="223501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600" dirty="0">
                <a:solidFill>
                  <a:schemeClr val="bg2">
                    <a:lumMod val="75000"/>
                  </a:schemeClr>
                </a:solidFill>
              </a:rPr>
              <a:t>CSP C</a:t>
            </a:r>
          </a:p>
        </p:txBody>
      </p:sp>
      <p:grpSp>
        <p:nvGrpSpPr>
          <p:cNvPr id="72" name="Group 71">
            <a:extLst>
              <a:ext uri="{FF2B5EF4-FFF2-40B4-BE49-F238E27FC236}">
                <a16:creationId xmlns:a16="http://schemas.microsoft.com/office/drawing/2014/main" id="{805134E7-79C0-AE4C-9B95-19643C7E3F63}"/>
              </a:ext>
            </a:extLst>
          </p:cNvPr>
          <p:cNvGrpSpPr/>
          <p:nvPr/>
        </p:nvGrpSpPr>
        <p:grpSpPr>
          <a:xfrm>
            <a:off x="6479793" y="4187852"/>
            <a:ext cx="426078" cy="420152"/>
            <a:chOff x="4381601" y="3173124"/>
            <a:chExt cx="473632" cy="473632"/>
          </a:xfrm>
        </p:grpSpPr>
        <p:sp>
          <p:nvSpPr>
            <p:cNvPr id="73" name="Oval 72">
              <a:extLst>
                <a:ext uri="{FF2B5EF4-FFF2-40B4-BE49-F238E27FC236}">
                  <a16:creationId xmlns:a16="http://schemas.microsoft.com/office/drawing/2014/main" id="{7FBB1157-CDF3-E14D-99CC-0BF29E3E4EA7}"/>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5" name="Picture 84" descr="router arrows.emf">
              <a:extLst>
                <a:ext uri="{FF2B5EF4-FFF2-40B4-BE49-F238E27FC236}">
                  <a16:creationId xmlns:a16="http://schemas.microsoft.com/office/drawing/2014/main" id="{6F6EC819-C1FF-BC4E-BC22-4612B2168D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86" name="Group 85">
            <a:extLst>
              <a:ext uri="{FF2B5EF4-FFF2-40B4-BE49-F238E27FC236}">
                <a16:creationId xmlns:a16="http://schemas.microsoft.com/office/drawing/2014/main" id="{5F8C13B3-F693-B74F-8F76-ACDD75B35AB2}"/>
              </a:ext>
            </a:extLst>
          </p:cNvPr>
          <p:cNvGrpSpPr/>
          <p:nvPr/>
        </p:nvGrpSpPr>
        <p:grpSpPr>
          <a:xfrm>
            <a:off x="6244340" y="4840884"/>
            <a:ext cx="426078" cy="420152"/>
            <a:chOff x="4381601" y="3173124"/>
            <a:chExt cx="473632" cy="473632"/>
          </a:xfrm>
        </p:grpSpPr>
        <p:sp>
          <p:nvSpPr>
            <p:cNvPr id="90" name="Oval 89">
              <a:extLst>
                <a:ext uri="{FF2B5EF4-FFF2-40B4-BE49-F238E27FC236}">
                  <a16:creationId xmlns:a16="http://schemas.microsoft.com/office/drawing/2014/main" id="{BD1A6E74-6D5E-9042-8723-42065723309A}"/>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1" name="Picture 90" descr="router arrows.emf">
              <a:extLst>
                <a:ext uri="{FF2B5EF4-FFF2-40B4-BE49-F238E27FC236}">
                  <a16:creationId xmlns:a16="http://schemas.microsoft.com/office/drawing/2014/main" id="{3D1711E3-C292-704C-B995-DC2B0DA8F9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2" name="Group 91">
            <a:extLst>
              <a:ext uri="{FF2B5EF4-FFF2-40B4-BE49-F238E27FC236}">
                <a16:creationId xmlns:a16="http://schemas.microsoft.com/office/drawing/2014/main" id="{DF184454-C4D3-D942-965D-64BCEF1B3C3C}"/>
              </a:ext>
            </a:extLst>
          </p:cNvPr>
          <p:cNvGrpSpPr/>
          <p:nvPr/>
        </p:nvGrpSpPr>
        <p:grpSpPr>
          <a:xfrm>
            <a:off x="5709192" y="3923568"/>
            <a:ext cx="426078" cy="420152"/>
            <a:chOff x="4381601" y="3173124"/>
            <a:chExt cx="473632" cy="473632"/>
          </a:xfrm>
          <a:solidFill>
            <a:srgbClr val="92D050"/>
          </a:solidFill>
        </p:grpSpPr>
        <p:sp>
          <p:nvSpPr>
            <p:cNvPr id="93" name="Oval 92">
              <a:extLst>
                <a:ext uri="{FF2B5EF4-FFF2-40B4-BE49-F238E27FC236}">
                  <a16:creationId xmlns:a16="http://schemas.microsoft.com/office/drawing/2014/main" id="{4894A8C1-8741-A549-B53E-7089EA7E7A11}"/>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4" name="Picture 93" descr="router arrows.emf">
              <a:extLst>
                <a:ext uri="{FF2B5EF4-FFF2-40B4-BE49-F238E27FC236}">
                  <a16:creationId xmlns:a16="http://schemas.microsoft.com/office/drawing/2014/main" id="{C24A5E40-F3E8-7342-A2EB-E1DD2072EE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99" name="Rounded Rectangle 98">
            <a:extLst>
              <a:ext uri="{FF2B5EF4-FFF2-40B4-BE49-F238E27FC236}">
                <a16:creationId xmlns:a16="http://schemas.microsoft.com/office/drawing/2014/main" id="{792ABF05-6190-2D4B-8A1B-78FC992A3772}"/>
              </a:ext>
            </a:extLst>
          </p:cNvPr>
          <p:cNvSpPr/>
          <p:nvPr/>
        </p:nvSpPr>
        <p:spPr>
          <a:xfrm>
            <a:off x="6702240" y="403063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01" name="Rounded Rectangle 100">
            <a:extLst>
              <a:ext uri="{FF2B5EF4-FFF2-40B4-BE49-F238E27FC236}">
                <a16:creationId xmlns:a16="http://schemas.microsoft.com/office/drawing/2014/main" id="{4B081EB7-C0EA-BE4F-AE17-12A5D56E1AB1}"/>
              </a:ext>
            </a:extLst>
          </p:cNvPr>
          <p:cNvSpPr/>
          <p:nvPr/>
        </p:nvSpPr>
        <p:spPr>
          <a:xfrm>
            <a:off x="6536724" y="4782559"/>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02" name="TextBox 101">
            <a:extLst>
              <a:ext uri="{FF2B5EF4-FFF2-40B4-BE49-F238E27FC236}">
                <a16:creationId xmlns:a16="http://schemas.microsoft.com/office/drawing/2014/main" id="{DCF42699-6C97-C34E-830F-A6D59A9E68A1}"/>
              </a:ext>
            </a:extLst>
          </p:cNvPr>
          <p:cNvSpPr txBox="1"/>
          <p:nvPr/>
        </p:nvSpPr>
        <p:spPr>
          <a:xfrm>
            <a:off x="6437736" y="5211715"/>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103" name="Straight Arrow Connector 102">
            <a:extLst>
              <a:ext uri="{FF2B5EF4-FFF2-40B4-BE49-F238E27FC236}">
                <a16:creationId xmlns:a16="http://schemas.microsoft.com/office/drawing/2014/main" id="{DD843A65-75E1-F545-B48E-912C8754DA86}"/>
              </a:ext>
            </a:extLst>
          </p:cNvPr>
          <p:cNvCxnSpPr>
            <a:stCxn id="73" idx="2"/>
            <a:endCxn id="93" idx="6"/>
          </p:cNvCxnSpPr>
          <p:nvPr/>
        </p:nvCxnSpPr>
        <p:spPr>
          <a:xfrm flipH="1" flipV="1">
            <a:off x="6135270" y="4133644"/>
            <a:ext cx="344523" cy="264284"/>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F131695D-3371-5442-999D-BA7E2FC99A62}"/>
              </a:ext>
            </a:extLst>
          </p:cNvPr>
          <p:cNvCxnSpPr>
            <a:stCxn id="90" idx="1"/>
            <a:endCxn id="93" idx="5"/>
          </p:cNvCxnSpPr>
          <p:nvPr/>
        </p:nvCxnSpPr>
        <p:spPr>
          <a:xfrm flipH="1" flipV="1">
            <a:off x="6072872" y="4282190"/>
            <a:ext cx="233866" cy="620224"/>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396FE3E7-442A-5D4F-B478-D8249C13C1C9}"/>
              </a:ext>
            </a:extLst>
          </p:cNvPr>
          <p:cNvCxnSpPr>
            <a:cxnSpLocks/>
            <a:stCxn id="93" idx="1"/>
            <a:endCxn id="96" idx="6"/>
          </p:cNvCxnSpPr>
          <p:nvPr/>
        </p:nvCxnSpPr>
        <p:spPr>
          <a:xfrm flipH="1" flipV="1">
            <a:off x="5307871" y="3822689"/>
            <a:ext cx="463719" cy="162409"/>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08" name="Rounded Rectangle 107">
            <a:extLst>
              <a:ext uri="{FF2B5EF4-FFF2-40B4-BE49-F238E27FC236}">
                <a16:creationId xmlns:a16="http://schemas.microsoft.com/office/drawing/2014/main" id="{124A9578-45F7-8F44-8D62-5CE594863BC4}"/>
              </a:ext>
            </a:extLst>
          </p:cNvPr>
          <p:cNvSpPr/>
          <p:nvPr/>
        </p:nvSpPr>
        <p:spPr>
          <a:xfrm>
            <a:off x="4808782" y="400348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RTR-C</a:t>
            </a:r>
          </a:p>
        </p:txBody>
      </p:sp>
      <p:grpSp>
        <p:nvGrpSpPr>
          <p:cNvPr id="442" name="Group 441"/>
          <p:cNvGrpSpPr/>
          <p:nvPr/>
        </p:nvGrpSpPr>
        <p:grpSpPr>
          <a:xfrm>
            <a:off x="5820785" y="2127891"/>
            <a:ext cx="426078" cy="420152"/>
            <a:chOff x="4381601" y="3173124"/>
            <a:chExt cx="473632" cy="473632"/>
          </a:xfrm>
          <a:solidFill>
            <a:srgbClr val="92D050"/>
          </a:solidFill>
        </p:grpSpPr>
        <p:sp>
          <p:nvSpPr>
            <p:cNvPr id="443" name="Oval 44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44" name="Picture 44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78" name="Curved Connector 77"/>
          <p:cNvCxnSpPr>
            <a:stCxn id="436" idx="0"/>
            <a:endCxn id="443" idx="7"/>
          </p:cNvCxnSpPr>
          <p:nvPr/>
        </p:nvCxnSpPr>
        <p:spPr>
          <a:xfrm rot="16200000" flipH="1" flipV="1">
            <a:off x="6281605" y="1961861"/>
            <a:ext cx="130420" cy="324700"/>
          </a:xfrm>
          <a:prstGeom prst="curvedConnector3">
            <a:avLst>
              <a:gd name="adj1" fmla="val -175280"/>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nvGrpSpPr>
          <p:cNvPr id="132" name="Group 131">
            <a:extLst>
              <a:ext uri="{FF2B5EF4-FFF2-40B4-BE49-F238E27FC236}">
                <a16:creationId xmlns:a16="http://schemas.microsoft.com/office/drawing/2014/main" id="{AFC99AEE-4BAF-D246-809D-668D5607B8C8}"/>
              </a:ext>
            </a:extLst>
          </p:cNvPr>
          <p:cNvGrpSpPr/>
          <p:nvPr/>
        </p:nvGrpSpPr>
        <p:grpSpPr>
          <a:xfrm>
            <a:off x="4624292" y="3154948"/>
            <a:ext cx="426078" cy="420152"/>
            <a:chOff x="4381601" y="3173124"/>
            <a:chExt cx="473632" cy="473632"/>
          </a:xfrm>
          <a:solidFill>
            <a:srgbClr val="92D050"/>
          </a:solidFill>
        </p:grpSpPr>
        <p:sp>
          <p:nvSpPr>
            <p:cNvPr id="133" name="Oval 132">
              <a:extLst>
                <a:ext uri="{FF2B5EF4-FFF2-40B4-BE49-F238E27FC236}">
                  <a16:creationId xmlns:a16="http://schemas.microsoft.com/office/drawing/2014/main" id="{6BF9B1A2-7A98-9E4F-8EA1-1503AD37DA7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4" name="Picture 133" descr="router arrows.emf">
              <a:extLst>
                <a:ext uri="{FF2B5EF4-FFF2-40B4-BE49-F238E27FC236}">
                  <a16:creationId xmlns:a16="http://schemas.microsoft.com/office/drawing/2014/main" id="{37C53EA3-DBD5-384D-B7EE-2ED6232913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135" name="Curved Connector 134">
            <a:extLst>
              <a:ext uri="{FF2B5EF4-FFF2-40B4-BE49-F238E27FC236}">
                <a16:creationId xmlns:a16="http://schemas.microsoft.com/office/drawing/2014/main" id="{948700D1-6888-3B48-B8BF-68D9771DC152}"/>
              </a:ext>
            </a:extLst>
          </p:cNvPr>
          <p:cNvCxnSpPr>
            <a:cxnSpLocks/>
            <a:stCxn id="96" idx="7"/>
            <a:endCxn id="133" idx="6"/>
          </p:cNvCxnSpPr>
          <p:nvPr/>
        </p:nvCxnSpPr>
        <p:spPr>
          <a:xfrm rot="16200000" flipV="1">
            <a:off x="4993363" y="3422032"/>
            <a:ext cx="309119" cy="195103"/>
          </a:xfrm>
          <a:prstGeom prst="curvedConnector2">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BECB515B-B6A2-4944-A5D3-00CD0C54C60C}"/>
              </a:ext>
            </a:extLst>
          </p:cNvPr>
          <p:cNvGrpSpPr/>
          <p:nvPr/>
        </p:nvGrpSpPr>
        <p:grpSpPr>
          <a:xfrm>
            <a:off x="4881793" y="3612613"/>
            <a:ext cx="426078" cy="420152"/>
            <a:chOff x="4381601" y="3173124"/>
            <a:chExt cx="473632" cy="473632"/>
          </a:xfrm>
          <a:solidFill>
            <a:srgbClr val="FF0000"/>
          </a:solidFill>
        </p:grpSpPr>
        <p:sp>
          <p:nvSpPr>
            <p:cNvPr id="96" name="Oval 95">
              <a:extLst>
                <a:ext uri="{FF2B5EF4-FFF2-40B4-BE49-F238E27FC236}">
                  <a16:creationId xmlns:a16="http://schemas.microsoft.com/office/drawing/2014/main" id="{9CF18B92-95BD-3443-AAF3-D11555443FC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8" name="Picture 97" descr="router arrows.emf">
              <a:extLst>
                <a:ext uri="{FF2B5EF4-FFF2-40B4-BE49-F238E27FC236}">
                  <a16:creationId xmlns:a16="http://schemas.microsoft.com/office/drawing/2014/main" id="{8F460261-A0D4-2D4B-8EE5-992501381C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435" name="Group 434"/>
          <p:cNvGrpSpPr/>
          <p:nvPr/>
        </p:nvGrpSpPr>
        <p:grpSpPr>
          <a:xfrm>
            <a:off x="6296126" y="2059001"/>
            <a:ext cx="426078" cy="420152"/>
            <a:chOff x="4381601" y="3173124"/>
            <a:chExt cx="473632" cy="473632"/>
          </a:xfrm>
          <a:solidFill>
            <a:srgbClr val="FF0000"/>
          </a:solidFill>
        </p:grpSpPr>
        <p:sp>
          <p:nvSpPr>
            <p:cNvPr id="436" name="Oval 435"/>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37" name="Picture 43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139" name="Straight Arrow Connector 138">
            <a:extLst>
              <a:ext uri="{FF2B5EF4-FFF2-40B4-BE49-F238E27FC236}">
                <a16:creationId xmlns:a16="http://schemas.microsoft.com/office/drawing/2014/main" id="{E3D91033-2B8D-CA4D-9C14-F5E095878CB8}"/>
              </a:ext>
            </a:extLst>
          </p:cNvPr>
          <p:cNvCxnSpPr>
            <a:cxnSpLocks/>
            <a:endCxn id="150" idx="3"/>
          </p:cNvCxnSpPr>
          <p:nvPr/>
        </p:nvCxnSpPr>
        <p:spPr>
          <a:xfrm flipV="1">
            <a:off x="5452242" y="3053528"/>
            <a:ext cx="202245" cy="203822"/>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2" name="TextBox 141">
            <a:extLst>
              <a:ext uri="{FF2B5EF4-FFF2-40B4-BE49-F238E27FC236}">
                <a16:creationId xmlns:a16="http://schemas.microsoft.com/office/drawing/2014/main" id="{E5C61AB3-069D-F84A-A55F-76A653059C3B}"/>
              </a:ext>
            </a:extLst>
          </p:cNvPr>
          <p:cNvSpPr txBox="1"/>
          <p:nvPr/>
        </p:nvSpPr>
        <p:spPr>
          <a:xfrm>
            <a:off x="5547544" y="3141802"/>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49" name="Group 148">
            <a:extLst>
              <a:ext uri="{FF2B5EF4-FFF2-40B4-BE49-F238E27FC236}">
                <a16:creationId xmlns:a16="http://schemas.microsoft.com/office/drawing/2014/main" id="{E4D8CC20-F2BE-1E4F-BFF6-35F15AF743E2}"/>
              </a:ext>
            </a:extLst>
          </p:cNvPr>
          <p:cNvGrpSpPr/>
          <p:nvPr/>
        </p:nvGrpSpPr>
        <p:grpSpPr>
          <a:xfrm>
            <a:off x="5617669" y="2841921"/>
            <a:ext cx="251410" cy="247913"/>
            <a:chOff x="4381601" y="3173124"/>
            <a:chExt cx="473632" cy="473632"/>
          </a:xfrm>
          <a:solidFill>
            <a:srgbClr val="92D050"/>
          </a:solidFill>
        </p:grpSpPr>
        <p:sp>
          <p:nvSpPr>
            <p:cNvPr id="150" name="Oval 149">
              <a:extLst>
                <a:ext uri="{FF2B5EF4-FFF2-40B4-BE49-F238E27FC236}">
                  <a16:creationId xmlns:a16="http://schemas.microsoft.com/office/drawing/2014/main" id="{9809FE28-9331-7749-8499-6F94E633CF8D}"/>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1" name="Picture 150" descr="router arrows.emf">
              <a:extLst>
                <a:ext uri="{FF2B5EF4-FFF2-40B4-BE49-F238E27FC236}">
                  <a16:creationId xmlns:a16="http://schemas.microsoft.com/office/drawing/2014/main" id="{E2202F72-916D-634A-A89F-33A9FB24F0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2" name="Group 151">
            <a:extLst>
              <a:ext uri="{FF2B5EF4-FFF2-40B4-BE49-F238E27FC236}">
                <a16:creationId xmlns:a16="http://schemas.microsoft.com/office/drawing/2014/main" id="{A993D861-B595-7D45-9CC4-14E19E310EFD}"/>
              </a:ext>
            </a:extLst>
          </p:cNvPr>
          <p:cNvGrpSpPr/>
          <p:nvPr/>
        </p:nvGrpSpPr>
        <p:grpSpPr>
          <a:xfrm>
            <a:off x="5276383" y="3222437"/>
            <a:ext cx="251410" cy="247913"/>
            <a:chOff x="4381601" y="3173124"/>
            <a:chExt cx="473632" cy="473632"/>
          </a:xfrm>
          <a:solidFill>
            <a:srgbClr val="92D050"/>
          </a:solidFill>
        </p:grpSpPr>
        <p:sp>
          <p:nvSpPr>
            <p:cNvPr id="153" name="Oval 152">
              <a:extLst>
                <a:ext uri="{FF2B5EF4-FFF2-40B4-BE49-F238E27FC236}">
                  <a16:creationId xmlns:a16="http://schemas.microsoft.com/office/drawing/2014/main" id="{94C79BDB-2073-B34B-94BF-29FA5BF4329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4" name="Picture 153" descr="router arrows.emf">
              <a:extLst>
                <a:ext uri="{FF2B5EF4-FFF2-40B4-BE49-F238E27FC236}">
                  <a16:creationId xmlns:a16="http://schemas.microsoft.com/office/drawing/2014/main" id="{2B267C3F-3704-2441-A9D9-C827AC399B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cxnSp>
        <p:nvCxnSpPr>
          <p:cNvPr id="137" name="Straight Connector 136">
            <a:extLst>
              <a:ext uri="{FF2B5EF4-FFF2-40B4-BE49-F238E27FC236}">
                <a16:creationId xmlns:a16="http://schemas.microsoft.com/office/drawing/2014/main" id="{2116B311-61BA-8847-AE97-5693E9F8C72F}"/>
              </a:ext>
            </a:extLst>
          </p:cNvPr>
          <p:cNvCxnSpPr>
            <a:cxnSpLocks/>
            <a:stCxn id="133" idx="7"/>
            <a:endCxn id="443" idx="3"/>
          </p:cNvCxnSpPr>
          <p:nvPr/>
        </p:nvCxnSpPr>
        <p:spPr>
          <a:xfrm flipV="1">
            <a:off x="4987972" y="2486513"/>
            <a:ext cx="895211" cy="729965"/>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9EA59B5E-0FC3-9740-82BB-9215F3D18677}"/>
              </a:ext>
            </a:extLst>
          </p:cNvPr>
          <p:cNvCxnSpPr>
            <a:cxnSpLocks/>
            <a:stCxn id="80" idx="4"/>
            <a:endCxn id="461" idx="0"/>
          </p:cNvCxnSpPr>
          <p:nvPr/>
        </p:nvCxnSpPr>
        <p:spPr>
          <a:xfrm>
            <a:off x="8319598" y="3268514"/>
            <a:ext cx="372219" cy="1196208"/>
          </a:xfrm>
          <a:prstGeom prst="line">
            <a:avLst/>
          </a:prstGeom>
          <a:ln>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AC6505DD-411C-F540-A74F-65459107C87F}"/>
              </a:ext>
            </a:extLst>
          </p:cNvPr>
          <p:cNvSpPr txBox="1"/>
          <p:nvPr/>
        </p:nvSpPr>
        <p:spPr>
          <a:xfrm>
            <a:off x="4558003" y="2293666"/>
            <a:ext cx="963320" cy="577081"/>
          </a:xfrm>
          <a:prstGeom prst="rect">
            <a:avLst/>
          </a:prstGeom>
          <a:noFill/>
        </p:spPr>
        <p:txBody>
          <a:bodyPr wrap="square" rtlCol="0">
            <a:spAutoFit/>
          </a:bodyPr>
          <a:lstStyle/>
          <a:p>
            <a:pPr algn="ctr"/>
            <a:r>
              <a:rPr lang="en-US" sz="1050" dirty="0">
                <a:solidFill>
                  <a:srgbClr val="00B050"/>
                </a:solidFill>
                <a:latin typeface="+mn-lt"/>
              </a:rPr>
              <a:t>Mapping System Federation</a:t>
            </a:r>
          </a:p>
        </p:txBody>
      </p:sp>
      <p:sp>
        <p:nvSpPr>
          <p:cNvPr id="168" name="Oval 167">
            <a:extLst>
              <a:ext uri="{FF2B5EF4-FFF2-40B4-BE49-F238E27FC236}">
                <a16:creationId xmlns:a16="http://schemas.microsoft.com/office/drawing/2014/main" id="{716420BC-F0E1-FE4B-B982-3FE36A15B9C5}"/>
              </a:ext>
            </a:extLst>
          </p:cNvPr>
          <p:cNvSpPr/>
          <p:nvPr/>
        </p:nvSpPr>
        <p:spPr>
          <a:xfrm>
            <a:off x="4298332" y="1587181"/>
            <a:ext cx="2272500" cy="2282179"/>
          </a:xfrm>
          <a:prstGeom prst="ellipse">
            <a:avLst/>
          </a:prstGeom>
          <a:noFill/>
          <a:ln>
            <a:solidFill>
              <a:srgbClr val="C0000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9" name="TextBox 168">
            <a:extLst>
              <a:ext uri="{FF2B5EF4-FFF2-40B4-BE49-F238E27FC236}">
                <a16:creationId xmlns:a16="http://schemas.microsoft.com/office/drawing/2014/main" id="{61553B42-C0A0-C943-9D90-611C6DC034D8}"/>
              </a:ext>
            </a:extLst>
          </p:cNvPr>
          <p:cNvSpPr txBox="1"/>
          <p:nvPr/>
        </p:nvSpPr>
        <p:spPr>
          <a:xfrm>
            <a:off x="5012581" y="1659643"/>
            <a:ext cx="1009103" cy="369332"/>
          </a:xfrm>
          <a:prstGeom prst="rect">
            <a:avLst/>
          </a:prstGeom>
          <a:noFill/>
        </p:spPr>
        <p:txBody>
          <a:bodyPr wrap="square" rtlCol="0">
            <a:spAutoFit/>
          </a:bodyPr>
          <a:lstStyle/>
          <a:p>
            <a:r>
              <a:rPr lang="en-US" b="1" dirty="0" err="1">
                <a:solidFill>
                  <a:srgbClr val="C00000"/>
                </a:solidFill>
                <a:latin typeface="+mn-lt"/>
              </a:rPr>
              <a:t>Uberlay</a:t>
            </a:r>
            <a:endParaRPr lang="en-US" b="1" dirty="0">
              <a:solidFill>
                <a:srgbClr val="C00000"/>
              </a:solidFill>
              <a:latin typeface="+mn-lt"/>
            </a:endParaRPr>
          </a:p>
        </p:txBody>
      </p:sp>
      <p:sp>
        <p:nvSpPr>
          <p:cNvPr id="12" name="TextBox 11">
            <a:extLst>
              <a:ext uri="{FF2B5EF4-FFF2-40B4-BE49-F238E27FC236}">
                <a16:creationId xmlns:a16="http://schemas.microsoft.com/office/drawing/2014/main" id="{B17ABFAB-7C16-9346-BC3C-E9EABA76E5BC}"/>
              </a:ext>
            </a:extLst>
          </p:cNvPr>
          <p:cNvSpPr txBox="1"/>
          <p:nvPr/>
        </p:nvSpPr>
        <p:spPr>
          <a:xfrm>
            <a:off x="248596" y="1217849"/>
            <a:ext cx="4129613" cy="3539430"/>
          </a:xfrm>
          <a:prstGeom prst="rect">
            <a:avLst/>
          </a:prstGeom>
          <a:noFill/>
        </p:spPr>
        <p:txBody>
          <a:bodyPr wrap="square" rtlCol="0">
            <a:spAutoFit/>
          </a:bodyPr>
          <a:lstStyle/>
          <a:p>
            <a:pPr marL="342900" indent="-342900">
              <a:buFont typeface="Arial" panose="020B0604020202020204" pitchFamily="34" charset="0"/>
              <a:buChar char="•"/>
            </a:pPr>
            <a:r>
              <a:rPr lang="en-US" sz="1400" dirty="0">
                <a:latin typeface="+mn-lt"/>
              </a:rPr>
              <a:t>Aircraft connects to more than one CSP</a:t>
            </a:r>
          </a:p>
          <a:p>
            <a:pPr marL="342900" indent="-342900">
              <a:buFont typeface="Arial" panose="020B0604020202020204" pitchFamily="34" charset="0"/>
              <a:buChar char="•"/>
            </a:pPr>
            <a:r>
              <a:rPr lang="en-US" sz="1400" dirty="0">
                <a:latin typeface="+mn-lt"/>
              </a:rPr>
              <a:t>Aircraft sends communication preferences to A/G-Rs (A/G Interface) per GB-LISP</a:t>
            </a:r>
          </a:p>
          <a:p>
            <a:pPr marL="800100" lvl="1" indent="-342900">
              <a:buFont typeface="Arial" panose="020B0604020202020204" pitchFamily="34" charset="0"/>
              <a:buChar char="•"/>
            </a:pPr>
            <a:r>
              <a:rPr lang="en-US" sz="1400" dirty="0">
                <a:latin typeface="+mn-lt"/>
              </a:rPr>
              <a:t>Mappings are registered with matching Priorities and Weights</a:t>
            </a:r>
          </a:p>
          <a:p>
            <a:pPr marL="800100" lvl="1" indent="-342900">
              <a:buFont typeface="Arial" panose="020B0604020202020204" pitchFamily="34" charset="0"/>
              <a:buChar char="•"/>
            </a:pPr>
            <a:r>
              <a:rPr lang="en-US" sz="1400" dirty="0">
                <a:latin typeface="+mn-lt"/>
              </a:rPr>
              <a:t>Aircraft signals whether it is leaving a link or adding new links</a:t>
            </a:r>
          </a:p>
          <a:p>
            <a:pPr marL="342900" indent="-342900">
              <a:buFont typeface="Arial" panose="020B0604020202020204" pitchFamily="34" charset="0"/>
              <a:buChar char="•"/>
            </a:pPr>
            <a:r>
              <a:rPr lang="en-US" sz="1400" dirty="0">
                <a:latin typeface="+mn-lt"/>
              </a:rPr>
              <a:t>RTRs register the separate Aircraft mappings in the different </a:t>
            </a:r>
            <a:r>
              <a:rPr lang="en-US" sz="1400" dirty="0" err="1">
                <a:latin typeface="+mn-lt"/>
              </a:rPr>
              <a:t>Uberlay</a:t>
            </a:r>
            <a:r>
              <a:rPr lang="en-US" sz="1400" dirty="0">
                <a:latin typeface="+mn-lt"/>
              </a:rPr>
              <a:t> Map Servers</a:t>
            </a:r>
          </a:p>
          <a:p>
            <a:pPr marL="342900" indent="-342900">
              <a:buFont typeface="Arial" panose="020B0604020202020204" pitchFamily="34" charset="0"/>
              <a:buChar char="•"/>
            </a:pPr>
            <a:r>
              <a:rPr lang="en-US" sz="1400" dirty="0">
                <a:latin typeface="+mn-lt"/>
              </a:rPr>
              <a:t>Federated MS must merge the mappings for the aircraft</a:t>
            </a:r>
          </a:p>
          <a:p>
            <a:pPr marL="800100" lvl="1" indent="-342900">
              <a:buFont typeface="Arial" panose="020B0604020202020204" pitchFamily="34" charset="0"/>
              <a:buChar char="•"/>
            </a:pPr>
            <a:r>
              <a:rPr lang="en-US" sz="1400" dirty="0">
                <a:latin typeface="+mn-lt"/>
              </a:rPr>
              <a:t>Map-Notifications</a:t>
            </a:r>
          </a:p>
          <a:p>
            <a:pPr marL="800100" lvl="1" indent="-342900">
              <a:buFont typeface="Arial" panose="020B0604020202020204" pitchFamily="34" charset="0"/>
              <a:buChar char="•"/>
            </a:pPr>
            <a:r>
              <a:rPr lang="en-US" sz="1400" dirty="0">
                <a:latin typeface="+mn-lt"/>
              </a:rPr>
              <a:t>LISP-decent updates</a:t>
            </a:r>
          </a:p>
          <a:p>
            <a:pPr marL="800100" lvl="1" indent="-342900">
              <a:buFont typeface="Arial" panose="020B0604020202020204" pitchFamily="34" charset="0"/>
              <a:buChar char="•"/>
            </a:pPr>
            <a:r>
              <a:rPr lang="en-US" sz="1400" dirty="0">
                <a:latin typeface="+mn-lt"/>
              </a:rPr>
              <a:t>Others?</a:t>
            </a:r>
          </a:p>
          <a:p>
            <a:pPr marL="800100" lvl="1" indent="-342900">
              <a:buFont typeface="Arial" panose="020B0604020202020204" pitchFamily="34" charset="0"/>
              <a:buChar char="•"/>
            </a:pPr>
            <a:r>
              <a:rPr lang="en-US" sz="1400" dirty="0">
                <a:latin typeface="+mn-lt"/>
              </a:rPr>
              <a:t>Discuss whether there is a need for a site or region identifier</a:t>
            </a:r>
          </a:p>
        </p:txBody>
      </p:sp>
      <p:sp>
        <p:nvSpPr>
          <p:cNvPr id="170" name="Rounded Rectangle 169">
            <a:extLst>
              <a:ext uri="{FF2B5EF4-FFF2-40B4-BE49-F238E27FC236}">
                <a16:creationId xmlns:a16="http://schemas.microsoft.com/office/drawing/2014/main" id="{BC168DB3-629E-3C4C-ABFA-C9305869CB30}"/>
              </a:ext>
            </a:extLst>
          </p:cNvPr>
          <p:cNvSpPr/>
          <p:nvPr/>
        </p:nvSpPr>
        <p:spPr>
          <a:xfrm>
            <a:off x="4162724" y="3436600"/>
            <a:ext cx="536538" cy="206015"/>
          </a:xfrm>
          <a:prstGeom prst="roundRect">
            <a:avLst/>
          </a:prstGeom>
          <a:solidFill>
            <a:srgbClr val="FFFFFF"/>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B050"/>
                </a:solidFill>
              </a:rPr>
              <a:t>MS-U-C</a:t>
            </a:r>
          </a:p>
        </p:txBody>
      </p:sp>
      <p:sp>
        <p:nvSpPr>
          <p:cNvPr id="171" name="Rounded Rectangle 170">
            <a:extLst>
              <a:ext uri="{FF2B5EF4-FFF2-40B4-BE49-F238E27FC236}">
                <a16:creationId xmlns:a16="http://schemas.microsoft.com/office/drawing/2014/main" id="{ED8C4047-C395-924F-8B70-2E5F99DEAACD}"/>
              </a:ext>
            </a:extLst>
          </p:cNvPr>
          <p:cNvSpPr/>
          <p:nvPr/>
        </p:nvSpPr>
        <p:spPr>
          <a:xfrm>
            <a:off x="5368047" y="2084913"/>
            <a:ext cx="536538" cy="206015"/>
          </a:xfrm>
          <a:prstGeom prst="roundRect">
            <a:avLst/>
          </a:prstGeom>
          <a:solidFill>
            <a:srgbClr val="FFFFFF"/>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B050"/>
                </a:solidFill>
              </a:rPr>
              <a:t>MS-U-B</a:t>
            </a:r>
          </a:p>
        </p:txBody>
      </p:sp>
    </p:spTree>
    <p:extLst>
      <p:ext uri="{BB962C8B-B14F-4D97-AF65-F5344CB8AC3E}">
        <p14:creationId xmlns:p14="http://schemas.microsoft.com/office/powerpoint/2010/main" val="1107347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8" name="Cloud 127">
            <a:extLst>
              <a:ext uri="{FF2B5EF4-FFF2-40B4-BE49-F238E27FC236}">
                <a16:creationId xmlns:a16="http://schemas.microsoft.com/office/drawing/2014/main" id="{7B227948-3AC9-CE47-8B17-0CFE26ECA7D7}"/>
              </a:ext>
            </a:extLst>
          </p:cNvPr>
          <p:cNvSpPr/>
          <p:nvPr/>
        </p:nvSpPr>
        <p:spPr>
          <a:xfrm>
            <a:off x="7799640" y="1177265"/>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165" name="Cloud 164">
            <a:extLst>
              <a:ext uri="{FF2B5EF4-FFF2-40B4-BE49-F238E27FC236}">
                <a16:creationId xmlns:a16="http://schemas.microsoft.com/office/drawing/2014/main" id="{7AF76284-B583-E541-8C82-FDB3E2B35E1D}"/>
              </a:ext>
            </a:extLst>
          </p:cNvPr>
          <p:cNvSpPr/>
          <p:nvPr/>
        </p:nvSpPr>
        <p:spPr>
          <a:xfrm>
            <a:off x="140507" y="1295507"/>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3" name="Title 2"/>
          <p:cNvSpPr>
            <a:spLocks noGrp="1"/>
          </p:cNvSpPr>
          <p:nvPr>
            <p:ph type="title"/>
          </p:nvPr>
        </p:nvSpPr>
        <p:spPr/>
        <p:txBody>
          <a:bodyPr/>
          <a:lstStyle/>
          <a:p>
            <a:r>
              <a:rPr lang="en-US" dirty="0"/>
              <a:t>ICAO – Use Case 4 – Path Preference</a:t>
            </a:r>
          </a:p>
        </p:txBody>
      </p:sp>
      <p:sp>
        <p:nvSpPr>
          <p:cNvPr id="31" name="Cloud 30"/>
          <p:cNvSpPr/>
          <p:nvPr/>
        </p:nvSpPr>
        <p:spPr>
          <a:xfrm>
            <a:off x="622984" y="1720668"/>
            <a:ext cx="3399241" cy="1546551"/>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A</a:t>
            </a:r>
          </a:p>
        </p:txBody>
      </p:sp>
      <p:grpSp>
        <p:nvGrpSpPr>
          <p:cNvPr id="32" name="Group 31"/>
          <p:cNvGrpSpPr/>
          <p:nvPr/>
        </p:nvGrpSpPr>
        <p:grpSpPr>
          <a:xfrm>
            <a:off x="1920425" y="1623272"/>
            <a:ext cx="426078" cy="420152"/>
            <a:chOff x="4381601" y="3173124"/>
            <a:chExt cx="473632" cy="473632"/>
          </a:xfrm>
          <a:solidFill>
            <a:srgbClr val="92D050"/>
          </a:solidFill>
        </p:grpSpPr>
        <p:sp>
          <p:nvSpPr>
            <p:cNvPr id="33" name="Oval 3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4" name="Picture 3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40" name="Group 39"/>
          <p:cNvGrpSpPr/>
          <p:nvPr/>
        </p:nvGrpSpPr>
        <p:grpSpPr>
          <a:xfrm>
            <a:off x="791858" y="2888707"/>
            <a:ext cx="426078" cy="420152"/>
            <a:chOff x="4381601" y="3173124"/>
            <a:chExt cx="473632" cy="473632"/>
          </a:xfrm>
        </p:grpSpPr>
        <p:sp>
          <p:nvSpPr>
            <p:cNvPr id="41" name="Oval 4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2" name="Picture 4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44" name="Group 43"/>
          <p:cNvGrpSpPr/>
          <p:nvPr/>
        </p:nvGrpSpPr>
        <p:grpSpPr>
          <a:xfrm>
            <a:off x="606315" y="1902220"/>
            <a:ext cx="426078" cy="420152"/>
            <a:chOff x="4381601" y="3173124"/>
            <a:chExt cx="473632" cy="473632"/>
          </a:xfrm>
        </p:grpSpPr>
        <p:sp>
          <p:nvSpPr>
            <p:cNvPr id="45" name="Oval 4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 name="Picture 45"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74" name="Cloud 73"/>
          <p:cNvSpPr/>
          <p:nvPr/>
        </p:nvSpPr>
        <p:spPr>
          <a:xfrm>
            <a:off x="5603275" y="1892907"/>
            <a:ext cx="2958671" cy="1523592"/>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B</a:t>
            </a:r>
          </a:p>
        </p:txBody>
      </p:sp>
      <p:grpSp>
        <p:nvGrpSpPr>
          <p:cNvPr id="75" name="Group 74"/>
          <p:cNvGrpSpPr/>
          <p:nvPr/>
        </p:nvGrpSpPr>
        <p:grpSpPr>
          <a:xfrm>
            <a:off x="8222010" y="1866237"/>
            <a:ext cx="426078" cy="420152"/>
            <a:chOff x="4381601" y="3173124"/>
            <a:chExt cx="473632" cy="473632"/>
          </a:xfrm>
        </p:grpSpPr>
        <p:sp>
          <p:nvSpPr>
            <p:cNvPr id="76" name="Oval 75"/>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9" name="Group 78"/>
          <p:cNvGrpSpPr/>
          <p:nvPr/>
        </p:nvGrpSpPr>
        <p:grpSpPr>
          <a:xfrm>
            <a:off x="8106559" y="2848362"/>
            <a:ext cx="426078" cy="420152"/>
            <a:chOff x="4381601" y="3173124"/>
            <a:chExt cx="473632" cy="473632"/>
          </a:xfrm>
        </p:grpSpPr>
        <p:sp>
          <p:nvSpPr>
            <p:cNvPr id="80" name="Oval 79"/>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1" name="Picture 8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87" name="Group 86"/>
          <p:cNvGrpSpPr/>
          <p:nvPr/>
        </p:nvGrpSpPr>
        <p:grpSpPr>
          <a:xfrm>
            <a:off x="7196990" y="1720668"/>
            <a:ext cx="426078" cy="420152"/>
            <a:chOff x="4381601" y="3173124"/>
            <a:chExt cx="473632" cy="473632"/>
          </a:xfrm>
          <a:solidFill>
            <a:srgbClr val="92D050"/>
          </a:solidFill>
        </p:grpSpPr>
        <p:sp>
          <p:nvSpPr>
            <p:cNvPr id="88" name="Oval 87"/>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9" name="Picture 88"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464" name="Straight Connector 463"/>
          <p:cNvCxnSpPr>
            <a:cxnSpLocks/>
            <a:stCxn id="45" idx="0"/>
          </p:cNvCxnSpPr>
          <p:nvPr/>
        </p:nvCxnSpPr>
        <p:spPr>
          <a:xfrm flipV="1">
            <a:off x="819354" y="1411212"/>
            <a:ext cx="0" cy="49100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0" name="Rounded Rectangle 109"/>
          <p:cNvSpPr/>
          <p:nvPr/>
        </p:nvSpPr>
        <p:spPr>
          <a:xfrm>
            <a:off x="196613" y="180145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2" name="Rounded Rectangle 111"/>
          <p:cNvSpPr/>
          <p:nvPr/>
        </p:nvSpPr>
        <p:spPr>
          <a:xfrm>
            <a:off x="8444457" y="1709022"/>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3" name="Rounded Rectangle 112"/>
          <p:cNvSpPr/>
          <p:nvPr/>
        </p:nvSpPr>
        <p:spPr>
          <a:xfrm>
            <a:off x="8398943" y="279003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14" name="Rounded Rectangle 113"/>
          <p:cNvSpPr/>
          <p:nvPr/>
        </p:nvSpPr>
        <p:spPr>
          <a:xfrm>
            <a:off x="389428" y="279826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sp>
        <p:nvSpPr>
          <p:cNvPr id="39" name="TextBox 38"/>
          <p:cNvSpPr txBox="1"/>
          <p:nvPr/>
        </p:nvSpPr>
        <p:spPr>
          <a:xfrm>
            <a:off x="187542" y="3233988"/>
            <a:ext cx="471604" cy="253916"/>
          </a:xfrm>
          <a:prstGeom prst="rect">
            <a:avLst/>
          </a:prstGeom>
          <a:noFill/>
        </p:spPr>
        <p:txBody>
          <a:bodyPr wrap="none" rtlCol="0">
            <a:spAutoFit/>
          </a:bodyPr>
          <a:lstStyle/>
          <a:p>
            <a:r>
              <a:rPr lang="en-US" sz="1050" dirty="0">
                <a:latin typeface="+mn-lt"/>
              </a:rPr>
              <a:t>AOC</a:t>
            </a:r>
          </a:p>
        </p:txBody>
      </p:sp>
      <p:sp>
        <p:nvSpPr>
          <p:cNvPr id="97" name="TextBox 96"/>
          <p:cNvSpPr txBox="1"/>
          <p:nvPr/>
        </p:nvSpPr>
        <p:spPr>
          <a:xfrm>
            <a:off x="8299955" y="3219193"/>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47" name="Straight Arrow Connector 46"/>
          <p:cNvCxnSpPr>
            <a:stCxn id="45" idx="6"/>
            <a:endCxn id="33" idx="2"/>
          </p:cNvCxnSpPr>
          <p:nvPr/>
        </p:nvCxnSpPr>
        <p:spPr>
          <a:xfrm flipV="1">
            <a:off x="1032393" y="1833348"/>
            <a:ext cx="888032" cy="278948"/>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stCxn id="41" idx="7"/>
            <a:endCxn id="33" idx="3"/>
          </p:cNvCxnSpPr>
          <p:nvPr/>
        </p:nvCxnSpPr>
        <p:spPr>
          <a:xfrm flipV="1">
            <a:off x="1155538" y="1981894"/>
            <a:ext cx="827285" cy="968343"/>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cxnSpLocks/>
            <a:stCxn id="33" idx="5"/>
          </p:cNvCxnSpPr>
          <p:nvPr/>
        </p:nvCxnSpPr>
        <p:spPr>
          <a:xfrm>
            <a:off x="2284105" y="1981894"/>
            <a:ext cx="600256" cy="53378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76" idx="2"/>
            <a:endCxn id="88" idx="6"/>
          </p:cNvCxnSpPr>
          <p:nvPr/>
        </p:nvCxnSpPr>
        <p:spPr>
          <a:xfrm flipH="1" flipV="1">
            <a:off x="7623068" y="1930744"/>
            <a:ext cx="598942" cy="145569"/>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80" idx="1"/>
            <a:endCxn id="88" idx="5"/>
          </p:cNvCxnSpPr>
          <p:nvPr/>
        </p:nvCxnSpPr>
        <p:spPr>
          <a:xfrm flipH="1" flipV="1">
            <a:off x="7560670" y="2079290"/>
            <a:ext cx="608287" cy="830602"/>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a:stCxn id="88" idx="3"/>
            <a:endCxn id="436" idx="6"/>
          </p:cNvCxnSpPr>
          <p:nvPr/>
        </p:nvCxnSpPr>
        <p:spPr>
          <a:xfrm flipH="1">
            <a:off x="6722204" y="2079290"/>
            <a:ext cx="537184" cy="18978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25" name="Rounded Rectangle 124"/>
          <p:cNvSpPr/>
          <p:nvPr/>
        </p:nvSpPr>
        <p:spPr>
          <a:xfrm>
            <a:off x="2540354" y="284192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sp>
        <p:nvSpPr>
          <p:cNvPr id="126" name="Rounded Rectangle 125"/>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sp>
        <p:nvSpPr>
          <p:cNvPr id="71" name="Cloud 70">
            <a:extLst>
              <a:ext uri="{FF2B5EF4-FFF2-40B4-BE49-F238E27FC236}">
                <a16:creationId xmlns:a16="http://schemas.microsoft.com/office/drawing/2014/main" id="{82D7E77E-572A-0547-A05B-72D6FAEF985C}"/>
              </a:ext>
            </a:extLst>
          </p:cNvPr>
          <p:cNvSpPr/>
          <p:nvPr/>
        </p:nvSpPr>
        <p:spPr>
          <a:xfrm>
            <a:off x="4165237" y="3315394"/>
            <a:ext cx="2534490" cy="223501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600" dirty="0">
                <a:solidFill>
                  <a:schemeClr val="bg2">
                    <a:lumMod val="75000"/>
                  </a:schemeClr>
                </a:solidFill>
              </a:rPr>
              <a:t>CSP C</a:t>
            </a:r>
          </a:p>
        </p:txBody>
      </p:sp>
      <p:grpSp>
        <p:nvGrpSpPr>
          <p:cNvPr id="72" name="Group 71">
            <a:extLst>
              <a:ext uri="{FF2B5EF4-FFF2-40B4-BE49-F238E27FC236}">
                <a16:creationId xmlns:a16="http://schemas.microsoft.com/office/drawing/2014/main" id="{805134E7-79C0-AE4C-9B95-19643C7E3F63}"/>
              </a:ext>
            </a:extLst>
          </p:cNvPr>
          <p:cNvGrpSpPr/>
          <p:nvPr/>
        </p:nvGrpSpPr>
        <p:grpSpPr>
          <a:xfrm>
            <a:off x="6479793" y="4187852"/>
            <a:ext cx="426078" cy="420152"/>
            <a:chOff x="4381601" y="3173124"/>
            <a:chExt cx="473632" cy="473632"/>
          </a:xfrm>
        </p:grpSpPr>
        <p:sp>
          <p:nvSpPr>
            <p:cNvPr id="73" name="Oval 72">
              <a:extLst>
                <a:ext uri="{FF2B5EF4-FFF2-40B4-BE49-F238E27FC236}">
                  <a16:creationId xmlns:a16="http://schemas.microsoft.com/office/drawing/2014/main" id="{7FBB1157-CDF3-E14D-99CC-0BF29E3E4EA7}"/>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5" name="Picture 84" descr="router arrows.emf">
              <a:extLst>
                <a:ext uri="{FF2B5EF4-FFF2-40B4-BE49-F238E27FC236}">
                  <a16:creationId xmlns:a16="http://schemas.microsoft.com/office/drawing/2014/main" id="{6F6EC819-C1FF-BC4E-BC22-4612B2168D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86" name="Group 85">
            <a:extLst>
              <a:ext uri="{FF2B5EF4-FFF2-40B4-BE49-F238E27FC236}">
                <a16:creationId xmlns:a16="http://schemas.microsoft.com/office/drawing/2014/main" id="{5F8C13B3-F693-B74F-8F76-ACDD75B35AB2}"/>
              </a:ext>
            </a:extLst>
          </p:cNvPr>
          <p:cNvGrpSpPr/>
          <p:nvPr/>
        </p:nvGrpSpPr>
        <p:grpSpPr>
          <a:xfrm>
            <a:off x="6244340" y="4840884"/>
            <a:ext cx="426078" cy="420152"/>
            <a:chOff x="4381601" y="3173124"/>
            <a:chExt cx="473632" cy="473632"/>
          </a:xfrm>
        </p:grpSpPr>
        <p:sp>
          <p:nvSpPr>
            <p:cNvPr id="90" name="Oval 89">
              <a:extLst>
                <a:ext uri="{FF2B5EF4-FFF2-40B4-BE49-F238E27FC236}">
                  <a16:creationId xmlns:a16="http://schemas.microsoft.com/office/drawing/2014/main" id="{BD1A6E74-6D5E-9042-8723-42065723309A}"/>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1" name="Picture 90" descr="router arrows.emf">
              <a:extLst>
                <a:ext uri="{FF2B5EF4-FFF2-40B4-BE49-F238E27FC236}">
                  <a16:creationId xmlns:a16="http://schemas.microsoft.com/office/drawing/2014/main" id="{3D1711E3-C292-704C-B995-DC2B0DA8F9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2" name="Group 91">
            <a:extLst>
              <a:ext uri="{FF2B5EF4-FFF2-40B4-BE49-F238E27FC236}">
                <a16:creationId xmlns:a16="http://schemas.microsoft.com/office/drawing/2014/main" id="{DF184454-C4D3-D942-965D-64BCEF1B3C3C}"/>
              </a:ext>
            </a:extLst>
          </p:cNvPr>
          <p:cNvGrpSpPr/>
          <p:nvPr/>
        </p:nvGrpSpPr>
        <p:grpSpPr>
          <a:xfrm>
            <a:off x="5709192" y="3923568"/>
            <a:ext cx="426078" cy="420152"/>
            <a:chOff x="4381601" y="3173124"/>
            <a:chExt cx="473632" cy="473632"/>
          </a:xfrm>
          <a:solidFill>
            <a:srgbClr val="92D050"/>
          </a:solidFill>
        </p:grpSpPr>
        <p:sp>
          <p:nvSpPr>
            <p:cNvPr id="93" name="Oval 92">
              <a:extLst>
                <a:ext uri="{FF2B5EF4-FFF2-40B4-BE49-F238E27FC236}">
                  <a16:creationId xmlns:a16="http://schemas.microsoft.com/office/drawing/2014/main" id="{4894A8C1-8741-A549-B53E-7089EA7E7A11}"/>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4" name="Picture 93" descr="router arrows.emf">
              <a:extLst>
                <a:ext uri="{FF2B5EF4-FFF2-40B4-BE49-F238E27FC236}">
                  <a16:creationId xmlns:a16="http://schemas.microsoft.com/office/drawing/2014/main" id="{C24A5E40-F3E8-7342-A2EB-E1DD2072EE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99" name="Rounded Rectangle 98">
            <a:extLst>
              <a:ext uri="{FF2B5EF4-FFF2-40B4-BE49-F238E27FC236}">
                <a16:creationId xmlns:a16="http://schemas.microsoft.com/office/drawing/2014/main" id="{792ABF05-6190-2D4B-8A1B-78FC992A3772}"/>
              </a:ext>
            </a:extLst>
          </p:cNvPr>
          <p:cNvSpPr/>
          <p:nvPr/>
        </p:nvSpPr>
        <p:spPr>
          <a:xfrm>
            <a:off x="6702240" y="403063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01" name="Rounded Rectangle 100">
            <a:extLst>
              <a:ext uri="{FF2B5EF4-FFF2-40B4-BE49-F238E27FC236}">
                <a16:creationId xmlns:a16="http://schemas.microsoft.com/office/drawing/2014/main" id="{4B081EB7-C0EA-BE4F-AE17-12A5D56E1AB1}"/>
              </a:ext>
            </a:extLst>
          </p:cNvPr>
          <p:cNvSpPr/>
          <p:nvPr/>
        </p:nvSpPr>
        <p:spPr>
          <a:xfrm>
            <a:off x="6536724" y="4782559"/>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02" name="TextBox 101">
            <a:extLst>
              <a:ext uri="{FF2B5EF4-FFF2-40B4-BE49-F238E27FC236}">
                <a16:creationId xmlns:a16="http://schemas.microsoft.com/office/drawing/2014/main" id="{DCF42699-6C97-C34E-830F-A6D59A9E68A1}"/>
              </a:ext>
            </a:extLst>
          </p:cNvPr>
          <p:cNvSpPr txBox="1"/>
          <p:nvPr/>
        </p:nvSpPr>
        <p:spPr>
          <a:xfrm>
            <a:off x="6437736" y="5211715"/>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103" name="Straight Arrow Connector 102">
            <a:extLst>
              <a:ext uri="{FF2B5EF4-FFF2-40B4-BE49-F238E27FC236}">
                <a16:creationId xmlns:a16="http://schemas.microsoft.com/office/drawing/2014/main" id="{DD843A65-75E1-F545-B48E-912C8754DA86}"/>
              </a:ext>
            </a:extLst>
          </p:cNvPr>
          <p:cNvCxnSpPr>
            <a:stCxn id="73" idx="2"/>
            <a:endCxn id="93" idx="6"/>
          </p:cNvCxnSpPr>
          <p:nvPr/>
        </p:nvCxnSpPr>
        <p:spPr>
          <a:xfrm flipH="1" flipV="1">
            <a:off x="6135270" y="4133644"/>
            <a:ext cx="344523" cy="264284"/>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F131695D-3371-5442-999D-BA7E2FC99A62}"/>
              </a:ext>
            </a:extLst>
          </p:cNvPr>
          <p:cNvCxnSpPr>
            <a:stCxn id="90" idx="1"/>
            <a:endCxn id="93" idx="5"/>
          </p:cNvCxnSpPr>
          <p:nvPr/>
        </p:nvCxnSpPr>
        <p:spPr>
          <a:xfrm flipH="1" flipV="1">
            <a:off x="6072872" y="4282190"/>
            <a:ext cx="233866" cy="620224"/>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396FE3E7-442A-5D4F-B478-D8249C13C1C9}"/>
              </a:ext>
            </a:extLst>
          </p:cNvPr>
          <p:cNvCxnSpPr>
            <a:cxnSpLocks/>
            <a:stCxn id="93" idx="1"/>
            <a:endCxn id="96" idx="6"/>
          </p:cNvCxnSpPr>
          <p:nvPr/>
        </p:nvCxnSpPr>
        <p:spPr>
          <a:xfrm flipH="1" flipV="1">
            <a:off x="5307871" y="3822689"/>
            <a:ext cx="463719" cy="162409"/>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08" name="Rounded Rectangle 107">
            <a:extLst>
              <a:ext uri="{FF2B5EF4-FFF2-40B4-BE49-F238E27FC236}">
                <a16:creationId xmlns:a16="http://schemas.microsoft.com/office/drawing/2014/main" id="{124A9578-45F7-8F44-8D62-5CE594863BC4}"/>
              </a:ext>
            </a:extLst>
          </p:cNvPr>
          <p:cNvSpPr/>
          <p:nvPr/>
        </p:nvSpPr>
        <p:spPr>
          <a:xfrm>
            <a:off x="4808782" y="400348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RTR-S</a:t>
            </a:r>
          </a:p>
        </p:txBody>
      </p:sp>
      <p:grpSp>
        <p:nvGrpSpPr>
          <p:cNvPr id="442" name="Group 441"/>
          <p:cNvGrpSpPr/>
          <p:nvPr/>
        </p:nvGrpSpPr>
        <p:grpSpPr>
          <a:xfrm>
            <a:off x="5820785" y="2127891"/>
            <a:ext cx="426078" cy="420152"/>
            <a:chOff x="4381601" y="3173124"/>
            <a:chExt cx="473632" cy="473632"/>
          </a:xfrm>
          <a:solidFill>
            <a:srgbClr val="92D050"/>
          </a:solidFill>
        </p:grpSpPr>
        <p:sp>
          <p:nvSpPr>
            <p:cNvPr id="443" name="Oval 44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44" name="Picture 44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78" name="Curved Connector 77"/>
          <p:cNvCxnSpPr>
            <a:stCxn id="436" idx="0"/>
            <a:endCxn id="443" idx="7"/>
          </p:cNvCxnSpPr>
          <p:nvPr/>
        </p:nvCxnSpPr>
        <p:spPr>
          <a:xfrm rot="16200000" flipH="1" flipV="1">
            <a:off x="6281605" y="1961861"/>
            <a:ext cx="130420" cy="324700"/>
          </a:xfrm>
          <a:prstGeom prst="curvedConnector3">
            <a:avLst>
              <a:gd name="adj1" fmla="val -175280"/>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urved Connector 67"/>
          <p:cNvCxnSpPr>
            <a:cxnSpLocks/>
            <a:stCxn id="37" idx="0"/>
            <a:endCxn id="130" idx="1"/>
          </p:cNvCxnSpPr>
          <p:nvPr/>
        </p:nvCxnSpPr>
        <p:spPr>
          <a:xfrm rot="5400000" flipH="1" flipV="1">
            <a:off x="2864693" y="1883405"/>
            <a:ext cx="467529" cy="574635"/>
          </a:xfrm>
          <a:prstGeom prst="curvedConnector3">
            <a:avLst>
              <a:gd name="adj1" fmla="val 162056"/>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nvGrpSpPr>
          <p:cNvPr id="129" name="Group 128">
            <a:extLst>
              <a:ext uri="{FF2B5EF4-FFF2-40B4-BE49-F238E27FC236}">
                <a16:creationId xmlns:a16="http://schemas.microsoft.com/office/drawing/2014/main" id="{EA7668F4-E339-934F-947B-0DFBA4D80438}"/>
              </a:ext>
            </a:extLst>
          </p:cNvPr>
          <p:cNvGrpSpPr/>
          <p:nvPr/>
        </p:nvGrpSpPr>
        <p:grpSpPr>
          <a:xfrm>
            <a:off x="3323377" y="1875427"/>
            <a:ext cx="426078" cy="420152"/>
            <a:chOff x="4381601" y="3173124"/>
            <a:chExt cx="473632" cy="473632"/>
          </a:xfrm>
          <a:solidFill>
            <a:srgbClr val="92D050"/>
          </a:solidFill>
        </p:grpSpPr>
        <p:sp>
          <p:nvSpPr>
            <p:cNvPr id="130" name="Oval 129">
              <a:extLst>
                <a:ext uri="{FF2B5EF4-FFF2-40B4-BE49-F238E27FC236}">
                  <a16:creationId xmlns:a16="http://schemas.microsoft.com/office/drawing/2014/main" id="{1C6A69E6-E99A-1845-A3A4-8B1CA89D6B2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1" name="Picture 130" descr="router arrows.emf">
              <a:extLst>
                <a:ext uri="{FF2B5EF4-FFF2-40B4-BE49-F238E27FC236}">
                  <a16:creationId xmlns:a16="http://schemas.microsoft.com/office/drawing/2014/main" id="{DDFB3D23-3F17-DC44-A126-D257C85547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32" name="Group 131">
            <a:extLst>
              <a:ext uri="{FF2B5EF4-FFF2-40B4-BE49-F238E27FC236}">
                <a16:creationId xmlns:a16="http://schemas.microsoft.com/office/drawing/2014/main" id="{AFC99AEE-4BAF-D246-809D-668D5607B8C8}"/>
              </a:ext>
            </a:extLst>
          </p:cNvPr>
          <p:cNvGrpSpPr/>
          <p:nvPr/>
        </p:nvGrpSpPr>
        <p:grpSpPr>
          <a:xfrm>
            <a:off x="4472677" y="3200364"/>
            <a:ext cx="426078" cy="420152"/>
            <a:chOff x="4381601" y="3173124"/>
            <a:chExt cx="473632" cy="473632"/>
          </a:xfrm>
          <a:solidFill>
            <a:srgbClr val="92D050"/>
          </a:solidFill>
        </p:grpSpPr>
        <p:sp>
          <p:nvSpPr>
            <p:cNvPr id="133" name="Oval 132">
              <a:extLst>
                <a:ext uri="{FF2B5EF4-FFF2-40B4-BE49-F238E27FC236}">
                  <a16:creationId xmlns:a16="http://schemas.microsoft.com/office/drawing/2014/main" id="{6BF9B1A2-7A98-9E4F-8EA1-1503AD37DA7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4" name="Picture 133" descr="router arrows.emf">
              <a:extLst>
                <a:ext uri="{FF2B5EF4-FFF2-40B4-BE49-F238E27FC236}">
                  <a16:creationId xmlns:a16="http://schemas.microsoft.com/office/drawing/2014/main" id="{37C53EA3-DBD5-384D-B7EE-2ED6232913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135" name="Curved Connector 134">
            <a:extLst>
              <a:ext uri="{FF2B5EF4-FFF2-40B4-BE49-F238E27FC236}">
                <a16:creationId xmlns:a16="http://schemas.microsoft.com/office/drawing/2014/main" id="{948700D1-6888-3B48-B8BF-68D9771DC152}"/>
              </a:ext>
            </a:extLst>
          </p:cNvPr>
          <p:cNvCxnSpPr>
            <a:cxnSpLocks/>
            <a:stCxn id="96" idx="6"/>
            <a:endCxn id="133" idx="6"/>
          </p:cNvCxnSpPr>
          <p:nvPr/>
        </p:nvCxnSpPr>
        <p:spPr>
          <a:xfrm flipH="1" flipV="1">
            <a:off x="4898755" y="3410440"/>
            <a:ext cx="409116" cy="412249"/>
          </a:xfrm>
          <a:prstGeom prst="curvedConnector3">
            <a:avLst>
              <a:gd name="adj1" fmla="val -55877"/>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BECB515B-B6A2-4944-A5D3-00CD0C54C60C}"/>
              </a:ext>
            </a:extLst>
          </p:cNvPr>
          <p:cNvGrpSpPr/>
          <p:nvPr/>
        </p:nvGrpSpPr>
        <p:grpSpPr>
          <a:xfrm>
            <a:off x="4881793" y="3612613"/>
            <a:ext cx="426078" cy="420152"/>
            <a:chOff x="4381601" y="3173124"/>
            <a:chExt cx="473632" cy="473632"/>
          </a:xfrm>
          <a:solidFill>
            <a:srgbClr val="FF0000"/>
          </a:solidFill>
        </p:grpSpPr>
        <p:sp>
          <p:nvSpPr>
            <p:cNvPr id="96" name="Oval 95">
              <a:extLst>
                <a:ext uri="{FF2B5EF4-FFF2-40B4-BE49-F238E27FC236}">
                  <a16:creationId xmlns:a16="http://schemas.microsoft.com/office/drawing/2014/main" id="{9CF18B92-95BD-3443-AAF3-D11555443FC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8" name="Picture 97" descr="router arrows.emf">
              <a:extLst>
                <a:ext uri="{FF2B5EF4-FFF2-40B4-BE49-F238E27FC236}">
                  <a16:creationId xmlns:a16="http://schemas.microsoft.com/office/drawing/2014/main" id="{8F460261-A0D4-2D4B-8EE5-992501381C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36" name="Group 35"/>
          <p:cNvGrpSpPr/>
          <p:nvPr/>
        </p:nvGrpSpPr>
        <p:grpSpPr>
          <a:xfrm>
            <a:off x="2598101" y="2404486"/>
            <a:ext cx="426078" cy="420152"/>
            <a:chOff x="4381601" y="3173124"/>
            <a:chExt cx="473632" cy="473632"/>
          </a:xfrm>
          <a:solidFill>
            <a:srgbClr val="FF0000"/>
          </a:solidFill>
        </p:grpSpPr>
        <p:sp>
          <p:nvSpPr>
            <p:cNvPr id="37" name="Oval 3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8" name="Picture 3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22" name="TextBox 21">
            <a:extLst>
              <a:ext uri="{FF2B5EF4-FFF2-40B4-BE49-F238E27FC236}">
                <a16:creationId xmlns:a16="http://schemas.microsoft.com/office/drawing/2014/main" id="{FD6491AF-ECC9-D146-A17B-22EED11A9CCB}"/>
              </a:ext>
            </a:extLst>
          </p:cNvPr>
          <p:cNvSpPr txBox="1"/>
          <p:nvPr/>
        </p:nvSpPr>
        <p:spPr>
          <a:xfrm>
            <a:off x="4437208" y="1588369"/>
            <a:ext cx="963320" cy="577081"/>
          </a:xfrm>
          <a:prstGeom prst="rect">
            <a:avLst/>
          </a:prstGeom>
          <a:noFill/>
        </p:spPr>
        <p:txBody>
          <a:bodyPr wrap="square" rtlCol="0">
            <a:spAutoFit/>
          </a:bodyPr>
          <a:lstStyle/>
          <a:p>
            <a:pPr algn="ctr"/>
            <a:r>
              <a:rPr lang="en-US" sz="1050" dirty="0">
                <a:solidFill>
                  <a:srgbClr val="00B050"/>
                </a:solidFill>
                <a:latin typeface="+mn-lt"/>
              </a:rPr>
              <a:t>Mapping System Federation</a:t>
            </a:r>
          </a:p>
        </p:txBody>
      </p:sp>
      <p:grpSp>
        <p:nvGrpSpPr>
          <p:cNvPr id="435" name="Group 434"/>
          <p:cNvGrpSpPr/>
          <p:nvPr/>
        </p:nvGrpSpPr>
        <p:grpSpPr>
          <a:xfrm>
            <a:off x="6296126" y="2059001"/>
            <a:ext cx="426078" cy="420152"/>
            <a:chOff x="4381601" y="3173124"/>
            <a:chExt cx="473632" cy="473632"/>
          </a:xfrm>
          <a:solidFill>
            <a:srgbClr val="FF0000"/>
          </a:solidFill>
        </p:grpSpPr>
        <p:sp>
          <p:nvSpPr>
            <p:cNvPr id="436" name="Oval 435"/>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37" name="Picture 43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35" name="Straight Arrow Connector 34">
            <a:extLst>
              <a:ext uri="{FF2B5EF4-FFF2-40B4-BE49-F238E27FC236}">
                <a16:creationId xmlns:a16="http://schemas.microsoft.com/office/drawing/2014/main" id="{91DCC803-7E61-F64F-8893-4B5A8FA574E3}"/>
              </a:ext>
            </a:extLst>
          </p:cNvPr>
          <p:cNvCxnSpPr>
            <a:cxnSpLocks/>
          </p:cNvCxnSpPr>
          <p:nvPr/>
        </p:nvCxnSpPr>
        <p:spPr>
          <a:xfrm>
            <a:off x="3471466" y="2945015"/>
            <a:ext cx="947704" cy="905734"/>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133E4DE9-27D4-FC44-89A7-4B41EFF66CC7}"/>
              </a:ext>
            </a:extLst>
          </p:cNvPr>
          <p:cNvCxnSpPr>
            <a:cxnSpLocks/>
          </p:cNvCxnSpPr>
          <p:nvPr/>
        </p:nvCxnSpPr>
        <p:spPr>
          <a:xfrm>
            <a:off x="4025340" y="2301628"/>
            <a:ext cx="1548260" cy="231905"/>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E3D91033-2B8D-CA4D-9C14-F5E095878CB8}"/>
              </a:ext>
            </a:extLst>
          </p:cNvPr>
          <p:cNvCxnSpPr>
            <a:cxnSpLocks/>
          </p:cNvCxnSpPr>
          <p:nvPr/>
        </p:nvCxnSpPr>
        <p:spPr>
          <a:xfrm flipV="1">
            <a:off x="5452242" y="3021958"/>
            <a:ext cx="221193" cy="235392"/>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AFB3D7C5-BCEB-9C46-8469-F49B0D3D18FA}"/>
              </a:ext>
            </a:extLst>
          </p:cNvPr>
          <p:cNvSpPr txBox="1"/>
          <p:nvPr/>
        </p:nvSpPr>
        <p:spPr>
          <a:xfrm>
            <a:off x="3299573" y="3283421"/>
            <a:ext cx="545342" cy="261610"/>
          </a:xfrm>
          <a:prstGeom prst="rect">
            <a:avLst/>
          </a:prstGeom>
          <a:noFill/>
        </p:spPr>
        <p:txBody>
          <a:bodyPr wrap="none" rtlCol="0">
            <a:spAutoFit/>
          </a:bodyPr>
          <a:lstStyle/>
          <a:p>
            <a:r>
              <a:rPr lang="en-US" sz="1100" dirty="0">
                <a:solidFill>
                  <a:srgbClr val="C00000"/>
                </a:solidFill>
                <a:latin typeface="+mn-lt"/>
              </a:rPr>
              <a:t>EBGP</a:t>
            </a:r>
          </a:p>
        </p:txBody>
      </p:sp>
      <p:sp>
        <p:nvSpPr>
          <p:cNvPr id="142" name="TextBox 141">
            <a:extLst>
              <a:ext uri="{FF2B5EF4-FFF2-40B4-BE49-F238E27FC236}">
                <a16:creationId xmlns:a16="http://schemas.microsoft.com/office/drawing/2014/main" id="{E5C61AB3-069D-F84A-A55F-76A653059C3B}"/>
              </a:ext>
            </a:extLst>
          </p:cNvPr>
          <p:cNvSpPr txBox="1"/>
          <p:nvPr/>
        </p:nvSpPr>
        <p:spPr>
          <a:xfrm>
            <a:off x="5547544" y="3141802"/>
            <a:ext cx="545342" cy="261610"/>
          </a:xfrm>
          <a:prstGeom prst="rect">
            <a:avLst/>
          </a:prstGeom>
          <a:noFill/>
        </p:spPr>
        <p:txBody>
          <a:bodyPr wrap="none" rtlCol="0">
            <a:spAutoFit/>
          </a:bodyPr>
          <a:lstStyle/>
          <a:p>
            <a:r>
              <a:rPr lang="en-US" sz="1100" dirty="0">
                <a:solidFill>
                  <a:srgbClr val="C00000"/>
                </a:solidFill>
                <a:latin typeface="+mn-lt"/>
              </a:rPr>
              <a:t>EBGP</a:t>
            </a:r>
          </a:p>
        </p:txBody>
      </p:sp>
      <p:sp>
        <p:nvSpPr>
          <p:cNvPr id="127" name="TextBox 126">
            <a:extLst>
              <a:ext uri="{FF2B5EF4-FFF2-40B4-BE49-F238E27FC236}">
                <a16:creationId xmlns:a16="http://schemas.microsoft.com/office/drawing/2014/main" id="{8C71FE1E-FE68-3D4F-9F61-8203854C2370}"/>
              </a:ext>
            </a:extLst>
          </p:cNvPr>
          <p:cNvSpPr txBox="1"/>
          <p:nvPr/>
        </p:nvSpPr>
        <p:spPr>
          <a:xfrm>
            <a:off x="4485721" y="2448042"/>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43" name="Group 142">
            <a:extLst>
              <a:ext uri="{FF2B5EF4-FFF2-40B4-BE49-F238E27FC236}">
                <a16:creationId xmlns:a16="http://schemas.microsoft.com/office/drawing/2014/main" id="{78511709-796E-F445-9BB8-D5F7AD865722}"/>
              </a:ext>
            </a:extLst>
          </p:cNvPr>
          <p:cNvGrpSpPr/>
          <p:nvPr/>
        </p:nvGrpSpPr>
        <p:grpSpPr>
          <a:xfrm>
            <a:off x="5546326" y="2447761"/>
            <a:ext cx="251410" cy="247913"/>
            <a:chOff x="4381601" y="3173124"/>
            <a:chExt cx="473632" cy="473632"/>
          </a:xfrm>
          <a:solidFill>
            <a:srgbClr val="92D050"/>
          </a:solidFill>
        </p:grpSpPr>
        <p:sp>
          <p:nvSpPr>
            <p:cNvPr id="144" name="Oval 143">
              <a:extLst>
                <a:ext uri="{FF2B5EF4-FFF2-40B4-BE49-F238E27FC236}">
                  <a16:creationId xmlns:a16="http://schemas.microsoft.com/office/drawing/2014/main" id="{94144E3C-7579-A74A-BDFE-C6D3B2D51F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5" name="Picture 144" descr="router arrows.emf">
              <a:extLst>
                <a:ext uri="{FF2B5EF4-FFF2-40B4-BE49-F238E27FC236}">
                  <a16:creationId xmlns:a16="http://schemas.microsoft.com/office/drawing/2014/main" id="{0146244E-03DA-C947-B3C1-57D64E6A40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6" name="Group 145">
            <a:extLst>
              <a:ext uri="{FF2B5EF4-FFF2-40B4-BE49-F238E27FC236}">
                <a16:creationId xmlns:a16="http://schemas.microsoft.com/office/drawing/2014/main" id="{36CDFC15-66F0-4340-A612-C22C03976C5B}"/>
              </a:ext>
            </a:extLst>
          </p:cNvPr>
          <p:cNvGrpSpPr/>
          <p:nvPr/>
        </p:nvGrpSpPr>
        <p:grpSpPr>
          <a:xfrm>
            <a:off x="3823868" y="2161469"/>
            <a:ext cx="251410" cy="247913"/>
            <a:chOff x="4381601" y="3173124"/>
            <a:chExt cx="473632" cy="473632"/>
          </a:xfrm>
          <a:solidFill>
            <a:srgbClr val="92D050"/>
          </a:solidFill>
        </p:grpSpPr>
        <p:sp>
          <p:nvSpPr>
            <p:cNvPr id="147" name="Oval 146">
              <a:extLst>
                <a:ext uri="{FF2B5EF4-FFF2-40B4-BE49-F238E27FC236}">
                  <a16:creationId xmlns:a16="http://schemas.microsoft.com/office/drawing/2014/main" id="{9929FF62-F42D-A84E-B3D2-F5BE1D86469A}"/>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8" name="Picture 147" descr="router arrows.emf">
              <a:extLst>
                <a:ext uri="{FF2B5EF4-FFF2-40B4-BE49-F238E27FC236}">
                  <a16:creationId xmlns:a16="http://schemas.microsoft.com/office/drawing/2014/main" id="{3C7CD606-32B9-F240-8927-93949E16A0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9" name="Group 148">
            <a:extLst>
              <a:ext uri="{FF2B5EF4-FFF2-40B4-BE49-F238E27FC236}">
                <a16:creationId xmlns:a16="http://schemas.microsoft.com/office/drawing/2014/main" id="{E4D8CC20-F2BE-1E4F-BFF6-35F15AF743E2}"/>
              </a:ext>
            </a:extLst>
          </p:cNvPr>
          <p:cNvGrpSpPr/>
          <p:nvPr/>
        </p:nvGrpSpPr>
        <p:grpSpPr>
          <a:xfrm>
            <a:off x="5617669" y="2841921"/>
            <a:ext cx="251410" cy="247913"/>
            <a:chOff x="4381601" y="3173124"/>
            <a:chExt cx="473632" cy="473632"/>
          </a:xfrm>
          <a:solidFill>
            <a:srgbClr val="92D050"/>
          </a:solidFill>
        </p:grpSpPr>
        <p:sp>
          <p:nvSpPr>
            <p:cNvPr id="150" name="Oval 149">
              <a:extLst>
                <a:ext uri="{FF2B5EF4-FFF2-40B4-BE49-F238E27FC236}">
                  <a16:creationId xmlns:a16="http://schemas.microsoft.com/office/drawing/2014/main" id="{9809FE28-9331-7749-8499-6F94E633CF8D}"/>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1" name="Picture 150" descr="router arrows.emf">
              <a:extLst>
                <a:ext uri="{FF2B5EF4-FFF2-40B4-BE49-F238E27FC236}">
                  <a16:creationId xmlns:a16="http://schemas.microsoft.com/office/drawing/2014/main" id="{E2202F72-916D-634A-A89F-33A9FB24F0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2" name="Group 151">
            <a:extLst>
              <a:ext uri="{FF2B5EF4-FFF2-40B4-BE49-F238E27FC236}">
                <a16:creationId xmlns:a16="http://schemas.microsoft.com/office/drawing/2014/main" id="{A993D861-B595-7D45-9CC4-14E19E310EFD}"/>
              </a:ext>
            </a:extLst>
          </p:cNvPr>
          <p:cNvGrpSpPr/>
          <p:nvPr/>
        </p:nvGrpSpPr>
        <p:grpSpPr>
          <a:xfrm>
            <a:off x="5276383" y="3222437"/>
            <a:ext cx="251410" cy="247913"/>
            <a:chOff x="4381601" y="3173124"/>
            <a:chExt cx="473632" cy="473632"/>
          </a:xfrm>
          <a:solidFill>
            <a:srgbClr val="92D050"/>
          </a:solidFill>
        </p:grpSpPr>
        <p:sp>
          <p:nvSpPr>
            <p:cNvPr id="153" name="Oval 152">
              <a:extLst>
                <a:ext uri="{FF2B5EF4-FFF2-40B4-BE49-F238E27FC236}">
                  <a16:creationId xmlns:a16="http://schemas.microsoft.com/office/drawing/2014/main" id="{94C79BDB-2073-B34B-94BF-29FA5BF4329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4" name="Picture 153" descr="router arrows.emf">
              <a:extLst>
                <a:ext uri="{FF2B5EF4-FFF2-40B4-BE49-F238E27FC236}">
                  <a16:creationId xmlns:a16="http://schemas.microsoft.com/office/drawing/2014/main" id="{2B267C3F-3704-2441-A9D9-C827AC399B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5" name="Group 154">
            <a:extLst>
              <a:ext uri="{FF2B5EF4-FFF2-40B4-BE49-F238E27FC236}">
                <a16:creationId xmlns:a16="http://schemas.microsoft.com/office/drawing/2014/main" id="{D2B59859-170C-8242-A3DD-EAA3CD0513CA}"/>
              </a:ext>
            </a:extLst>
          </p:cNvPr>
          <p:cNvGrpSpPr/>
          <p:nvPr/>
        </p:nvGrpSpPr>
        <p:grpSpPr>
          <a:xfrm>
            <a:off x="4368558" y="3802463"/>
            <a:ext cx="251410" cy="247913"/>
            <a:chOff x="4381601" y="3173124"/>
            <a:chExt cx="473632" cy="473632"/>
          </a:xfrm>
          <a:solidFill>
            <a:srgbClr val="92D050"/>
          </a:solidFill>
        </p:grpSpPr>
        <p:sp>
          <p:nvSpPr>
            <p:cNvPr id="156" name="Oval 155">
              <a:extLst>
                <a:ext uri="{FF2B5EF4-FFF2-40B4-BE49-F238E27FC236}">
                  <a16:creationId xmlns:a16="http://schemas.microsoft.com/office/drawing/2014/main" id="{FD72E89C-4390-C24A-9DED-2BBB43FE833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7" name="Picture 156" descr="router arrows.emf">
              <a:extLst>
                <a:ext uri="{FF2B5EF4-FFF2-40B4-BE49-F238E27FC236}">
                  <a16:creationId xmlns:a16="http://schemas.microsoft.com/office/drawing/2014/main" id="{AAC3BC14-B805-6A43-AB81-23147F8A66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8" name="Group 157">
            <a:extLst>
              <a:ext uri="{FF2B5EF4-FFF2-40B4-BE49-F238E27FC236}">
                <a16:creationId xmlns:a16="http://schemas.microsoft.com/office/drawing/2014/main" id="{8AA8004C-537D-9E47-A9BC-8E0C4EB072BF}"/>
              </a:ext>
            </a:extLst>
          </p:cNvPr>
          <p:cNvGrpSpPr/>
          <p:nvPr/>
        </p:nvGrpSpPr>
        <p:grpSpPr>
          <a:xfrm>
            <a:off x="3293218" y="2757295"/>
            <a:ext cx="251410" cy="247913"/>
            <a:chOff x="4381601" y="3173124"/>
            <a:chExt cx="473632" cy="473632"/>
          </a:xfrm>
          <a:solidFill>
            <a:srgbClr val="92D050"/>
          </a:solidFill>
        </p:grpSpPr>
        <p:sp>
          <p:nvSpPr>
            <p:cNvPr id="159" name="Oval 158">
              <a:extLst>
                <a:ext uri="{FF2B5EF4-FFF2-40B4-BE49-F238E27FC236}">
                  <a16:creationId xmlns:a16="http://schemas.microsoft.com/office/drawing/2014/main" id="{480122B0-25E2-BE46-8387-80053D6A36B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0" name="Picture 159" descr="router arrows.emf">
              <a:extLst>
                <a:ext uri="{FF2B5EF4-FFF2-40B4-BE49-F238E27FC236}">
                  <a16:creationId xmlns:a16="http://schemas.microsoft.com/office/drawing/2014/main" id="{C71F5E77-235E-7F4F-84BB-ECFFD8E2ED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cxnSp>
        <p:nvCxnSpPr>
          <p:cNvPr id="14" name="Straight Connector 13">
            <a:extLst>
              <a:ext uri="{FF2B5EF4-FFF2-40B4-BE49-F238E27FC236}">
                <a16:creationId xmlns:a16="http://schemas.microsoft.com/office/drawing/2014/main" id="{717E176E-2E2E-0147-BF1F-5EE075888F80}"/>
              </a:ext>
            </a:extLst>
          </p:cNvPr>
          <p:cNvCxnSpPr>
            <a:stCxn id="130" idx="6"/>
            <a:endCxn id="443" idx="2"/>
          </p:cNvCxnSpPr>
          <p:nvPr/>
        </p:nvCxnSpPr>
        <p:spPr>
          <a:xfrm>
            <a:off x="3749455" y="2085503"/>
            <a:ext cx="2071330" cy="252464"/>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2CEC14CD-B32F-3D4A-84FC-D6D6C10C59FF}"/>
              </a:ext>
            </a:extLst>
          </p:cNvPr>
          <p:cNvCxnSpPr>
            <a:cxnSpLocks/>
            <a:stCxn id="130" idx="5"/>
            <a:endCxn id="133" idx="1"/>
          </p:cNvCxnSpPr>
          <p:nvPr/>
        </p:nvCxnSpPr>
        <p:spPr>
          <a:xfrm>
            <a:off x="3687057" y="2234049"/>
            <a:ext cx="848018" cy="1027845"/>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116B311-61BA-8847-AE97-5693E9F8C72F}"/>
              </a:ext>
            </a:extLst>
          </p:cNvPr>
          <p:cNvCxnSpPr>
            <a:cxnSpLocks/>
            <a:stCxn id="133" idx="7"/>
            <a:endCxn id="443" idx="4"/>
          </p:cNvCxnSpPr>
          <p:nvPr/>
        </p:nvCxnSpPr>
        <p:spPr>
          <a:xfrm flipV="1">
            <a:off x="4836357" y="2548043"/>
            <a:ext cx="1197467" cy="713851"/>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66" name="Oval 165">
            <a:extLst>
              <a:ext uri="{FF2B5EF4-FFF2-40B4-BE49-F238E27FC236}">
                <a16:creationId xmlns:a16="http://schemas.microsoft.com/office/drawing/2014/main" id="{BF150F39-2639-9943-8BAF-A3FB65910468}"/>
              </a:ext>
            </a:extLst>
          </p:cNvPr>
          <p:cNvSpPr/>
          <p:nvPr/>
        </p:nvSpPr>
        <p:spPr>
          <a:xfrm>
            <a:off x="2888633" y="1194186"/>
            <a:ext cx="3549104" cy="2525407"/>
          </a:xfrm>
          <a:prstGeom prst="ellipse">
            <a:avLst/>
          </a:prstGeom>
          <a:noFill/>
          <a:ln>
            <a:solidFill>
              <a:srgbClr val="C0000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7" name="TextBox 166">
            <a:extLst>
              <a:ext uri="{FF2B5EF4-FFF2-40B4-BE49-F238E27FC236}">
                <a16:creationId xmlns:a16="http://schemas.microsoft.com/office/drawing/2014/main" id="{808723EA-D1EA-3D4C-B487-85026F1086CB}"/>
              </a:ext>
            </a:extLst>
          </p:cNvPr>
          <p:cNvSpPr txBox="1"/>
          <p:nvPr/>
        </p:nvSpPr>
        <p:spPr>
          <a:xfrm>
            <a:off x="4151191" y="1217849"/>
            <a:ext cx="976549" cy="369332"/>
          </a:xfrm>
          <a:prstGeom prst="rect">
            <a:avLst/>
          </a:prstGeom>
          <a:noFill/>
        </p:spPr>
        <p:txBody>
          <a:bodyPr wrap="none" rtlCol="0">
            <a:spAutoFit/>
          </a:bodyPr>
          <a:lstStyle/>
          <a:p>
            <a:r>
              <a:rPr lang="en-US" b="1" dirty="0" err="1">
                <a:solidFill>
                  <a:srgbClr val="C00000"/>
                </a:solidFill>
                <a:latin typeface="+mn-lt"/>
              </a:rPr>
              <a:t>Uberlay</a:t>
            </a:r>
            <a:endParaRPr lang="en-US" b="1" dirty="0">
              <a:solidFill>
                <a:srgbClr val="C00000"/>
              </a:solidFill>
              <a:latin typeface="+mn-lt"/>
            </a:endParaRPr>
          </a:p>
        </p:txBody>
      </p:sp>
      <p:sp>
        <p:nvSpPr>
          <p:cNvPr id="168" name="Freeform 167">
            <a:extLst>
              <a:ext uri="{FF2B5EF4-FFF2-40B4-BE49-F238E27FC236}">
                <a16:creationId xmlns:a16="http://schemas.microsoft.com/office/drawing/2014/main" id="{61F65E6D-4D04-3D4C-BC28-7A4E3E67EA23}"/>
              </a:ext>
            </a:extLst>
          </p:cNvPr>
          <p:cNvSpPr/>
          <p:nvPr/>
        </p:nvSpPr>
        <p:spPr>
          <a:xfrm>
            <a:off x="1193369" y="1387098"/>
            <a:ext cx="7271056" cy="1619573"/>
          </a:xfrm>
          <a:custGeom>
            <a:avLst/>
            <a:gdLst>
              <a:gd name="connsiteX0" fmla="*/ 0 w 7271056"/>
              <a:gd name="connsiteY0" fmla="*/ 1619573 h 1619573"/>
              <a:gd name="connsiteX1" fmla="*/ 751668 w 7271056"/>
              <a:gd name="connsiteY1" fmla="*/ 1270861 h 1619573"/>
              <a:gd name="connsiteX2" fmla="*/ 1596326 w 7271056"/>
              <a:gd name="connsiteY2" fmla="*/ 1239865 h 1619573"/>
              <a:gd name="connsiteX3" fmla="*/ 2347994 w 7271056"/>
              <a:gd name="connsiteY3" fmla="*/ 1239865 h 1619573"/>
              <a:gd name="connsiteX4" fmla="*/ 2719953 w 7271056"/>
              <a:gd name="connsiteY4" fmla="*/ 929899 h 1619573"/>
              <a:gd name="connsiteX5" fmla="*/ 3580109 w 7271056"/>
              <a:gd name="connsiteY5" fmla="*/ 829160 h 1619573"/>
              <a:gd name="connsiteX6" fmla="*/ 4471262 w 7271056"/>
              <a:gd name="connsiteY6" fmla="*/ 1185621 h 1619573"/>
              <a:gd name="connsiteX7" fmla="*/ 4819973 w 7271056"/>
              <a:gd name="connsiteY7" fmla="*/ 1317356 h 1619573"/>
              <a:gd name="connsiteX8" fmla="*/ 5315919 w 7271056"/>
              <a:gd name="connsiteY8" fmla="*/ 906651 h 1619573"/>
              <a:gd name="connsiteX9" fmla="*/ 6191573 w 7271056"/>
              <a:gd name="connsiteY9" fmla="*/ 1038387 h 1619573"/>
              <a:gd name="connsiteX10" fmla="*/ 7245458 w 7271056"/>
              <a:gd name="connsiteY10" fmla="*/ 697424 h 1619573"/>
              <a:gd name="connsiteX11" fmla="*/ 6842502 w 7271056"/>
              <a:gd name="connsiteY11" fmla="*/ 0 h 161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271056" h="1619573">
                <a:moveTo>
                  <a:pt x="0" y="1619573"/>
                </a:moveTo>
                <a:cubicBezTo>
                  <a:pt x="242807" y="1476859"/>
                  <a:pt x="485614" y="1334146"/>
                  <a:pt x="751668" y="1270861"/>
                </a:cubicBezTo>
                <a:cubicBezTo>
                  <a:pt x="1017722" y="1207576"/>
                  <a:pt x="1330272" y="1245031"/>
                  <a:pt x="1596326" y="1239865"/>
                </a:cubicBezTo>
                <a:cubicBezTo>
                  <a:pt x="1862380" y="1234699"/>
                  <a:pt x="2160723" y="1291526"/>
                  <a:pt x="2347994" y="1239865"/>
                </a:cubicBezTo>
                <a:cubicBezTo>
                  <a:pt x="2535265" y="1188204"/>
                  <a:pt x="2514601" y="998350"/>
                  <a:pt x="2719953" y="929899"/>
                </a:cubicBezTo>
                <a:cubicBezTo>
                  <a:pt x="2925306" y="861448"/>
                  <a:pt x="3288224" y="786540"/>
                  <a:pt x="3580109" y="829160"/>
                </a:cubicBezTo>
                <a:cubicBezTo>
                  <a:pt x="3871994" y="871780"/>
                  <a:pt x="4264618" y="1104255"/>
                  <a:pt x="4471262" y="1185621"/>
                </a:cubicBezTo>
                <a:cubicBezTo>
                  <a:pt x="4677906" y="1266987"/>
                  <a:pt x="4679197" y="1363851"/>
                  <a:pt x="4819973" y="1317356"/>
                </a:cubicBezTo>
                <a:cubicBezTo>
                  <a:pt x="4960749" y="1270861"/>
                  <a:pt x="5087319" y="953146"/>
                  <a:pt x="5315919" y="906651"/>
                </a:cubicBezTo>
                <a:cubicBezTo>
                  <a:pt x="5544519" y="860156"/>
                  <a:pt x="5869983" y="1073258"/>
                  <a:pt x="6191573" y="1038387"/>
                </a:cubicBezTo>
                <a:cubicBezTo>
                  <a:pt x="6513163" y="1003516"/>
                  <a:pt x="7136970" y="870488"/>
                  <a:pt x="7245458" y="697424"/>
                </a:cubicBezTo>
                <a:cubicBezTo>
                  <a:pt x="7353946" y="524360"/>
                  <a:pt x="7098224" y="262180"/>
                  <a:pt x="6842502" y="0"/>
                </a:cubicBezTo>
              </a:path>
            </a:pathLst>
          </a:custGeom>
          <a:ln>
            <a:headEnd type="triangle" w="med" len="med"/>
            <a:tailEnd type="triangle" w="med" len="med"/>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p>
        </p:txBody>
      </p:sp>
      <p:pic>
        <p:nvPicPr>
          <p:cNvPr id="169" name="Picture 168">
            <a:extLst>
              <a:ext uri="{FF2B5EF4-FFF2-40B4-BE49-F238E27FC236}">
                <a16:creationId xmlns:a16="http://schemas.microsoft.com/office/drawing/2014/main" id="{214DE825-5851-2843-90E5-31F8697B060F}"/>
              </a:ext>
            </a:extLst>
          </p:cNvPr>
          <p:cNvPicPr>
            <a:picLocks noChangeAspect="1"/>
          </p:cNvPicPr>
          <p:nvPr/>
        </p:nvPicPr>
        <p:blipFill>
          <a:blip r:embed="rId4"/>
          <a:stretch>
            <a:fillRect/>
          </a:stretch>
        </p:blipFill>
        <p:spPr>
          <a:xfrm>
            <a:off x="7577340" y="827083"/>
            <a:ext cx="667842" cy="667842"/>
          </a:xfrm>
          <a:prstGeom prst="rect">
            <a:avLst/>
          </a:prstGeom>
        </p:spPr>
      </p:pic>
      <p:grpSp>
        <p:nvGrpSpPr>
          <p:cNvPr id="170" name="Group 169">
            <a:extLst>
              <a:ext uri="{FF2B5EF4-FFF2-40B4-BE49-F238E27FC236}">
                <a16:creationId xmlns:a16="http://schemas.microsoft.com/office/drawing/2014/main" id="{D762D7D5-BF01-0B48-A0DA-C5EBB9CF2573}"/>
              </a:ext>
            </a:extLst>
          </p:cNvPr>
          <p:cNvGrpSpPr/>
          <p:nvPr/>
        </p:nvGrpSpPr>
        <p:grpSpPr>
          <a:xfrm>
            <a:off x="7812412" y="1177088"/>
            <a:ext cx="252689" cy="249175"/>
            <a:chOff x="4381601" y="3173124"/>
            <a:chExt cx="473632" cy="473632"/>
          </a:xfrm>
        </p:grpSpPr>
        <p:sp>
          <p:nvSpPr>
            <p:cNvPr id="171" name="Oval 170">
              <a:extLst>
                <a:ext uri="{FF2B5EF4-FFF2-40B4-BE49-F238E27FC236}">
                  <a16:creationId xmlns:a16="http://schemas.microsoft.com/office/drawing/2014/main" id="{710629DA-4686-F042-B9D1-95CEA6A8F8F7}"/>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2" name="Picture 171" descr="router arrows.emf">
              <a:extLst>
                <a:ext uri="{FF2B5EF4-FFF2-40B4-BE49-F238E27FC236}">
                  <a16:creationId xmlns:a16="http://schemas.microsoft.com/office/drawing/2014/main" id="{FF7C67C4-3918-B447-84B5-C0333BB8735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173" name="Freeform 172">
            <a:extLst>
              <a:ext uri="{FF2B5EF4-FFF2-40B4-BE49-F238E27FC236}">
                <a16:creationId xmlns:a16="http://schemas.microsoft.com/office/drawing/2014/main" id="{58C66C90-26B0-9A41-A134-7663EA4CCC7B}"/>
              </a:ext>
            </a:extLst>
          </p:cNvPr>
          <p:cNvSpPr/>
          <p:nvPr/>
        </p:nvSpPr>
        <p:spPr>
          <a:xfrm>
            <a:off x="1255363" y="1340603"/>
            <a:ext cx="7438309" cy="2605219"/>
          </a:xfrm>
          <a:custGeom>
            <a:avLst/>
            <a:gdLst>
              <a:gd name="connsiteX0" fmla="*/ 0 w 7438309"/>
              <a:gd name="connsiteY0" fmla="*/ 1790055 h 2605219"/>
              <a:gd name="connsiteX1" fmla="*/ 774915 w 7438309"/>
              <a:gd name="connsiteY1" fmla="*/ 1774556 h 2605219"/>
              <a:gd name="connsiteX2" fmla="*/ 1611823 w 7438309"/>
              <a:gd name="connsiteY2" fmla="*/ 1441343 h 2605219"/>
              <a:gd name="connsiteX3" fmla="*/ 2231756 w 7438309"/>
              <a:gd name="connsiteY3" fmla="*/ 1557580 h 2605219"/>
              <a:gd name="connsiteX4" fmla="*/ 2936929 w 7438309"/>
              <a:gd name="connsiteY4" fmla="*/ 2022529 h 2605219"/>
              <a:gd name="connsiteX5" fmla="*/ 3293390 w 7438309"/>
              <a:gd name="connsiteY5" fmla="*/ 2564970 h 2605219"/>
              <a:gd name="connsiteX6" fmla="*/ 3828081 w 7438309"/>
              <a:gd name="connsiteY6" fmla="*/ 2510726 h 2605219"/>
              <a:gd name="connsiteX7" fmla="*/ 4788976 w 7438309"/>
              <a:gd name="connsiteY7" fmla="*/ 2076773 h 2605219"/>
              <a:gd name="connsiteX8" fmla="*/ 5277173 w 7438309"/>
              <a:gd name="connsiteY8" fmla="*/ 1115878 h 2605219"/>
              <a:gd name="connsiteX9" fmla="*/ 6183823 w 7438309"/>
              <a:gd name="connsiteY9" fmla="*/ 1394848 h 2605219"/>
              <a:gd name="connsiteX10" fmla="*/ 7322949 w 7438309"/>
              <a:gd name="connsiteY10" fmla="*/ 860156 h 2605219"/>
              <a:gd name="connsiteX11" fmla="*/ 7346196 w 7438309"/>
              <a:gd name="connsiteY11" fmla="*/ 170482 h 2605219"/>
              <a:gd name="connsiteX12" fmla="*/ 6850251 w 7438309"/>
              <a:gd name="connsiteY12" fmla="*/ 0 h 26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38309" h="2605219">
                <a:moveTo>
                  <a:pt x="0" y="1790055"/>
                </a:moveTo>
                <a:cubicBezTo>
                  <a:pt x="253139" y="1811365"/>
                  <a:pt x="506278" y="1832675"/>
                  <a:pt x="774915" y="1774556"/>
                </a:cubicBezTo>
                <a:cubicBezTo>
                  <a:pt x="1043552" y="1716437"/>
                  <a:pt x="1369016" y="1477506"/>
                  <a:pt x="1611823" y="1441343"/>
                </a:cubicBezTo>
                <a:cubicBezTo>
                  <a:pt x="1854630" y="1405180"/>
                  <a:pt x="2010905" y="1460716"/>
                  <a:pt x="2231756" y="1557580"/>
                </a:cubicBezTo>
                <a:cubicBezTo>
                  <a:pt x="2452607" y="1654444"/>
                  <a:pt x="2759990" y="1854631"/>
                  <a:pt x="2936929" y="2022529"/>
                </a:cubicBezTo>
                <a:cubicBezTo>
                  <a:pt x="3113868" y="2190427"/>
                  <a:pt x="3144865" y="2483604"/>
                  <a:pt x="3293390" y="2564970"/>
                </a:cubicBezTo>
                <a:cubicBezTo>
                  <a:pt x="3441915" y="2646336"/>
                  <a:pt x="3578817" y="2592092"/>
                  <a:pt x="3828081" y="2510726"/>
                </a:cubicBezTo>
                <a:cubicBezTo>
                  <a:pt x="4077345" y="2429360"/>
                  <a:pt x="4547461" y="2309248"/>
                  <a:pt x="4788976" y="2076773"/>
                </a:cubicBezTo>
                <a:cubicBezTo>
                  <a:pt x="5030491" y="1844298"/>
                  <a:pt x="5044699" y="1229532"/>
                  <a:pt x="5277173" y="1115878"/>
                </a:cubicBezTo>
                <a:cubicBezTo>
                  <a:pt x="5509648" y="1002224"/>
                  <a:pt x="5842860" y="1437468"/>
                  <a:pt x="6183823" y="1394848"/>
                </a:cubicBezTo>
                <a:cubicBezTo>
                  <a:pt x="6524786" y="1352228"/>
                  <a:pt x="7129220" y="1064217"/>
                  <a:pt x="7322949" y="860156"/>
                </a:cubicBezTo>
                <a:cubicBezTo>
                  <a:pt x="7516678" y="656095"/>
                  <a:pt x="7424979" y="313841"/>
                  <a:pt x="7346196" y="170482"/>
                </a:cubicBezTo>
                <a:cubicBezTo>
                  <a:pt x="7267413" y="27123"/>
                  <a:pt x="7058832" y="13561"/>
                  <a:pt x="6850251" y="0"/>
                </a:cubicBezTo>
              </a:path>
            </a:pathLst>
          </a:custGeom>
          <a:ln>
            <a:headEnd type="triangle" w="med" len="med"/>
            <a:tailEnd type="triangle" w="med" len="med"/>
          </a:ln>
        </p:spPr>
        <p:style>
          <a:lnRef idx="2">
            <a:schemeClr val="accent5"/>
          </a:lnRef>
          <a:fillRef idx="0">
            <a:schemeClr val="accent5"/>
          </a:fillRef>
          <a:effectRef idx="1">
            <a:schemeClr val="accent5"/>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0216C630-377E-104F-AB7C-0BDD70A777ED}"/>
              </a:ext>
            </a:extLst>
          </p:cNvPr>
          <p:cNvSpPr txBox="1"/>
          <p:nvPr/>
        </p:nvSpPr>
        <p:spPr>
          <a:xfrm>
            <a:off x="-1" y="3842791"/>
            <a:ext cx="4400113" cy="1323439"/>
          </a:xfrm>
          <a:prstGeom prst="rect">
            <a:avLst/>
          </a:prstGeom>
          <a:noFill/>
        </p:spPr>
        <p:txBody>
          <a:bodyPr wrap="square" rtlCol="0">
            <a:spAutoFit/>
          </a:bodyPr>
          <a:lstStyle/>
          <a:p>
            <a:r>
              <a:rPr lang="en-US" sz="1600" dirty="0">
                <a:latin typeface="+mn-lt"/>
              </a:rPr>
              <a:t>Some policies may dictate path restrictions</a:t>
            </a:r>
          </a:p>
          <a:p>
            <a:pPr lvl="1"/>
            <a:r>
              <a:rPr lang="en-US" sz="1600" dirty="0">
                <a:latin typeface="+mn-lt"/>
              </a:rPr>
              <a:t>Aircraft/Airline preferences</a:t>
            </a:r>
          </a:p>
          <a:p>
            <a:pPr lvl="1"/>
            <a:r>
              <a:rPr lang="en-US" sz="1600" dirty="0">
                <a:latin typeface="+mn-lt"/>
              </a:rPr>
              <a:t>CSP peering agreements</a:t>
            </a:r>
          </a:p>
          <a:p>
            <a:r>
              <a:rPr lang="en-US" sz="1600" dirty="0">
                <a:latin typeface="+mn-lt"/>
              </a:rPr>
              <a:t>These (x)EID/Application level policies must be enforceable in the </a:t>
            </a:r>
            <a:r>
              <a:rPr lang="en-US" sz="1600" dirty="0" err="1">
                <a:latin typeface="+mn-lt"/>
              </a:rPr>
              <a:t>Uberlay</a:t>
            </a:r>
            <a:endParaRPr lang="en-US" sz="1600" dirty="0">
              <a:latin typeface="+mn-lt"/>
            </a:endParaRPr>
          </a:p>
        </p:txBody>
      </p:sp>
    </p:spTree>
    <p:extLst>
      <p:ext uri="{BB962C8B-B14F-4D97-AF65-F5344CB8AC3E}">
        <p14:creationId xmlns:p14="http://schemas.microsoft.com/office/powerpoint/2010/main" val="1999961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loud 48"/>
          <p:cNvSpPr/>
          <p:nvPr/>
        </p:nvSpPr>
        <p:spPr>
          <a:xfrm>
            <a:off x="7466395" y="2842259"/>
            <a:ext cx="1484527" cy="930473"/>
          </a:xfrm>
          <a:prstGeom prst="cloud">
            <a:avLst/>
          </a:prstGeom>
          <a:noFill/>
          <a:ln>
            <a:solidFill>
              <a:schemeClr val="tx1">
                <a:lumMod val="90000"/>
                <a:lumOff val="1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bg2">
                    <a:lumMod val="85000"/>
                  </a:schemeClr>
                </a:solidFill>
              </a:rPr>
              <a:t>AOC - ATS Region X</a:t>
            </a:r>
            <a:endParaRPr lang="en-US" sz="1200" dirty="0">
              <a:solidFill>
                <a:schemeClr val="bg2">
                  <a:lumMod val="85000"/>
                </a:schemeClr>
              </a:solidFill>
            </a:endParaRPr>
          </a:p>
        </p:txBody>
      </p:sp>
      <p:sp>
        <p:nvSpPr>
          <p:cNvPr id="47" name="Cloud 46"/>
          <p:cNvSpPr/>
          <p:nvPr/>
        </p:nvSpPr>
        <p:spPr>
          <a:xfrm>
            <a:off x="2436849" y="1303104"/>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1</a:t>
            </a:r>
          </a:p>
        </p:txBody>
      </p:sp>
      <p:sp>
        <p:nvSpPr>
          <p:cNvPr id="48" name="Cloud 47"/>
          <p:cNvSpPr/>
          <p:nvPr/>
        </p:nvSpPr>
        <p:spPr>
          <a:xfrm>
            <a:off x="2420308" y="2427107"/>
            <a:ext cx="1489248"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2</a:t>
            </a:r>
          </a:p>
        </p:txBody>
      </p:sp>
      <p:sp>
        <p:nvSpPr>
          <p:cNvPr id="44" name="Cloud 43"/>
          <p:cNvSpPr/>
          <p:nvPr/>
        </p:nvSpPr>
        <p:spPr>
          <a:xfrm>
            <a:off x="3975834" y="1528069"/>
            <a:ext cx="3504793" cy="240367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95000"/>
                  </a:schemeClr>
                </a:solidFill>
              </a:rPr>
              <a:t>Interworking Region (LISP RLOC Space)</a:t>
            </a:r>
          </a:p>
        </p:txBody>
      </p:sp>
      <p:sp>
        <p:nvSpPr>
          <p:cNvPr id="3" name="Title 2"/>
          <p:cNvSpPr>
            <a:spLocks noGrp="1"/>
          </p:cNvSpPr>
          <p:nvPr>
            <p:ph type="title"/>
          </p:nvPr>
        </p:nvSpPr>
        <p:spPr/>
        <p:txBody>
          <a:bodyPr/>
          <a:lstStyle/>
          <a:p>
            <a:r>
              <a:rPr lang="en-US" dirty="0"/>
              <a:t>Ground Based LISP (GBL) </a:t>
            </a:r>
            <a:r>
              <a:rPr lang="mr-IN" dirty="0"/>
              <a:t>–</a:t>
            </a:r>
            <a:r>
              <a:rPr lang="en-US" dirty="0"/>
              <a:t> Behavior (1)</a:t>
            </a:r>
          </a:p>
        </p:txBody>
      </p:sp>
      <p:pic>
        <p:nvPicPr>
          <p:cNvPr id="8" name="Picture 7"/>
          <p:cNvPicPr>
            <a:picLocks noChangeAspect="1"/>
          </p:cNvPicPr>
          <p:nvPr/>
        </p:nvPicPr>
        <p:blipFill>
          <a:blip r:embed="rId2"/>
          <a:stretch>
            <a:fillRect/>
          </a:stretch>
        </p:blipFill>
        <p:spPr>
          <a:xfrm>
            <a:off x="494186" y="1589309"/>
            <a:ext cx="667842" cy="667842"/>
          </a:xfrm>
          <a:prstGeom prst="rect">
            <a:avLst/>
          </a:prstGeom>
        </p:spPr>
      </p:pic>
      <p:sp>
        <p:nvSpPr>
          <p:cNvPr id="14" name="Oval 13"/>
          <p:cNvSpPr>
            <a:spLocks noChangeAspect="1"/>
          </p:cNvSpPr>
          <p:nvPr/>
        </p:nvSpPr>
        <p:spPr>
          <a:xfrm>
            <a:off x="851012" y="1914456"/>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sp>
        <p:nvSpPr>
          <p:cNvPr id="18" name="Oval 17"/>
          <p:cNvSpPr>
            <a:spLocks noChangeAspect="1"/>
          </p:cNvSpPr>
          <p:nvPr/>
        </p:nvSpPr>
        <p:spPr>
          <a:xfrm>
            <a:off x="2239290" y="1268637"/>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grpSp>
        <p:nvGrpSpPr>
          <p:cNvPr id="23" name="Group 22"/>
          <p:cNvGrpSpPr/>
          <p:nvPr/>
        </p:nvGrpSpPr>
        <p:grpSpPr>
          <a:xfrm>
            <a:off x="4037184" y="1626834"/>
            <a:ext cx="426078" cy="420152"/>
            <a:chOff x="4381601" y="3173124"/>
            <a:chExt cx="473632" cy="473632"/>
          </a:xfrm>
        </p:grpSpPr>
        <p:sp>
          <p:nvSpPr>
            <p:cNvPr id="24" name="Oval 23"/>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5" name="Picture 24"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27" name="Group 26"/>
          <p:cNvGrpSpPr/>
          <p:nvPr/>
        </p:nvGrpSpPr>
        <p:grpSpPr>
          <a:xfrm>
            <a:off x="7166329" y="2881532"/>
            <a:ext cx="426078" cy="420152"/>
            <a:chOff x="4381601" y="3173124"/>
            <a:chExt cx="473632" cy="473632"/>
          </a:xfrm>
        </p:grpSpPr>
        <p:sp>
          <p:nvSpPr>
            <p:cNvPr id="28" name="Oval 2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9" name="Picture 28"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31" name="Group 30"/>
          <p:cNvGrpSpPr/>
          <p:nvPr/>
        </p:nvGrpSpPr>
        <p:grpSpPr>
          <a:xfrm>
            <a:off x="3766781" y="2686007"/>
            <a:ext cx="426078" cy="420152"/>
            <a:chOff x="4381601" y="3173124"/>
            <a:chExt cx="473632" cy="473632"/>
          </a:xfrm>
        </p:grpSpPr>
        <p:sp>
          <p:nvSpPr>
            <p:cNvPr id="32" name="Oval 3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3" name="Picture 32"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45"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2707051"/>
            <a:ext cx="225750" cy="22575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3534683"/>
            <a:ext cx="225750" cy="225750"/>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Straight Connector 51"/>
          <p:cNvCxnSpPr>
            <a:stCxn id="14" idx="5"/>
            <a:endCxn id="86" idx="1"/>
          </p:cNvCxnSpPr>
          <p:nvPr/>
        </p:nvCxnSpPr>
        <p:spPr>
          <a:xfrm>
            <a:off x="1056202" y="2119646"/>
            <a:ext cx="1232275" cy="623020"/>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14" idx="6"/>
            <a:endCxn id="18" idx="2"/>
          </p:cNvCxnSpPr>
          <p:nvPr/>
        </p:nvCxnSpPr>
        <p:spPr>
          <a:xfrm flipV="1">
            <a:off x="1091407" y="1455074"/>
            <a:ext cx="1147883" cy="57958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nvGrpSpPr>
          <p:cNvPr id="68" name="Group 67"/>
          <p:cNvGrpSpPr/>
          <p:nvPr/>
        </p:nvGrpSpPr>
        <p:grpSpPr>
          <a:xfrm>
            <a:off x="5609118" y="1504527"/>
            <a:ext cx="426078" cy="420152"/>
            <a:chOff x="4381601" y="3173124"/>
            <a:chExt cx="473632" cy="473632"/>
          </a:xfrm>
          <a:solidFill>
            <a:srgbClr val="92D050"/>
          </a:solidFill>
        </p:grpSpPr>
        <p:sp>
          <p:nvSpPr>
            <p:cNvPr id="69" name="Oval 68"/>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0" name="Picture 69"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86" name="Oval 85"/>
          <p:cNvSpPr>
            <a:spLocks noChangeAspect="1"/>
          </p:cNvSpPr>
          <p:nvPr/>
        </p:nvSpPr>
        <p:spPr>
          <a:xfrm>
            <a:off x="2233871" y="2688060"/>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76" name="Rounded Rectangle 75"/>
          <p:cNvSpPr/>
          <p:nvPr/>
        </p:nvSpPr>
        <p:spPr>
          <a:xfrm>
            <a:off x="3677448" y="1931645"/>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A/G-R1</a:t>
            </a:r>
          </a:p>
        </p:txBody>
      </p:sp>
      <p:sp>
        <p:nvSpPr>
          <p:cNvPr id="94" name="Rounded Rectangle 93"/>
          <p:cNvSpPr/>
          <p:nvPr/>
        </p:nvSpPr>
        <p:spPr>
          <a:xfrm>
            <a:off x="3383242" y="2974474"/>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A/G-R2</a:t>
            </a:r>
          </a:p>
        </p:txBody>
      </p:sp>
      <p:sp>
        <p:nvSpPr>
          <p:cNvPr id="95" name="Rounded Rectangle 94"/>
          <p:cNvSpPr/>
          <p:nvPr/>
        </p:nvSpPr>
        <p:spPr>
          <a:xfrm>
            <a:off x="6946467" y="3274741"/>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G/G-R</a:t>
            </a:r>
          </a:p>
        </p:txBody>
      </p:sp>
      <p:sp>
        <p:nvSpPr>
          <p:cNvPr id="97" name="Rounded Rectangle 96"/>
          <p:cNvSpPr/>
          <p:nvPr/>
        </p:nvSpPr>
        <p:spPr>
          <a:xfrm>
            <a:off x="5918588" y="1418866"/>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LISP MS/MR</a:t>
            </a:r>
            <a:endParaRPr lang="en-US" sz="1000" dirty="0">
              <a:solidFill>
                <a:srgbClr val="0070C0"/>
              </a:solidFill>
            </a:endParaRPr>
          </a:p>
        </p:txBody>
      </p:sp>
      <p:sp>
        <p:nvSpPr>
          <p:cNvPr id="98" name="TextBox 97"/>
          <p:cNvSpPr txBox="1"/>
          <p:nvPr/>
        </p:nvSpPr>
        <p:spPr>
          <a:xfrm>
            <a:off x="1142556" y="1960935"/>
            <a:ext cx="1176925" cy="253916"/>
          </a:xfrm>
          <a:prstGeom prst="rect">
            <a:avLst/>
          </a:prstGeom>
          <a:noFill/>
        </p:spPr>
        <p:txBody>
          <a:bodyPr wrap="none" rtlCol="0">
            <a:spAutoFit/>
          </a:bodyPr>
          <a:lstStyle/>
          <a:p>
            <a:r>
              <a:rPr lang="en-US" sz="1000" dirty="0">
                <a:latin typeface="+mn-lt"/>
              </a:rPr>
              <a:t>IPv6 ICAO Net X</a:t>
            </a:r>
          </a:p>
        </p:txBody>
      </p:sp>
      <p:sp>
        <p:nvSpPr>
          <p:cNvPr id="71" name="TextBox 70"/>
          <p:cNvSpPr txBox="1"/>
          <p:nvPr/>
        </p:nvSpPr>
        <p:spPr bwMode="auto">
          <a:xfrm>
            <a:off x="71733" y="876309"/>
            <a:ext cx="1186222" cy="276999"/>
          </a:xfrm>
          <a:prstGeom prst="rect">
            <a:avLst/>
          </a:prstGeom>
          <a:no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Aircraft attaches to one</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or more A/G Networks</a:t>
            </a:r>
          </a:p>
        </p:txBody>
      </p:sp>
      <p:sp>
        <p:nvSpPr>
          <p:cNvPr id="75" name="TextBox 74"/>
          <p:cNvSpPr txBox="1"/>
          <p:nvPr/>
        </p:nvSpPr>
        <p:spPr bwMode="auto">
          <a:xfrm>
            <a:off x="68516" y="1300078"/>
            <a:ext cx="1288814" cy="415498"/>
          </a:xfrm>
          <a:prstGeom prst="rect">
            <a:avLst/>
          </a:prstGeom>
          <a:no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A/G Network advertises</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reachability of the aircraft</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delegated prefix (EID)</a:t>
            </a:r>
          </a:p>
        </p:txBody>
      </p:sp>
      <p:grpSp>
        <p:nvGrpSpPr>
          <p:cNvPr id="81" name="Group 80"/>
          <p:cNvGrpSpPr/>
          <p:nvPr/>
        </p:nvGrpSpPr>
        <p:grpSpPr>
          <a:xfrm>
            <a:off x="4130461" y="929123"/>
            <a:ext cx="2297903" cy="1854273"/>
            <a:chOff x="2128568" y="1426466"/>
            <a:chExt cx="3063871" cy="2472356"/>
          </a:xfrm>
        </p:grpSpPr>
        <p:cxnSp>
          <p:nvCxnSpPr>
            <p:cNvPr id="82" name="Straight Connector 81"/>
            <p:cNvCxnSpPr>
              <a:stCxn id="24" idx="6"/>
              <a:endCxn id="69" idx="2"/>
            </p:cNvCxnSpPr>
            <p:nvPr/>
          </p:nvCxnSpPr>
          <p:spPr bwMode="gray">
            <a:xfrm flipV="1">
              <a:off x="2572303" y="2521581"/>
              <a:ext cx="1527808" cy="163075"/>
            </a:xfrm>
            <a:prstGeom prst="line">
              <a:avLst/>
            </a:prstGeom>
            <a:noFill/>
            <a:ln w="12700" algn="ctr">
              <a:solidFill>
                <a:schemeClr val="tx2"/>
              </a:solidFill>
              <a:prstDash val="dash"/>
              <a:miter lim="800000"/>
              <a:headEnd type="triangle" w="sm" len="sm"/>
              <a:tailEnd type="triangle" w="sm" len="sm"/>
            </a:ln>
            <a:effectLst/>
          </p:spPr>
        </p:cxnSp>
        <p:cxnSp>
          <p:nvCxnSpPr>
            <p:cNvPr id="83" name="Straight Connector 82"/>
            <p:cNvCxnSpPr>
              <a:stCxn id="32" idx="7"/>
              <a:endCxn id="69" idx="3"/>
            </p:cNvCxnSpPr>
            <p:nvPr/>
          </p:nvCxnSpPr>
          <p:spPr bwMode="gray">
            <a:xfrm flipV="1">
              <a:off x="2128568" y="2719642"/>
              <a:ext cx="2054740" cy="1179180"/>
            </a:xfrm>
            <a:prstGeom prst="line">
              <a:avLst/>
            </a:prstGeom>
            <a:noFill/>
            <a:ln w="12700" algn="ctr">
              <a:solidFill>
                <a:schemeClr val="tx2"/>
              </a:solidFill>
              <a:prstDash val="dash"/>
              <a:miter lim="800000"/>
              <a:headEnd type="triangle" w="sm" len="sm"/>
              <a:tailEnd type="triangle" w="sm" len="sm"/>
            </a:ln>
            <a:effectLst/>
          </p:spPr>
        </p:cxnSp>
        <p:sp>
          <p:nvSpPr>
            <p:cNvPr id="88" name="TextBox 87"/>
            <p:cNvSpPr txBox="1"/>
            <p:nvPr/>
          </p:nvSpPr>
          <p:spPr bwMode="auto">
            <a:xfrm>
              <a:off x="3756148" y="1426466"/>
              <a:ext cx="1436291" cy="553997"/>
            </a:xfrm>
            <a:prstGeom prst="rect">
              <a:avLst/>
            </a:prstGeom>
            <a:solidFill>
              <a:schemeClr val="bg2"/>
            </a:solid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Mapping Server</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maintains RLOC-EID</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mapping</a:t>
              </a:r>
            </a:p>
          </p:txBody>
        </p:sp>
      </p:grpSp>
      <p:sp>
        <p:nvSpPr>
          <p:cNvPr id="103" name="TextBox 102"/>
          <p:cNvSpPr txBox="1"/>
          <p:nvPr/>
        </p:nvSpPr>
        <p:spPr bwMode="auto">
          <a:xfrm>
            <a:off x="4242570" y="1251564"/>
            <a:ext cx="981038" cy="276999"/>
          </a:xfrm>
          <a:prstGeom prst="rect">
            <a:avLst/>
          </a:prstGeom>
          <a:solidFill>
            <a:schemeClr val="bg2"/>
          </a:solid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Each AGR</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has RLOC address</a:t>
            </a:r>
          </a:p>
        </p:txBody>
      </p:sp>
      <p:sp>
        <p:nvSpPr>
          <p:cNvPr id="104" name="TextBox 103"/>
          <p:cNvSpPr txBox="1"/>
          <p:nvPr/>
        </p:nvSpPr>
        <p:spPr bwMode="auto">
          <a:xfrm>
            <a:off x="77908" y="2377993"/>
            <a:ext cx="1301639" cy="415498"/>
          </a:xfrm>
          <a:prstGeom prst="rect">
            <a:avLst/>
          </a:prstGeom>
          <a:no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Aircraft preference and</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link </a:t>
            </a:r>
            <a:r>
              <a:rPr lang="en-GB" sz="900" dirty="0" err="1">
                <a:solidFill>
                  <a:schemeClr val="tx2"/>
                </a:solidFill>
                <a:latin typeface="Arial" pitchFamily="34" charset="0"/>
                <a:cs typeface="Arial" pitchFamily="34" charset="0"/>
              </a:rPr>
              <a:t>QoS</a:t>
            </a:r>
            <a:r>
              <a:rPr lang="en-GB" sz="900" dirty="0">
                <a:solidFill>
                  <a:schemeClr val="tx2"/>
                </a:solidFill>
                <a:latin typeface="Arial" pitchFamily="34" charset="0"/>
                <a:cs typeface="Arial" pitchFamily="34" charset="0"/>
              </a:rPr>
              <a:t> can be signalled</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over A/G Network</a:t>
            </a:r>
          </a:p>
        </p:txBody>
      </p:sp>
      <p:sp>
        <p:nvSpPr>
          <p:cNvPr id="107" name="Cloud 106"/>
          <p:cNvSpPr/>
          <p:nvPr/>
        </p:nvSpPr>
        <p:spPr>
          <a:xfrm>
            <a:off x="2411296" y="3504840"/>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3</a:t>
            </a:r>
          </a:p>
        </p:txBody>
      </p:sp>
      <p:grpSp>
        <p:nvGrpSpPr>
          <p:cNvPr id="112" name="Group 111"/>
          <p:cNvGrpSpPr/>
          <p:nvPr/>
        </p:nvGrpSpPr>
        <p:grpSpPr>
          <a:xfrm>
            <a:off x="3953728" y="3379482"/>
            <a:ext cx="426078" cy="420152"/>
            <a:chOff x="4381601" y="3173124"/>
            <a:chExt cx="473632" cy="473632"/>
          </a:xfrm>
        </p:grpSpPr>
        <p:sp>
          <p:nvSpPr>
            <p:cNvPr id="113" name="Oval 112"/>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14" name="Picture 11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115" name="Oval 114"/>
          <p:cNvSpPr>
            <a:spLocks noChangeAspect="1"/>
          </p:cNvSpPr>
          <p:nvPr/>
        </p:nvSpPr>
        <p:spPr>
          <a:xfrm>
            <a:off x="2188654" y="3702046"/>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116" name="Rounded Rectangle 115"/>
          <p:cNvSpPr/>
          <p:nvPr/>
        </p:nvSpPr>
        <p:spPr>
          <a:xfrm>
            <a:off x="4237499" y="3667949"/>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A/G-R3</a:t>
            </a:r>
          </a:p>
        </p:txBody>
      </p:sp>
      <p:grpSp>
        <p:nvGrpSpPr>
          <p:cNvPr id="117" name="Group 116"/>
          <p:cNvGrpSpPr/>
          <p:nvPr/>
        </p:nvGrpSpPr>
        <p:grpSpPr>
          <a:xfrm>
            <a:off x="4127375" y="1641510"/>
            <a:ext cx="1481743" cy="1046551"/>
            <a:chOff x="2119183" y="3179567"/>
            <a:chExt cx="1975656" cy="1395401"/>
          </a:xfrm>
        </p:grpSpPr>
        <p:cxnSp>
          <p:nvCxnSpPr>
            <p:cNvPr id="118" name="Straight Connector 117"/>
            <p:cNvCxnSpPr/>
            <p:nvPr/>
          </p:nvCxnSpPr>
          <p:spPr bwMode="gray">
            <a:xfrm flipH="1">
              <a:off x="2611899" y="3179567"/>
              <a:ext cx="1482940" cy="137808"/>
            </a:xfrm>
            <a:prstGeom prst="line">
              <a:avLst/>
            </a:prstGeom>
            <a:noFill/>
            <a:ln w="3175" algn="ctr">
              <a:solidFill>
                <a:schemeClr val="tx2"/>
              </a:solidFill>
              <a:prstDash val="sysDash"/>
              <a:miter lim="800000"/>
              <a:headEnd type="none" w="med" len="med"/>
              <a:tailEnd type="triangle" w="med" len="med"/>
            </a:ln>
            <a:effectLst/>
          </p:spPr>
        </p:cxnSp>
        <p:cxnSp>
          <p:nvCxnSpPr>
            <p:cNvPr id="119" name="Straight Connector 118"/>
            <p:cNvCxnSpPr/>
            <p:nvPr/>
          </p:nvCxnSpPr>
          <p:spPr bwMode="gray">
            <a:xfrm flipH="1">
              <a:off x="2119183" y="3454528"/>
              <a:ext cx="1973053" cy="1120440"/>
            </a:xfrm>
            <a:prstGeom prst="line">
              <a:avLst/>
            </a:prstGeom>
            <a:noFill/>
            <a:ln w="3175" algn="ctr">
              <a:solidFill>
                <a:schemeClr val="tx2"/>
              </a:solidFill>
              <a:prstDash val="sysDash"/>
              <a:miter lim="800000"/>
              <a:headEnd type="none" w="med" len="med"/>
              <a:tailEnd type="triangle" w="med" len="med"/>
            </a:ln>
            <a:effectLst/>
          </p:spPr>
        </p:cxnSp>
      </p:grpSp>
      <p:grpSp>
        <p:nvGrpSpPr>
          <p:cNvPr id="120" name="Group 119"/>
          <p:cNvGrpSpPr/>
          <p:nvPr/>
        </p:nvGrpSpPr>
        <p:grpSpPr>
          <a:xfrm>
            <a:off x="5972798" y="1863149"/>
            <a:ext cx="1701254" cy="2213475"/>
            <a:chOff x="-517641" y="-438541"/>
            <a:chExt cx="2268338" cy="2951300"/>
          </a:xfrm>
        </p:grpSpPr>
        <p:cxnSp>
          <p:nvCxnSpPr>
            <p:cNvPr id="121" name="Straight Connector 120"/>
            <p:cNvCxnSpPr>
              <a:stCxn id="69" idx="5"/>
              <a:endCxn id="28" idx="1"/>
            </p:cNvCxnSpPr>
            <p:nvPr/>
          </p:nvCxnSpPr>
          <p:spPr bwMode="gray">
            <a:xfrm>
              <a:off x="-517641" y="-438541"/>
              <a:ext cx="1674572" cy="1439884"/>
            </a:xfrm>
            <a:prstGeom prst="line">
              <a:avLst/>
            </a:prstGeom>
            <a:noFill/>
            <a:ln w="3175" algn="ctr">
              <a:solidFill>
                <a:schemeClr val="tx2"/>
              </a:solidFill>
              <a:prstDash val="sysDash"/>
              <a:miter lim="800000"/>
              <a:headEnd type="triangle" w="med" len="med"/>
              <a:tailEnd type="none" w="med" len="med"/>
            </a:ln>
            <a:effectLst/>
          </p:spPr>
        </p:cxnSp>
        <p:sp>
          <p:nvSpPr>
            <p:cNvPr id="122" name="TextBox 121"/>
            <p:cNvSpPr txBox="1"/>
            <p:nvPr/>
          </p:nvSpPr>
          <p:spPr bwMode="auto">
            <a:xfrm>
              <a:off x="280208" y="1958762"/>
              <a:ext cx="1470489" cy="553997"/>
            </a:xfrm>
            <a:prstGeom prst="rect">
              <a:avLst/>
            </a:prstGeom>
            <a:solidFill>
              <a:schemeClr val="bg2"/>
            </a:solid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GGR needs to</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query which RLOC(s)</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serve destination EID</a:t>
              </a:r>
            </a:p>
          </p:txBody>
        </p:sp>
      </p:grpSp>
      <p:sp>
        <p:nvSpPr>
          <p:cNvPr id="123" name="TextBox 122"/>
          <p:cNvSpPr txBox="1"/>
          <p:nvPr/>
        </p:nvSpPr>
        <p:spPr bwMode="auto">
          <a:xfrm>
            <a:off x="4994220" y="2593453"/>
            <a:ext cx="891271" cy="276999"/>
          </a:xfrm>
          <a:prstGeom prst="rect">
            <a:avLst/>
          </a:prstGeom>
          <a:solidFill>
            <a:schemeClr val="bg2"/>
          </a:solid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Traffic tunnelled</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over Internetwork</a:t>
            </a:r>
          </a:p>
        </p:txBody>
      </p:sp>
      <p:grpSp>
        <p:nvGrpSpPr>
          <p:cNvPr id="124" name="Group 123"/>
          <p:cNvGrpSpPr/>
          <p:nvPr/>
        </p:nvGrpSpPr>
        <p:grpSpPr>
          <a:xfrm>
            <a:off x="7517664" y="3175124"/>
            <a:ext cx="945110" cy="419482"/>
            <a:chOff x="1454469" y="2539669"/>
            <a:chExt cx="1260148" cy="559311"/>
          </a:xfrm>
        </p:grpSpPr>
        <p:cxnSp>
          <p:nvCxnSpPr>
            <p:cNvPr id="125" name="Straight Arrow Connector 124"/>
            <p:cNvCxnSpPr/>
            <p:nvPr/>
          </p:nvCxnSpPr>
          <p:spPr bwMode="gray">
            <a:xfrm flipH="1" flipV="1">
              <a:off x="1616344" y="2539669"/>
              <a:ext cx="1066529" cy="432459"/>
            </a:xfrm>
            <a:prstGeom prst="straightConnector1">
              <a:avLst/>
            </a:prstGeom>
            <a:noFill/>
            <a:ln w="12700">
              <a:solidFill>
                <a:srgbClr val="00B050"/>
              </a:solidFill>
              <a:round/>
              <a:headEnd type="none" w="med" len="med"/>
              <a:tailEnd type="triangle" w="med" len="med"/>
            </a:ln>
            <a:effectLst/>
          </p:spPr>
        </p:cxnSp>
        <p:cxnSp>
          <p:nvCxnSpPr>
            <p:cNvPr id="126" name="Straight Connector 125"/>
            <p:cNvCxnSpPr>
              <a:stCxn id="49" idx="2"/>
            </p:cNvCxnSpPr>
            <p:nvPr/>
          </p:nvCxnSpPr>
          <p:spPr bwMode="gray">
            <a:xfrm>
              <a:off x="1454469" y="2596048"/>
              <a:ext cx="1260148" cy="502932"/>
            </a:xfrm>
            <a:prstGeom prst="line">
              <a:avLst/>
            </a:prstGeom>
            <a:noFill/>
            <a:ln w="28575" algn="ctr">
              <a:solidFill>
                <a:srgbClr val="00B050"/>
              </a:solidFill>
              <a:prstDash val="sysDot"/>
              <a:miter lim="800000"/>
              <a:headEnd/>
              <a:tailEnd/>
            </a:ln>
            <a:effectLst/>
          </p:spPr>
        </p:cxnSp>
      </p:grpSp>
      <p:grpSp>
        <p:nvGrpSpPr>
          <p:cNvPr id="143" name="Group 142"/>
          <p:cNvGrpSpPr/>
          <p:nvPr/>
        </p:nvGrpSpPr>
        <p:grpSpPr>
          <a:xfrm flipH="1">
            <a:off x="4192859" y="1985456"/>
            <a:ext cx="2973470" cy="1106152"/>
            <a:chOff x="2760253" y="1348780"/>
            <a:chExt cx="2757720" cy="1474870"/>
          </a:xfrm>
        </p:grpSpPr>
        <p:cxnSp>
          <p:nvCxnSpPr>
            <p:cNvPr id="146" name="Straight Connector 145"/>
            <p:cNvCxnSpPr>
              <a:stCxn id="28" idx="2"/>
              <a:endCxn id="24" idx="5"/>
            </p:cNvCxnSpPr>
            <p:nvPr/>
          </p:nvCxnSpPr>
          <p:spPr bwMode="gray">
            <a:xfrm flipV="1">
              <a:off x="2760254" y="1348780"/>
              <a:ext cx="2564807" cy="1474870"/>
            </a:xfrm>
            <a:prstGeom prst="line">
              <a:avLst/>
            </a:prstGeom>
            <a:noFill/>
            <a:ln w="28575" algn="ctr">
              <a:solidFill>
                <a:srgbClr val="FF0000"/>
              </a:solidFill>
              <a:prstDash val="sysDot"/>
              <a:miter lim="800000"/>
              <a:headEnd/>
              <a:tailEnd/>
            </a:ln>
            <a:effectLst/>
          </p:spPr>
        </p:cxnSp>
        <p:cxnSp>
          <p:nvCxnSpPr>
            <p:cNvPr id="147" name="Straight Connector 146"/>
            <p:cNvCxnSpPr>
              <a:stCxn id="28" idx="2"/>
              <a:endCxn id="32" idx="6"/>
            </p:cNvCxnSpPr>
            <p:nvPr/>
          </p:nvCxnSpPr>
          <p:spPr bwMode="gray">
            <a:xfrm flipV="1">
              <a:off x="2760253" y="2562950"/>
              <a:ext cx="2757720" cy="260700"/>
            </a:xfrm>
            <a:prstGeom prst="line">
              <a:avLst/>
            </a:prstGeom>
            <a:noFill/>
            <a:ln w="28575" algn="ctr">
              <a:solidFill>
                <a:srgbClr val="FF0000"/>
              </a:solidFill>
              <a:prstDash val="sysDot"/>
              <a:miter lim="800000"/>
              <a:headEnd/>
              <a:tailEnd/>
            </a:ln>
            <a:effectLst/>
          </p:spPr>
        </p:cxnSp>
      </p:grpSp>
      <p:grpSp>
        <p:nvGrpSpPr>
          <p:cNvPr id="168" name="Group 167"/>
          <p:cNvGrpSpPr/>
          <p:nvPr/>
        </p:nvGrpSpPr>
        <p:grpSpPr>
          <a:xfrm>
            <a:off x="4147131" y="1935943"/>
            <a:ext cx="3019196" cy="1239181"/>
            <a:chOff x="4005508" y="2581257"/>
            <a:chExt cx="4025593" cy="1652241"/>
          </a:xfrm>
        </p:grpSpPr>
        <p:cxnSp>
          <p:nvCxnSpPr>
            <p:cNvPr id="169" name="Straight Connector 168"/>
            <p:cNvCxnSpPr/>
            <p:nvPr/>
          </p:nvCxnSpPr>
          <p:spPr bwMode="gray">
            <a:xfrm>
              <a:off x="4490414" y="2581257"/>
              <a:ext cx="3535840" cy="1404514"/>
            </a:xfrm>
            <a:prstGeom prst="line">
              <a:avLst/>
            </a:prstGeom>
            <a:noFill/>
            <a:ln w="3175" algn="ctr">
              <a:solidFill>
                <a:schemeClr val="tx2"/>
              </a:solidFill>
              <a:prstDash val="sysDash"/>
              <a:miter lim="800000"/>
              <a:headEnd type="none" w="med" len="med"/>
              <a:tailEnd type="triangle" w="med" len="med"/>
            </a:ln>
            <a:effectLst/>
          </p:spPr>
        </p:cxnSp>
        <p:cxnSp>
          <p:nvCxnSpPr>
            <p:cNvPr id="170" name="Straight Connector 169"/>
            <p:cNvCxnSpPr/>
            <p:nvPr/>
          </p:nvCxnSpPr>
          <p:spPr bwMode="gray">
            <a:xfrm>
              <a:off x="4005508" y="3965963"/>
              <a:ext cx="4025593" cy="267535"/>
            </a:xfrm>
            <a:prstGeom prst="line">
              <a:avLst/>
            </a:prstGeom>
            <a:noFill/>
            <a:ln w="3175" algn="ctr">
              <a:solidFill>
                <a:schemeClr val="tx2"/>
              </a:solidFill>
              <a:prstDash val="sysDash"/>
              <a:miter lim="800000"/>
              <a:headEnd type="none" w="med" len="med"/>
              <a:tailEnd type="triangle" w="med" len="med"/>
            </a:ln>
            <a:effectLst/>
          </p:spPr>
        </p:cxnSp>
      </p:grpSp>
      <p:cxnSp>
        <p:nvCxnSpPr>
          <p:cNvPr id="175" name="Straight Connector 174"/>
          <p:cNvCxnSpPr>
            <a:stCxn id="18" idx="2"/>
            <a:endCxn id="14" idx="6"/>
          </p:cNvCxnSpPr>
          <p:nvPr/>
        </p:nvCxnSpPr>
        <p:spPr bwMode="gray">
          <a:xfrm flipH="1">
            <a:off x="1091407" y="1455074"/>
            <a:ext cx="1147883" cy="579580"/>
          </a:xfrm>
          <a:prstGeom prst="line">
            <a:avLst/>
          </a:prstGeom>
          <a:noFill/>
          <a:ln w="28575" algn="ctr">
            <a:solidFill>
              <a:schemeClr val="tx2"/>
            </a:solidFill>
            <a:prstDash val="sysDot"/>
            <a:miter lim="800000"/>
            <a:headEnd/>
            <a:tailEnd/>
          </a:ln>
          <a:effectLst/>
        </p:spPr>
      </p:cxnSp>
      <p:cxnSp>
        <p:nvCxnSpPr>
          <p:cNvPr id="176" name="Straight Connector 175"/>
          <p:cNvCxnSpPr>
            <a:stCxn id="18" idx="6"/>
            <a:endCxn id="24" idx="2"/>
          </p:cNvCxnSpPr>
          <p:nvPr/>
        </p:nvCxnSpPr>
        <p:spPr bwMode="gray">
          <a:xfrm>
            <a:off x="2612163" y="1455074"/>
            <a:ext cx="1425021" cy="381836"/>
          </a:xfrm>
          <a:prstGeom prst="line">
            <a:avLst/>
          </a:prstGeom>
          <a:noFill/>
          <a:ln w="28575" algn="ctr">
            <a:solidFill>
              <a:schemeClr val="tx2"/>
            </a:solidFill>
            <a:prstDash val="sysDot"/>
            <a:miter lim="800000"/>
            <a:headEnd/>
            <a:tailEnd/>
          </a:ln>
          <a:effectLst/>
        </p:spPr>
      </p:cxnSp>
      <p:cxnSp>
        <p:nvCxnSpPr>
          <p:cNvPr id="177" name="Straight Connector 176"/>
          <p:cNvCxnSpPr>
            <a:stCxn id="86" idx="6"/>
            <a:endCxn id="32" idx="2"/>
          </p:cNvCxnSpPr>
          <p:nvPr/>
        </p:nvCxnSpPr>
        <p:spPr bwMode="gray">
          <a:xfrm>
            <a:off x="2606744" y="2874497"/>
            <a:ext cx="1160037" cy="21586"/>
          </a:xfrm>
          <a:prstGeom prst="line">
            <a:avLst/>
          </a:prstGeom>
          <a:noFill/>
          <a:ln w="28575" algn="ctr">
            <a:solidFill>
              <a:schemeClr val="tx2"/>
            </a:solidFill>
            <a:prstDash val="sysDot"/>
            <a:miter lim="800000"/>
            <a:headEnd/>
            <a:tailEnd/>
          </a:ln>
          <a:effectLst/>
        </p:spPr>
      </p:cxnSp>
      <p:cxnSp>
        <p:nvCxnSpPr>
          <p:cNvPr id="178" name="Straight Connector 177"/>
          <p:cNvCxnSpPr>
            <a:stCxn id="86" idx="1"/>
            <a:endCxn id="14" idx="5"/>
          </p:cNvCxnSpPr>
          <p:nvPr/>
        </p:nvCxnSpPr>
        <p:spPr bwMode="gray">
          <a:xfrm flipH="1" flipV="1">
            <a:off x="1056202" y="2119646"/>
            <a:ext cx="1232275" cy="623020"/>
          </a:xfrm>
          <a:prstGeom prst="line">
            <a:avLst/>
          </a:prstGeom>
          <a:noFill/>
          <a:ln w="28575" algn="ctr">
            <a:solidFill>
              <a:schemeClr val="tx2"/>
            </a:solidFill>
            <a:prstDash val="sysDot"/>
            <a:miter lim="800000"/>
            <a:headEnd/>
            <a:tailEnd/>
          </a:ln>
          <a:effectLst/>
        </p:spPr>
      </p:cxnSp>
      <p:graphicFrame>
        <p:nvGraphicFramePr>
          <p:cNvPr id="66" name="Table 65">
            <a:extLst>
              <a:ext uri="{FF2B5EF4-FFF2-40B4-BE49-F238E27FC236}">
                <a16:creationId xmlns:a16="http://schemas.microsoft.com/office/drawing/2014/main" id="{C9FCDC88-07AB-5942-A51E-FC6B5E7CA74B}"/>
              </a:ext>
            </a:extLst>
          </p:cNvPr>
          <p:cNvGraphicFramePr>
            <a:graphicFrameLocks noGrp="1"/>
          </p:cNvGraphicFramePr>
          <p:nvPr/>
        </p:nvGraphicFramePr>
        <p:xfrm>
          <a:off x="6886617" y="970191"/>
          <a:ext cx="1957681" cy="640080"/>
        </p:xfrm>
        <a:graphic>
          <a:graphicData uri="http://schemas.openxmlformats.org/drawingml/2006/table">
            <a:tbl>
              <a:tblPr firstRow="1" bandRow="1">
                <a:tableStyleId>{5C22544A-7EE6-4342-B048-85BDC9FD1C3A}</a:tableStyleId>
              </a:tblPr>
              <a:tblGrid>
                <a:gridCol w="524836">
                  <a:extLst>
                    <a:ext uri="{9D8B030D-6E8A-4147-A177-3AD203B41FA5}">
                      <a16:colId xmlns:a16="http://schemas.microsoft.com/office/drawing/2014/main" val="1366321014"/>
                    </a:ext>
                  </a:extLst>
                </a:gridCol>
                <a:gridCol w="1432845">
                  <a:extLst>
                    <a:ext uri="{9D8B030D-6E8A-4147-A177-3AD203B41FA5}">
                      <a16:colId xmlns:a16="http://schemas.microsoft.com/office/drawing/2014/main" val="2652368452"/>
                    </a:ext>
                  </a:extLst>
                </a:gridCol>
              </a:tblGrid>
              <a:tr h="248391">
                <a:tc>
                  <a:txBody>
                    <a:bodyPr/>
                    <a:lstStyle/>
                    <a:p>
                      <a:pPr algn="ctr"/>
                      <a:r>
                        <a:rPr lang="en-US" sz="1200" b="1" dirty="0">
                          <a:solidFill>
                            <a:schemeClr val="bg2"/>
                          </a:solidFill>
                        </a:rPr>
                        <a:t>EID </a:t>
                      </a:r>
                    </a:p>
                  </a:txBody>
                  <a:tcPr/>
                </a:tc>
                <a:tc>
                  <a:txBody>
                    <a:bodyPr/>
                    <a:lstStyle/>
                    <a:p>
                      <a:pPr algn="ctr"/>
                      <a:r>
                        <a:rPr lang="en-US" sz="1200" b="1" dirty="0">
                          <a:solidFill>
                            <a:schemeClr val="bg2"/>
                          </a:solidFill>
                        </a:rPr>
                        <a:t>RLOC</a:t>
                      </a:r>
                    </a:p>
                  </a:txBody>
                  <a:tcPr/>
                </a:tc>
                <a:extLst>
                  <a:ext uri="{0D108BD9-81ED-4DB2-BD59-A6C34878D82A}">
                    <a16:rowId xmlns:a16="http://schemas.microsoft.com/office/drawing/2014/main" val="1302533213"/>
                  </a:ext>
                </a:extLst>
              </a:tr>
              <a:tr h="199672">
                <a:tc>
                  <a:txBody>
                    <a:bodyPr/>
                    <a:lstStyle/>
                    <a:p>
                      <a:pPr algn="ctr"/>
                      <a:r>
                        <a:rPr lang="en-US" sz="900" dirty="0"/>
                        <a:t>Y</a:t>
                      </a:r>
                      <a:endParaRPr lang="en-US" sz="900" b="1" dirty="0">
                        <a:solidFill>
                          <a:srgbClr val="00B050"/>
                        </a:solidFill>
                      </a:endParaRPr>
                    </a:p>
                  </a:txBody>
                  <a:tcPr/>
                </a:tc>
                <a:tc>
                  <a:txBody>
                    <a:bodyPr/>
                    <a:lstStyle/>
                    <a:p>
                      <a:pPr algn="ctr"/>
                      <a:r>
                        <a:rPr lang="en-US" sz="900" dirty="0"/>
                        <a:t>AGR1 – Priority 1, 50%</a:t>
                      </a:r>
                    </a:p>
                    <a:p>
                      <a:pPr algn="ctr"/>
                      <a:r>
                        <a:rPr lang="en-US" sz="900" dirty="0"/>
                        <a:t>AGR2 – Priority 1, 50%</a:t>
                      </a:r>
                    </a:p>
                  </a:txBody>
                  <a:tcPr/>
                </a:tc>
                <a:extLst>
                  <a:ext uri="{0D108BD9-81ED-4DB2-BD59-A6C34878D82A}">
                    <a16:rowId xmlns:a16="http://schemas.microsoft.com/office/drawing/2014/main" val="35374122"/>
                  </a:ext>
                </a:extLst>
              </a:tr>
            </a:tbl>
          </a:graphicData>
        </a:graphic>
      </p:graphicFrame>
      <p:sp>
        <p:nvSpPr>
          <p:cNvPr id="2" name="Rounded Rectangle 1">
            <a:extLst>
              <a:ext uri="{FF2B5EF4-FFF2-40B4-BE49-F238E27FC236}">
                <a16:creationId xmlns:a16="http://schemas.microsoft.com/office/drawing/2014/main" id="{32B76AC6-0A4A-F741-9640-2F8DE03C6024}"/>
              </a:ext>
            </a:extLst>
          </p:cNvPr>
          <p:cNvSpPr/>
          <p:nvPr/>
        </p:nvSpPr>
        <p:spPr>
          <a:xfrm>
            <a:off x="7322902" y="2422789"/>
            <a:ext cx="1628020" cy="539901"/>
          </a:xfrm>
          <a:prstGeom prst="roundRect">
            <a:avLst/>
          </a:prstGeom>
          <a:solidFill>
            <a:schemeClr val="bg2">
              <a:lumMod val="95000"/>
            </a:schemeClr>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t>Map-cache:</a:t>
            </a:r>
          </a:p>
          <a:p>
            <a:pPr algn="ctr"/>
            <a:r>
              <a:rPr lang="en-US" sz="1100" b="1" dirty="0">
                <a:solidFill>
                  <a:srgbClr val="00B050"/>
                </a:solidFill>
              </a:rPr>
              <a:t>Y</a:t>
            </a:r>
            <a:r>
              <a:rPr lang="en-US" sz="1100" dirty="0"/>
              <a:t> via </a:t>
            </a:r>
          </a:p>
          <a:p>
            <a:pPr algn="ctr"/>
            <a:r>
              <a:rPr lang="en-US" sz="1050" dirty="0">
                <a:solidFill>
                  <a:srgbClr val="FF0000"/>
                </a:solidFill>
              </a:rPr>
              <a:t>AGR2</a:t>
            </a:r>
            <a:r>
              <a:rPr lang="en-US" sz="1050" dirty="0"/>
              <a:t>(50) &amp; </a:t>
            </a:r>
            <a:r>
              <a:rPr lang="en-US" sz="1050" dirty="0">
                <a:solidFill>
                  <a:srgbClr val="FF0000"/>
                </a:solidFill>
              </a:rPr>
              <a:t>AGR1</a:t>
            </a:r>
            <a:r>
              <a:rPr lang="en-US" sz="1050" dirty="0"/>
              <a:t>(50)</a:t>
            </a:r>
          </a:p>
        </p:txBody>
      </p:sp>
      <p:sp>
        <p:nvSpPr>
          <p:cNvPr id="4" name="Down Arrow 3">
            <a:extLst>
              <a:ext uri="{FF2B5EF4-FFF2-40B4-BE49-F238E27FC236}">
                <a16:creationId xmlns:a16="http://schemas.microsoft.com/office/drawing/2014/main" id="{D79DB1AD-B01B-D949-93A5-B86AF442D31D}"/>
              </a:ext>
            </a:extLst>
          </p:cNvPr>
          <p:cNvSpPr/>
          <p:nvPr/>
        </p:nvSpPr>
        <p:spPr>
          <a:xfrm>
            <a:off x="7929639" y="1777056"/>
            <a:ext cx="345259" cy="488811"/>
          </a:xfrm>
          <a:prstGeom prst="downArrow">
            <a:avLst/>
          </a:prstGeom>
          <a:solidFill>
            <a:schemeClr val="bg2">
              <a:lumMod val="95000"/>
            </a:scheme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76651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175"/>
                                        </p:tgtEl>
                                        <p:attrNameLst>
                                          <p:attrName>style.visibility</p:attrName>
                                        </p:attrNameLst>
                                      </p:cBhvr>
                                      <p:to>
                                        <p:strVal val="visible"/>
                                      </p:to>
                                    </p:set>
                                    <p:animEffect transition="in" filter="wipe(left)">
                                      <p:cBhvr>
                                        <p:cTn id="10" dur="500"/>
                                        <p:tgtEl>
                                          <p:spTgt spid="175"/>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176"/>
                                        </p:tgtEl>
                                        <p:attrNameLst>
                                          <p:attrName>style.visibility</p:attrName>
                                        </p:attrNameLst>
                                      </p:cBhvr>
                                      <p:to>
                                        <p:strVal val="visible"/>
                                      </p:to>
                                    </p:set>
                                    <p:animEffect transition="in" filter="wipe(left)">
                                      <p:cBhvr>
                                        <p:cTn id="14" dur="500"/>
                                        <p:tgtEl>
                                          <p:spTgt spid="176"/>
                                        </p:tgtEl>
                                      </p:cBhvr>
                                    </p:animEffect>
                                  </p:child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178"/>
                                        </p:tgtEl>
                                        <p:attrNameLst>
                                          <p:attrName>style.visibility</p:attrName>
                                        </p:attrNameLst>
                                      </p:cBhvr>
                                      <p:to>
                                        <p:strVal val="visible"/>
                                      </p:to>
                                    </p:set>
                                    <p:animEffect transition="in" filter="wipe(left)">
                                      <p:cBhvr>
                                        <p:cTn id="18" dur="500"/>
                                        <p:tgtEl>
                                          <p:spTgt spid="178"/>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177"/>
                                        </p:tgtEl>
                                        <p:attrNameLst>
                                          <p:attrName>style.visibility</p:attrName>
                                        </p:attrNameLst>
                                      </p:cBhvr>
                                      <p:to>
                                        <p:strVal val="visible"/>
                                      </p:to>
                                    </p:set>
                                    <p:animEffect transition="in" filter="wipe(left)">
                                      <p:cBhvr>
                                        <p:cTn id="22" dur="500"/>
                                        <p:tgtEl>
                                          <p:spTgt spid="177"/>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3"/>
                                        </p:tgtEl>
                                        <p:attrNameLst>
                                          <p:attrName>style.visibility</p:attrName>
                                        </p:attrNameLst>
                                      </p:cBhvr>
                                      <p:to>
                                        <p:strVal val="visible"/>
                                      </p:to>
                                    </p:set>
                                  </p:childTnLst>
                                </p:cTn>
                              </p:par>
                            </p:childTnLst>
                          </p:cTn>
                        </p:par>
                        <p:par>
                          <p:cTn id="31" fill="hold">
                            <p:stCondLst>
                              <p:cond delay="0"/>
                            </p:stCondLst>
                            <p:childTnLst>
                              <p:par>
                                <p:cTn id="32" presetID="22" presetClass="entr" presetSubtype="8" fill="hold" nodeType="afterEffect">
                                  <p:stCondLst>
                                    <p:cond delay="0"/>
                                  </p:stCondLst>
                                  <p:childTnLst>
                                    <p:set>
                                      <p:cBhvr>
                                        <p:cTn id="33" dur="1" fill="hold">
                                          <p:stCondLst>
                                            <p:cond delay="0"/>
                                          </p:stCondLst>
                                        </p:cTn>
                                        <p:tgtEl>
                                          <p:spTgt spid="81"/>
                                        </p:tgtEl>
                                        <p:attrNameLst>
                                          <p:attrName>style.visibility</p:attrName>
                                        </p:attrNameLst>
                                      </p:cBhvr>
                                      <p:to>
                                        <p:strVal val="visible"/>
                                      </p:to>
                                    </p:set>
                                    <p:animEffect transition="in" filter="wipe(left)">
                                      <p:cBhvr>
                                        <p:cTn id="34" dur="500"/>
                                        <p:tgtEl>
                                          <p:spTgt spid="81"/>
                                        </p:tgtEl>
                                      </p:cBhvr>
                                    </p:animEffect>
                                  </p:childTnLst>
                                </p:cTn>
                              </p:par>
                            </p:childTnLst>
                          </p:cTn>
                        </p:par>
                        <p:par>
                          <p:cTn id="35" fill="hold">
                            <p:stCondLst>
                              <p:cond delay="500"/>
                            </p:stCondLst>
                            <p:childTnLst>
                              <p:par>
                                <p:cTn id="36" presetID="9" presetClass="entr" presetSubtype="0" fill="hold" nodeType="afterEffect">
                                  <p:stCondLst>
                                    <p:cond delay="0"/>
                                  </p:stCondLst>
                                  <p:childTnLst>
                                    <p:set>
                                      <p:cBhvr>
                                        <p:cTn id="37" dur="1" fill="hold">
                                          <p:stCondLst>
                                            <p:cond delay="0"/>
                                          </p:stCondLst>
                                        </p:cTn>
                                        <p:tgtEl>
                                          <p:spTgt spid="66"/>
                                        </p:tgtEl>
                                        <p:attrNameLst>
                                          <p:attrName>style.visibility</p:attrName>
                                        </p:attrNameLst>
                                      </p:cBhvr>
                                      <p:to>
                                        <p:strVal val="visible"/>
                                      </p:to>
                                    </p:set>
                                    <p:animEffect transition="in" filter="dissolve">
                                      <p:cBhvr>
                                        <p:cTn id="38" dur="500"/>
                                        <p:tgtEl>
                                          <p:spTgt spid="6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124"/>
                                        </p:tgtEl>
                                        <p:attrNameLst>
                                          <p:attrName>style.visibility</p:attrName>
                                        </p:attrNameLst>
                                      </p:cBhvr>
                                      <p:to>
                                        <p:strVal val="visible"/>
                                      </p:to>
                                    </p:set>
                                    <p:animEffect transition="in" filter="wipe(right)">
                                      <p:cBhvr>
                                        <p:cTn id="43" dur="500"/>
                                        <p:tgtEl>
                                          <p:spTgt spid="12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2" fill="hold" nodeType="clickEffect">
                                  <p:stCondLst>
                                    <p:cond delay="0"/>
                                  </p:stCondLst>
                                  <p:childTnLst>
                                    <p:set>
                                      <p:cBhvr>
                                        <p:cTn id="47" dur="1" fill="hold">
                                          <p:stCondLst>
                                            <p:cond delay="0"/>
                                          </p:stCondLst>
                                        </p:cTn>
                                        <p:tgtEl>
                                          <p:spTgt spid="120"/>
                                        </p:tgtEl>
                                        <p:attrNameLst>
                                          <p:attrName>style.visibility</p:attrName>
                                        </p:attrNameLst>
                                      </p:cBhvr>
                                      <p:to>
                                        <p:strVal val="visible"/>
                                      </p:to>
                                    </p:set>
                                    <p:animEffect transition="in" filter="wipe(right)">
                                      <p:cBhvr>
                                        <p:cTn id="48" dur="500"/>
                                        <p:tgtEl>
                                          <p:spTgt spid="120"/>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117"/>
                                        </p:tgtEl>
                                        <p:attrNameLst>
                                          <p:attrName>style.visibility</p:attrName>
                                        </p:attrNameLst>
                                      </p:cBhvr>
                                      <p:to>
                                        <p:strVal val="visible"/>
                                      </p:to>
                                    </p:set>
                                    <p:animEffect transition="in" filter="wipe(right)">
                                      <p:cBhvr>
                                        <p:cTn id="53" dur="500"/>
                                        <p:tgtEl>
                                          <p:spTgt spid="11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168"/>
                                        </p:tgtEl>
                                        <p:attrNameLst>
                                          <p:attrName>style.visibility</p:attrName>
                                        </p:attrNameLst>
                                      </p:cBhvr>
                                      <p:to>
                                        <p:strVal val="visible"/>
                                      </p:to>
                                    </p:set>
                                    <p:animEffect transition="in" filter="wipe(left)">
                                      <p:cBhvr>
                                        <p:cTn id="58" dur="500"/>
                                        <p:tgtEl>
                                          <p:spTgt spid="168"/>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up)">
                                      <p:cBhvr>
                                        <p:cTn id="63" dur="500"/>
                                        <p:tgtEl>
                                          <p:spTgt spid="4"/>
                                        </p:tgtEl>
                                      </p:cBhvr>
                                    </p:animEffect>
                                  </p:childTnLst>
                                </p:cTn>
                              </p:par>
                            </p:childTnLst>
                          </p:cTn>
                        </p:par>
                        <p:par>
                          <p:cTn id="64" fill="hold">
                            <p:stCondLst>
                              <p:cond delay="500"/>
                            </p:stCondLst>
                            <p:childTnLst>
                              <p:par>
                                <p:cTn id="65" presetID="22" presetClass="entr" presetSubtype="1" fill="hold" grpId="0" nodeType="after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wipe(up)">
                                      <p:cBhvr>
                                        <p:cTn id="67" dur="500"/>
                                        <p:tgtEl>
                                          <p:spTgt spid="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nodeType="clickEffect">
                                  <p:stCondLst>
                                    <p:cond delay="0"/>
                                  </p:stCondLst>
                                  <p:childTnLst>
                                    <p:set>
                                      <p:cBhvr>
                                        <p:cTn id="71" dur="1" fill="hold">
                                          <p:stCondLst>
                                            <p:cond delay="0"/>
                                          </p:stCondLst>
                                        </p:cTn>
                                        <p:tgtEl>
                                          <p:spTgt spid="143"/>
                                        </p:tgtEl>
                                        <p:attrNameLst>
                                          <p:attrName>style.visibility</p:attrName>
                                        </p:attrNameLst>
                                      </p:cBhvr>
                                      <p:to>
                                        <p:strVal val="visible"/>
                                      </p:to>
                                    </p:set>
                                    <p:animEffect transition="in" filter="wipe(right)">
                                      <p:cBhvr>
                                        <p:cTn id="72" dur="500"/>
                                        <p:tgtEl>
                                          <p:spTgt spid="143"/>
                                        </p:tgtEl>
                                      </p:cBhvr>
                                    </p:animEffect>
                                  </p:childTnLst>
                                </p:cTn>
                              </p:par>
                            </p:childTnLst>
                          </p:cTn>
                        </p:par>
                        <p:par>
                          <p:cTn id="73" fill="hold">
                            <p:stCondLst>
                              <p:cond delay="500"/>
                            </p:stCondLst>
                            <p:childTnLst>
                              <p:par>
                                <p:cTn id="74" presetID="1" presetClass="entr" presetSubtype="0" fill="hold" grpId="0" nodeType="afterEffect">
                                  <p:stCondLst>
                                    <p:cond delay="0"/>
                                  </p:stCondLst>
                                  <p:childTnLst>
                                    <p:set>
                                      <p:cBhvr>
                                        <p:cTn id="75"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103" grpId="0" animBg="1"/>
      <p:bldP spid="104" grpId="0"/>
      <p:bldP spid="123" grpId="0" animBg="1"/>
      <p:bldP spid="2" grpId="0" animBg="1"/>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Cloud 48"/>
          <p:cNvSpPr/>
          <p:nvPr/>
        </p:nvSpPr>
        <p:spPr>
          <a:xfrm>
            <a:off x="7466395" y="2842259"/>
            <a:ext cx="1484527" cy="930473"/>
          </a:xfrm>
          <a:prstGeom prst="cloud">
            <a:avLst/>
          </a:prstGeom>
          <a:noFill/>
          <a:ln>
            <a:solidFill>
              <a:schemeClr val="tx1">
                <a:lumMod val="90000"/>
                <a:lumOff val="1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solidFill>
                  <a:schemeClr val="bg2">
                    <a:lumMod val="85000"/>
                  </a:schemeClr>
                </a:solidFill>
              </a:rPr>
              <a:t>AOC - ATS Region X</a:t>
            </a:r>
            <a:endParaRPr lang="en-US" sz="1200" dirty="0">
              <a:solidFill>
                <a:schemeClr val="bg2">
                  <a:lumMod val="85000"/>
                </a:schemeClr>
              </a:solidFill>
            </a:endParaRPr>
          </a:p>
        </p:txBody>
      </p:sp>
      <p:sp>
        <p:nvSpPr>
          <p:cNvPr id="47" name="Cloud 46"/>
          <p:cNvSpPr/>
          <p:nvPr/>
        </p:nvSpPr>
        <p:spPr>
          <a:xfrm>
            <a:off x="2436849" y="1303104"/>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1</a:t>
            </a:r>
          </a:p>
        </p:txBody>
      </p:sp>
      <p:sp>
        <p:nvSpPr>
          <p:cNvPr id="48" name="Cloud 47"/>
          <p:cNvSpPr/>
          <p:nvPr/>
        </p:nvSpPr>
        <p:spPr>
          <a:xfrm>
            <a:off x="2420308" y="2427107"/>
            <a:ext cx="1489248"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2</a:t>
            </a:r>
          </a:p>
        </p:txBody>
      </p:sp>
      <p:sp>
        <p:nvSpPr>
          <p:cNvPr id="44" name="Cloud 43"/>
          <p:cNvSpPr/>
          <p:nvPr/>
        </p:nvSpPr>
        <p:spPr>
          <a:xfrm>
            <a:off x="3975834" y="1528069"/>
            <a:ext cx="3504793" cy="240367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95000"/>
                  </a:schemeClr>
                </a:solidFill>
              </a:rPr>
              <a:t>Interworking Region (LISP RLOC Space)</a:t>
            </a:r>
          </a:p>
        </p:txBody>
      </p:sp>
      <p:sp>
        <p:nvSpPr>
          <p:cNvPr id="3" name="Title 2"/>
          <p:cNvSpPr>
            <a:spLocks noGrp="1"/>
          </p:cNvSpPr>
          <p:nvPr>
            <p:ph type="title"/>
          </p:nvPr>
        </p:nvSpPr>
        <p:spPr/>
        <p:txBody>
          <a:bodyPr/>
          <a:lstStyle/>
          <a:p>
            <a:r>
              <a:rPr lang="en-US" dirty="0"/>
              <a:t>Ground Based LISP (GBL) </a:t>
            </a:r>
            <a:r>
              <a:rPr lang="mr-IN" dirty="0"/>
              <a:t>–</a:t>
            </a:r>
            <a:r>
              <a:rPr lang="en-US" dirty="0"/>
              <a:t> Behavior (2)</a:t>
            </a:r>
          </a:p>
        </p:txBody>
      </p:sp>
      <p:pic>
        <p:nvPicPr>
          <p:cNvPr id="8" name="Picture 7"/>
          <p:cNvPicPr>
            <a:picLocks noChangeAspect="1"/>
          </p:cNvPicPr>
          <p:nvPr/>
        </p:nvPicPr>
        <p:blipFill>
          <a:blip r:embed="rId2"/>
          <a:stretch>
            <a:fillRect/>
          </a:stretch>
        </p:blipFill>
        <p:spPr>
          <a:xfrm>
            <a:off x="494186" y="2384591"/>
            <a:ext cx="667842" cy="667842"/>
          </a:xfrm>
          <a:prstGeom prst="rect">
            <a:avLst/>
          </a:prstGeom>
        </p:spPr>
      </p:pic>
      <p:sp>
        <p:nvSpPr>
          <p:cNvPr id="14" name="Oval 13"/>
          <p:cNvSpPr>
            <a:spLocks noChangeAspect="1"/>
          </p:cNvSpPr>
          <p:nvPr/>
        </p:nvSpPr>
        <p:spPr>
          <a:xfrm>
            <a:off x="851012" y="2709738"/>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sp>
        <p:nvSpPr>
          <p:cNvPr id="18" name="Oval 17"/>
          <p:cNvSpPr>
            <a:spLocks noChangeAspect="1"/>
          </p:cNvSpPr>
          <p:nvPr/>
        </p:nvSpPr>
        <p:spPr>
          <a:xfrm>
            <a:off x="2239290" y="1268637"/>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grpSp>
        <p:nvGrpSpPr>
          <p:cNvPr id="23" name="Group 22"/>
          <p:cNvGrpSpPr/>
          <p:nvPr/>
        </p:nvGrpSpPr>
        <p:grpSpPr>
          <a:xfrm>
            <a:off x="4037184" y="1626834"/>
            <a:ext cx="426078" cy="420152"/>
            <a:chOff x="4381601" y="3173124"/>
            <a:chExt cx="473632" cy="473632"/>
          </a:xfrm>
        </p:grpSpPr>
        <p:sp>
          <p:nvSpPr>
            <p:cNvPr id="24" name="Oval 23"/>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5" name="Picture 24"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27" name="Group 26"/>
          <p:cNvGrpSpPr/>
          <p:nvPr/>
        </p:nvGrpSpPr>
        <p:grpSpPr>
          <a:xfrm>
            <a:off x="7166329" y="2881532"/>
            <a:ext cx="426078" cy="420152"/>
            <a:chOff x="4381601" y="3173124"/>
            <a:chExt cx="473632" cy="473632"/>
          </a:xfrm>
        </p:grpSpPr>
        <p:sp>
          <p:nvSpPr>
            <p:cNvPr id="28" name="Oval 2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9" name="Picture 28"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31" name="Group 30"/>
          <p:cNvGrpSpPr/>
          <p:nvPr/>
        </p:nvGrpSpPr>
        <p:grpSpPr>
          <a:xfrm>
            <a:off x="3766781" y="2686007"/>
            <a:ext cx="426078" cy="420152"/>
            <a:chOff x="4381601" y="3173124"/>
            <a:chExt cx="473632" cy="473632"/>
          </a:xfrm>
        </p:grpSpPr>
        <p:sp>
          <p:nvSpPr>
            <p:cNvPr id="32" name="Oval 3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3" name="Picture 32"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45"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2707051"/>
            <a:ext cx="225750" cy="22575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3534683"/>
            <a:ext cx="225750" cy="225750"/>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Straight Connector 51"/>
          <p:cNvCxnSpPr>
            <a:stCxn id="14" idx="5"/>
            <a:endCxn id="86" idx="2"/>
          </p:cNvCxnSpPr>
          <p:nvPr/>
        </p:nvCxnSpPr>
        <p:spPr>
          <a:xfrm flipV="1">
            <a:off x="1056202" y="2874497"/>
            <a:ext cx="1177669" cy="40431"/>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14" idx="6"/>
            <a:endCxn id="18" idx="2"/>
          </p:cNvCxnSpPr>
          <p:nvPr/>
        </p:nvCxnSpPr>
        <p:spPr>
          <a:xfrm flipV="1">
            <a:off x="1091407" y="1455074"/>
            <a:ext cx="1147883" cy="1374862"/>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nvGrpSpPr>
          <p:cNvPr id="68" name="Group 67"/>
          <p:cNvGrpSpPr/>
          <p:nvPr/>
        </p:nvGrpSpPr>
        <p:grpSpPr>
          <a:xfrm>
            <a:off x="5609118" y="1504527"/>
            <a:ext cx="426078" cy="420152"/>
            <a:chOff x="4381601" y="3173124"/>
            <a:chExt cx="473632" cy="473632"/>
          </a:xfrm>
          <a:solidFill>
            <a:srgbClr val="92D050"/>
          </a:solidFill>
        </p:grpSpPr>
        <p:sp>
          <p:nvSpPr>
            <p:cNvPr id="69" name="Oval 68"/>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0" name="Picture 69"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86" name="Oval 85"/>
          <p:cNvSpPr>
            <a:spLocks noChangeAspect="1"/>
          </p:cNvSpPr>
          <p:nvPr/>
        </p:nvSpPr>
        <p:spPr>
          <a:xfrm>
            <a:off x="2233871" y="2688060"/>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76" name="Rounded Rectangle 75"/>
          <p:cNvSpPr/>
          <p:nvPr/>
        </p:nvSpPr>
        <p:spPr>
          <a:xfrm>
            <a:off x="3677448" y="1931645"/>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A/G-R1</a:t>
            </a:r>
          </a:p>
        </p:txBody>
      </p:sp>
      <p:sp>
        <p:nvSpPr>
          <p:cNvPr id="94" name="Rounded Rectangle 93"/>
          <p:cNvSpPr/>
          <p:nvPr/>
        </p:nvSpPr>
        <p:spPr>
          <a:xfrm>
            <a:off x="3383242" y="2974474"/>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A/G-R2</a:t>
            </a:r>
          </a:p>
        </p:txBody>
      </p:sp>
      <p:sp>
        <p:nvSpPr>
          <p:cNvPr id="95" name="Rounded Rectangle 94"/>
          <p:cNvSpPr/>
          <p:nvPr/>
        </p:nvSpPr>
        <p:spPr>
          <a:xfrm>
            <a:off x="6946467" y="3274741"/>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G/G-R</a:t>
            </a:r>
          </a:p>
        </p:txBody>
      </p:sp>
      <p:sp>
        <p:nvSpPr>
          <p:cNvPr id="97" name="Rounded Rectangle 96"/>
          <p:cNvSpPr/>
          <p:nvPr/>
        </p:nvSpPr>
        <p:spPr>
          <a:xfrm>
            <a:off x="5918588" y="1418866"/>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LISP MS/MR</a:t>
            </a:r>
            <a:endParaRPr lang="en-US" sz="1000" dirty="0">
              <a:solidFill>
                <a:srgbClr val="0070C0"/>
              </a:solidFill>
            </a:endParaRPr>
          </a:p>
        </p:txBody>
      </p:sp>
      <p:sp>
        <p:nvSpPr>
          <p:cNvPr id="98" name="TextBox 97"/>
          <p:cNvSpPr txBox="1"/>
          <p:nvPr/>
        </p:nvSpPr>
        <p:spPr>
          <a:xfrm>
            <a:off x="-472" y="2989814"/>
            <a:ext cx="1176925" cy="253916"/>
          </a:xfrm>
          <a:prstGeom prst="rect">
            <a:avLst/>
          </a:prstGeom>
          <a:noFill/>
        </p:spPr>
        <p:txBody>
          <a:bodyPr wrap="none" rtlCol="0">
            <a:spAutoFit/>
          </a:bodyPr>
          <a:lstStyle/>
          <a:p>
            <a:r>
              <a:rPr lang="en-US" sz="1000" dirty="0">
                <a:latin typeface="+mn-lt"/>
              </a:rPr>
              <a:t>IPv6 ICAO Net X</a:t>
            </a:r>
          </a:p>
        </p:txBody>
      </p:sp>
      <p:sp>
        <p:nvSpPr>
          <p:cNvPr id="71" name="TextBox 70"/>
          <p:cNvSpPr txBox="1"/>
          <p:nvPr/>
        </p:nvSpPr>
        <p:spPr bwMode="auto">
          <a:xfrm>
            <a:off x="71733" y="876309"/>
            <a:ext cx="1186222" cy="276999"/>
          </a:xfrm>
          <a:prstGeom prst="rect">
            <a:avLst/>
          </a:prstGeom>
          <a:no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Aircraft attaches to one</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or more A/G Networks</a:t>
            </a:r>
          </a:p>
        </p:txBody>
      </p:sp>
      <p:sp>
        <p:nvSpPr>
          <p:cNvPr id="75" name="TextBox 74"/>
          <p:cNvSpPr txBox="1"/>
          <p:nvPr/>
        </p:nvSpPr>
        <p:spPr bwMode="auto">
          <a:xfrm>
            <a:off x="68516" y="1300078"/>
            <a:ext cx="1288814" cy="415498"/>
          </a:xfrm>
          <a:prstGeom prst="rect">
            <a:avLst/>
          </a:prstGeom>
          <a:no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A/G Network advertises</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reachability of the aircraft</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delegated prefix (EID)</a:t>
            </a:r>
          </a:p>
        </p:txBody>
      </p:sp>
      <p:sp>
        <p:nvSpPr>
          <p:cNvPr id="103" name="TextBox 102"/>
          <p:cNvSpPr txBox="1"/>
          <p:nvPr/>
        </p:nvSpPr>
        <p:spPr bwMode="auto">
          <a:xfrm>
            <a:off x="4242570" y="1251564"/>
            <a:ext cx="981038" cy="276999"/>
          </a:xfrm>
          <a:prstGeom prst="rect">
            <a:avLst/>
          </a:prstGeom>
          <a:solidFill>
            <a:schemeClr val="bg2"/>
          </a:solid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Each AGR</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has RLOC address</a:t>
            </a:r>
          </a:p>
        </p:txBody>
      </p:sp>
      <p:sp>
        <p:nvSpPr>
          <p:cNvPr id="104" name="TextBox 103"/>
          <p:cNvSpPr txBox="1"/>
          <p:nvPr/>
        </p:nvSpPr>
        <p:spPr bwMode="auto">
          <a:xfrm>
            <a:off x="77908" y="1862346"/>
            <a:ext cx="1301639" cy="415498"/>
          </a:xfrm>
          <a:prstGeom prst="rect">
            <a:avLst/>
          </a:prstGeom>
          <a:no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Aircraft preference and</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link </a:t>
            </a:r>
            <a:r>
              <a:rPr lang="en-GB" sz="900" dirty="0" err="1">
                <a:solidFill>
                  <a:schemeClr val="tx2"/>
                </a:solidFill>
                <a:latin typeface="Arial" pitchFamily="34" charset="0"/>
                <a:cs typeface="Arial" pitchFamily="34" charset="0"/>
              </a:rPr>
              <a:t>QoS</a:t>
            </a:r>
            <a:r>
              <a:rPr lang="en-GB" sz="900" dirty="0">
                <a:solidFill>
                  <a:schemeClr val="tx2"/>
                </a:solidFill>
                <a:latin typeface="Arial" pitchFamily="34" charset="0"/>
                <a:cs typeface="Arial" pitchFamily="34" charset="0"/>
              </a:rPr>
              <a:t> can be signalled</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over A/G Network</a:t>
            </a:r>
          </a:p>
        </p:txBody>
      </p:sp>
      <p:sp>
        <p:nvSpPr>
          <p:cNvPr id="107" name="Cloud 106"/>
          <p:cNvSpPr/>
          <p:nvPr/>
        </p:nvSpPr>
        <p:spPr>
          <a:xfrm>
            <a:off x="2411296" y="3504840"/>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3</a:t>
            </a:r>
          </a:p>
        </p:txBody>
      </p:sp>
      <p:grpSp>
        <p:nvGrpSpPr>
          <p:cNvPr id="112" name="Group 111"/>
          <p:cNvGrpSpPr/>
          <p:nvPr/>
        </p:nvGrpSpPr>
        <p:grpSpPr>
          <a:xfrm>
            <a:off x="3953728" y="3379482"/>
            <a:ext cx="426078" cy="420152"/>
            <a:chOff x="4381601" y="3173124"/>
            <a:chExt cx="473632" cy="473632"/>
          </a:xfrm>
        </p:grpSpPr>
        <p:sp>
          <p:nvSpPr>
            <p:cNvPr id="113" name="Oval 112"/>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14" name="Picture 11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115" name="Oval 114"/>
          <p:cNvSpPr>
            <a:spLocks noChangeAspect="1"/>
          </p:cNvSpPr>
          <p:nvPr/>
        </p:nvSpPr>
        <p:spPr>
          <a:xfrm>
            <a:off x="2188654" y="3702046"/>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116" name="Rounded Rectangle 115"/>
          <p:cNvSpPr/>
          <p:nvPr/>
        </p:nvSpPr>
        <p:spPr>
          <a:xfrm>
            <a:off x="4237499" y="3667949"/>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A/G-R3</a:t>
            </a:r>
          </a:p>
        </p:txBody>
      </p:sp>
      <p:sp>
        <p:nvSpPr>
          <p:cNvPr id="123" name="TextBox 122"/>
          <p:cNvSpPr txBox="1"/>
          <p:nvPr/>
        </p:nvSpPr>
        <p:spPr bwMode="auto">
          <a:xfrm>
            <a:off x="4994220" y="2593453"/>
            <a:ext cx="891271" cy="276999"/>
          </a:xfrm>
          <a:prstGeom prst="rect">
            <a:avLst/>
          </a:prstGeom>
          <a:solidFill>
            <a:schemeClr val="bg2"/>
          </a:solidFill>
          <a:ln w="9525" algn="ctr">
            <a:noFill/>
            <a:miter lim="800000"/>
            <a:headEnd/>
            <a:tailEnd/>
          </a:ln>
          <a:effectLst/>
        </p:spPr>
        <p:txBody>
          <a:bodyPr wrap="none" lIns="0" tIns="0" rIns="0" bIns="0" rtlCol="0">
            <a:spAutoFit/>
          </a:bodyPr>
          <a:lstStyle/>
          <a:p>
            <a:pPr algn="ctr"/>
            <a:r>
              <a:rPr lang="en-GB" sz="900" dirty="0">
                <a:solidFill>
                  <a:schemeClr val="tx2"/>
                </a:solidFill>
                <a:latin typeface="Arial" pitchFamily="34" charset="0"/>
                <a:cs typeface="Arial" pitchFamily="34" charset="0"/>
              </a:rPr>
              <a:t>Traffic tunnelled</a:t>
            </a:r>
            <a:br>
              <a:rPr lang="en-GB" sz="900" dirty="0">
                <a:solidFill>
                  <a:schemeClr val="tx2"/>
                </a:solidFill>
                <a:latin typeface="Arial" pitchFamily="34" charset="0"/>
                <a:cs typeface="Arial" pitchFamily="34" charset="0"/>
              </a:rPr>
            </a:br>
            <a:r>
              <a:rPr lang="en-GB" sz="900" dirty="0">
                <a:solidFill>
                  <a:schemeClr val="tx2"/>
                </a:solidFill>
                <a:latin typeface="Arial" pitchFamily="34" charset="0"/>
                <a:cs typeface="Arial" pitchFamily="34" charset="0"/>
              </a:rPr>
              <a:t>over Internetwork</a:t>
            </a:r>
          </a:p>
        </p:txBody>
      </p:sp>
      <p:grpSp>
        <p:nvGrpSpPr>
          <p:cNvPr id="124" name="Group 123"/>
          <p:cNvGrpSpPr/>
          <p:nvPr/>
        </p:nvGrpSpPr>
        <p:grpSpPr>
          <a:xfrm>
            <a:off x="7517664" y="3175124"/>
            <a:ext cx="945110" cy="419482"/>
            <a:chOff x="1454469" y="2539669"/>
            <a:chExt cx="1260148" cy="559311"/>
          </a:xfrm>
        </p:grpSpPr>
        <p:cxnSp>
          <p:nvCxnSpPr>
            <p:cNvPr id="125" name="Straight Arrow Connector 124"/>
            <p:cNvCxnSpPr/>
            <p:nvPr/>
          </p:nvCxnSpPr>
          <p:spPr bwMode="gray">
            <a:xfrm flipH="1" flipV="1">
              <a:off x="1616344" y="2539669"/>
              <a:ext cx="1066529" cy="432459"/>
            </a:xfrm>
            <a:prstGeom prst="straightConnector1">
              <a:avLst/>
            </a:prstGeom>
            <a:noFill/>
            <a:ln w="12700">
              <a:solidFill>
                <a:srgbClr val="00B050"/>
              </a:solidFill>
              <a:round/>
              <a:headEnd type="none" w="med" len="med"/>
              <a:tailEnd type="triangle" w="med" len="med"/>
            </a:ln>
            <a:effectLst/>
          </p:spPr>
        </p:cxnSp>
        <p:cxnSp>
          <p:nvCxnSpPr>
            <p:cNvPr id="126" name="Straight Connector 125"/>
            <p:cNvCxnSpPr>
              <a:stCxn id="49" idx="2"/>
            </p:cNvCxnSpPr>
            <p:nvPr/>
          </p:nvCxnSpPr>
          <p:spPr bwMode="gray">
            <a:xfrm>
              <a:off x="1454469" y="2596048"/>
              <a:ext cx="1260148" cy="502932"/>
            </a:xfrm>
            <a:prstGeom prst="line">
              <a:avLst/>
            </a:prstGeom>
            <a:noFill/>
            <a:ln w="28575" algn="ctr">
              <a:solidFill>
                <a:srgbClr val="00B050"/>
              </a:solidFill>
              <a:prstDash val="sysDot"/>
              <a:miter lim="800000"/>
              <a:headEnd/>
              <a:tailEnd/>
            </a:ln>
            <a:effectLst/>
          </p:spPr>
        </p:cxnSp>
      </p:grpSp>
      <p:sp>
        <p:nvSpPr>
          <p:cNvPr id="141" name="TextBox 140"/>
          <p:cNvSpPr txBox="1"/>
          <p:nvPr/>
        </p:nvSpPr>
        <p:spPr bwMode="auto">
          <a:xfrm>
            <a:off x="192085" y="3448478"/>
            <a:ext cx="1051570" cy="276999"/>
          </a:xfrm>
          <a:prstGeom prst="rect">
            <a:avLst/>
          </a:prstGeom>
          <a:noFill/>
          <a:ln w="9525" algn="ctr">
            <a:noFill/>
            <a:miter lim="800000"/>
            <a:headEnd/>
            <a:tailEnd/>
          </a:ln>
          <a:effectLst/>
        </p:spPr>
        <p:txBody>
          <a:bodyPr wrap="none" lIns="0" tIns="0" rIns="0" bIns="0" rtlCol="0">
            <a:spAutoFit/>
          </a:bodyPr>
          <a:lstStyle/>
          <a:p>
            <a:pPr algn="ctr"/>
            <a:r>
              <a:rPr lang="en-GB" sz="900" dirty="0">
                <a:solidFill>
                  <a:srgbClr val="0070C0"/>
                </a:solidFill>
                <a:latin typeface="Arial" pitchFamily="34" charset="0"/>
                <a:cs typeface="Arial" pitchFamily="34" charset="0"/>
              </a:rPr>
              <a:t>Route optimised for</a:t>
            </a:r>
            <a:br>
              <a:rPr lang="en-GB" sz="900" dirty="0">
                <a:solidFill>
                  <a:srgbClr val="0070C0"/>
                </a:solidFill>
                <a:latin typeface="Arial" pitchFamily="34" charset="0"/>
                <a:cs typeface="Arial" pitchFamily="34" charset="0"/>
              </a:rPr>
            </a:br>
            <a:r>
              <a:rPr lang="en-GB" sz="900" dirty="0">
                <a:solidFill>
                  <a:srgbClr val="0070C0"/>
                </a:solidFill>
                <a:latin typeface="Arial" pitchFamily="34" charset="0"/>
                <a:cs typeface="Arial" pitchFamily="34" charset="0"/>
              </a:rPr>
              <a:t>served ground users</a:t>
            </a:r>
          </a:p>
        </p:txBody>
      </p:sp>
      <p:sp>
        <p:nvSpPr>
          <p:cNvPr id="142" name="Up Arrow 141"/>
          <p:cNvSpPr/>
          <p:nvPr/>
        </p:nvSpPr>
        <p:spPr bwMode="gray">
          <a:xfrm rot="10800000">
            <a:off x="1900116" y="3014637"/>
            <a:ext cx="309338" cy="514727"/>
          </a:xfrm>
          <a:prstGeom prst="upArrow">
            <a:avLst/>
          </a:prstGeom>
          <a:solidFill>
            <a:srgbClr val="0070C0"/>
          </a:solidFill>
          <a:ln w="9525" algn="ctr">
            <a:noFill/>
            <a:miter lim="800000"/>
            <a:headEnd/>
            <a:tailEnd/>
          </a:ln>
          <a:effectLst/>
        </p:spPr>
        <p:txBody>
          <a:bodyPr lIns="47625" tIns="0" rIns="48600" bIns="0" rtlCol="0" anchor="ctr"/>
          <a:lstStyle/>
          <a:p>
            <a:pPr algn="ctr">
              <a:spcBef>
                <a:spcPct val="0"/>
              </a:spcBef>
              <a:buClrTx/>
              <a:buSzPct val="90000"/>
            </a:pPr>
            <a:endParaRPr lang="en-GB" sz="1200" b="1" dirty="0">
              <a:solidFill>
                <a:schemeClr val="bg1"/>
              </a:solidFill>
              <a:cs typeface="Arial" pitchFamily="34" charset="0"/>
            </a:endParaRPr>
          </a:p>
        </p:txBody>
      </p:sp>
      <p:cxnSp>
        <p:nvCxnSpPr>
          <p:cNvPr id="175" name="Straight Connector 174"/>
          <p:cNvCxnSpPr>
            <a:stCxn id="18" idx="2"/>
            <a:endCxn id="14" idx="6"/>
          </p:cNvCxnSpPr>
          <p:nvPr/>
        </p:nvCxnSpPr>
        <p:spPr bwMode="gray">
          <a:xfrm flipH="1">
            <a:off x="1091407" y="1455074"/>
            <a:ext cx="1147883" cy="1374862"/>
          </a:xfrm>
          <a:prstGeom prst="line">
            <a:avLst/>
          </a:prstGeom>
          <a:noFill/>
          <a:ln w="28575" algn="ctr">
            <a:solidFill>
              <a:schemeClr val="tx2"/>
            </a:solidFill>
            <a:prstDash val="sysDot"/>
            <a:miter lim="800000"/>
            <a:headEnd/>
            <a:tailEnd/>
          </a:ln>
          <a:effectLst/>
        </p:spPr>
      </p:cxnSp>
      <p:cxnSp>
        <p:nvCxnSpPr>
          <p:cNvPr id="176" name="Straight Connector 175"/>
          <p:cNvCxnSpPr>
            <a:stCxn id="18" idx="6"/>
            <a:endCxn id="24" idx="2"/>
          </p:cNvCxnSpPr>
          <p:nvPr/>
        </p:nvCxnSpPr>
        <p:spPr bwMode="gray">
          <a:xfrm>
            <a:off x="2612163" y="1455074"/>
            <a:ext cx="1425021" cy="381836"/>
          </a:xfrm>
          <a:prstGeom prst="line">
            <a:avLst/>
          </a:prstGeom>
          <a:noFill/>
          <a:ln w="28575" algn="ctr">
            <a:solidFill>
              <a:schemeClr val="tx2"/>
            </a:solidFill>
            <a:prstDash val="sysDot"/>
            <a:miter lim="800000"/>
            <a:headEnd/>
            <a:tailEnd/>
          </a:ln>
          <a:effectLst/>
        </p:spPr>
      </p:cxnSp>
      <p:cxnSp>
        <p:nvCxnSpPr>
          <p:cNvPr id="177" name="Straight Connector 176"/>
          <p:cNvCxnSpPr>
            <a:stCxn id="86" idx="6"/>
            <a:endCxn id="32" idx="2"/>
          </p:cNvCxnSpPr>
          <p:nvPr/>
        </p:nvCxnSpPr>
        <p:spPr bwMode="gray">
          <a:xfrm>
            <a:off x="2606744" y="2874497"/>
            <a:ext cx="1160037" cy="21586"/>
          </a:xfrm>
          <a:prstGeom prst="line">
            <a:avLst/>
          </a:prstGeom>
          <a:noFill/>
          <a:ln w="28575" algn="ctr">
            <a:solidFill>
              <a:schemeClr val="tx2"/>
            </a:solidFill>
            <a:prstDash val="sysDot"/>
            <a:miter lim="800000"/>
            <a:headEnd/>
            <a:tailEnd/>
          </a:ln>
          <a:effectLst/>
        </p:spPr>
      </p:cxnSp>
      <p:cxnSp>
        <p:nvCxnSpPr>
          <p:cNvPr id="178" name="Straight Connector 177"/>
          <p:cNvCxnSpPr>
            <a:stCxn id="86" idx="2"/>
            <a:endCxn id="14" idx="5"/>
          </p:cNvCxnSpPr>
          <p:nvPr/>
        </p:nvCxnSpPr>
        <p:spPr bwMode="gray">
          <a:xfrm flipH="1">
            <a:off x="1056202" y="2874497"/>
            <a:ext cx="1177669" cy="40431"/>
          </a:xfrm>
          <a:prstGeom prst="line">
            <a:avLst/>
          </a:prstGeom>
          <a:noFill/>
          <a:ln w="28575" algn="ctr">
            <a:solidFill>
              <a:schemeClr val="tx2"/>
            </a:solidFill>
            <a:prstDash val="sysDot"/>
            <a:miter lim="800000"/>
            <a:headEnd/>
            <a:tailEnd/>
          </a:ln>
          <a:effectLst/>
        </p:spPr>
      </p:cxnSp>
      <p:cxnSp>
        <p:nvCxnSpPr>
          <p:cNvPr id="72" name="Straight Connector 71"/>
          <p:cNvCxnSpPr>
            <a:endCxn id="14" idx="5"/>
          </p:cNvCxnSpPr>
          <p:nvPr/>
        </p:nvCxnSpPr>
        <p:spPr bwMode="gray">
          <a:xfrm flipH="1" flipV="1">
            <a:off x="1056202" y="2914928"/>
            <a:ext cx="1132452" cy="973555"/>
          </a:xfrm>
          <a:prstGeom prst="line">
            <a:avLst/>
          </a:prstGeom>
          <a:noFill/>
          <a:ln w="28575" algn="ctr">
            <a:solidFill>
              <a:schemeClr val="tx2"/>
            </a:solidFill>
            <a:prstDash val="sysDot"/>
            <a:miter lim="800000"/>
            <a:headEnd/>
            <a:tailEnd/>
          </a:ln>
          <a:effectLst/>
        </p:spPr>
      </p:cxnSp>
      <p:cxnSp>
        <p:nvCxnSpPr>
          <p:cNvPr id="73" name="Straight Connector 72"/>
          <p:cNvCxnSpPr/>
          <p:nvPr/>
        </p:nvCxnSpPr>
        <p:spPr bwMode="gray">
          <a:xfrm flipH="1">
            <a:off x="2561527" y="3589558"/>
            <a:ext cx="1392201" cy="298925"/>
          </a:xfrm>
          <a:prstGeom prst="line">
            <a:avLst/>
          </a:prstGeom>
          <a:noFill/>
          <a:ln w="28575" algn="ctr">
            <a:solidFill>
              <a:schemeClr val="tx2"/>
            </a:solidFill>
            <a:prstDash val="sysDot"/>
            <a:miter lim="800000"/>
            <a:headEnd/>
            <a:tailEnd/>
          </a:ln>
          <a:effectLst/>
        </p:spPr>
      </p:cxnSp>
      <p:cxnSp>
        <p:nvCxnSpPr>
          <p:cNvPr id="78" name="Straight Connector 77"/>
          <p:cNvCxnSpPr/>
          <p:nvPr/>
        </p:nvCxnSpPr>
        <p:spPr bwMode="gray">
          <a:xfrm flipV="1">
            <a:off x="4274986" y="1795280"/>
            <a:ext cx="1310696" cy="1571778"/>
          </a:xfrm>
          <a:prstGeom prst="line">
            <a:avLst/>
          </a:prstGeom>
          <a:noFill/>
          <a:ln w="12700" algn="ctr">
            <a:solidFill>
              <a:schemeClr val="tx2"/>
            </a:solidFill>
            <a:prstDash val="dash"/>
            <a:miter lim="800000"/>
            <a:headEnd type="triangle" w="sm" len="sm"/>
            <a:tailEnd type="triangle" w="sm" len="sm"/>
          </a:ln>
          <a:effectLst/>
        </p:spPr>
      </p:cxnSp>
      <p:cxnSp>
        <p:nvCxnSpPr>
          <p:cNvPr id="80" name="Straight Connector 79"/>
          <p:cNvCxnSpPr>
            <a:stCxn id="28" idx="3"/>
          </p:cNvCxnSpPr>
          <p:nvPr/>
        </p:nvCxnSpPr>
        <p:spPr bwMode="gray">
          <a:xfrm flipH="1">
            <a:off x="4371115" y="3240154"/>
            <a:ext cx="2857612" cy="283828"/>
          </a:xfrm>
          <a:prstGeom prst="line">
            <a:avLst/>
          </a:prstGeom>
          <a:noFill/>
          <a:ln w="28575" algn="ctr">
            <a:solidFill>
              <a:srgbClr val="FF0000"/>
            </a:solidFill>
            <a:prstDash val="sysDot"/>
            <a:miter lim="800000"/>
            <a:headEnd/>
            <a:tailEnd/>
          </a:ln>
          <a:effectLst/>
        </p:spPr>
      </p:cxnSp>
      <p:cxnSp>
        <p:nvCxnSpPr>
          <p:cNvPr id="99" name="Straight Connector 98"/>
          <p:cNvCxnSpPr/>
          <p:nvPr/>
        </p:nvCxnSpPr>
        <p:spPr bwMode="gray">
          <a:xfrm flipH="1" flipV="1">
            <a:off x="4173041" y="2889708"/>
            <a:ext cx="2973470" cy="195525"/>
          </a:xfrm>
          <a:prstGeom prst="line">
            <a:avLst/>
          </a:prstGeom>
          <a:noFill/>
          <a:ln w="28575" algn="ctr">
            <a:solidFill>
              <a:srgbClr val="FF0000"/>
            </a:solidFill>
            <a:prstDash val="sysDot"/>
            <a:miter lim="800000"/>
            <a:headEnd/>
            <a:tailEnd/>
          </a:ln>
          <a:effectLst/>
        </p:spPr>
      </p:cxnSp>
      <p:cxnSp>
        <p:nvCxnSpPr>
          <p:cNvPr id="101" name="Straight Connector 100"/>
          <p:cNvCxnSpPr/>
          <p:nvPr/>
        </p:nvCxnSpPr>
        <p:spPr bwMode="gray">
          <a:xfrm flipH="1" flipV="1">
            <a:off x="4457288" y="1906543"/>
            <a:ext cx="2765464" cy="1106152"/>
          </a:xfrm>
          <a:prstGeom prst="line">
            <a:avLst/>
          </a:prstGeom>
          <a:noFill/>
          <a:ln w="28575" algn="ctr">
            <a:solidFill>
              <a:srgbClr val="FF0000"/>
            </a:solidFill>
            <a:prstDash val="sysDot"/>
            <a:miter lim="800000"/>
            <a:headEnd/>
            <a:tailEnd/>
          </a:ln>
          <a:effectLst/>
        </p:spPr>
      </p:cxnSp>
      <p:cxnSp>
        <p:nvCxnSpPr>
          <p:cNvPr id="102" name="Straight Connector 101"/>
          <p:cNvCxnSpPr>
            <a:stCxn id="69" idx="5"/>
            <a:endCxn id="28" idx="1"/>
          </p:cNvCxnSpPr>
          <p:nvPr/>
        </p:nvCxnSpPr>
        <p:spPr bwMode="gray">
          <a:xfrm>
            <a:off x="5972798" y="1863149"/>
            <a:ext cx="1255929" cy="1079913"/>
          </a:xfrm>
          <a:prstGeom prst="line">
            <a:avLst/>
          </a:prstGeom>
          <a:noFill/>
          <a:ln w="12700" algn="ctr">
            <a:solidFill>
              <a:schemeClr val="tx2"/>
            </a:solidFill>
            <a:prstDash val="dash"/>
            <a:miter lim="800000"/>
            <a:headEnd type="triangle" w="sm" len="sm"/>
            <a:tailEnd type="triangle" w="sm" len="sm"/>
          </a:ln>
          <a:effectLst/>
        </p:spPr>
      </p:cxnSp>
      <p:sp>
        <p:nvSpPr>
          <p:cNvPr id="61" name="Rounded Rectangle 60">
            <a:extLst>
              <a:ext uri="{FF2B5EF4-FFF2-40B4-BE49-F238E27FC236}">
                <a16:creationId xmlns:a16="http://schemas.microsoft.com/office/drawing/2014/main" id="{84E7952D-DB3E-D744-A997-29819A58E5FD}"/>
              </a:ext>
            </a:extLst>
          </p:cNvPr>
          <p:cNvSpPr/>
          <p:nvPr/>
        </p:nvSpPr>
        <p:spPr>
          <a:xfrm>
            <a:off x="7322902" y="2422789"/>
            <a:ext cx="1628020" cy="539901"/>
          </a:xfrm>
          <a:prstGeom prst="roundRect">
            <a:avLst/>
          </a:prstGeom>
          <a:solidFill>
            <a:schemeClr val="bg2">
              <a:lumMod val="95000"/>
            </a:schemeClr>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t>Map-cache:</a:t>
            </a:r>
          </a:p>
          <a:p>
            <a:pPr algn="ctr"/>
            <a:r>
              <a:rPr lang="en-US" sz="1100" b="1" dirty="0">
                <a:solidFill>
                  <a:srgbClr val="00B050"/>
                </a:solidFill>
              </a:rPr>
              <a:t>Y</a:t>
            </a:r>
            <a:r>
              <a:rPr lang="en-US" sz="1100" dirty="0"/>
              <a:t> via </a:t>
            </a:r>
          </a:p>
          <a:p>
            <a:pPr algn="ctr"/>
            <a:r>
              <a:rPr lang="en-US" sz="1050" dirty="0">
                <a:solidFill>
                  <a:srgbClr val="FF0000"/>
                </a:solidFill>
              </a:rPr>
              <a:t>AGR2</a:t>
            </a:r>
            <a:r>
              <a:rPr lang="en-US" sz="1050" dirty="0"/>
              <a:t>(50) &amp; </a:t>
            </a:r>
            <a:r>
              <a:rPr lang="en-US" sz="1050" dirty="0">
                <a:solidFill>
                  <a:srgbClr val="FF0000"/>
                </a:solidFill>
              </a:rPr>
              <a:t>AGR1</a:t>
            </a:r>
            <a:r>
              <a:rPr lang="en-US" sz="1050" dirty="0"/>
              <a:t>(50)</a:t>
            </a:r>
          </a:p>
        </p:txBody>
      </p:sp>
      <p:graphicFrame>
        <p:nvGraphicFramePr>
          <p:cNvPr id="63" name="Table 62">
            <a:extLst>
              <a:ext uri="{FF2B5EF4-FFF2-40B4-BE49-F238E27FC236}">
                <a16:creationId xmlns:a16="http://schemas.microsoft.com/office/drawing/2014/main" id="{F272773A-13BC-A841-9011-FB3D94FAC8D9}"/>
              </a:ext>
            </a:extLst>
          </p:cNvPr>
          <p:cNvGraphicFramePr>
            <a:graphicFrameLocks noGrp="1"/>
          </p:cNvGraphicFramePr>
          <p:nvPr/>
        </p:nvGraphicFramePr>
        <p:xfrm>
          <a:off x="6886617" y="970191"/>
          <a:ext cx="1957681" cy="777240"/>
        </p:xfrm>
        <a:graphic>
          <a:graphicData uri="http://schemas.openxmlformats.org/drawingml/2006/table">
            <a:tbl>
              <a:tblPr firstRow="1" bandRow="1">
                <a:tableStyleId>{5C22544A-7EE6-4342-B048-85BDC9FD1C3A}</a:tableStyleId>
              </a:tblPr>
              <a:tblGrid>
                <a:gridCol w="524836">
                  <a:extLst>
                    <a:ext uri="{9D8B030D-6E8A-4147-A177-3AD203B41FA5}">
                      <a16:colId xmlns:a16="http://schemas.microsoft.com/office/drawing/2014/main" val="1366321014"/>
                    </a:ext>
                  </a:extLst>
                </a:gridCol>
                <a:gridCol w="1432845">
                  <a:extLst>
                    <a:ext uri="{9D8B030D-6E8A-4147-A177-3AD203B41FA5}">
                      <a16:colId xmlns:a16="http://schemas.microsoft.com/office/drawing/2014/main" val="2652368452"/>
                    </a:ext>
                  </a:extLst>
                </a:gridCol>
              </a:tblGrid>
              <a:tr h="248391">
                <a:tc>
                  <a:txBody>
                    <a:bodyPr/>
                    <a:lstStyle/>
                    <a:p>
                      <a:pPr algn="ctr"/>
                      <a:r>
                        <a:rPr lang="en-US" sz="1200" b="1" dirty="0">
                          <a:solidFill>
                            <a:schemeClr val="bg2"/>
                          </a:solidFill>
                        </a:rPr>
                        <a:t>EID </a:t>
                      </a:r>
                    </a:p>
                  </a:txBody>
                  <a:tcPr/>
                </a:tc>
                <a:tc>
                  <a:txBody>
                    <a:bodyPr/>
                    <a:lstStyle/>
                    <a:p>
                      <a:pPr algn="ctr"/>
                      <a:r>
                        <a:rPr lang="en-US" sz="1200" b="1" dirty="0">
                          <a:solidFill>
                            <a:schemeClr val="bg2"/>
                          </a:solidFill>
                        </a:rPr>
                        <a:t>RLOC</a:t>
                      </a:r>
                    </a:p>
                  </a:txBody>
                  <a:tcPr/>
                </a:tc>
                <a:extLst>
                  <a:ext uri="{0D108BD9-81ED-4DB2-BD59-A6C34878D82A}">
                    <a16:rowId xmlns:a16="http://schemas.microsoft.com/office/drawing/2014/main" val="1302533213"/>
                  </a:ext>
                </a:extLst>
              </a:tr>
              <a:tr h="199672">
                <a:tc>
                  <a:txBody>
                    <a:bodyPr/>
                    <a:lstStyle/>
                    <a:p>
                      <a:pPr algn="ctr"/>
                      <a:r>
                        <a:rPr lang="en-US" sz="900" dirty="0"/>
                        <a:t>Y</a:t>
                      </a:r>
                      <a:endParaRPr lang="en-US" sz="900" b="1" dirty="0">
                        <a:solidFill>
                          <a:srgbClr val="00B050"/>
                        </a:solidFill>
                      </a:endParaRPr>
                    </a:p>
                  </a:txBody>
                  <a:tcPr/>
                </a:tc>
                <a:tc>
                  <a:txBody>
                    <a:bodyPr/>
                    <a:lstStyle/>
                    <a:p>
                      <a:pPr algn="ctr"/>
                      <a:r>
                        <a:rPr lang="en-US" sz="900" dirty="0"/>
                        <a:t>AGR1 – Priority 1, 50%</a:t>
                      </a:r>
                    </a:p>
                    <a:p>
                      <a:pPr algn="ctr"/>
                      <a:r>
                        <a:rPr lang="en-US" sz="900" dirty="0"/>
                        <a:t>AGR2 – Priority 1, 50%</a:t>
                      </a:r>
                    </a:p>
                    <a:p>
                      <a:pPr algn="ctr"/>
                      <a:endParaRPr lang="en-US" sz="900" dirty="0"/>
                    </a:p>
                  </a:txBody>
                  <a:tcPr/>
                </a:tc>
                <a:extLst>
                  <a:ext uri="{0D108BD9-81ED-4DB2-BD59-A6C34878D82A}">
                    <a16:rowId xmlns:a16="http://schemas.microsoft.com/office/drawing/2014/main" val="35374122"/>
                  </a:ext>
                </a:extLst>
              </a:tr>
            </a:tbl>
          </a:graphicData>
        </a:graphic>
      </p:graphicFrame>
      <p:graphicFrame>
        <p:nvGraphicFramePr>
          <p:cNvPr id="62" name="Table 61">
            <a:extLst>
              <a:ext uri="{FF2B5EF4-FFF2-40B4-BE49-F238E27FC236}">
                <a16:creationId xmlns:a16="http://schemas.microsoft.com/office/drawing/2014/main" id="{C3A6128F-E559-0F4D-9E45-4947310EA0F0}"/>
              </a:ext>
            </a:extLst>
          </p:cNvPr>
          <p:cNvGraphicFramePr>
            <a:graphicFrameLocks noGrp="1"/>
          </p:cNvGraphicFramePr>
          <p:nvPr/>
        </p:nvGraphicFramePr>
        <p:xfrm>
          <a:off x="6886617" y="970191"/>
          <a:ext cx="1957681" cy="777240"/>
        </p:xfrm>
        <a:graphic>
          <a:graphicData uri="http://schemas.openxmlformats.org/drawingml/2006/table">
            <a:tbl>
              <a:tblPr firstRow="1" bandRow="1">
                <a:tableStyleId>{5C22544A-7EE6-4342-B048-85BDC9FD1C3A}</a:tableStyleId>
              </a:tblPr>
              <a:tblGrid>
                <a:gridCol w="524836">
                  <a:extLst>
                    <a:ext uri="{9D8B030D-6E8A-4147-A177-3AD203B41FA5}">
                      <a16:colId xmlns:a16="http://schemas.microsoft.com/office/drawing/2014/main" val="1366321014"/>
                    </a:ext>
                  </a:extLst>
                </a:gridCol>
                <a:gridCol w="1432845">
                  <a:extLst>
                    <a:ext uri="{9D8B030D-6E8A-4147-A177-3AD203B41FA5}">
                      <a16:colId xmlns:a16="http://schemas.microsoft.com/office/drawing/2014/main" val="2652368452"/>
                    </a:ext>
                  </a:extLst>
                </a:gridCol>
              </a:tblGrid>
              <a:tr h="248391">
                <a:tc>
                  <a:txBody>
                    <a:bodyPr/>
                    <a:lstStyle/>
                    <a:p>
                      <a:pPr algn="ctr"/>
                      <a:r>
                        <a:rPr lang="en-US" sz="1200" b="1" dirty="0">
                          <a:solidFill>
                            <a:schemeClr val="bg2"/>
                          </a:solidFill>
                        </a:rPr>
                        <a:t>EID </a:t>
                      </a:r>
                    </a:p>
                  </a:txBody>
                  <a:tcPr/>
                </a:tc>
                <a:tc>
                  <a:txBody>
                    <a:bodyPr/>
                    <a:lstStyle/>
                    <a:p>
                      <a:pPr algn="ctr"/>
                      <a:r>
                        <a:rPr lang="en-US" sz="1200" b="1" dirty="0">
                          <a:solidFill>
                            <a:schemeClr val="bg2"/>
                          </a:solidFill>
                        </a:rPr>
                        <a:t>RLOC</a:t>
                      </a:r>
                    </a:p>
                  </a:txBody>
                  <a:tcPr/>
                </a:tc>
                <a:extLst>
                  <a:ext uri="{0D108BD9-81ED-4DB2-BD59-A6C34878D82A}">
                    <a16:rowId xmlns:a16="http://schemas.microsoft.com/office/drawing/2014/main" val="1302533213"/>
                  </a:ext>
                </a:extLst>
              </a:tr>
              <a:tr h="199672">
                <a:tc>
                  <a:txBody>
                    <a:bodyPr/>
                    <a:lstStyle/>
                    <a:p>
                      <a:pPr algn="ctr"/>
                      <a:r>
                        <a:rPr lang="en-US" sz="900" dirty="0"/>
                        <a:t>Y</a:t>
                      </a:r>
                      <a:endParaRPr lang="en-US" sz="900" b="1" dirty="0">
                        <a:solidFill>
                          <a:srgbClr val="00B050"/>
                        </a:solidFill>
                      </a:endParaRPr>
                    </a:p>
                  </a:txBody>
                  <a:tcPr/>
                </a:tc>
                <a:tc>
                  <a:txBody>
                    <a:bodyPr/>
                    <a:lstStyle/>
                    <a:p>
                      <a:pPr algn="ctr"/>
                      <a:r>
                        <a:rPr lang="en-US" sz="900" dirty="0"/>
                        <a:t>AGR1 – Priority 1, 50%</a:t>
                      </a:r>
                    </a:p>
                    <a:p>
                      <a:pPr algn="ctr"/>
                      <a:r>
                        <a:rPr lang="en-US" sz="900" b="1" dirty="0"/>
                        <a:t>AGR2 – Priority 2, 50%</a:t>
                      </a:r>
                    </a:p>
                    <a:p>
                      <a:pPr algn="ctr"/>
                      <a:r>
                        <a:rPr lang="en-US" sz="900" b="1" dirty="0"/>
                        <a:t>AGR3 – Priority 1, 50%</a:t>
                      </a:r>
                    </a:p>
                  </a:txBody>
                  <a:tcPr/>
                </a:tc>
                <a:extLst>
                  <a:ext uri="{0D108BD9-81ED-4DB2-BD59-A6C34878D82A}">
                    <a16:rowId xmlns:a16="http://schemas.microsoft.com/office/drawing/2014/main" val="35374122"/>
                  </a:ext>
                </a:extLst>
              </a:tr>
            </a:tbl>
          </a:graphicData>
        </a:graphic>
      </p:graphicFrame>
      <p:sp>
        <p:nvSpPr>
          <p:cNvPr id="64" name="Rounded Rectangle 63">
            <a:extLst>
              <a:ext uri="{FF2B5EF4-FFF2-40B4-BE49-F238E27FC236}">
                <a16:creationId xmlns:a16="http://schemas.microsoft.com/office/drawing/2014/main" id="{80885E51-941C-5745-BD66-3F8C12DC3C38}"/>
              </a:ext>
            </a:extLst>
          </p:cNvPr>
          <p:cNvSpPr/>
          <p:nvPr/>
        </p:nvSpPr>
        <p:spPr>
          <a:xfrm>
            <a:off x="7322902" y="2420109"/>
            <a:ext cx="1628020" cy="539901"/>
          </a:xfrm>
          <a:prstGeom prst="roundRect">
            <a:avLst/>
          </a:prstGeom>
          <a:solidFill>
            <a:schemeClr val="bg2">
              <a:lumMod val="95000"/>
            </a:schemeClr>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t>Map-cache:</a:t>
            </a:r>
          </a:p>
          <a:p>
            <a:pPr algn="ctr"/>
            <a:r>
              <a:rPr lang="en-US" sz="1100" b="1" dirty="0">
                <a:solidFill>
                  <a:srgbClr val="00B050"/>
                </a:solidFill>
              </a:rPr>
              <a:t>Y</a:t>
            </a:r>
            <a:r>
              <a:rPr lang="en-US" sz="1100" dirty="0"/>
              <a:t> via </a:t>
            </a:r>
          </a:p>
          <a:p>
            <a:pPr algn="ctr"/>
            <a:r>
              <a:rPr lang="en-US" sz="1050" dirty="0">
                <a:solidFill>
                  <a:srgbClr val="FF0000"/>
                </a:solidFill>
              </a:rPr>
              <a:t>AGR3</a:t>
            </a:r>
            <a:r>
              <a:rPr lang="en-US" sz="1050" dirty="0"/>
              <a:t>(50) &amp; </a:t>
            </a:r>
            <a:r>
              <a:rPr lang="en-US" sz="1050" dirty="0">
                <a:solidFill>
                  <a:srgbClr val="FF0000"/>
                </a:solidFill>
              </a:rPr>
              <a:t>AGR1</a:t>
            </a:r>
            <a:r>
              <a:rPr lang="en-US" sz="1050" dirty="0"/>
              <a:t>(50)</a:t>
            </a:r>
          </a:p>
        </p:txBody>
      </p:sp>
    </p:spTree>
    <p:extLst>
      <p:ext uri="{BB962C8B-B14F-4D97-AF65-F5344CB8AC3E}">
        <p14:creationId xmlns:p14="http://schemas.microsoft.com/office/powerpoint/2010/main" val="171643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wipe(left)">
                                      <p:cBhvr>
                                        <p:cTn id="11" dur="500"/>
                                        <p:tgtEl>
                                          <p:spTgt spid="72"/>
                                        </p:tgtEl>
                                      </p:cBhvr>
                                    </p:animEffect>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73"/>
                                        </p:tgtEl>
                                        <p:attrNameLst>
                                          <p:attrName>style.visibility</p:attrName>
                                        </p:attrNameLst>
                                      </p:cBhvr>
                                      <p:to>
                                        <p:strVal val="visible"/>
                                      </p:to>
                                    </p:set>
                                    <p:animEffect transition="in" filter="wipe(left)">
                                      <p:cBhvr>
                                        <p:cTn id="15" dur="500"/>
                                        <p:tgtEl>
                                          <p:spTgt spid="7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42"/>
                                        </p:tgtEl>
                                        <p:attrNameLst>
                                          <p:attrName>style.visibility</p:attrName>
                                        </p:attrNameLst>
                                      </p:cBhvr>
                                      <p:to>
                                        <p:strVal val="visible"/>
                                      </p:to>
                                    </p:set>
                                    <p:animEffect transition="in" filter="wipe(up)">
                                      <p:cBhvr>
                                        <p:cTn id="20" dur="500"/>
                                        <p:tgtEl>
                                          <p:spTgt spid="142"/>
                                        </p:tgtEl>
                                      </p:cBhvr>
                                    </p:animEffect>
                                  </p:childTnLst>
                                </p:cTn>
                              </p:par>
                            </p:childTnLst>
                          </p:cTn>
                        </p:par>
                        <p:par>
                          <p:cTn id="21" fill="hold">
                            <p:stCondLst>
                              <p:cond delay="500"/>
                            </p:stCondLst>
                            <p:childTnLst>
                              <p:par>
                                <p:cTn id="22" presetID="1" presetClass="entr" presetSubtype="0" fill="hold" grpId="0" nodeType="afterEffect">
                                  <p:stCondLst>
                                    <p:cond delay="0"/>
                                  </p:stCondLst>
                                  <p:childTnLst>
                                    <p:set>
                                      <p:cBhvr>
                                        <p:cTn id="23" dur="1" fill="hold">
                                          <p:stCondLst>
                                            <p:cond delay="0"/>
                                          </p:stCondLst>
                                        </p:cTn>
                                        <p:tgtEl>
                                          <p:spTgt spid="10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78"/>
                                        </p:tgtEl>
                                        <p:attrNameLst>
                                          <p:attrName>style.visibility</p:attrName>
                                        </p:attrNameLst>
                                      </p:cBhvr>
                                      <p:to>
                                        <p:strVal val="visible"/>
                                      </p:to>
                                    </p:set>
                                    <p:animEffect transition="in" filter="wipe(left)">
                                      <p:cBhvr>
                                        <p:cTn id="28" dur="500"/>
                                        <p:tgtEl>
                                          <p:spTgt spid="78"/>
                                        </p:tgtEl>
                                      </p:cBhvr>
                                    </p:animEffect>
                                  </p:childTnLst>
                                </p:cTn>
                              </p:par>
                            </p:childTnLst>
                          </p:cTn>
                        </p:par>
                        <p:par>
                          <p:cTn id="29" fill="hold">
                            <p:stCondLst>
                              <p:cond delay="500"/>
                            </p:stCondLst>
                            <p:childTnLst>
                              <p:par>
                                <p:cTn id="30" presetID="9" presetClass="entr" presetSubtype="0" fill="hold" nodeType="after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dissolve">
                                      <p:cBhvr>
                                        <p:cTn id="32" dur="500"/>
                                        <p:tgtEl>
                                          <p:spTgt spid="6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2"/>
                                        </p:tgtEl>
                                        <p:attrNameLst>
                                          <p:attrName>style.visibility</p:attrName>
                                        </p:attrNameLst>
                                      </p:cBhvr>
                                      <p:to>
                                        <p:strVal val="visible"/>
                                      </p:to>
                                    </p:set>
                                    <p:animEffect transition="in" filter="wipe(left)">
                                      <p:cBhvr>
                                        <p:cTn id="37" dur="500"/>
                                        <p:tgtEl>
                                          <p:spTgt spid="102"/>
                                        </p:tgtEl>
                                      </p:cBhvr>
                                    </p:animEffect>
                                  </p:childTnLst>
                                </p:cTn>
                              </p:par>
                            </p:childTnLst>
                          </p:cTn>
                        </p:par>
                        <p:par>
                          <p:cTn id="38" fill="hold">
                            <p:stCondLst>
                              <p:cond delay="500"/>
                            </p:stCondLst>
                            <p:childTnLst>
                              <p:par>
                                <p:cTn id="39" presetID="9" presetClass="entr" presetSubtype="0" fill="hold" grpId="0" nodeType="afterEffect">
                                  <p:stCondLst>
                                    <p:cond delay="0"/>
                                  </p:stCondLst>
                                  <p:childTnLst>
                                    <p:set>
                                      <p:cBhvr>
                                        <p:cTn id="40" dur="1" fill="hold">
                                          <p:stCondLst>
                                            <p:cond delay="0"/>
                                          </p:stCondLst>
                                        </p:cTn>
                                        <p:tgtEl>
                                          <p:spTgt spid="64"/>
                                        </p:tgtEl>
                                        <p:attrNameLst>
                                          <p:attrName>style.visibility</p:attrName>
                                        </p:attrNameLst>
                                      </p:cBhvr>
                                      <p:to>
                                        <p:strVal val="visible"/>
                                      </p:to>
                                    </p:set>
                                    <p:animEffect transition="in" filter="dissolve">
                                      <p:cBhvr>
                                        <p:cTn id="41" dur="500"/>
                                        <p:tgtEl>
                                          <p:spTgt spid="6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nodeType="clickEffect">
                                  <p:stCondLst>
                                    <p:cond delay="0"/>
                                  </p:stCondLst>
                                  <p:childTnLst>
                                    <p:set>
                                      <p:cBhvr>
                                        <p:cTn id="45" dur="1" fill="hold">
                                          <p:stCondLst>
                                            <p:cond delay="0"/>
                                          </p:stCondLst>
                                        </p:cTn>
                                        <p:tgtEl>
                                          <p:spTgt spid="80"/>
                                        </p:tgtEl>
                                        <p:attrNameLst>
                                          <p:attrName>style.visibility</p:attrName>
                                        </p:attrNameLst>
                                      </p:cBhvr>
                                      <p:to>
                                        <p:strVal val="visible"/>
                                      </p:to>
                                    </p:set>
                                    <p:animEffect transition="in" filter="wipe(right)">
                                      <p:cBhvr>
                                        <p:cTn id="46" dur="500"/>
                                        <p:tgtEl>
                                          <p:spTgt spid="80"/>
                                        </p:tgtEl>
                                      </p:cBhvr>
                                    </p:animEffect>
                                  </p:childTnLst>
                                </p:cTn>
                              </p:par>
                            </p:childTnLst>
                          </p:cTn>
                        </p:par>
                        <p:par>
                          <p:cTn id="47" fill="hold">
                            <p:stCondLst>
                              <p:cond delay="500"/>
                            </p:stCondLst>
                            <p:childTnLst>
                              <p:par>
                                <p:cTn id="48" presetID="9" presetClass="exit" presetSubtype="0" fill="hold" nodeType="afterEffect">
                                  <p:stCondLst>
                                    <p:cond delay="0"/>
                                  </p:stCondLst>
                                  <p:childTnLst>
                                    <p:animEffect transition="out" filter="dissolve">
                                      <p:cBhvr>
                                        <p:cTn id="49" dur="500"/>
                                        <p:tgtEl>
                                          <p:spTgt spid="99"/>
                                        </p:tgtEl>
                                      </p:cBhvr>
                                    </p:animEffect>
                                    <p:set>
                                      <p:cBhvr>
                                        <p:cTn id="50" dur="1" fill="hold">
                                          <p:stCondLst>
                                            <p:cond delay="499"/>
                                          </p:stCondLst>
                                        </p:cTn>
                                        <p:tgtEl>
                                          <p:spTgt spid="99"/>
                                        </p:tgtEl>
                                        <p:attrNameLst>
                                          <p:attrName>style.visibility</p:attrName>
                                        </p:attrNameLst>
                                      </p:cBhvr>
                                      <p:to>
                                        <p:strVal val="hidden"/>
                                      </p:to>
                                    </p:set>
                                  </p:childTnLst>
                                </p:cTn>
                              </p:par>
                            </p:childTnLst>
                          </p:cTn>
                        </p:par>
                        <p:par>
                          <p:cTn id="51" fill="hold">
                            <p:stCondLst>
                              <p:cond delay="1000"/>
                            </p:stCondLst>
                            <p:childTnLst>
                              <p:par>
                                <p:cTn id="52" presetID="1" presetClass="entr" presetSubtype="0" fill="hold" grpId="0" nodeType="afterEffect">
                                  <p:stCondLst>
                                    <p:cond delay="0"/>
                                  </p:stCondLst>
                                  <p:childTnLst>
                                    <p:set>
                                      <p:cBhvr>
                                        <p:cTn id="53"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104" grpId="0"/>
      <p:bldP spid="141" grpId="0"/>
      <p:bldP spid="142" grpId="0" animBg="1"/>
      <p:bldP spid="6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9" name="Straight Connector 98"/>
          <p:cNvCxnSpPr>
            <a:stCxn id="69" idx="3"/>
            <a:endCxn id="53" idx="7"/>
          </p:cNvCxnSpPr>
          <p:nvPr/>
        </p:nvCxnSpPr>
        <p:spPr>
          <a:xfrm flipH="1">
            <a:off x="5212791" y="1596811"/>
            <a:ext cx="657388" cy="3965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62" idx="0"/>
            <a:endCxn id="69" idx="5"/>
          </p:cNvCxnSpPr>
          <p:nvPr/>
        </p:nvCxnSpPr>
        <p:spPr>
          <a:xfrm flipH="1" flipV="1">
            <a:off x="6171461" y="1596811"/>
            <a:ext cx="142867" cy="436726"/>
          </a:xfrm>
          <a:prstGeom prst="line">
            <a:avLst/>
          </a:prstGeom>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4980962" y="1954159"/>
            <a:ext cx="271604" cy="267826"/>
            <a:chOff x="4381601" y="3173124"/>
            <a:chExt cx="473632" cy="473632"/>
          </a:xfrm>
        </p:grpSpPr>
        <p:sp>
          <p:nvSpPr>
            <p:cNvPr id="53" name="Oval 52"/>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55" name="Picture 54"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56" name="Group 55"/>
          <p:cNvGrpSpPr/>
          <p:nvPr/>
        </p:nvGrpSpPr>
        <p:grpSpPr>
          <a:xfrm>
            <a:off x="4783885" y="2892344"/>
            <a:ext cx="271604" cy="267826"/>
            <a:chOff x="4381601" y="3173124"/>
            <a:chExt cx="473632" cy="473632"/>
          </a:xfrm>
        </p:grpSpPr>
        <p:sp>
          <p:nvSpPr>
            <p:cNvPr id="58" name="Oval 5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59" name="Picture 58"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61" name="Group 60"/>
          <p:cNvGrpSpPr/>
          <p:nvPr/>
        </p:nvGrpSpPr>
        <p:grpSpPr>
          <a:xfrm>
            <a:off x="6178526" y="2033537"/>
            <a:ext cx="271604" cy="267826"/>
            <a:chOff x="4381601" y="3173124"/>
            <a:chExt cx="473632" cy="473632"/>
          </a:xfrm>
        </p:grpSpPr>
        <p:sp>
          <p:nvSpPr>
            <p:cNvPr id="62" name="Oval 6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3" name="Picture 62"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64" name="Group 63"/>
          <p:cNvGrpSpPr/>
          <p:nvPr/>
        </p:nvGrpSpPr>
        <p:grpSpPr>
          <a:xfrm>
            <a:off x="5981449" y="2971722"/>
            <a:ext cx="271604" cy="267826"/>
            <a:chOff x="4381601" y="3173124"/>
            <a:chExt cx="473632" cy="473632"/>
          </a:xfrm>
        </p:grpSpPr>
        <p:sp>
          <p:nvSpPr>
            <p:cNvPr id="65" name="Oval 6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6" name="Picture 65"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 name="Straight Connector 3"/>
          <p:cNvCxnSpPr>
            <a:stCxn id="24" idx="6"/>
            <a:endCxn id="53" idx="1"/>
          </p:cNvCxnSpPr>
          <p:nvPr/>
        </p:nvCxnSpPr>
        <p:spPr>
          <a:xfrm>
            <a:off x="4463262" y="1836910"/>
            <a:ext cx="557475" cy="156471"/>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53" idx="6"/>
            <a:endCxn id="62" idx="2"/>
          </p:cNvCxnSpPr>
          <p:nvPr/>
        </p:nvCxnSpPr>
        <p:spPr>
          <a:xfrm>
            <a:off x="5252566" y="2088072"/>
            <a:ext cx="925960" cy="79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53" idx="5"/>
            <a:endCxn id="65" idx="1"/>
          </p:cNvCxnSpPr>
          <p:nvPr/>
        </p:nvCxnSpPr>
        <p:spPr>
          <a:xfrm>
            <a:off x="5212791" y="2182763"/>
            <a:ext cx="808433" cy="828181"/>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58" idx="7"/>
            <a:endCxn id="62" idx="3"/>
          </p:cNvCxnSpPr>
          <p:nvPr/>
        </p:nvCxnSpPr>
        <p:spPr>
          <a:xfrm flipV="1">
            <a:off x="5015714" y="2262141"/>
            <a:ext cx="1202587" cy="669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65" idx="6"/>
            <a:endCxn id="28" idx="2"/>
          </p:cNvCxnSpPr>
          <p:nvPr/>
        </p:nvCxnSpPr>
        <p:spPr>
          <a:xfrm flipV="1">
            <a:off x="6253053" y="3091608"/>
            <a:ext cx="913276" cy="14027"/>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62" idx="5"/>
          </p:cNvCxnSpPr>
          <p:nvPr/>
        </p:nvCxnSpPr>
        <p:spPr>
          <a:xfrm>
            <a:off x="6410355" y="2262141"/>
            <a:ext cx="795611" cy="732722"/>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24" idx="5"/>
            <a:endCxn id="58" idx="1"/>
          </p:cNvCxnSpPr>
          <p:nvPr/>
        </p:nvCxnSpPr>
        <p:spPr>
          <a:xfrm>
            <a:off x="4400864" y="1985456"/>
            <a:ext cx="422796" cy="94611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53" idx="3"/>
            <a:endCxn id="32" idx="7"/>
          </p:cNvCxnSpPr>
          <p:nvPr/>
        </p:nvCxnSpPr>
        <p:spPr>
          <a:xfrm flipH="1">
            <a:off x="4130461" y="2182763"/>
            <a:ext cx="890276" cy="984402"/>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a:stCxn id="58" idx="3"/>
            <a:endCxn id="32" idx="6"/>
          </p:cNvCxnSpPr>
          <p:nvPr/>
        </p:nvCxnSpPr>
        <p:spPr>
          <a:xfrm flipH="1">
            <a:off x="4192859" y="3120948"/>
            <a:ext cx="630801" cy="194763"/>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65" idx="2"/>
            <a:endCxn id="58" idx="6"/>
          </p:cNvCxnSpPr>
          <p:nvPr/>
        </p:nvCxnSpPr>
        <p:spPr>
          <a:xfrm flipH="1" flipV="1">
            <a:off x="5055489" y="3026257"/>
            <a:ext cx="925960" cy="79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Straight Connector 92"/>
          <p:cNvCxnSpPr>
            <a:stCxn id="62" idx="4"/>
            <a:endCxn id="65" idx="0"/>
          </p:cNvCxnSpPr>
          <p:nvPr/>
        </p:nvCxnSpPr>
        <p:spPr>
          <a:xfrm flipH="1">
            <a:off x="6117251" y="2301363"/>
            <a:ext cx="197077" cy="670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53" idx="4"/>
            <a:endCxn id="58" idx="0"/>
          </p:cNvCxnSpPr>
          <p:nvPr/>
        </p:nvCxnSpPr>
        <p:spPr>
          <a:xfrm flipH="1">
            <a:off x="4919687" y="2221985"/>
            <a:ext cx="197077" cy="670359"/>
          </a:xfrm>
          <a:prstGeom prst="line">
            <a:avLst/>
          </a:prstGeom>
        </p:spPr>
        <p:style>
          <a:lnRef idx="1">
            <a:schemeClr val="accent1"/>
          </a:lnRef>
          <a:fillRef idx="0">
            <a:schemeClr val="accent1"/>
          </a:fillRef>
          <a:effectRef idx="0">
            <a:schemeClr val="accent1"/>
          </a:effectRef>
          <a:fontRef idx="minor">
            <a:schemeClr val="tx1"/>
          </a:fontRef>
        </p:style>
      </p:cxnSp>
      <p:sp>
        <p:nvSpPr>
          <p:cNvPr id="49" name="Cloud 48"/>
          <p:cNvSpPr/>
          <p:nvPr/>
        </p:nvSpPr>
        <p:spPr>
          <a:xfrm>
            <a:off x="7466395" y="2842259"/>
            <a:ext cx="1484527" cy="930473"/>
          </a:xfrm>
          <a:prstGeom prst="cloud">
            <a:avLst/>
          </a:prstGeom>
          <a:noFill/>
          <a:ln>
            <a:solidFill>
              <a:schemeClr val="tx1">
                <a:lumMod val="90000"/>
                <a:lumOff val="1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AOC - ATS Region X</a:t>
            </a:r>
            <a:endParaRPr lang="en-US" sz="1200" dirty="0"/>
          </a:p>
        </p:txBody>
      </p:sp>
      <p:sp>
        <p:nvSpPr>
          <p:cNvPr id="47" name="Cloud 46"/>
          <p:cNvSpPr/>
          <p:nvPr/>
        </p:nvSpPr>
        <p:spPr>
          <a:xfrm>
            <a:off x="2436849" y="1303104"/>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1</a:t>
            </a:r>
          </a:p>
        </p:txBody>
      </p:sp>
      <p:sp>
        <p:nvSpPr>
          <p:cNvPr id="48" name="Cloud 47"/>
          <p:cNvSpPr/>
          <p:nvPr/>
        </p:nvSpPr>
        <p:spPr>
          <a:xfrm>
            <a:off x="2430538" y="3294972"/>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2</a:t>
            </a:r>
          </a:p>
        </p:txBody>
      </p:sp>
      <p:sp>
        <p:nvSpPr>
          <p:cNvPr id="44" name="Cloud 43"/>
          <p:cNvSpPr/>
          <p:nvPr/>
        </p:nvSpPr>
        <p:spPr>
          <a:xfrm>
            <a:off x="3933023" y="1463692"/>
            <a:ext cx="3504793" cy="2403673"/>
          </a:xfrm>
          <a:prstGeom prst="cloud">
            <a:avLst/>
          </a:prstGeom>
          <a:solidFill>
            <a:srgbClr val="FFFFFF">
              <a:alpha val="94118"/>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Interworking Region (LISP </a:t>
            </a:r>
            <a:r>
              <a:rPr lang="en-US" sz="1600">
                <a:solidFill>
                  <a:schemeClr val="bg2">
                    <a:lumMod val="75000"/>
                  </a:schemeClr>
                </a:solidFill>
              </a:rPr>
              <a:t>RLOC Space)</a:t>
            </a:r>
            <a:endParaRPr lang="en-US" sz="1600" dirty="0">
              <a:solidFill>
                <a:schemeClr val="bg2">
                  <a:lumMod val="75000"/>
                </a:schemeClr>
              </a:solidFill>
            </a:endParaRPr>
          </a:p>
        </p:txBody>
      </p:sp>
      <p:sp>
        <p:nvSpPr>
          <p:cNvPr id="3" name="Title 2"/>
          <p:cNvSpPr>
            <a:spLocks noGrp="1"/>
          </p:cNvSpPr>
          <p:nvPr>
            <p:ph type="title"/>
          </p:nvPr>
        </p:nvSpPr>
        <p:spPr/>
        <p:txBody>
          <a:bodyPr/>
          <a:lstStyle/>
          <a:p>
            <a:r>
              <a:rPr lang="en-US" dirty="0"/>
              <a:t>Per Application Path Preference</a:t>
            </a:r>
          </a:p>
        </p:txBody>
      </p:sp>
      <p:pic>
        <p:nvPicPr>
          <p:cNvPr id="8" name="Picture 7"/>
          <p:cNvPicPr>
            <a:picLocks noChangeAspect="1"/>
          </p:cNvPicPr>
          <p:nvPr/>
        </p:nvPicPr>
        <p:blipFill>
          <a:blip r:embed="rId4"/>
          <a:stretch>
            <a:fillRect/>
          </a:stretch>
        </p:blipFill>
        <p:spPr>
          <a:xfrm>
            <a:off x="494186" y="1311288"/>
            <a:ext cx="667842" cy="667842"/>
          </a:xfrm>
          <a:prstGeom prst="rect">
            <a:avLst/>
          </a:prstGeom>
        </p:spPr>
      </p:pic>
      <p:sp>
        <p:nvSpPr>
          <p:cNvPr id="14" name="Oval 13"/>
          <p:cNvSpPr>
            <a:spLocks noChangeAspect="1"/>
          </p:cNvSpPr>
          <p:nvPr/>
        </p:nvSpPr>
        <p:spPr>
          <a:xfrm>
            <a:off x="851012" y="1636435"/>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sp>
        <p:nvSpPr>
          <p:cNvPr id="18" name="Oval 17"/>
          <p:cNvSpPr>
            <a:spLocks noChangeAspect="1"/>
          </p:cNvSpPr>
          <p:nvPr/>
        </p:nvSpPr>
        <p:spPr>
          <a:xfrm>
            <a:off x="2239290" y="1268637"/>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grpSp>
        <p:nvGrpSpPr>
          <p:cNvPr id="23" name="Group 22"/>
          <p:cNvGrpSpPr/>
          <p:nvPr/>
        </p:nvGrpSpPr>
        <p:grpSpPr>
          <a:xfrm>
            <a:off x="4037184" y="1626834"/>
            <a:ext cx="426078" cy="420152"/>
            <a:chOff x="4381601" y="3173124"/>
            <a:chExt cx="473632" cy="473632"/>
          </a:xfrm>
        </p:grpSpPr>
        <p:sp>
          <p:nvSpPr>
            <p:cNvPr id="24" name="Oval 23"/>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5" name="Picture 24"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27" name="Group 26"/>
          <p:cNvGrpSpPr/>
          <p:nvPr/>
        </p:nvGrpSpPr>
        <p:grpSpPr>
          <a:xfrm>
            <a:off x="7166329" y="2881532"/>
            <a:ext cx="426078" cy="420152"/>
            <a:chOff x="4381601" y="3173124"/>
            <a:chExt cx="473632" cy="473632"/>
          </a:xfrm>
        </p:grpSpPr>
        <p:sp>
          <p:nvSpPr>
            <p:cNvPr id="28" name="Oval 2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9" name="Picture 28"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31" name="Group 30"/>
          <p:cNvGrpSpPr/>
          <p:nvPr/>
        </p:nvGrpSpPr>
        <p:grpSpPr>
          <a:xfrm>
            <a:off x="3766781" y="3105635"/>
            <a:ext cx="426078" cy="420152"/>
            <a:chOff x="4381601" y="3173124"/>
            <a:chExt cx="473632" cy="473632"/>
          </a:xfrm>
        </p:grpSpPr>
        <p:sp>
          <p:nvSpPr>
            <p:cNvPr id="32" name="Oval 3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3" name="Picture 32"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39" name="Picture 38"/>
          <p:cNvPicPr>
            <a:picLocks noChangeAspect="1"/>
          </p:cNvPicPr>
          <p:nvPr/>
        </p:nvPicPr>
        <p:blipFill>
          <a:blip r:embed="rId4"/>
          <a:stretch>
            <a:fillRect/>
          </a:stretch>
        </p:blipFill>
        <p:spPr>
          <a:xfrm>
            <a:off x="493215" y="2571706"/>
            <a:ext cx="667842" cy="667842"/>
          </a:xfrm>
          <a:prstGeom prst="rect">
            <a:avLst/>
          </a:prstGeom>
        </p:spPr>
      </p:pic>
      <p:sp>
        <p:nvSpPr>
          <p:cNvPr id="43" name="Oval 42"/>
          <p:cNvSpPr>
            <a:spLocks noChangeAspect="1"/>
          </p:cNvSpPr>
          <p:nvPr/>
        </p:nvSpPr>
        <p:spPr>
          <a:xfrm>
            <a:off x="850041" y="2896853"/>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pic>
        <p:nvPicPr>
          <p:cNvPr id="45" name="Picture 9" descr="C:\Users\ecoffey\AppData\Local\Temp\Rar$DRa0.759\30077_Device_standard_host_default_2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6110" y="2707051"/>
            <a:ext cx="225750" cy="22575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9" descr="C:\Users\ecoffey\AppData\Local\Temp\Rar$DRa0.759\30077_Device_standard_host_default_24.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16110" y="3534683"/>
            <a:ext cx="225750" cy="225750"/>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Straight Connector 51"/>
          <p:cNvCxnSpPr>
            <a:stCxn id="43" idx="7"/>
            <a:endCxn id="85" idx="3"/>
          </p:cNvCxnSpPr>
          <p:nvPr/>
        </p:nvCxnSpPr>
        <p:spPr>
          <a:xfrm flipV="1">
            <a:off x="1055231" y="2230369"/>
            <a:ext cx="1225205" cy="701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43" idx="5"/>
            <a:endCxn id="86" idx="1"/>
          </p:cNvCxnSpPr>
          <p:nvPr/>
        </p:nvCxnSpPr>
        <p:spPr>
          <a:xfrm>
            <a:off x="1055231" y="3102043"/>
            <a:ext cx="1207271" cy="444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14" idx="7"/>
            <a:endCxn id="18" idx="2"/>
          </p:cNvCxnSpPr>
          <p:nvPr/>
        </p:nvCxnSpPr>
        <p:spPr>
          <a:xfrm flipV="1">
            <a:off x="1056202" y="1455074"/>
            <a:ext cx="1183088" cy="216566"/>
          </a:xfrm>
          <a:prstGeom prst="line">
            <a:avLst/>
          </a:prstGeom>
        </p:spPr>
        <p:style>
          <a:lnRef idx="1">
            <a:schemeClr val="accent1"/>
          </a:lnRef>
          <a:fillRef idx="0">
            <a:schemeClr val="accent1"/>
          </a:fillRef>
          <a:effectRef idx="0">
            <a:schemeClr val="accent1"/>
          </a:effectRef>
          <a:fontRef idx="minor">
            <a:schemeClr val="tx1"/>
          </a:fontRef>
        </p:style>
      </p:cxnSp>
      <p:grpSp>
        <p:nvGrpSpPr>
          <p:cNvPr id="68" name="Group 67"/>
          <p:cNvGrpSpPr/>
          <p:nvPr/>
        </p:nvGrpSpPr>
        <p:grpSpPr>
          <a:xfrm>
            <a:off x="5807781" y="1238189"/>
            <a:ext cx="426078" cy="420152"/>
            <a:chOff x="4381601" y="3173124"/>
            <a:chExt cx="473632" cy="473632"/>
          </a:xfrm>
        </p:grpSpPr>
        <p:sp>
          <p:nvSpPr>
            <p:cNvPr id="69" name="Oval 68"/>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0" name="Picture 69"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85" name="Oval 84"/>
          <p:cNvSpPr>
            <a:spLocks noChangeAspect="1"/>
          </p:cNvSpPr>
          <p:nvPr/>
        </p:nvSpPr>
        <p:spPr>
          <a:xfrm>
            <a:off x="2225830" y="1912102"/>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86" name="Oval 85"/>
          <p:cNvSpPr>
            <a:spLocks noChangeAspect="1"/>
          </p:cNvSpPr>
          <p:nvPr/>
        </p:nvSpPr>
        <p:spPr>
          <a:xfrm>
            <a:off x="2207896" y="3492178"/>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76" name="Rounded Rectangle 75"/>
          <p:cNvSpPr/>
          <p:nvPr/>
        </p:nvSpPr>
        <p:spPr>
          <a:xfrm>
            <a:off x="3668152" y="1930798"/>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A/G-R1</a:t>
            </a:r>
          </a:p>
        </p:txBody>
      </p:sp>
      <p:sp>
        <p:nvSpPr>
          <p:cNvPr id="94" name="Rounded Rectangle 93"/>
          <p:cNvSpPr/>
          <p:nvPr/>
        </p:nvSpPr>
        <p:spPr>
          <a:xfrm>
            <a:off x="4050552" y="3394102"/>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A/G-R2</a:t>
            </a:r>
          </a:p>
        </p:txBody>
      </p:sp>
      <p:sp>
        <p:nvSpPr>
          <p:cNvPr id="95" name="Rounded Rectangle 94"/>
          <p:cNvSpPr/>
          <p:nvPr/>
        </p:nvSpPr>
        <p:spPr>
          <a:xfrm>
            <a:off x="6774904" y="2765903"/>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G/G-R</a:t>
            </a:r>
          </a:p>
        </p:txBody>
      </p:sp>
      <p:sp>
        <p:nvSpPr>
          <p:cNvPr id="97" name="Rounded Rectangle 96"/>
          <p:cNvSpPr/>
          <p:nvPr/>
        </p:nvSpPr>
        <p:spPr>
          <a:xfrm>
            <a:off x="6117251" y="1152821"/>
            <a:ext cx="863994"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LISP MS/MR</a:t>
            </a:r>
            <a:endParaRPr lang="en-US" sz="1000" dirty="0">
              <a:solidFill>
                <a:srgbClr val="0070C0"/>
              </a:solidFill>
            </a:endParaRPr>
          </a:p>
        </p:txBody>
      </p:sp>
      <p:sp>
        <p:nvSpPr>
          <p:cNvPr id="71" name="TextBox 70"/>
          <p:cNvSpPr txBox="1"/>
          <p:nvPr/>
        </p:nvSpPr>
        <p:spPr>
          <a:xfrm>
            <a:off x="55967" y="1191633"/>
            <a:ext cx="1176925" cy="253916"/>
          </a:xfrm>
          <a:prstGeom prst="rect">
            <a:avLst/>
          </a:prstGeom>
          <a:noFill/>
        </p:spPr>
        <p:txBody>
          <a:bodyPr wrap="none" rtlCol="0">
            <a:spAutoFit/>
          </a:bodyPr>
          <a:lstStyle/>
          <a:p>
            <a:r>
              <a:rPr lang="en-US" sz="1000" dirty="0">
                <a:latin typeface="+mn-lt"/>
              </a:rPr>
              <a:t>IPv6 ICAO Net X</a:t>
            </a:r>
          </a:p>
        </p:txBody>
      </p:sp>
      <p:sp>
        <p:nvSpPr>
          <p:cNvPr id="75" name="TextBox 74"/>
          <p:cNvSpPr txBox="1"/>
          <p:nvPr/>
        </p:nvSpPr>
        <p:spPr>
          <a:xfrm>
            <a:off x="50744" y="2498270"/>
            <a:ext cx="1176925" cy="253916"/>
          </a:xfrm>
          <a:prstGeom prst="rect">
            <a:avLst/>
          </a:prstGeom>
          <a:noFill/>
        </p:spPr>
        <p:txBody>
          <a:bodyPr wrap="none" rtlCol="0">
            <a:spAutoFit/>
          </a:bodyPr>
          <a:lstStyle/>
          <a:p>
            <a:r>
              <a:rPr lang="en-US" sz="1000" dirty="0">
                <a:latin typeface="+mn-lt"/>
              </a:rPr>
              <a:t>IPv6 ICAO Net Y</a:t>
            </a:r>
          </a:p>
        </p:txBody>
      </p:sp>
      <p:cxnSp>
        <p:nvCxnSpPr>
          <p:cNvPr id="82" name="Curved Connector 81"/>
          <p:cNvCxnSpPr>
            <a:stCxn id="28" idx="2"/>
            <a:endCxn id="32" idx="6"/>
          </p:cNvCxnSpPr>
          <p:nvPr/>
        </p:nvCxnSpPr>
        <p:spPr>
          <a:xfrm rot="10800000" flipV="1">
            <a:off x="4192859" y="3091607"/>
            <a:ext cx="2973470" cy="224103"/>
          </a:xfrm>
          <a:prstGeom prst="curvedConnector3">
            <a:avLst>
              <a:gd name="adj1" fmla="val 50000"/>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urved Connector 82"/>
          <p:cNvCxnSpPr/>
          <p:nvPr/>
        </p:nvCxnSpPr>
        <p:spPr>
          <a:xfrm rot="10800000" flipV="1">
            <a:off x="2662397" y="3315711"/>
            <a:ext cx="1104384" cy="305234"/>
          </a:xfrm>
          <a:prstGeom prst="curvedConnector3">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urved Connector 87"/>
          <p:cNvCxnSpPr>
            <a:stCxn id="86" idx="2"/>
            <a:endCxn id="43" idx="6"/>
          </p:cNvCxnSpPr>
          <p:nvPr/>
        </p:nvCxnSpPr>
        <p:spPr>
          <a:xfrm rot="10800000">
            <a:off x="1090436" y="3017051"/>
            <a:ext cx="1117460" cy="661564"/>
          </a:xfrm>
          <a:prstGeom prst="curvedConnector3">
            <a:avLst>
              <a:gd name="adj1" fmla="val 50000"/>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urved Connector 88"/>
          <p:cNvCxnSpPr>
            <a:stCxn id="46" idx="1"/>
          </p:cNvCxnSpPr>
          <p:nvPr/>
        </p:nvCxnSpPr>
        <p:spPr>
          <a:xfrm rot="10800000">
            <a:off x="7592410" y="3120948"/>
            <a:ext cx="823701" cy="526610"/>
          </a:xfrm>
          <a:prstGeom prst="curvedConnector3">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Curved Connector 100"/>
          <p:cNvCxnSpPr>
            <a:stCxn id="86" idx="7"/>
            <a:endCxn id="32" idx="1"/>
          </p:cNvCxnSpPr>
          <p:nvPr/>
        </p:nvCxnSpPr>
        <p:spPr>
          <a:xfrm rot="5400000" flipH="1" flipV="1">
            <a:off x="2987862" y="2705467"/>
            <a:ext cx="379619" cy="1303016"/>
          </a:xfrm>
          <a:prstGeom prst="curvedConnector3">
            <a:avLst>
              <a:gd name="adj1" fmla="val 176427"/>
            </a:avLst>
          </a:prstGeom>
          <a:ln w="19050">
            <a:solidFill>
              <a:srgbClr val="0070C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03" name="TextBox 102"/>
          <p:cNvSpPr txBox="1"/>
          <p:nvPr/>
        </p:nvSpPr>
        <p:spPr>
          <a:xfrm>
            <a:off x="3716232" y="4250689"/>
            <a:ext cx="5427768" cy="861774"/>
          </a:xfrm>
          <a:prstGeom prst="rect">
            <a:avLst/>
          </a:prstGeom>
          <a:noFill/>
        </p:spPr>
        <p:txBody>
          <a:bodyPr wrap="none" rtlCol="0">
            <a:spAutoFit/>
          </a:bodyPr>
          <a:lstStyle/>
          <a:p>
            <a:r>
              <a:rPr lang="en-US" sz="1600" dirty="0">
                <a:latin typeface="+mn-lt"/>
              </a:rPr>
              <a:t>Air-to-ground path decided on Aircraft Router</a:t>
            </a:r>
          </a:p>
          <a:p>
            <a:r>
              <a:rPr lang="en-US" sz="1600" dirty="0">
                <a:latin typeface="+mn-lt"/>
              </a:rPr>
              <a:t>Ground-to-air path governed by Aircraft defined metrics</a:t>
            </a:r>
          </a:p>
          <a:p>
            <a:r>
              <a:rPr lang="en-US" sz="1600" dirty="0">
                <a:latin typeface="+mn-lt"/>
              </a:rPr>
              <a:t>Exception routing for certain Apps based on DSCP</a:t>
            </a:r>
          </a:p>
        </p:txBody>
      </p:sp>
      <p:cxnSp>
        <p:nvCxnSpPr>
          <p:cNvPr id="104" name="Curved Connector 103"/>
          <p:cNvCxnSpPr>
            <a:stCxn id="43" idx="7"/>
            <a:endCxn id="86" idx="0"/>
          </p:cNvCxnSpPr>
          <p:nvPr/>
        </p:nvCxnSpPr>
        <p:spPr>
          <a:xfrm rot="16200000" flipH="1">
            <a:off x="1444722" y="2542567"/>
            <a:ext cx="560120" cy="1339102"/>
          </a:xfrm>
          <a:prstGeom prst="curvedConnector3">
            <a:avLst>
              <a:gd name="adj1" fmla="val -47098"/>
            </a:avLst>
          </a:prstGeom>
          <a:ln w="19050">
            <a:solidFill>
              <a:srgbClr val="0070C0"/>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05" name="TextBox 104"/>
          <p:cNvSpPr txBox="1"/>
          <p:nvPr/>
        </p:nvSpPr>
        <p:spPr>
          <a:xfrm>
            <a:off x="47977" y="3287874"/>
            <a:ext cx="1381672" cy="900246"/>
          </a:xfrm>
          <a:prstGeom prst="rect">
            <a:avLst/>
          </a:prstGeom>
          <a:noFill/>
        </p:spPr>
        <p:txBody>
          <a:bodyPr wrap="square" rtlCol="0">
            <a:spAutoFit/>
          </a:bodyPr>
          <a:lstStyle/>
          <a:p>
            <a:r>
              <a:rPr lang="en-US" sz="1050" dirty="0">
                <a:solidFill>
                  <a:srgbClr val="0070C0"/>
                </a:solidFill>
                <a:latin typeface="+mn-lt"/>
              </a:rPr>
              <a:t>A-R Advertises Preference and Quality Metric</a:t>
            </a:r>
          </a:p>
          <a:p>
            <a:r>
              <a:rPr lang="en-US" sz="1050" dirty="0">
                <a:solidFill>
                  <a:srgbClr val="0070C0"/>
                </a:solidFill>
                <a:latin typeface="+mn-lt"/>
              </a:rPr>
              <a:t>(e.g. Route Solicitation)</a:t>
            </a:r>
          </a:p>
        </p:txBody>
      </p:sp>
      <p:sp>
        <p:nvSpPr>
          <p:cNvPr id="106" name="TextBox 105"/>
          <p:cNvSpPr txBox="1"/>
          <p:nvPr/>
        </p:nvSpPr>
        <p:spPr>
          <a:xfrm>
            <a:off x="4206843" y="868340"/>
            <a:ext cx="1303443" cy="577081"/>
          </a:xfrm>
          <a:prstGeom prst="rect">
            <a:avLst/>
          </a:prstGeom>
          <a:noFill/>
        </p:spPr>
        <p:txBody>
          <a:bodyPr wrap="square" rtlCol="0">
            <a:spAutoFit/>
          </a:bodyPr>
          <a:lstStyle/>
          <a:p>
            <a:r>
              <a:rPr lang="en-US" sz="1050" dirty="0">
                <a:solidFill>
                  <a:srgbClr val="0070C0"/>
                </a:solidFill>
                <a:latin typeface="+mn-lt"/>
              </a:rPr>
              <a:t>Metric registered as priority/weight for ICAO Net-Y</a:t>
            </a:r>
          </a:p>
        </p:txBody>
      </p:sp>
      <p:sp>
        <p:nvSpPr>
          <p:cNvPr id="107" name="TextBox 106"/>
          <p:cNvSpPr txBox="1"/>
          <p:nvPr/>
        </p:nvSpPr>
        <p:spPr>
          <a:xfrm>
            <a:off x="5920174" y="3231677"/>
            <a:ext cx="1143601" cy="577081"/>
          </a:xfrm>
          <a:prstGeom prst="rect">
            <a:avLst/>
          </a:prstGeom>
          <a:solidFill>
            <a:schemeClr val="bg2"/>
          </a:solidFill>
        </p:spPr>
        <p:txBody>
          <a:bodyPr wrap="square" rtlCol="0">
            <a:spAutoFit/>
          </a:bodyPr>
          <a:lstStyle/>
          <a:p>
            <a:r>
              <a:rPr lang="en-US" sz="1050" dirty="0">
                <a:solidFill>
                  <a:srgbClr val="002060"/>
                </a:solidFill>
                <a:latin typeface="+mn-lt"/>
              </a:rPr>
              <a:t>Choose A/G-R based on priority/weight</a:t>
            </a:r>
          </a:p>
        </p:txBody>
      </p:sp>
      <p:sp>
        <p:nvSpPr>
          <p:cNvPr id="108" name="TextBox 107"/>
          <p:cNvSpPr txBox="1"/>
          <p:nvPr/>
        </p:nvSpPr>
        <p:spPr>
          <a:xfrm>
            <a:off x="2436731" y="2411088"/>
            <a:ext cx="1143601" cy="415498"/>
          </a:xfrm>
          <a:prstGeom prst="rect">
            <a:avLst/>
          </a:prstGeom>
          <a:noFill/>
        </p:spPr>
        <p:txBody>
          <a:bodyPr wrap="square" rtlCol="0">
            <a:spAutoFit/>
          </a:bodyPr>
          <a:lstStyle/>
          <a:p>
            <a:r>
              <a:rPr lang="en-US" sz="1050" dirty="0">
                <a:solidFill>
                  <a:srgbClr val="0070C0"/>
                </a:solidFill>
                <a:latin typeface="+mn-lt"/>
              </a:rPr>
              <a:t>Metric is Propagated</a:t>
            </a:r>
          </a:p>
        </p:txBody>
      </p:sp>
      <p:cxnSp>
        <p:nvCxnSpPr>
          <p:cNvPr id="109" name="Curved Connector 108"/>
          <p:cNvCxnSpPr>
            <a:stCxn id="32" idx="0"/>
            <a:endCxn id="69" idx="2"/>
          </p:cNvCxnSpPr>
          <p:nvPr/>
        </p:nvCxnSpPr>
        <p:spPr>
          <a:xfrm rot="5400000" flipH="1" flipV="1">
            <a:off x="4065115" y="1362970"/>
            <a:ext cx="1657370" cy="1827961"/>
          </a:xfrm>
          <a:prstGeom prst="curvedConnector2">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urved Connector 77">
            <a:extLst>
              <a:ext uri="{FF2B5EF4-FFF2-40B4-BE49-F238E27FC236}">
                <a16:creationId xmlns:a16="http://schemas.microsoft.com/office/drawing/2014/main" id="{F38023D7-3769-E747-86E7-7C927A0B2B5B}"/>
              </a:ext>
            </a:extLst>
          </p:cNvPr>
          <p:cNvCxnSpPr>
            <a:cxnSpLocks/>
            <a:stCxn id="43" idx="0"/>
            <a:endCxn id="85" idx="1"/>
          </p:cNvCxnSpPr>
          <p:nvPr/>
        </p:nvCxnSpPr>
        <p:spPr>
          <a:xfrm rot="5400000" flipH="1" flipV="1">
            <a:off x="1160265" y="1776683"/>
            <a:ext cx="930145" cy="1310197"/>
          </a:xfrm>
          <a:prstGeom prst="curvedConnector3">
            <a:avLst>
              <a:gd name="adj1" fmla="val 114232"/>
            </a:avLst>
          </a:prstGeom>
          <a:ln w="19050">
            <a:solidFill>
              <a:srgbClr val="0070C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9" name="Curved Connector 78">
            <a:extLst>
              <a:ext uri="{FF2B5EF4-FFF2-40B4-BE49-F238E27FC236}">
                <a16:creationId xmlns:a16="http://schemas.microsoft.com/office/drawing/2014/main" id="{975CE687-E8B9-074E-9A4F-BB204C374AF4}"/>
              </a:ext>
            </a:extLst>
          </p:cNvPr>
          <p:cNvCxnSpPr>
            <a:cxnSpLocks/>
            <a:stCxn id="85" idx="7"/>
            <a:endCxn id="24" idx="1"/>
          </p:cNvCxnSpPr>
          <p:nvPr/>
        </p:nvCxnSpPr>
        <p:spPr>
          <a:xfrm rot="5400000" flipH="1" flipV="1">
            <a:off x="3182667" y="1049794"/>
            <a:ext cx="278344" cy="1555485"/>
          </a:xfrm>
          <a:prstGeom prst="curvedConnector3">
            <a:avLst>
              <a:gd name="adj1" fmla="val 204234"/>
            </a:avLst>
          </a:prstGeom>
          <a:ln w="19050">
            <a:solidFill>
              <a:srgbClr val="0070C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1" name="Curved Connector 90">
            <a:extLst>
              <a:ext uri="{FF2B5EF4-FFF2-40B4-BE49-F238E27FC236}">
                <a16:creationId xmlns:a16="http://schemas.microsoft.com/office/drawing/2014/main" id="{3429A926-6F30-2A4C-9429-87D1AB09689F}"/>
              </a:ext>
            </a:extLst>
          </p:cNvPr>
          <p:cNvCxnSpPr>
            <a:cxnSpLocks/>
            <a:stCxn id="24" idx="0"/>
            <a:endCxn id="70" idx="1"/>
          </p:cNvCxnSpPr>
          <p:nvPr/>
        </p:nvCxnSpPr>
        <p:spPr>
          <a:xfrm rot="5400000" flipH="1" flipV="1">
            <a:off x="4962582" y="735907"/>
            <a:ext cx="178568" cy="1603286"/>
          </a:xfrm>
          <a:prstGeom prst="curvedConnector2">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2" name="Curved Connector 91">
            <a:extLst>
              <a:ext uri="{FF2B5EF4-FFF2-40B4-BE49-F238E27FC236}">
                <a16:creationId xmlns:a16="http://schemas.microsoft.com/office/drawing/2014/main" id="{4822939B-4444-8B44-A2DC-0903E5A1ECF8}"/>
              </a:ext>
            </a:extLst>
          </p:cNvPr>
          <p:cNvCxnSpPr>
            <a:cxnSpLocks/>
            <a:stCxn id="46" idx="0"/>
            <a:endCxn id="28" idx="6"/>
          </p:cNvCxnSpPr>
          <p:nvPr/>
        </p:nvCxnSpPr>
        <p:spPr>
          <a:xfrm rot="16200000" flipV="1">
            <a:off x="7839159" y="2844857"/>
            <a:ext cx="443075" cy="936578"/>
          </a:xfrm>
          <a:prstGeom prst="curved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urved Connector 97">
            <a:extLst>
              <a:ext uri="{FF2B5EF4-FFF2-40B4-BE49-F238E27FC236}">
                <a16:creationId xmlns:a16="http://schemas.microsoft.com/office/drawing/2014/main" id="{FFDB3E8B-CADA-C947-9A4F-142E7ED681DB}"/>
              </a:ext>
            </a:extLst>
          </p:cNvPr>
          <p:cNvCxnSpPr>
            <a:cxnSpLocks/>
            <a:stCxn id="28" idx="0"/>
            <a:endCxn id="24" idx="6"/>
          </p:cNvCxnSpPr>
          <p:nvPr/>
        </p:nvCxnSpPr>
        <p:spPr>
          <a:xfrm rot="16200000" flipV="1">
            <a:off x="5399004" y="901168"/>
            <a:ext cx="1044622" cy="2916106"/>
          </a:xfrm>
          <a:prstGeom prst="curved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Curved Connector 99">
            <a:extLst>
              <a:ext uri="{FF2B5EF4-FFF2-40B4-BE49-F238E27FC236}">
                <a16:creationId xmlns:a16="http://schemas.microsoft.com/office/drawing/2014/main" id="{27EB9101-3153-2C4E-B3F0-324DE5678789}"/>
              </a:ext>
            </a:extLst>
          </p:cNvPr>
          <p:cNvCxnSpPr>
            <a:cxnSpLocks/>
            <a:stCxn id="24" idx="2"/>
            <a:endCxn id="85" idx="7"/>
          </p:cNvCxnSpPr>
          <p:nvPr/>
        </p:nvCxnSpPr>
        <p:spPr>
          <a:xfrm rot="10800000" flipV="1">
            <a:off x="2544098" y="1836910"/>
            <a:ext cx="1493087" cy="129798"/>
          </a:xfrm>
          <a:prstGeom prst="curved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Curved Connector 109">
            <a:extLst>
              <a:ext uri="{FF2B5EF4-FFF2-40B4-BE49-F238E27FC236}">
                <a16:creationId xmlns:a16="http://schemas.microsoft.com/office/drawing/2014/main" id="{3B4D99F7-0DAA-4B46-B5A0-CAD56DF6402F}"/>
              </a:ext>
            </a:extLst>
          </p:cNvPr>
          <p:cNvCxnSpPr>
            <a:cxnSpLocks/>
            <a:endCxn id="43" idx="7"/>
          </p:cNvCxnSpPr>
          <p:nvPr/>
        </p:nvCxnSpPr>
        <p:spPr>
          <a:xfrm rot="10800000" flipV="1">
            <a:off x="1055232" y="2094426"/>
            <a:ext cx="1184061" cy="837632"/>
          </a:xfrm>
          <a:prstGeom prst="curvedConnector2">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11" name="Table 110">
            <a:extLst>
              <a:ext uri="{FF2B5EF4-FFF2-40B4-BE49-F238E27FC236}">
                <a16:creationId xmlns:a16="http://schemas.microsoft.com/office/drawing/2014/main" id="{769362E7-BC77-3843-9B14-F56A90499CA6}"/>
              </a:ext>
            </a:extLst>
          </p:cNvPr>
          <p:cNvGraphicFramePr>
            <a:graphicFrameLocks noGrp="1"/>
          </p:cNvGraphicFramePr>
          <p:nvPr/>
        </p:nvGraphicFramePr>
        <p:xfrm>
          <a:off x="7031506" y="294856"/>
          <a:ext cx="1957681" cy="1143000"/>
        </p:xfrm>
        <a:graphic>
          <a:graphicData uri="http://schemas.openxmlformats.org/drawingml/2006/table">
            <a:tbl>
              <a:tblPr firstRow="1" bandRow="1">
                <a:tableStyleId>{5C22544A-7EE6-4342-B048-85BDC9FD1C3A}</a:tableStyleId>
              </a:tblPr>
              <a:tblGrid>
                <a:gridCol w="967905">
                  <a:extLst>
                    <a:ext uri="{9D8B030D-6E8A-4147-A177-3AD203B41FA5}">
                      <a16:colId xmlns:a16="http://schemas.microsoft.com/office/drawing/2014/main" val="1366321014"/>
                    </a:ext>
                  </a:extLst>
                </a:gridCol>
                <a:gridCol w="989776">
                  <a:extLst>
                    <a:ext uri="{9D8B030D-6E8A-4147-A177-3AD203B41FA5}">
                      <a16:colId xmlns:a16="http://schemas.microsoft.com/office/drawing/2014/main" val="2652368452"/>
                    </a:ext>
                  </a:extLst>
                </a:gridCol>
              </a:tblGrid>
              <a:tr h="248391">
                <a:tc>
                  <a:txBody>
                    <a:bodyPr/>
                    <a:lstStyle/>
                    <a:p>
                      <a:pPr algn="ctr"/>
                      <a:r>
                        <a:rPr lang="en-US" sz="1200" b="1" dirty="0">
                          <a:solidFill>
                            <a:schemeClr val="bg2"/>
                          </a:solidFill>
                        </a:rPr>
                        <a:t>EID </a:t>
                      </a:r>
                    </a:p>
                    <a:p>
                      <a:pPr algn="ctr"/>
                      <a:r>
                        <a:rPr lang="en-US" sz="900" b="1" dirty="0">
                          <a:solidFill>
                            <a:schemeClr val="bg2"/>
                          </a:solidFill>
                        </a:rPr>
                        <a:t>(IP, DSCP)</a:t>
                      </a:r>
                      <a:endParaRPr lang="en-US" sz="1100" b="1" dirty="0">
                        <a:solidFill>
                          <a:schemeClr val="bg2"/>
                        </a:solidFill>
                      </a:endParaRPr>
                    </a:p>
                  </a:txBody>
                  <a:tcPr/>
                </a:tc>
                <a:tc>
                  <a:txBody>
                    <a:bodyPr/>
                    <a:lstStyle/>
                    <a:p>
                      <a:pPr algn="ctr"/>
                      <a:r>
                        <a:rPr lang="en-US" sz="1200" b="1" dirty="0">
                          <a:solidFill>
                            <a:schemeClr val="bg2"/>
                          </a:solidFill>
                        </a:rPr>
                        <a:t>RLOC</a:t>
                      </a:r>
                    </a:p>
                  </a:txBody>
                  <a:tcPr/>
                </a:tc>
                <a:extLst>
                  <a:ext uri="{0D108BD9-81ED-4DB2-BD59-A6C34878D82A}">
                    <a16:rowId xmlns:a16="http://schemas.microsoft.com/office/drawing/2014/main" val="1302533213"/>
                  </a:ext>
                </a:extLst>
              </a:tr>
              <a:tr h="199672">
                <a:tc>
                  <a:txBody>
                    <a:bodyPr/>
                    <a:lstStyle/>
                    <a:p>
                      <a:pPr algn="ctr"/>
                      <a:r>
                        <a:rPr lang="en-US" sz="900" dirty="0"/>
                        <a:t>Y, </a:t>
                      </a:r>
                      <a:r>
                        <a:rPr lang="en-US" sz="900" b="1" dirty="0">
                          <a:solidFill>
                            <a:srgbClr val="00B050"/>
                          </a:solidFill>
                        </a:rPr>
                        <a:t>Green</a:t>
                      </a:r>
                    </a:p>
                  </a:txBody>
                  <a:tcPr/>
                </a:tc>
                <a:tc>
                  <a:txBody>
                    <a:bodyPr/>
                    <a:lstStyle/>
                    <a:p>
                      <a:pPr algn="ctr"/>
                      <a:r>
                        <a:rPr lang="en-US" sz="900" dirty="0"/>
                        <a:t>AGR1 – P2</a:t>
                      </a:r>
                    </a:p>
                    <a:p>
                      <a:pPr algn="ctr"/>
                      <a:r>
                        <a:rPr lang="en-US" sz="900" dirty="0"/>
                        <a:t>AGR2 – P1</a:t>
                      </a:r>
                    </a:p>
                  </a:txBody>
                  <a:tcPr/>
                </a:tc>
                <a:extLst>
                  <a:ext uri="{0D108BD9-81ED-4DB2-BD59-A6C34878D82A}">
                    <a16:rowId xmlns:a16="http://schemas.microsoft.com/office/drawing/2014/main" val="35374122"/>
                  </a:ext>
                </a:extLst>
              </a:tr>
              <a:tr h="199672">
                <a:tc>
                  <a:txBody>
                    <a:bodyPr/>
                    <a:lstStyle/>
                    <a:p>
                      <a:pPr algn="ctr"/>
                      <a:r>
                        <a:rPr lang="en-US" sz="900" dirty="0"/>
                        <a:t>Y, </a:t>
                      </a:r>
                      <a:r>
                        <a:rPr lang="en-US" sz="900" b="1" dirty="0">
                          <a:solidFill>
                            <a:srgbClr val="FF0000"/>
                          </a:solidFill>
                        </a:rPr>
                        <a:t>Red</a:t>
                      </a:r>
                    </a:p>
                  </a:txBody>
                  <a:tcPr/>
                </a:tc>
                <a:tc>
                  <a:txBody>
                    <a:bodyPr/>
                    <a:lstStyle/>
                    <a:p>
                      <a:pPr algn="ctr"/>
                      <a:r>
                        <a:rPr lang="en-US" sz="900" dirty="0"/>
                        <a:t>AGR1 – P1</a:t>
                      </a:r>
                    </a:p>
                    <a:p>
                      <a:pPr algn="ctr"/>
                      <a:r>
                        <a:rPr lang="en-US" sz="900" dirty="0"/>
                        <a:t>AGR2 – P2</a:t>
                      </a:r>
                    </a:p>
                  </a:txBody>
                  <a:tcPr/>
                </a:tc>
                <a:extLst>
                  <a:ext uri="{0D108BD9-81ED-4DB2-BD59-A6C34878D82A}">
                    <a16:rowId xmlns:a16="http://schemas.microsoft.com/office/drawing/2014/main" val="1708463001"/>
                  </a:ext>
                </a:extLst>
              </a:tr>
            </a:tbl>
          </a:graphicData>
        </a:graphic>
      </p:graphicFrame>
    </p:spTree>
    <p:extLst>
      <p:ext uri="{BB962C8B-B14F-4D97-AF65-F5344CB8AC3E}">
        <p14:creationId xmlns:p14="http://schemas.microsoft.com/office/powerpoint/2010/main" val="4405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wipe(left)">
                                      <p:cBhvr>
                                        <p:cTn id="7" dur="500"/>
                                        <p:tgtEl>
                                          <p:spTgt spid="78"/>
                                        </p:tgtEl>
                                      </p:cBhvr>
                                    </p:animEffect>
                                  </p:childTnLst>
                                </p:cTn>
                              </p:par>
                              <p:par>
                                <p:cTn id="8" presetID="22" presetClass="entr" presetSubtype="8" fill="hold" nodeType="withEffect">
                                  <p:stCondLst>
                                    <p:cond delay="0"/>
                                  </p:stCondLst>
                                  <p:childTnLst>
                                    <p:set>
                                      <p:cBhvr>
                                        <p:cTn id="9" dur="1" fill="hold">
                                          <p:stCondLst>
                                            <p:cond delay="0"/>
                                          </p:stCondLst>
                                        </p:cTn>
                                        <p:tgtEl>
                                          <p:spTgt spid="104"/>
                                        </p:tgtEl>
                                        <p:attrNameLst>
                                          <p:attrName>style.visibility</p:attrName>
                                        </p:attrNameLst>
                                      </p:cBhvr>
                                      <p:to>
                                        <p:strVal val="visible"/>
                                      </p:to>
                                    </p:set>
                                    <p:animEffect transition="in" filter="wipe(left)">
                                      <p:cBhvr>
                                        <p:cTn id="10" dur="500"/>
                                        <p:tgtEl>
                                          <p:spTgt spid="10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5"/>
                                        </p:tgtEl>
                                        <p:attrNameLst>
                                          <p:attrName>style.visibility</p:attrName>
                                        </p:attrNameLst>
                                      </p:cBhvr>
                                      <p:to>
                                        <p:strVal val="visible"/>
                                      </p:to>
                                    </p:set>
                                    <p:animEffect transition="in" filter="wipe(left)">
                                      <p:cBhvr>
                                        <p:cTn id="13" dur="500"/>
                                        <p:tgtEl>
                                          <p:spTgt spid="10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79"/>
                                        </p:tgtEl>
                                        <p:attrNameLst>
                                          <p:attrName>style.visibility</p:attrName>
                                        </p:attrNameLst>
                                      </p:cBhvr>
                                      <p:to>
                                        <p:strVal val="visible"/>
                                      </p:to>
                                    </p:set>
                                    <p:animEffect transition="in" filter="wipe(left)">
                                      <p:cBhvr>
                                        <p:cTn id="18" dur="500"/>
                                        <p:tgtEl>
                                          <p:spTgt spid="79"/>
                                        </p:tgtEl>
                                      </p:cBhvr>
                                    </p:animEffect>
                                  </p:childTnLst>
                                </p:cTn>
                              </p:par>
                              <p:par>
                                <p:cTn id="19" presetID="22" presetClass="entr" presetSubtype="8" fill="hold" nodeType="withEffect">
                                  <p:stCondLst>
                                    <p:cond delay="0"/>
                                  </p:stCondLst>
                                  <p:childTnLst>
                                    <p:set>
                                      <p:cBhvr>
                                        <p:cTn id="20" dur="1" fill="hold">
                                          <p:stCondLst>
                                            <p:cond delay="0"/>
                                          </p:stCondLst>
                                        </p:cTn>
                                        <p:tgtEl>
                                          <p:spTgt spid="101"/>
                                        </p:tgtEl>
                                        <p:attrNameLst>
                                          <p:attrName>style.visibility</p:attrName>
                                        </p:attrNameLst>
                                      </p:cBhvr>
                                      <p:to>
                                        <p:strVal val="visible"/>
                                      </p:to>
                                    </p:set>
                                    <p:animEffect transition="in" filter="wipe(left)">
                                      <p:cBhvr>
                                        <p:cTn id="21" dur="500"/>
                                        <p:tgtEl>
                                          <p:spTgt spid="101"/>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08"/>
                                        </p:tgtEl>
                                        <p:attrNameLst>
                                          <p:attrName>style.visibility</p:attrName>
                                        </p:attrNameLst>
                                      </p:cBhvr>
                                      <p:to>
                                        <p:strVal val="visible"/>
                                      </p:to>
                                    </p:set>
                                    <p:animEffect transition="in" filter="wipe(left)">
                                      <p:cBhvr>
                                        <p:cTn id="24" dur="500"/>
                                        <p:tgtEl>
                                          <p:spTgt spid="10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09"/>
                                        </p:tgtEl>
                                        <p:attrNameLst>
                                          <p:attrName>style.visibility</p:attrName>
                                        </p:attrNameLst>
                                      </p:cBhvr>
                                      <p:to>
                                        <p:strVal val="visible"/>
                                      </p:to>
                                    </p:set>
                                    <p:animEffect transition="in" filter="wipe(left)">
                                      <p:cBhvr>
                                        <p:cTn id="29" dur="500"/>
                                        <p:tgtEl>
                                          <p:spTgt spid="109"/>
                                        </p:tgtEl>
                                      </p:cBhvr>
                                    </p:animEffect>
                                  </p:childTnLst>
                                </p:cTn>
                              </p:par>
                              <p:par>
                                <p:cTn id="30" presetID="22" presetClass="entr" presetSubtype="8" fill="hold" nodeType="withEffect">
                                  <p:stCondLst>
                                    <p:cond delay="0"/>
                                  </p:stCondLst>
                                  <p:childTnLst>
                                    <p:set>
                                      <p:cBhvr>
                                        <p:cTn id="31" dur="1" fill="hold">
                                          <p:stCondLst>
                                            <p:cond delay="0"/>
                                          </p:stCondLst>
                                        </p:cTn>
                                        <p:tgtEl>
                                          <p:spTgt spid="91"/>
                                        </p:tgtEl>
                                        <p:attrNameLst>
                                          <p:attrName>style.visibility</p:attrName>
                                        </p:attrNameLst>
                                      </p:cBhvr>
                                      <p:to>
                                        <p:strVal val="visible"/>
                                      </p:to>
                                    </p:set>
                                    <p:animEffect transition="in" filter="wipe(left)">
                                      <p:cBhvr>
                                        <p:cTn id="32" dur="500"/>
                                        <p:tgtEl>
                                          <p:spTgt spid="91"/>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06"/>
                                        </p:tgtEl>
                                        <p:attrNameLst>
                                          <p:attrName>style.visibility</p:attrName>
                                        </p:attrNameLst>
                                      </p:cBhvr>
                                      <p:to>
                                        <p:strVal val="visible"/>
                                      </p:to>
                                    </p:set>
                                    <p:animEffect transition="in" filter="wipe(left)">
                                      <p:cBhvr>
                                        <p:cTn id="35" dur="500"/>
                                        <p:tgtEl>
                                          <p:spTgt spid="106"/>
                                        </p:tgtEl>
                                      </p:cBhvr>
                                    </p:animEffect>
                                  </p:childTnLst>
                                </p:cTn>
                              </p:par>
                            </p:childTnLst>
                          </p:cTn>
                        </p:par>
                        <p:par>
                          <p:cTn id="36" fill="hold">
                            <p:stCondLst>
                              <p:cond delay="500"/>
                            </p:stCondLst>
                            <p:childTnLst>
                              <p:par>
                                <p:cTn id="37" presetID="9" presetClass="entr" presetSubtype="0" fill="hold" nodeType="afterEffect">
                                  <p:stCondLst>
                                    <p:cond delay="0"/>
                                  </p:stCondLst>
                                  <p:childTnLst>
                                    <p:set>
                                      <p:cBhvr>
                                        <p:cTn id="38" dur="1" fill="hold">
                                          <p:stCondLst>
                                            <p:cond delay="0"/>
                                          </p:stCondLst>
                                        </p:cTn>
                                        <p:tgtEl>
                                          <p:spTgt spid="111"/>
                                        </p:tgtEl>
                                        <p:attrNameLst>
                                          <p:attrName>style.visibility</p:attrName>
                                        </p:attrNameLst>
                                      </p:cBhvr>
                                      <p:to>
                                        <p:strVal val="visible"/>
                                      </p:to>
                                    </p:set>
                                    <p:animEffect transition="in" filter="dissolve">
                                      <p:cBhvr>
                                        <p:cTn id="39" dur="500"/>
                                        <p:tgtEl>
                                          <p:spTgt spid="11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nodeType="clickEffect">
                                  <p:stCondLst>
                                    <p:cond delay="0"/>
                                  </p:stCondLst>
                                  <p:childTnLst>
                                    <p:set>
                                      <p:cBhvr>
                                        <p:cTn id="43" dur="1" fill="hold">
                                          <p:stCondLst>
                                            <p:cond delay="0"/>
                                          </p:stCondLst>
                                        </p:cTn>
                                        <p:tgtEl>
                                          <p:spTgt spid="89"/>
                                        </p:tgtEl>
                                        <p:attrNameLst>
                                          <p:attrName>style.visibility</p:attrName>
                                        </p:attrNameLst>
                                      </p:cBhvr>
                                      <p:to>
                                        <p:strVal val="visible"/>
                                      </p:to>
                                    </p:set>
                                    <p:animEffect transition="in" filter="wipe(right)">
                                      <p:cBhvr>
                                        <p:cTn id="44" dur="500"/>
                                        <p:tgtEl>
                                          <p:spTgt spid="89"/>
                                        </p:tgtEl>
                                      </p:cBhvr>
                                    </p:animEffect>
                                  </p:childTnLst>
                                </p:cTn>
                              </p:par>
                            </p:childTnLst>
                          </p:cTn>
                        </p:par>
                        <p:par>
                          <p:cTn id="45" fill="hold">
                            <p:stCondLst>
                              <p:cond delay="500"/>
                            </p:stCondLst>
                            <p:childTnLst>
                              <p:par>
                                <p:cTn id="46" presetID="22" presetClass="entr" presetSubtype="2" fill="hold" nodeType="afterEffect">
                                  <p:stCondLst>
                                    <p:cond delay="0"/>
                                  </p:stCondLst>
                                  <p:childTnLst>
                                    <p:set>
                                      <p:cBhvr>
                                        <p:cTn id="47" dur="1" fill="hold">
                                          <p:stCondLst>
                                            <p:cond delay="0"/>
                                          </p:stCondLst>
                                        </p:cTn>
                                        <p:tgtEl>
                                          <p:spTgt spid="92"/>
                                        </p:tgtEl>
                                        <p:attrNameLst>
                                          <p:attrName>style.visibility</p:attrName>
                                        </p:attrNameLst>
                                      </p:cBhvr>
                                      <p:to>
                                        <p:strVal val="visible"/>
                                      </p:to>
                                    </p:set>
                                    <p:animEffect transition="in" filter="wipe(right)">
                                      <p:cBhvr>
                                        <p:cTn id="48" dur="500"/>
                                        <p:tgtEl>
                                          <p:spTgt spid="92"/>
                                        </p:tgtEl>
                                      </p:cBhvr>
                                    </p:animEffect>
                                  </p:childTnLst>
                                </p:cTn>
                              </p:par>
                            </p:childTnLst>
                          </p:cTn>
                        </p:par>
                        <p:par>
                          <p:cTn id="49" fill="hold">
                            <p:stCondLst>
                              <p:cond delay="1000"/>
                            </p:stCondLst>
                            <p:childTnLst>
                              <p:par>
                                <p:cTn id="50" presetID="9" presetClass="entr" presetSubtype="0" fill="hold" grpId="0" nodeType="afterEffect">
                                  <p:stCondLst>
                                    <p:cond delay="0"/>
                                  </p:stCondLst>
                                  <p:childTnLst>
                                    <p:set>
                                      <p:cBhvr>
                                        <p:cTn id="51" dur="1" fill="hold">
                                          <p:stCondLst>
                                            <p:cond delay="0"/>
                                          </p:stCondLst>
                                        </p:cTn>
                                        <p:tgtEl>
                                          <p:spTgt spid="107"/>
                                        </p:tgtEl>
                                        <p:attrNameLst>
                                          <p:attrName>style.visibility</p:attrName>
                                        </p:attrNameLst>
                                      </p:cBhvr>
                                      <p:to>
                                        <p:strVal val="visible"/>
                                      </p:to>
                                    </p:set>
                                    <p:animEffect transition="in" filter="dissolve">
                                      <p:cBhvr>
                                        <p:cTn id="52" dur="500"/>
                                        <p:tgtEl>
                                          <p:spTgt spid="10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2" fill="hold" nodeType="clickEffect">
                                  <p:stCondLst>
                                    <p:cond delay="0"/>
                                  </p:stCondLst>
                                  <p:childTnLst>
                                    <p:set>
                                      <p:cBhvr>
                                        <p:cTn id="56" dur="1" fill="hold">
                                          <p:stCondLst>
                                            <p:cond delay="0"/>
                                          </p:stCondLst>
                                        </p:cTn>
                                        <p:tgtEl>
                                          <p:spTgt spid="82"/>
                                        </p:tgtEl>
                                        <p:attrNameLst>
                                          <p:attrName>style.visibility</p:attrName>
                                        </p:attrNameLst>
                                      </p:cBhvr>
                                      <p:to>
                                        <p:strVal val="visible"/>
                                      </p:to>
                                    </p:set>
                                    <p:animEffect transition="in" filter="wipe(right)">
                                      <p:cBhvr>
                                        <p:cTn id="57" dur="500"/>
                                        <p:tgtEl>
                                          <p:spTgt spid="82"/>
                                        </p:tgtEl>
                                      </p:cBhvr>
                                    </p:animEffect>
                                  </p:childTnLst>
                                </p:cTn>
                              </p:par>
                            </p:childTnLst>
                          </p:cTn>
                        </p:par>
                        <p:par>
                          <p:cTn id="58" fill="hold">
                            <p:stCondLst>
                              <p:cond delay="500"/>
                            </p:stCondLst>
                            <p:childTnLst>
                              <p:par>
                                <p:cTn id="59" presetID="22" presetClass="entr" presetSubtype="2" fill="hold" nodeType="afterEffect">
                                  <p:stCondLst>
                                    <p:cond delay="0"/>
                                  </p:stCondLst>
                                  <p:childTnLst>
                                    <p:set>
                                      <p:cBhvr>
                                        <p:cTn id="60" dur="1" fill="hold">
                                          <p:stCondLst>
                                            <p:cond delay="0"/>
                                          </p:stCondLst>
                                        </p:cTn>
                                        <p:tgtEl>
                                          <p:spTgt spid="83"/>
                                        </p:tgtEl>
                                        <p:attrNameLst>
                                          <p:attrName>style.visibility</p:attrName>
                                        </p:attrNameLst>
                                      </p:cBhvr>
                                      <p:to>
                                        <p:strVal val="visible"/>
                                      </p:to>
                                    </p:set>
                                    <p:animEffect transition="in" filter="wipe(right)">
                                      <p:cBhvr>
                                        <p:cTn id="61" dur="500"/>
                                        <p:tgtEl>
                                          <p:spTgt spid="83"/>
                                        </p:tgtEl>
                                      </p:cBhvr>
                                    </p:animEffect>
                                  </p:childTnLst>
                                </p:cTn>
                              </p:par>
                            </p:childTnLst>
                          </p:cTn>
                        </p:par>
                        <p:par>
                          <p:cTn id="62" fill="hold">
                            <p:stCondLst>
                              <p:cond delay="1000"/>
                            </p:stCondLst>
                            <p:childTnLst>
                              <p:par>
                                <p:cTn id="63" presetID="22" presetClass="entr" presetSubtype="2" fill="hold" nodeType="afterEffect">
                                  <p:stCondLst>
                                    <p:cond delay="0"/>
                                  </p:stCondLst>
                                  <p:childTnLst>
                                    <p:set>
                                      <p:cBhvr>
                                        <p:cTn id="64" dur="1" fill="hold">
                                          <p:stCondLst>
                                            <p:cond delay="0"/>
                                          </p:stCondLst>
                                        </p:cTn>
                                        <p:tgtEl>
                                          <p:spTgt spid="88"/>
                                        </p:tgtEl>
                                        <p:attrNameLst>
                                          <p:attrName>style.visibility</p:attrName>
                                        </p:attrNameLst>
                                      </p:cBhvr>
                                      <p:to>
                                        <p:strVal val="visible"/>
                                      </p:to>
                                    </p:set>
                                    <p:animEffect transition="in" filter="wipe(right)">
                                      <p:cBhvr>
                                        <p:cTn id="65" dur="500"/>
                                        <p:tgtEl>
                                          <p:spTgt spid="8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2" fill="hold" nodeType="clickEffect">
                                  <p:stCondLst>
                                    <p:cond delay="0"/>
                                  </p:stCondLst>
                                  <p:childTnLst>
                                    <p:set>
                                      <p:cBhvr>
                                        <p:cTn id="69" dur="1" fill="hold">
                                          <p:stCondLst>
                                            <p:cond delay="0"/>
                                          </p:stCondLst>
                                        </p:cTn>
                                        <p:tgtEl>
                                          <p:spTgt spid="98"/>
                                        </p:tgtEl>
                                        <p:attrNameLst>
                                          <p:attrName>style.visibility</p:attrName>
                                        </p:attrNameLst>
                                      </p:cBhvr>
                                      <p:to>
                                        <p:strVal val="visible"/>
                                      </p:to>
                                    </p:set>
                                    <p:animEffect transition="in" filter="wipe(right)">
                                      <p:cBhvr>
                                        <p:cTn id="70" dur="500"/>
                                        <p:tgtEl>
                                          <p:spTgt spid="98"/>
                                        </p:tgtEl>
                                      </p:cBhvr>
                                    </p:animEffect>
                                  </p:childTnLst>
                                </p:cTn>
                              </p:par>
                            </p:childTnLst>
                          </p:cTn>
                        </p:par>
                        <p:par>
                          <p:cTn id="71" fill="hold">
                            <p:stCondLst>
                              <p:cond delay="500"/>
                            </p:stCondLst>
                            <p:childTnLst>
                              <p:par>
                                <p:cTn id="72" presetID="22" presetClass="entr" presetSubtype="2" fill="hold" nodeType="afterEffect">
                                  <p:stCondLst>
                                    <p:cond delay="0"/>
                                  </p:stCondLst>
                                  <p:childTnLst>
                                    <p:set>
                                      <p:cBhvr>
                                        <p:cTn id="73" dur="1" fill="hold">
                                          <p:stCondLst>
                                            <p:cond delay="0"/>
                                          </p:stCondLst>
                                        </p:cTn>
                                        <p:tgtEl>
                                          <p:spTgt spid="100"/>
                                        </p:tgtEl>
                                        <p:attrNameLst>
                                          <p:attrName>style.visibility</p:attrName>
                                        </p:attrNameLst>
                                      </p:cBhvr>
                                      <p:to>
                                        <p:strVal val="visible"/>
                                      </p:to>
                                    </p:set>
                                    <p:animEffect transition="in" filter="wipe(right)">
                                      <p:cBhvr>
                                        <p:cTn id="74" dur="500"/>
                                        <p:tgtEl>
                                          <p:spTgt spid="100"/>
                                        </p:tgtEl>
                                      </p:cBhvr>
                                    </p:animEffect>
                                  </p:childTnLst>
                                </p:cTn>
                              </p:par>
                            </p:childTnLst>
                          </p:cTn>
                        </p:par>
                        <p:par>
                          <p:cTn id="75" fill="hold">
                            <p:stCondLst>
                              <p:cond delay="1000"/>
                            </p:stCondLst>
                            <p:childTnLst>
                              <p:par>
                                <p:cTn id="76" presetID="22" presetClass="entr" presetSubtype="2" fill="hold" nodeType="afterEffect">
                                  <p:stCondLst>
                                    <p:cond delay="0"/>
                                  </p:stCondLst>
                                  <p:childTnLst>
                                    <p:set>
                                      <p:cBhvr>
                                        <p:cTn id="77" dur="1" fill="hold">
                                          <p:stCondLst>
                                            <p:cond delay="0"/>
                                          </p:stCondLst>
                                        </p:cTn>
                                        <p:tgtEl>
                                          <p:spTgt spid="110"/>
                                        </p:tgtEl>
                                        <p:attrNameLst>
                                          <p:attrName>style.visibility</p:attrName>
                                        </p:attrNameLst>
                                      </p:cBhvr>
                                      <p:to>
                                        <p:strVal val="visible"/>
                                      </p:to>
                                    </p:set>
                                    <p:animEffect transition="in" filter="wipe(right)">
                                      <p:cBhvr>
                                        <p:cTn id="78" dur="5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06" grpId="0"/>
      <p:bldP spid="107" grpId="0" animBg="1"/>
      <p:bldP spid="108" grpId="0"/>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99" name="Straight Connector 98"/>
          <p:cNvCxnSpPr>
            <a:stCxn id="69" idx="3"/>
            <a:endCxn id="53" idx="7"/>
          </p:cNvCxnSpPr>
          <p:nvPr/>
        </p:nvCxnSpPr>
        <p:spPr>
          <a:xfrm flipH="1">
            <a:off x="5212791" y="1596811"/>
            <a:ext cx="657388" cy="3965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62" idx="0"/>
            <a:endCxn id="69" idx="5"/>
          </p:cNvCxnSpPr>
          <p:nvPr/>
        </p:nvCxnSpPr>
        <p:spPr>
          <a:xfrm flipH="1" flipV="1">
            <a:off x="6171461" y="1596811"/>
            <a:ext cx="142867" cy="436726"/>
          </a:xfrm>
          <a:prstGeom prst="line">
            <a:avLst/>
          </a:prstGeom>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4980962" y="1954159"/>
            <a:ext cx="271604" cy="267826"/>
            <a:chOff x="4381601" y="3173124"/>
            <a:chExt cx="473632" cy="473632"/>
          </a:xfrm>
        </p:grpSpPr>
        <p:sp>
          <p:nvSpPr>
            <p:cNvPr id="53" name="Oval 52"/>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55" name="Picture 54"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56" name="Group 55"/>
          <p:cNvGrpSpPr/>
          <p:nvPr/>
        </p:nvGrpSpPr>
        <p:grpSpPr>
          <a:xfrm>
            <a:off x="4783885" y="2892344"/>
            <a:ext cx="271604" cy="267826"/>
            <a:chOff x="4381601" y="3173124"/>
            <a:chExt cx="473632" cy="473632"/>
          </a:xfrm>
        </p:grpSpPr>
        <p:sp>
          <p:nvSpPr>
            <p:cNvPr id="58" name="Oval 5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59" name="Picture 58"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61" name="Group 60"/>
          <p:cNvGrpSpPr/>
          <p:nvPr/>
        </p:nvGrpSpPr>
        <p:grpSpPr>
          <a:xfrm>
            <a:off x="6178526" y="2033537"/>
            <a:ext cx="271604" cy="267826"/>
            <a:chOff x="4381601" y="3173124"/>
            <a:chExt cx="473632" cy="473632"/>
          </a:xfrm>
        </p:grpSpPr>
        <p:sp>
          <p:nvSpPr>
            <p:cNvPr id="62" name="Oval 6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3" name="Picture 62"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64" name="Group 63"/>
          <p:cNvGrpSpPr/>
          <p:nvPr/>
        </p:nvGrpSpPr>
        <p:grpSpPr>
          <a:xfrm>
            <a:off x="5981449" y="2971722"/>
            <a:ext cx="271604" cy="267826"/>
            <a:chOff x="4381601" y="3173124"/>
            <a:chExt cx="473632" cy="473632"/>
          </a:xfrm>
        </p:grpSpPr>
        <p:sp>
          <p:nvSpPr>
            <p:cNvPr id="65" name="Oval 6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6" name="Picture 65"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 name="Straight Connector 3"/>
          <p:cNvCxnSpPr>
            <a:stCxn id="24" idx="6"/>
            <a:endCxn id="53" idx="1"/>
          </p:cNvCxnSpPr>
          <p:nvPr/>
        </p:nvCxnSpPr>
        <p:spPr>
          <a:xfrm>
            <a:off x="4463262" y="1836910"/>
            <a:ext cx="557475" cy="156471"/>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53" idx="6"/>
            <a:endCxn id="62" idx="2"/>
          </p:cNvCxnSpPr>
          <p:nvPr/>
        </p:nvCxnSpPr>
        <p:spPr>
          <a:xfrm>
            <a:off x="5252566" y="2088072"/>
            <a:ext cx="925960" cy="79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53" idx="5"/>
            <a:endCxn id="65" idx="1"/>
          </p:cNvCxnSpPr>
          <p:nvPr/>
        </p:nvCxnSpPr>
        <p:spPr>
          <a:xfrm>
            <a:off x="5212791" y="2182763"/>
            <a:ext cx="808433" cy="828181"/>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58" idx="7"/>
            <a:endCxn id="62" idx="3"/>
          </p:cNvCxnSpPr>
          <p:nvPr/>
        </p:nvCxnSpPr>
        <p:spPr>
          <a:xfrm flipV="1">
            <a:off x="5015714" y="2262141"/>
            <a:ext cx="1202587" cy="669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65" idx="6"/>
            <a:endCxn id="28" idx="2"/>
          </p:cNvCxnSpPr>
          <p:nvPr/>
        </p:nvCxnSpPr>
        <p:spPr>
          <a:xfrm flipV="1">
            <a:off x="6253053" y="3091608"/>
            <a:ext cx="913276" cy="14027"/>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62" idx="5"/>
          </p:cNvCxnSpPr>
          <p:nvPr/>
        </p:nvCxnSpPr>
        <p:spPr>
          <a:xfrm>
            <a:off x="6410355" y="2262141"/>
            <a:ext cx="795611" cy="732722"/>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24" idx="5"/>
            <a:endCxn id="58" idx="1"/>
          </p:cNvCxnSpPr>
          <p:nvPr/>
        </p:nvCxnSpPr>
        <p:spPr>
          <a:xfrm>
            <a:off x="4400864" y="1985456"/>
            <a:ext cx="422796" cy="94611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53" idx="3"/>
            <a:endCxn id="32" idx="7"/>
          </p:cNvCxnSpPr>
          <p:nvPr/>
        </p:nvCxnSpPr>
        <p:spPr>
          <a:xfrm flipH="1">
            <a:off x="4130461" y="2182763"/>
            <a:ext cx="890276" cy="984402"/>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a:stCxn id="58" idx="3"/>
            <a:endCxn id="32" idx="6"/>
          </p:cNvCxnSpPr>
          <p:nvPr/>
        </p:nvCxnSpPr>
        <p:spPr>
          <a:xfrm flipH="1">
            <a:off x="4192859" y="3120948"/>
            <a:ext cx="630801" cy="194763"/>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65" idx="2"/>
            <a:endCxn id="58" idx="6"/>
          </p:cNvCxnSpPr>
          <p:nvPr/>
        </p:nvCxnSpPr>
        <p:spPr>
          <a:xfrm flipH="1" flipV="1">
            <a:off x="5055489" y="3026257"/>
            <a:ext cx="925960" cy="79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Straight Connector 92"/>
          <p:cNvCxnSpPr>
            <a:stCxn id="62" idx="4"/>
            <a:endCxn id="65" idx="0"/>
          </p:cNvCxnSpPr>
          <p:nvPr/>
        </p:nvCxnSpPr>
        <p:spPr>
          <a:xfrm flipH="1">
            <a:off x="6117251" y="2301363"/>
            <a:ext cx="197077" cy="670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53" idx="4"/>
            <a:endCxn id="58" idx="0"/>
          </p:cNvCxnSpPr>
          <p:nvPr/>
        </p:nvCxnSpPr>
        <p:spPr>
          <a:xfrm flipH="1">
            <a:off x="4919687" y="2221985"/>
            <a:ext cx="197077" cy="670359"/>
          </a:xfrm>
          <a:prstGeom prst="line">
            <a:avLst/>
          </a:prstGeom>
        </p:spPr>
        <p:style>
          <a:lnRef idx="1">
            <a:schemeClr val="accent1"/>
          </a:lnRef>
          <a:fillRef idx="0">
            <a:schemeClr val="accent1"/>
          </a:fillRef>
          <a:effectRef idx="0">
            <a:schemeClr val="accent1"/>
          </a:effectRef>
          <a:fontRef idx="minor">
            <a:schemeClr val="tx1"/>
          </a:fontRef>
        </p:style>
      </p:cxnSp>
      <p:sp>
        <p:nvSpPr>
          <p:cNvPr id="49" name="Cloud 48"/>
          <p:cNvSpPr/>
          <p:nvPr/>
        </p:nvSpPr>
        <p:spPr>
          <a:xfrm>
            <a:off x="7466395" y="2842259"/>
            <a:ext cx="1484527" cy="930473"/>
          </a:xfrm>
          <a:prstGeom prst="cloud">
            <a:avLst/>
          </a:prstGeom>
          <a:noFill/>
          <a:ln>
            <a:solidFill>
              <a:schemeClr val="tx1">
                <a:lumMod val="90000"/>
                <a:lumOff val="1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AOC - ATS Region X</a:t>
            </a:r>
            <a:endParaRPr lang="en-US" sz="1200" dirty="0"/>
          </a:p>
        </p:txBody>
      </p:sp>
      <p:sp>
        <p:nvSpPr>
          <p:cNvPr id="47" name="Cloud 46"/>
          <p:cNvSpPr/>
          <p:nvPr/>
        </p:nvSpPr>
        <p:spPr>
          <a:xfrm>
            <a:off x="2436849" y="1303104"/>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1</a:t>
            </a:r>
          </a:p>
        </p:txBody>
      </p:sp>
      <p:sp>
        <p:nvSpPr>
          <p:cNvPr id="48" name="Cloud 47"/>
          <p:cNvSpPr/>
          <p:nvPr/>
        </p:nvSpPr>
        <p:spPr>
          <a:xfrm>
            <a:off x="2430538" y="3294972"/>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2</a:t>
            </a:r>
          </a:p>
        </p:txBody>
      </p:sp>
      <p:sp>
        <p:nvSpPr>
          <p:cNvPr id="44" name="Cloud 43"/>
          <p:cNvSpPr/>
          <p:nvPr/>
        </p:nvSpPr>
        <p:spPr>
          <a:xfrm>
            <a:off x="3933023" y="1463692"/>
            <a:ext cx="3504793" cy="2403673"/>
          </a:xfrm>
          <a:prstGeom prst="cloud">
            <a:avLst/>
          </a:prstGeom>
          <a:solidFill>
            <a:srgbClr val="FFFFFF"/>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85000"/>
                  </a:schemeClr>
                </a:solidFill>
              </a:rPr>
              <a:t>Interworking Region (LISP </a:t>
            </a:r>
            <a:r>
              <a:rPr lang="en-US" sz="1600">
                <a:solidFill>
                  <a:schemeClr val="bg2">
                    <a:lumMod val="85000"/>
                  </a:schemeClr>
                </a:solidFill>
              </a:rPr>
              <a:t>RLOC Space)</a:t>
            </a:r>
            <a:endParaRPr lang="en-US" sz="1600" dirty="0">
              <a:solidFill>
                <a:schemeClr val="bg2">
                  <a:lumMod val="85000"/>
                </a:schemeClr>
              </a:solidFill>
            </a:endParaRPr>
          </a:p>
        </p:txBody>
      </p:sp>
      <p:sp>
        <p:nvSpPr>
          <p:cNvPr id="3" name="Title 2"/>
          <p:cNvSpPr>
            <a:spLocks noGrp="1"/>
          </p:cNvSpPr>
          <p:nvPr>
            <p:ph type="title"/>
          </p:nvPr>
        </p:nvSpPr>
        <p:spPr/>
        <p:txBody>
          <a:bodyPr/>
          <a:lstStyle/>
          <a:p>
            <a:r>
              <a:rPr lang="en-US" dirty="0"/>
              <a:t>Session Establishment and Subscription</a:t>
            </a:r>
          </a:p>
        </p:txBody>
      </p:sp>
      <p:pic>
        <p:nvPicPr>
          <p:cNvPr id="8" name="Picture 7"/>
          <p:cNvPicPr>
            <a:picLocks noChangeAspect="1"/>
          </p:cNvPicPr>
          <p:nvPr/>
        </p:nvPicPr>
        <p:blipFill>
          <a:blip r:embed="rId3"/>
          <a:stretch>
            <a:fillRect/>
          </a:stretch>
        </p:blipFill>
        <p:spPr>
          <a:xfrm>
            <a:off x="494186" y="1311288"/>
            <a:ext cx="667842" cy="667842"/>
          </a:xfrm>
          <a:prstGeom prst="rect">
            <a:avLst/>
          </a:prstGeom>
        </p:spPr>
      </p:pic>
      <p:sp>
        <p:nvSpPr>
          <p:cNvPr id="14" name="Oval 13"/>
          <p:cNvSpPr>
            <a:spLocks noChangeAspect="1"/>
          </p:cNvSpPr>
          <p:nvPr/>
        </p:nvSpPr>
        <p:spPr>
          <a:xfrm>
            <a:off x="851012" y="1636435"/>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sp>
        <p:nvSpPr>
          <p:cNvPr id="18" name="Oval 17"/>
          <p:cNvSpPr>
            <a:spLocks noChangeAspect="1"/>
          </p:cNvSpPr>
          <p:nvPr/>
        </p:nvSpPr>
        <p:spPr>
          <a:xfrm>
            <a:off x="2239290" y="1268637"/>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grpSp>
        <p:nvGrpSpPr>
          <p:cNvPr id="23" name="Group 22"/>
          <p:cNvGrpSpPr/>
          <p:nvPr/>
        </p:nvGrpSpPr>
        <p:grpSpPr>
          <a:xfrm>
            <a:off x="4037184" y="1626834"/>
            <a:ext cx="426078" cy="420152"/>
            <a:chOff x="4381601" y="3173124"/>
            <a:chExt cx="473632" cy="473632"/>
          </a:xfrm>
        </p:grpSpPr>
        <p:sp>
          <p:nvSpPr>
            <p:cNvPr id="24" name="Oval 23"/>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5" name="Picture 24"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27" name="Group 26"/>
          <p:cNvGrpSpPr/>
          <p:nvPr/>
        </p:nvGrpSpPr>
        <p:grpSpPr>
          <a:xfrm>
            <a:off x="7166329" y="2881532"/>
            <a:ext cx="426078" cy="420152"/>
            <a:chOff x="4381601" y="3173124"/>
            <a:chExt cx="473632" cy="473632"/>
          </a:xfrm>
        </p:grpSpPr>
        <p:sp>
          <p:nvSpPr>
            <p:cNvPr id="28" name="Oval 2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9" name="Picture 28"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31" name="Group 30"/>
          <p:cNvGrpSpPr/>
          <p:nvPr/>
        </p:nvGrpSpPr>
        <p:grpSpPr>
          <a:xfrm>
            <a:off x="3766781" y="3105635"/>
            <a:ext cx="426078" cy="420152"/>
            <a:chOff x="4381601" y="3173124"/>
            <a:chExt cx="473632" cy="473632"/>
          </a:xfrm>
        </p:grpSpPr>
        <p:sp>
          <p:nvSpPr>
            <p:cNvPr id="32" name="Oval 3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3" name="Picture 32"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39" name="Picture 38"/>
          <p:cNvPicPr>
            <a:picLocks noChangeAspect="1"/>
          </p:cNvPicPr>
          <p:nvPr/>
        </p:nvPicPr>
        <p:blipFill>
          <a:blip r:embed="rId3"/>
          <a:stretch>
            <a:fillRect/>
          </a:stretch>
        </p:blipFill>
        <p:spPr>
          <a:xfrm>
            <a:off x="493215" y="2571706"/>
            <a:ext cx="667842" cy="667842"/>
          </a:xfrm>
          <a:prstGeom prst="rect">
            <a:avLst/>
          </a:prstGeom>
        </p:spPr>
      </p:pic>
      <p:sp>
        <p:nvSpPr>
          <p:cNvPr id="43" name="Oval 42"/>
          <p:cNvSpPr>
            <a:spLocks noChangeAspect="1"/>
          </p:cNvSpPr>
          <p:nvPr/>
        </p:nvSpPr>
        <p:spPr>
          <a:xfrm>
            <a:off x="850041" y="2896853"/>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pic>
        <p:nvPicPr>
          <p:cNvPr id="45"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2707051"/>
            <a:ext cx="225750" cy="22575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3534683"/>
            <a:ext cx="225750" cy="225750"/>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Straight Connector 51"/>
          <p:cNvCxnSpPr>
            <a:stCxn id="43" idx="7"/>
            <a:endCxn id="85" idx="3"/>
          </p:cNvCxnSpPr>
          <p:nvPr/>
        </p:nvCxnSpPr>
        <p:spPr>
          <a:xfrm flipV="1">
            <a:off x="1055231" y="2230369"/>
            <a:ext cx="1225205" cy="701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43" idx="5"/>
            <a:endCxn id="86" idx="1"/>
          </p:cNvCxnSpPr>
          <p:nvPr/>
        </p:nvCxnSpPr>
        <p:spPr>
          <a:xfrm>
            <a:off x="1055231" y="3102043"/>
            <a:ext cx="1207271" cy="444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14" idx="7"/>
            <a:endCxn id="18" idx="2"/>
          </p:cNvCxnSpPr>
          <p:nvPr/>
        </p:nvCxnSpPr>
        <p:spPr>
          <a:xfrm flipV="1">
            <a:off x="1056202" y="1455074"/>
            <a:ext cx="1183088" cy="216566"/>
          </a:xfrm>
          <a:prstGeom prst="line">
            <a:avLst/>
          </a:prstGeom>
        </p:spPr>
        <p:style>
          <a:lnRef idx="1">
            <a:schemeClr val="accent1"/>
          </a:lnRef>
          <a:fillRef idx="0">
            <a:schemeClr val="accent1"/>
          </a:fillRef>
          <a:effectRef idx="0">
            <a:schemeClr val="accent1"/>
          </a:effectRef>
          <a:fontRef idx="minor">
            <a:schemeClr val="tx1"/>
          </a:fontRef>
        </p:style>
      </p:cxnSp>
      <p:grpSp>
        <p:nvGrpSpPr>
          <p:cNvPr id="68" name="Group 67"/>
          <p:cNvGrpSpPr/>
          <p:nvPr/>
        </p:nvGrpSpPr>
        <p:grpSpPr>
          <a:xfrm>
            <a:off x="5807781" y="1238189"/>
            <a:ext cx="426078" cy="420152"/>
            <a:chOff x="4381601" y="3173124"/>
            <a:chExt cx="473632" cy="473632"/>
          </a:xfrm>
        </p:grpSpPr>
        <p:sp>
          <p:nvSpPr>
            <p:cNvPr id="69" name="Oval 68"/>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0" name="Picture 69"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85" name="Oval 84"/>
          <p:cNvSpPr>
            <a:spLocks noChangeAspect="1"/>
          </p:cNvSpPr>
          <p:nvPr/>
        </p:nvSpPr>
        <p:spPr>
          <a:xfrm>
            <a:off x="2225830" y="1912102"/>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86" name="Oval 85"/>
          <p:cNvSpPr>
            <a:spLocks noChangeAspect="1"/>
          </p:cNvSpPr>
          <p:nvPr/>
        </p:nvSpPr>
        <p:spPr>
          <a:xfrm>
            <a:off x="2207896" y="3492178"/>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76" name="Rounded Rectangle 75"/>
          <p:cNvSpPr/>
          <p:nvPr/>
        </p:nvSpPr>
        <p:spPr>
          <a:xfrm>
            <a:off x="4314110" y="1460784"/>
            <a:ext cx="557600"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 1</a:t>
            </a:r>
          </a:p>
        </p:txBody>
      </p:sp>
      <p:sp>
        <p:nvSpPr>
          <p:cNvPr id="94" name="Rounded Rectangle 93"/>
          <p:cNvSpPr/>
          <p:nvPr/>
        </p:nvSpPr>
        <p:spPr>
          <a:xfrm>
            <a:off x="4050552" y="3394102"/>
            <a:ext cx="600961"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 2</a:t>
            </a:r>
            <a:endParaRPr lang="en-US" sz="1000" dirty="0">
              <a:solidFill>
                <a:srgbClr val="0070C0"/>
              </a:solidFill>
            </a:endParaRPr>
          </a:p>
        </p:txBody>
      </p:sp>
      <p:sp>
        <p:nvSpPr>
          <p:cNvPr id="95" name="Rounded Rectangle 94"/>
          <p:cNvSpPr/>
          <p:nvPr/>
        </p:nvSpPr>
        <p:spPr>
          <a:xfrm>
            <a:off x="6677247" y="3179390"/>
            <a:ext cx="632886"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 X</a:t>
            </a:r>
            <a:endParaRPr lang="en-US" sz="1000" dirty="0">
              <a:solidFill>
                <a:srgbClr val="0070C0"/>
              </a:solidFill>
            </a:endParaRPr>
          </a:p>
        </p:txBody>
      </p:sp>
      <p:sp>
        <p:nvSpPr>
          <p:cNvPr id="97" name="Rounded Rectangle 96"/>
          <p:cNvSpPr/>
          <p:nvPr/>
        </p:nvSpPr>
        <p:spPr>
          <a:xfrm>
            <a:off x="5076158" y="1144532"/>
            <a:ext cx="863994"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LISP MS/MR</a:t>
            </a:r>
            <a:endParaRPr lang="en-US" sz="1000" dirty="0">
              <a:solidFill>
                <a:srgbClr val="0070C0"/>
              </a:solidFill>
            </a:endParaRPr>
          </a:p>
        </p:txBody>
      </p:sp>
      <p:sp>
        <p:nvSpPr>
          <p:cNvPr id="71" name="TextBox 70"/>
          <p:cNvSpPr txBox="1"/>
          <p:nvPr/>
        </p:nvSpPr>
        <p:spPr>
          <a:xfrm>
            <a:off x="55967" y="1191633"/>
            <a:ext cx="1176925" cy="253916"/>
          </a:xfrm>
          <a:prstGeom prst="rect">
            <a:avLst/>
          </a:prstGeom>
          <a:noFill/>
        </p:spPr>
        <p:txBody>
          <a:bodyPr wrap="none" rtlCol="0">
            <a:spAutoFit/>
          </a:bodyPr>
          <a:lstStyle/>
          <a:p>
            <a:r>
              <a:rPr lang="en-US" sz="1000" dirty="0">
                <a:latin typeface="+mn-lt"/>
              </a:rPr>
              <a:t>IPv6 ICAO Net X</a:t>
            </a:r>
          </a:p>
        </p:txBody>
      </p:sp>
      <p:sp>
        <p:nvSpPr>
          <p:cNvPr id="75" name="TextBox 74"/>
          <p:cNvSpPr txBox="1"/>
          <p:nvPr/>
        </p:nvSpPr>
        <p:spPr>
          <a:xfrm>
            <a:off x="50744" y="2498270"/>
            <a:ext cx="1176925" cy="253916"/>
          </a:xfrm>
          <a:prstGeom prst="rect">
            <a:avLst/>
          </a:prstGeom>
          <a:noFill/>
        </p:spPr>
        <p:txBody>
          <a:bodyPr wrap="none" rtlCol="0">
            <a:spAutoFit/>
          </a:bodyPr>
          <a:lstStyle/>
          <a:p>
            <a:r>
              <a:rPr lang="en-US" sz="1000" dirty="0">
                <a:latin typeface="+mn-lt"/>
              </a:rPr>
              <a:t>IPv6 ICAO Net Y</a:t>
            </a:r>
          </a:p>
        </p:txBody>
      </p:sp>
      <p:cxnSp>
        <p:nvCxnSpPr>
          <p:cNvPr id="81" name="Curved Connector 80"/>
          <p:cNvCxnSpPr>
            <a:cxnSpLocks/>
            <a:stCxn id="32" idx="7"/>
            <a:endCxn id="28" idx="1"/>
          </p:cNvCxnSpPr>
          <p:nvPr/>
        </p:nvCxnSpPr>
        <p:spPr>
          <a:xfrm rot="5400000" flipH="1" flipV="1">
            <a:off x="5567543" y="1505981"/>
            <a:ext cx="224103" cy="3098266"/>
          </a:xfrm>
          <a:prstGeom prst="curvedConnector3">
            <a:avLst>
              <a:gd name="adj1" fmla="val 229463"/>
            </a:avLst>
          </a:prstGeom>
          <a:ln w="19050">
            <a:solidFill>
              <a:srgbClr val="0070C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82" name="Curved Connector 81"/>
          <p:cNvCxnSpPr>
            <a:stCxn id="28" idx="2"/>
            <a:endCxn id="32" idx="6"/>
          </p:cNvCxnSpPr>
          <p:nvPr/>
        </p:nvCxnSpPr>
        <p:spPr>
          <a:xfrm rot="10800000" flipV="1">
            <a:off x="4192859" y="3091607"/>
            <a:ext cx="2973470" cy="224103"/>
          </a:xfrm>
          <a:prstGeom prst="curvedConnector3">
            <a:avLst>
              <a:gd name="adj1" fmla="val 50000"/>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urved Connector 82"/>
          <p:cNvCxnSpPr/>
          <p:nvPr/>
        </p:nvCxnSpPr>
        <p:spPr>
          <a:xfrm rot="10800000" flipV="1">
            <a:off x="2662397" y="3315711"/>
            <a:ext cx="1104384" cy="305234"/>
          </a:xfrm>
          <a:prstGeom prst="curvedConnector3">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urved Connector 87"/>
          <p:cNvCxnSpPr>
            <a:stCxn id="86" idx="2"/>
            <a:endCxn id="43" idx="6"/>
          </p:cNvCxnSpPr>
          <p:nvPr/>
        </p:nvCxnSpPr>
        <p:spPr>
          <a:xfrm rot="10800000">
            <a:off x="1090436" y="3017051"/>
            <a:ext cx="1117460" cy="661564"/>
          </a:xfrm>
          <a:prstGeom prst="curvedConnector3">
            <a:avLst>
              <a:gd name="adj1" fmla="val 50000"/>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urved Connector 88"/>
          <p:cNvCxnSpPr>
            <a:stCxn id="46" idx="1"/>
          </p:cNvCxnSpPr>
          <p:nvPr/>
        </p:nvCxnSpPr>
        <p:spPr>
          <a:xfrm rot="10800000">
            <a:off x="7592410" y="3120948"/>
            <a:ext cx="823701" cy="526610"/>
          </a:xfrm>
          <a:prstGeom prst="curvedConnector3">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5254298" y="2696330"/>
            <a:ext cx="907684" cy="276999"/>
          </a:xfrm>
          <a:prstGeom prst="rect">
            <a:avLst/>
          </a:prstGeom>
          <a:noFill/>
        </p:spPr>
        <p:txBody>
          <a:bodyPr wrap="none" rtlCol="0">
            <a:spAutoFit/>
          </a:bodyPr>
          <a:lstStyle/>
          <a:p>
            <a:r>
              <a:rPr lang="en-US" sz="1200" dirty="0">
                <a:solidFill>
                  <a:srgbClr val="0070C0"/>
                </a:solidFill>
                <a:latin typeface="+mn-lt"/>
              </a:rPr>
              <a:t>Map-reply</a:t>
            </a:r>
          </a:p>
        </p:txBody>
      </p:sp>
      <p:sp>
        <p:nvSpPr>
          <p:cNvPr id="92" name="TextBox 91"/>
          <p:cNvSpPr txBox="1"/>
          <p:nvPr/>
        </p:nvSpPr>
        <p:spPr>
          <a:xfrm>
            <a:off x="6157010" y="977960"/>
            <a:ext cx="2750234" cy="307777"/>
          </a:xfrm>
          <a:prstGeom prst="rect">
            <a:avLst/>
          </a:prstGeom>
          <a:noFill/>
        </p:spPr>
        <p:txBody>
          <a:bodyPr wrap="square" rtlCol="0">
            <a:spAutoFit/>
          </a:bodyPr>
          <a:lstStyle/>
          <a:p>
            <a:r>
              <a:rPr lang="en-US" sz="1400" dirty="0">
                <a:latin typeface="+mn-lt"/>
              </a:rPr>
              <a:t>G/G-R-X is subscribed to </a:t>
            </a:r>
            <a:r>
              <a:rPr lang="en-US" sz="1400" dirty="0" err="1">
                <a:latin typeface="+mn-lt"/>
              </a:rPr>
              <a:t>NetY</a:t>
            </a:r>
            <a:endParaRPr lang="en-US" sz="1400" dirty="0">
              <a:latin typeface="+mn-lt"/>
            </a:endParaRPr>
          </a:p>
        </p:txBody>
      </p:sp>
      <p:sp>
        <p:nvSpPr>
          <p:cNvPr id="98" name="TextBox 97"/>
          <p:cNvSpPr txBox="1"/>
          <p:nvPr/>
        </p:nvSpPr>
        <p:spPr>
          <a:xfrm>
            <a:off x="5659707" y="1655723"/>
            <a:ext cx="1128685" cy="461665"/>
          </a:xfrm>
          <a:prstGeom prst="rect">
            <a:avLst/>
          </a:prstGeom>
          <a:noFill/>
        </p:spPr>
        <p:txBody>
          <a:bodyPr wrap="square" rtlCol="0">
            <a:spAutoFit/>
          </a:bodyPr>
          <a:lstStyle/>
          <a:p>
            <a:r>
              <a:rPr lang="en-US" sz="1200" dirty="0">
                <a:solidFill>
                  <a:srgbClr val="0070C0"/>
                </a:solidFill>
                <a:latin typeface="+mn-lt"/>
              </a:rPr>
              <a:t>Map-request + subscribe</a:t>
            </a:r>
          </a:p>
        </p:txBody>
      </p:sp>
      <p:cxnSp>
        <p:nvCxnSpPr>
          <p:cNvPr id="100" name="Curved Connector 99">
            <a:extLst>
              <a:ext uri="{FF2B5EF4-FFF2-40B4-BE49-F238E27FC236}">
                <a16:creationId xmlns:a16="http://schemas.microsoft.com/office/drawing/2014/main" id="{34265A44-8231-4C43-8390-5461CBF39DBE}"/>
              </a:ext>
            </a:extLst>
          </p:cNvPr>
          <p:cNvCxnSpPr>
            <a:cxnSpLocks/>
            <a:stCxn id="70" idx="1"/>
          </p:cNvCxnSpPr>
          <p:nvPr/>
        </p:nvCxnSpPr>
        <p:spPr>
          <a:xfrm rot="10800000" flipV="1">
            <a:off x="4115745" y="1448266"/>
            <a:ext cx="1737764" cy="1756728"/>
          </a:xfrm>
          <a:prstGeom prst="curvedConnector2">
            <a:avLst/>
          </a:prstGeom>
          <a:ln w="19050">
            <a:solidFill>
              <a:srgbClr val="0070C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1" name="Curved Connector 100">
            <a:extLst>
              <a:ext uri="{FF2B5EF4-FFF2-40B4-BE49-F238E27FC236}">
                <a16:creationId xmlns:a16="http://schemas.microsoft.com/office/drawing/2014/main" id="{E7CDC642-5704-084C-A739-2A0747D1E825}"/>
              </a:ext>
            </a:extLst>
          </p:cNvPr>
          <p:cNvCxnSpPr>
            <a:cxnSpLocks/>
            <a:stCxn id="28" idx="0"/>
            <a:endCxn id="69" idx="6"/>
          </p:cNvCxnSpPr>
          <p:nvPr/>
        </p:nvCxnSpPr>
        <p:spPr>
          <a:xfrm rot="16200000" flipV="1">
            <a:off x="6089981" y="1592144"/>
            <a:ext cx="1433267" cy="1145509"/>
          </a:xfrm>
          <a:prstGeom prst="curvedConnector2">
            <a:avLst/>
          </a:prstGeom>
          <a:ln w="2857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03" name="Curved Connector 102">
            <a:extLst>
              <a:ext uri="{FF2B5EF4-FFF2-40B4-BE49-F238E27FC236}">
                <a16:creationId xmlns:a16="http://schemas.microsoft.com/office/drawing/2014/main" id="{46E46E45-3197-3C42-AAF2-F66EF37CB197}"/>
              </a:ext>
            </a:extLst>
          </p:cNvPr>
          <p:cNvCxnSpPr>
            <a:cxnSpLocks/>
            <a:stCxn id="70" idx="1"/>
            <a:endCxn id="32" idx="0"/>
          </p:cNvCxnSpPr>
          <p:nvPr/>
        </p:nvCxnSpPr>
        <p:spPr>
          <a:xfrm rot="10800000" flipV="1">
            <a:off x="3979821" y="1448265"/>
            <a:ext cx="1873689" cy="1657369"/>
          </a:xfrm>
          <a:prstGeom prst="curvedConnector2">
            <a:avLst/>
          </a:prstGeom>
          <a:ln w="28575">
            <a:solidFill>
              <a:srgbClr val="00B050"/>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9" name="Curved Connector 78"/>
          <p:cNvCxnSpPr>
            <a:cxnSpLocks/>
            <a:stCxn id="28" idx="1"/>
            <a:endCxn id="69" idx="6"/>
          </p:cNvCxnSpPr>
          <p:nvPr/>
        </p:nvCxnSpPr>
        <p:spPr>
          <a:xfrm rot="16200000" flipV="1">
            <a:off x="5983895" y="1698230"/>
            <a:ext cx="1494797" cy="994868"/>
          </a:xfrm>
          <a:prstGeom prst="curvedConnector2">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A5B15275-F9F4-2D4F-8198-4BEB0BB85A3A}"/>
              </a:ext>
            </a:extLst>
          </p:cNvPr>
          <p:cNvSpPr txBox="1"/>
          <p:nvPr/>
        </p:nvSpPr>
        <p:spPr>
          <a:xfrm>
            <a:off x="693688" y="4701153"/>
            <a:ext cx="5540171" cy="369332"/>
          </a:xfrm>
          <a:prstGeom prst="rect">
            <a:avLst/>
          </a:prstGeom>
          <a:noFill/>
        </p:spPr>
        <p:txBody>
          <a:bodyPr wrap="none" rtlCol="0">
            <a:spAutoFit/>
          </a:bodyPr>
          <a:lstStyle/>
          <a:p>
            <a:r>
              <a:rPr lang="en-US" dirty="0">
                <a:latin typeface="+mn-lt"/>
              </a:rPr>
              <a:t>Forwarding path before Map Resolution is complete</a:t>
            </a:r>
          </a:p>
        </p:txBody>
      </p:sp>
      <p:sp>
        <p:nvSpPr>
          <p:cNvPr id="110" name="Freeform 109">
            <a:extLst>
              <a:ext uri="{FF2B5EF4-FFF2-40B4-BE49-F238E27FC236}">
                <a16:creationId xmlns:a16="http://schemas.microsoft.com/office/drawing/2014/main" id="{D6B9E720-3CC6-574E-8035-FF285E75A67B}"/>
              </a:ext>
            </a:extLst>
          </p:cNvPr>
          <p:cNvSpPr/>
          <p:nvPr/>
        </p:nvSpPr>
        <p:spPr>
          <a:xfrm>
            <a:off x="295885" y="4783495"/>
            <a:ext cx="401402" cy="204648"/>
          </a:xfrm>
          <a:custGeom>
            <a:avLst/>
            <a:gdLst>
              <a:gd name="connsiteX0" fmla="*/ 3048000 w 3048000"/>
              <a:gd name="connsiteY0" fmla="*/ 1372544 h 1553973"/>
              <a:gd name="connsiteX1" fmla="*/ 1778000 w 3048000"/>
              <a:gd name="connsiteY1" fmla="*/ 944 h 1553973"/>
              <a:gd name="connsiteX2" fmla="*/ 0 w 3048000"/>
              <a:gd name="connsiteY2" fmla="*/ 1553973 h 1553973"/>
            </a:gdLst>
            <a:ahLst/>
            <a:cxnLst>
              <a:cxn ang="0">
                <a:pos x="connsiteX0" y="connsiteY0"/>
              </a:cxn>
              <a:cxn ang="0">
                <a:pos x="connsiteX1" y="connsiteY1"/>
              </a:cxn>
              <a:cxn ang="0">
                <a:pos x="connsiteX2" y="connsiteY2"/>
              </a:cxn>
            </a:cxnLst>
            <a:rect l="l" t="t" r="r" b="b"/>
            <a:pathLst>
              <a:path w="3048000" h="1553973">
                <a:moveTo>
                  <a:pt x="3048000" y="1372544"/>
                </a:moveTo>
                <a:cubicBezTo>
                  <a:pt x="2667000" y="671625"/>
                  <a:pt x="2286000" y="-29294"/>
                  <a:pt x="1778000" y="944"/>
                </a:cubicBezTo>
                <a:cubicBezTo>
                  <a:pt x="1270000" y="31182"/>
                  <a:pt x="0" y="1553973"/>
                  <a:pt x="0" y="1553973"/>
                </a:cubicBezTo>
              </a:path>
            </a:pathLst>
          </a:custGeom>
          <a:noFill/>
          <a:ln>
            <a:solidFill>
              <a:srgbClr val="00B050"/>
            </a:solidFill>
            <a:prstDash val="sysDash"/>
            <a:headEnd type="none" w="med" len="med"/>
            <a:tailEnd type="triangl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29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wipe(right)">
                                      <p:cBhvr>
                                        <p:cTn id="7" dur="500"/>
                                        <p:tgtEl>
                                          <p:spTgt spid="89"/>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01"/>
                                        </p:tgtEl>
                                        <p:attrNameLst>
                                          <p:attrName>style.visibility</p:attrName>
                                        </p:attrNameLst>
                                      </p:cBhvr>
                                      <p:to>
                                        <p:strVal val="visible"/>
                                      </p:to>
                                    </p:set>
                                    <p:animEffect transition="in" filter="wipe(right)">
                                      <p:cBhvr>
                                        <p:cTn id="11" dur="500"/>
                                        <p:tgtEl>
                                          <p:spTgt spid="101"/>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103"/>
                                        </p:tgtEl>
                                        <p:attrNameLst>
                                          <p:attrName>style.visibility</p:attrName>
                                        </p:attrNameLst>
                                      </p:cBhvr>
                                      <p:to>
                                        <p:strVal val="visible"/>
                                      </p:to>
                                    </p:set>
                                    <p:animEffect transition="in" filter="wipe(right)">
                                      <p:cBhvr>
                                        <p:cTn id="15" dur="500"/>
                                        <p:tgtEl>
                                          <p:spTgt spid="103"/>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83"/>
                                        </p:tgtEl>
                                        <p:attrNameLst>
                                          <p:attrName>style.visibility</p:attrName>
                                        </p:attrNameLst>
                                      </p:cBhvr>
                                      <p:to>
                                        <p:strVal val="visible"/>
                                      </p:to>
                                    </p:set>
                                    <p:animEffect transition="in" filter="wipe(right)">
                                      <p:cBhvr>
                                        <p:cTn id="19" dur="500"/>
                                        <p:tgtEl>
                                          <p:spTgt spid="83"/>
                                        </p:tgtEl>
                                      </p:cBhvr>
                                    </p:animEffect>
                                  </p:childTnLst>
                                </p:cTn>
                              </p:par>
                            </p:childTnLst>
                          </p:cTn>
                        </p:par>
                        <p:par>
                          <p:cTn id="20" fill="hold">
                            <p:stCondLst>
                              <p:cond delay="2000"/>
                            </p:stCondLst>
                            <p:childTnLst>
                              <p:par>
                                <p:cTn id="21" presetID="22" presetClass="entr" presetSubtype="2" fill="hold" nodeType="afterEffect">
                                  <p:stCondLst>
                                    <p:cond delay="0"/>
                                  </p:stCondLst>
                                  <p:childTnLst>
                                    <p:set>
                                      <p:cBhvr>
                                        <p:cTn id="22" dur="1" fill="hold">
                                          <p:stCondLst>
                                            <p:cond delay="0"/>
                                          </p:stCondLst>
                                        </p:cTn>
                                        <p:tgtEl>
                                          <p:spTgt spid="88"/>
                                        </p:tgtEl>
                                        <p:attrNameLst>
                                          <p:attrName>style.visibility</p:attrName>
                                        </p:attrNameLst>
                                      </p:cBhvr>
                                      <p:to>
                                        <p:strVal val="visible"/>
                                      </p:to>
                                    </p:set>
                                    <p:animEffect transition="in" filter="wipe(right)">
                                      <p:cBhvr>
                                        <p:cTn id="23" dur="500"/>
                                        <p:tgtEl>
                                          <p:spTgt spid="8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98"/>
                                        </p:tgtEl>
                                        <p:attrNameLst>
                                          <p:attrName>style.visibility</p:attrName>
                                        </p:attrNameLst>
                                      </p:cBhvr>
                                      <p:to>
                                        <p:strVal val="visible"/>
                                      </p:to>
                                    </p:set>
                                  </p:childTnLst>
                                </p:cTn>
                              </p:par>
                              <p:par>
                                <p:cTn id="28" presetID="22" presetClass="entr" presetSubtype="2" fill="hold" nodeType="withEffect">
                                  <p:stCondLst>
                                    <p:cond delay="0"/>
                                  </p:stCondLst>
                                  <p:childTnLst>
                                    <p:set>
                                      <p:cBhvr>
                                        <p:cTn id="29" dur="1" fill="hold">
                                          <p:stCondLst>
                                            <p:cond delay="0"/>
                                          </p:stCondLst>
                                        </p:cTn>
                                        <p:tgtEl>
                                          <p:spTgt spid="79"/>
                                        </p:tgtEl>
                                        <p:attrNameLst>
                                          <p:attrName>style.visibility</p:attrName>
                                        </p:attrNameLst>
                                      </p:cBhvr>
                                      <p:to>
                                        <p:strVal val="visible"/>
                                      </p:to>
                                    </p:set>
                                    <p:animEffect transition="in" filter="wipe(right)">
                                      <p:cBhvr>
                                        <p:cTn id="30" dur="500"/>
                                        <p:tgtEl>
                                          <p:spTgt spid="79"/>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92"/>
                                        </p:tgtEl>
                                        <p:attrNameLst>
                                          <p:attrName>style.visibility</p:attrName>
                                        </p:attrNameLst>
                                      </p:cBhvr>
                                      <p:to>
                                        <p:strVal val="visible"/>
                                      </p:to>
                                    </p:set>
                                    <p:animEffect transition="in" filter="dissolve">
                                      <p:cBhvr>
                                        <p:cTn id="35" dur="500"/>
                                        <p:tgtEl>
                                          <p:spTgt spid="9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nodeType="clickEffect">
                                  <p:stCondLst>
                                    <p:cond delay="0"/>
                                  </p:stCondLst>
                                  <p:childTnLst>
                                    <p:set>
                                      <p:cBhvr>
                                        <p:cTn id="39" dur="1" fill="hold">
                                          <p:stCondLst>
                                            <p:cond delay="0"/>
                                          </p:stCondLst>
                                        </p:cTn>
                                        <p:tgtEl>
                                          <p:spTgt spid="100"/>
                                        </p:tgtEl>
                                        <p:attrNameLst>
                                          <p:attrName>style.visibility</p:attrName>
                                        </p:attrNameLst>
                                      </p:cBhvr>
                                      <p:to>
                                        <p:strVal val="visible"/>
                                      </p:to>
                                    </p:set>
                                    <p:animEffect transition="in" filter="wipe(right)">
                                      <p:cBhvr>
                                        <p:cTn id="40" dur="500"/>
                                        <p:tgtEl>
                                          <p:spTgt spid="100"/>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91"/>
                                        </p:tgtEl>
                                        <p:attrNameLst>
                                          <p:attrName>style.visibility</p:attrName>
                                        </p:attrNameLst>
                                      </p:cBhvr>
                                      <p:to>
                                        <p:strVal val="visible"/>
                                      </p:to>
                                    </p:set>
                                    <p:animEffect transition="in" filter="wipe(left)">
                                      <p:cBhvr>
                                        <p:cTn id="44" dur="500"/>
                                        <p:tgtEl>
                                          <p:spTgt spid="91"/>
                                        </p:tgtEl>
                                      </p:cBhvr>
                                    </p:animEffect>
                                  </p:childTnLst>
                                </p:cTn>
                              </p:par>
                              <p:par>
                                <p:cTn id="45" presetID="22" presetClass="entr" presetSubtype="8" fill="hold" nodeType="with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wipe(left)">
                                      <p:cBhvr>
                                        <p:cTn id="47" dur="500"/>
                                        <p:tgtEl>
                                          <p:spTgt spid="81"/>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101"/>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03"/>
                                        </p:tgtEl>
                                        <p:attrNameLst>
                                          <p:attrName>style.visibility</p:attrName>
                                        </p:attrNameLst>
                                      </p:cBhvr>
                                      <p:to>
                                        <p:strVal val="hidden"/>
                                      </p:to>
                                    </p:set>
                                  </p:childTnLst>
                                </p:cTn>
                              </p:par>
                            </p:childTnLst>
                          </p:cTn>
                        </p:par>
                        <p:par>
                          <p:cTn id="54" fill="hold">
                            <p:stCondLst>
                              <p:cond delay="0"/>
                            </p:stCondLst>
                            <p:childTnLst>
                              <p:par>
                                <p:cTn id="55" presetID="22" presetClass="entr" presetSubtype="2" fill="hold" nodeType="afterEffect">
                                  <p:stCondLst>
                                    <p:cond delay="0"/>
                                  </p:stCondLst>
                                  <p:childTnLst>
                                    <p:set>
                                      <p:cBhvr>
                                        <p:cTn id="56" dur="1" fill="hold">
                                          <p:stCondLst>
                                            <p:cond delay="0"/>
                                          </p:stCondLst>
                                        </p:cTn>
                                        <p:tgtEl>
                                          <p:spTgt spid="82"/>
                                        </p:tgtEl>
                                        <p:attrNameLst>
                                          <p:attrName>style.visibility</p:attrName>
                                        </p:attrNameLst>
                                      </p:cBhvr>
                                      <p:to>
                                        <p:strVal val="visible"/>
                                      </p:to>
                                    </p:set>
                                    <p:animEffect transition="in" filter="wipe(right)">
                                      <p:cBhvr>
                                        <p:cTn id="57"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bldP spid="92" grpId="0"/>
      <p:bldP spid="98" grpId="0"/>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99" name="Straight Connector 98"/>
          <p:cNvCxnSpPr>
            <a:stCxn id="69" idx="3"/>
            <a:endCxn id="53" idx="7"/>
          </p:cNvCxnSpPr>
          <p:nvPr/>
        </p:nvCxnSpPr>
        <p:spPr>
          <a:xfrm flipH="1">
            <a:off x="5212791" y="1596811"/>
            <a:ext cx="657388" cy="3965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62" idx="0"/>
            <a:endCxn id="69" idx="5"/>
          </p:cNvCxnSpPr>
          <p:nvPr/>
        </p:nvCxnSpPr>
        <p:spPr>
          <a:xfrm flipH="1" flipV="1">
            <a:off x="6171461" y="1596811"/>
            <a:ext cx="142867" cy="436726"/>
          </a:xfrm>
          <a:prstGeom prst="line">
            <a:avLst/>
          </a:prstGeom>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4980962" y="1954159"/>
            <a:ext cx="271604" cy="267826"/>
            <a:chOff x="4381601" y="3173124"/>
            <a:chExt cx="473632" cy="473632"/>
          </a:xfrm>
        </p:grpSpPr>
        <p:sp>
          <p:nvSpPr>
            <p:cNvPr id="53" name="Oval 52"/>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55" name="Picture 54"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56" name="Group 55"/>
          <p:cNvGrpSpPr/>
          <p:nvPr/>
        </p:nvGrpSpPr>
        <p:grpSpPr>
          <a:xfrm>
            <a:off x="4783885" y="2892344"/>
            <a:ext cx="271604" cy="267826"/>
            <a:chOff x="4381601" y="3173124"/>
            <a:chExt cx="473632" cy="473632"/>
          </a:xfrm>
        </p:grpSpPr>
        <p:sp>
          <p:nvSpPr>
            <p:cNvPr id="58" name="Oval 5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59" name="Picture 58"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61" name="Group 60"/>
          <p:cNvGrpSpPr/>
          <p:nvPr/>
        </p:nvGrpSpPr>
        <p:grpSpPr>
          <a:xfrm>
            <a:off x="6178526" y="2033537"/>
            <a:ext cx="271604" cy="267826"/>
            <a:chOff x="4381601" y="3173124"/>
            <a:chExt cx="473632" cy="473632"/>
          </a:xfrm>
        </p:grpSpPr>
        <p:sp>
          <p:nvSpPr>
            <p:cNvPr id="62" name="Oval 6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3" name="Picture 62"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64" name="Group 63"/>
          <p:cNvGrpSpPr/>
          <p:nvPr/>
        </p:nvGrpSpPr>
        <p:grpSpPr>
          <a:xfrm>
            <a:off x="5981449" y="2971722"/>
            <a:ext cx="271604" cy="267826"/>
            <a:chOff x="4381601" y="3173124"/>
            <a:chExt cx="473632" cy="473632"/>
          </a:xfrm>
        </p:grpSpPr>
        <p:sp>
          <p:nvSpPr>
            <p:cNvPr id="65" name="Oval 6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6" name="Picture 65"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 name="Straight Connector 3"/>
          <p:cNvCxnSpPr>
            <a:stCxn id="24" idx="6"/>
            <a:endCxn id="53" idx="1"/>
          </p:cNvCxnSpPr>
          <p:nvPr/>
        </p:nvCxnSpPr>
        <p:spPr>
          <a:xfrm>
            <a:off x="4463262" y="1836910"/>
            <a:ext cx="557475" cy="156471"/>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53" idx="6"/>
            <a:endCxn id="62" idx="2"/>
          </p:cNvCxnSpPr>
          <p:nvPr/>
        </p:nvCxnSpPr>
        <p:spPr>
          <a:xfrm>
            <a:off x="5252566" y="2088072"/>
            <a:ext cx="925960" cy="79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53" idx="5"/>
            <a:endCxn id="65" idx="1"/>
          </p:cNvCxnSpPr>
          <p:nvPr/>
        </p:nvCxnSpPr>
        <p:spPr>
          <a:xfrm>
            <a:off x="5212791" y="2182763"/>
            <a:ext cx="808433" cy="828181"/>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58" idx="7"/>
            <a:endCxn id="62" idx="3"/>
          </p:cNvCxnSpPr>
          <p:nvPr/>
        </p:nvCxnSpPr>
        <p:spPr>
          <a:xfrm flipV="1">
            <a:off x="5015714" y="2262141"/>
            <a:ext cx="1202587" cy="669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65" idx="6"/>
            <a:endCxn id="28" idx="2"/>
          </p:cNvCxnSpPr>
          <p:nvPr/>
        </p:nvCxnSpPr>
        <p:spPr>
          <a:xfrm flipV="1">
            <a:off x="6253053" y="3091608"/>
            <a:ext cx="913276" cy="14027"/>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62" idx="5"/>
          </p:cNvCxnSpPr>
          <p:nvPr/>
        </p:nvCxnSpPr>
        <p:spPr>
          <a:xfrm>
            <a:off x="6410355" y="2262141"/>
            <a:ext cx="795611" cy="732722"/>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24" idx="5"/>
            <a:endCxn id="58" idx="1"/>
          </p:cNvCxnSpPr>
          <p:nvPr/>
        </p:nvCxnSpPr>
        <p:spPr>
          <a:xfrm>
            <a:off x="4400864" y="1985456"/>
            <a:ext cx="422796" cy="94611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53" idx="3"/>
            <a:endCxn id="32" idx="7"/>
          </p:cNvCxnSpPr>
          <p:nvPr/>
        </p:nvCxnSpPr>
        <p:spPr>
          <a:xfrm flipH="1">
            <a:off x="4130461" y="2182763"/>
            <a:ext cx="890276" cy="984402"/>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a:stCxn id="58" idx="3"/>
            <a:endCxn id="32" idx="6"/>
          </p:cNvCxnSpPr>
          <p:nvPr/>
        </p:nvCxnSpPr>
        <p:spPr>
          <a:xfrm flipH="1">
            <a:off x="4192859" y="3120948"/>
            <a:ext cx="630801" cy="194763"/>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65" idx="2"/>
            <a:endCxn id="58" idx="6"/>
          </p:cNvCxnSpPr>
          <p:nvPr/>
        </p:nvCxnSpPr>
        <p:spPr>
          <a:xfrm flipH="1" flipV="1">
            <a:off x="5055489" y="3026257"/>
            <a:ext cx="925960" cy="79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Straight Connector 92"/>
          <p:cNvCxnSpPr>
            <a:stCxn id="62" idx="4"/>
            <a:endCxn id="65" idx="0"/>
          </p:cNvCxnSpPr>
          <p:nvPr/>
        </p:nvCxnSpPr>
        <p:spPr>
          <a:xfrm flipH="1">
            <a:off x="6117251" y="2301363"/>
            <a:ext cx="197077" cy="670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53" idx="4"/>
            <a:endCxn id="58" idx="0"/>
          </p:cNvCxnSpPr>
          <p:nvPr/>
        </p:nvCxnSpPr>
        <p:spPr>
          <a:xfrm flipH="1">
            <a:off x="4919687" y="2221985"/>
            <a:ext cx="197077" cy="670359"/>
          </a:xfrm>
          <a:prstGeom prst="line">
            <a:avLst/>
          </a:prstGeom>
        </p:spPr>
        <p:style>
          <a:lnRef idx="1">
            <a:schemeClr val="accent1"/>
          </a:lnRef>
          <a:fillRef idx="0">
            <a:schemeClr val="accent1"/>
          </a:fillRef>
          <a:effectRef idx="0">
            <a:schemeClr val="accent1"/>
          </a:effectRef>
          <a:fontRef idx="minor">
            <a:schemeClr val="tx1"/>
          </a:fontRef>
        </p:style>
      </p:cxnSp>
      <p:sp>
        <p:nvSpPr>
          <p:cNvPr id="49" name="Cloud 48"/>
          <p:cNvSpPr/>
          <p:nvPr/>
        </p:nvSpPr>
        <p:spPr>
          <a:xfrm>
            <a:off x="7466395" y="2842259"/>
            <a:ext cx="1484527" cy="930473"/>
          </a:xfrm>
          <a:prstGeom prst="cloud">
            <a:avLst/>
          </a:prstGeom>
          <a:noFill/>
          <a:ln>
            <a:solidFill>
              <a:schemeClr val="tx1">
                <a:lumMod val="90000"/>
                <a:lumOff val="1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AOC - ATS Region X</a:t>
            </a:r>
            <a:endParaRPr lang="en-US" sz="1200" dirty="0"/>
          </a:p>
        </p:txBody>
      </p:sp>
      <p:sp>
        <p:nvSpPr>
          <p:cNvPr id="47" name="Cloud 46"/>
          <p:cNvSpPr/>
          <p:nvPr/>
        </p:nvSpPr>
        <p:spPr>
          <a:xfrm>
            <a:off x="2436849" y="1303104"/>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1</a:t>
            </a:r>
          </a:p>
        </p:txBody>
      </p:sp>
      <p:sp>
        <p:nvSpPr>
          <p:cNvPr id="48" name="Cloud 47"/>
          <p:cNvSpPr/>
          <p:nvPr/>
        </p:nvSpPr>
        <p:spPr>
          <a:xfrm>
            <a:off x="2430538" y="3294972"/>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75000"/>
                  </a:schemeClr>
                </a:solidFill>
              </a:rPr>
              <a:t>Radio Region 2</a:t>
            </a:r>
          </a:p>
        </p:txBody>
      </p:sp>
      <p:sp>
        <p:nvSpPr>
          <p:cNvPr id="44" name="Cloud 43"/>
          <p:cNvSpPr/>
          <p:nvPr/>
        </p:nvSpPr>
        <p:spPr>
          <a:xfrm>
            <a:off x="3933023" y="1463692"/>
            <a:ext cx="3504793" cy="2403673"/>
          </a:xfrm>
          <a:prstGeom prst="cloud">
            <a:avLst/>
          </a:prstGeom>
          <a:solidFill>
            <a:srgbClr val="FFFFFF"/>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Interworking Region (LISP </a:t>
            </a:r>
            <a:r>
              <a:rPr lang="en-US" sz="1600">
                <a:solidFill>
                  <a:schemeClr val="bg2">
                    <a:lumMod val="75000"/>
                  </a:schemeClr>
                </a:solidFill>
              </a:rPr>
              <a:t>RLOC Space)</a:t>
            </a:r>
            <a:endParaRPr lang="en-US" sz="1600" dirty="0">
              <a:solidFill>
                <a:schemeClr val="bg2">
                  <a:lumMod val="75000"/>
                </a:schemeClr>
              </a:solidFill>
            </a:endParaRPr>
          </a:p>
        </p:txBody>
      </p:sp>
      <p:sp>
        <p:nvSpPr>
          <p:cNvPr id="3" name="Title 2"/>
          <p:cNvSpPr>
            <a:spLocks noGrp="1"/>
          </p:cNvSpPr>
          <p:nvPr>
            <p:ph type="title"/>
          </p:nvPr>
        </p:nvSpPr>
        <p:spPr/>
        <p:txBody>
          <a:bodyPr/>
          <a:lstStyle/>
          <a:p>
            <a:r>
              <a:rPr lang="en-US" dirty="0"/>
              <a:t>Optimized Multi-link mobility (1)</a:t>
            </a:r>
          </a:p>
        </p:txBody>
      </p:sp>
      <p:pic>
        <p:nvPicPr>
          <p:cNvPr id="8" name="Picture 7"/>
          <p:cNvPicPr>
            <a:picLocks noChangeAspect="1"/>
          </p:cNvPicPr>
          <p:nvPr/>
        </p:nvPicPr>
        <p:blipFill>
          <a:blip r:embed="rId3"/>
          <a:stretch>
            <a:fillRect/>
          </a:stretch>
        </p:blipFill>
        <p:spPr>
          <a:xfrm>
            <a:off x="494186" y="1311288"/>
            <a:ext cx="667842" cy="667842"/>
          </a:xfrm>
          <a:prstGeom prst="rect">
            <a:avLst/>
          </a:prstGeom>
        </p:spPr>
      </p:pic>
      <p:sp>
        <p:nvSpPr>
          <p:cNvPr id="14" name="Oval 13"/>
          <p:cNvSpPr>
            <a:spLocks noChangeAspect="1"/>
          </p:cNvSpPr>
          <p:nvPr/>
        </p:nvSpPr>
        <p:spPr>
          <a:xfrm>
            <a:off x="851012" y="1636435"/>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sp>
        <p:nvSpPr>
          <p:cNvPr id="18" name="Oval 17"/>
          <p:cNvSpPr>
            <a:spLocks noChangeAspect="1"/>
          </p:cNvSpPr>
          <p:nvPr/>
        </p:nvSpPr>
        <p:spPr>
          <a:xfrm>
            <a:off x="2239290" y="1268637"/>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grpSp>
        <p:nvGrpSpPr>
          <p:cNvPr id="23" name="Group 22"/>
          <p:cNvGrpSpPr/>
          <p:nvPr/>
        </p:nvGrpSpPr>
        <p:grpSpPr>
          <a:xfrm>
            <a:off x="4037184" y="1626834"/>
            <a:ext cx="426078" cy="420152"/>
            <a:chOff x="4381601" y="3173124"/>
            <a:chExt cx="473632" cy="473632"/>
          </a:xfrm>
        </p:grpSpPr>
        <p:sp>
          <p:nvSpPr>
            <p:cNvPr id="24" name="Oval 23"/>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5" name="Picture 24"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27" name="Group 26"/>
          <p:cNvGrpSpPr/>
          <p:nvPr/>
        </p:nvGrpSpPr>
        <p:grpSpPr>
          <a:xfrm>
            <a:off x="7166329" y="2881532"/>
            <a:ext cx="426078" cy="420152"/>
            <a:chOff x="4381601" y="3173124"/>
            <a:chExt cx="473632" cy="473632"/>
          </a:xfrm>
        </p:grpSpPr>
        <p:sp>
          <p:nvSpPr>
            <p:cNvPr id="28" name="Oval 2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9" name="Picture 28"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31" name="Group 30"/>
          <p:cNvGrpSpPr/>
          <p:nvPr/>
        </p:nvGrpSpPr>
        <p:grpSpPr>
          <a:xfrm>
            <a:off x="3766781" y="3105635"/>
            <a:ext cx="426078" cy="420152"/>
            <a:chOff x="4381601" y="3173124"/>
            <a:chExt cx="473632" cy="473632"/>
          </a:xfrm>
        </p:grpSpPr>
        <p:sp>
          <p:nvSpPr>
            <p:cNvPr id="32" name="Oval 3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3" name="Picture 32"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39" name="Picture 38"/>
          <p:cNvPicPr>
            <a:picLocks noChangeAspect="1"/>
          </p:cNvPicPr>
          <p:nvPr/>
        </p:nvPicPr>
        <p:blipFill>
          <a:blip r:embed="rId3"/>
          <a:stretch>
            <a:fillRect/>
          </a:stretch>
        </p:blipFill>
        <p:spPr>
          <a:xfrm>
            <a:off x="493215" y="2571706"/>
            <a:ext cx="667842" cy="667842"/>
          </a:xfrm>
          <a:prstGeom prst="rect">
            <a:avLst/>
          </a:prstGeom>
        </p:spPr>
      </p:pic>
      <p:sp>
        <p:nvSpPr>
          <p:cNvPr id="43" name="Oval 42"/>
          <p:cNvSpPr>
            <a:spLocks noChangeAspect="1"/>
          </p:cNvSpPr>
          <p:nvPr/>
        </p:nvSpPr>
        <p:spPr>
          <a:xfrm>
            <a:off x="850041" y="2896853"/>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pic>
        <p:nvPicPr>
          <p:cNvPr id="45"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2707051"/>
            <a:ext cx="225750" cy="22575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3534683"/>
            <a:ext cx="225750" cy="225750"/>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Straight Connector 51"/>
          <p:cNvCxnSpPr>
            <a:stCxn id="43" idx="7"/>
            <a:endCxn id="85" idx="3"/>
          </p:cNvCxnSpPr>
          <p:nvPr/>
        </p:nvCxnSpPr>
        <p:spPr>
          <a:xfrm flipV="1">
            <a:off x="1055231" y="2230369"/>
            <a:ext cx="1225205" cy="701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43" idx="5"/>
            <a:endCxn id="86" idx="1"/>
          </p:cNvCxnSpPr>
          <p:nvPr/>
        </p:nvCxnSpPr>
        <p:spPr>
          <a:xfrm>
            <a:off x="1055231" y="3102043"/>
            <a:ext cx="1207271" cy="444741"/>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14" idx="7"/>
            <a:endCxn id="18" idx="2"/>
          </p:cNvCxnSpPr>
          <p:nvPr/>
        </p:nvCxnSpPr>
        <p:spPr>
          <a:xfrm flipV="1">
            <a:off x="1056202" y="1455074"/>
            <a:ext cx="1183088" cy="216566"/>
          </a:xfrm>
          <a:prstGeom prst="line">
            <a:avLst/>
          </a:prstGeom>
        </p:spPr>
        <p:style>
          <a:lnRef idx="1">
            <a:schemeClr val="accent1"/>
          </a:lnRef>
          <a:fillRef idx="0">
            <a:schemeClr val="accent1"/>
          </a:fillRef>
          <a:effectRef idx="0">
            <a:schemeClr val="accent1"/>
          </a:effectRef>
          <a:fontRef idx="minor">
            <a:schemeClr val="tx1"/>
          </a:fontRef>
        </p:style>
      </p:cxnSp>
      <p:grpSp>
        <p:nvGrpSpPr>
          <p:cNvPr id="68" name="Group 67"/>
          <p:cNvGrpSpPr/>
          <p:nvPr/>
        </p:nvGrpSpPr>
        <p:grpSpPr>
          <a:xfrm>
            <a:off x="5807781" y="1238189"/>
            <a:ext cx="426078" cy="420152"/>
            <a:chOff x="4381601" y="3173124"/>
            <a:chExt cx="473632" cy="473632"/>
          </a:xfrm>
        </p:grpSpPr>
        <p:sp>
          <p:nvSpPr>
            <p:cNvPr id="69" name="Oval 68"/>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0" name="Picture 69"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85" name="Oval 84"/>
          <p:cNvSpPr>
            <a:spLocks noChangeAspect="1"/>
          </p:cNvSpPr>
          <p:nvPr/>
        </p:nvSpPr>
        <p:spPr>
          <a:xfrm>
            <a:off x="2225830" y="1912102"/>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86" name="Oval 85"/>
          <p:cNvSpPr>
            <a:spLocks noChangeAspect="1"/>
          </p:cNvSpPr>
          <p:nvPr/>
        </p:nvSpPr>
        <p:spPr>
          <a:xfrm>
            <a:off x="2207896" y="3492178"/>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76" name="Rounded Rectangle 75"/>
          <p:cNvSpPr/>
          <p:nvPr/>
        </p:nvSpPr>
        <p:spPr>
          <a:xfrm>
            <a:off x="3577161" y="1931191"/>
            <a:ext cx="570387"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 1</a:t>
            </a:r>
          </a:p>
        </p:txBody>
      </p:sp>
      <p:sp>
        <p:nvSpPr>
          <p:cNvPr id="94" name="Rounded Rectangle 93"/>
          <p:cNvSpPr/>
          <p:nvPr/>
        </p:nvSpPr>
        <p:spPr>
          <a:xfrm>
            <a:off x="4050552" y="3394102"/>
            <a:ext cx="571735"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 2</a:t>
            </a:r>
          </a:p>
        </p:txBody>
      </p:sp>
      <p:sp>
        <p:nvSpPr>
          <p:cNvPr id="95" name="Rounded Rectangle 94"/>
          <p:cNvSpPr/>
          <p:nvPr/>
        </p:nvSpPr>
        <p:spPr>
          <a:xfrm>
            <a:off x="6677247" y="3179390"/>
            <a:ext cx="632886"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 X</a:t>
            </a:r>
            <a:endParaRPr lang="en-US" sz="1000" dirty="0">
              <a:solidFill>
                <a:srgbClr val="0070C0"/>
              </a:solidFill>
            </a:endParaRPr>
          </a:p>
        </p:txBody>
      </p:sp>
      <p:sp>
        <p:nvSpPr>
          <p:cNvPr id="97" name="Rounded Rectangle 96"/>
          <p:cNvSpPr/>
          <p:nvPr/>
        </p:nvSpPr>
        <p:spPr>
          <a:xfrm>
            <a:off x="5083435" y="1493802"/>
            <a:ext cx="863994"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LISP MS/MR</a:t>
            </a:r>
            <a:endParaRPr lang="en-US" sz="1000" dirty="0">
              <a:solidFill>
                <a:srgbClr val="0070C0"/>
              </a:solidFill>
            </a:endParaRPr>
          </a:p>
        </p:txBody>
      </p:sp>
      <p:sp>
        <p:nvSpPr>
          <p:cNvPr id="71" name="TextBox 70"/>
          <p:cNvSpPr txBox="1"/>
          <p:nvPr/>
        </p:nvSpPr>
        <p:spPr>
          <a:xfrm>
            <a:off x="55967" y="1191633"/>
            <a:ext cx="1176925" cy="253916"/>
          </a:xfrm>
          <a:prstGeom prst="rect">
            <a:avLst/>
          </a:prstGeom>
          <a:noFill/>
        </p:spPr>
        <p:txBody>
          <a:bodyPr wrap="none" rtlCol="0">
            <a:spAutoFit/>
          </a:bodyPr>
          <a:lstStyle/>
          <a:p>
            <a:r>
              <a:rPr lang="en-US" sz="1000" dirty="0">
                <a:latin typeface="+mn-lt"/>
              </a:rPr>
              <a:t>IPv6 ICAO Net X</a:t>
            </a:r>
          </a:p>
        </p:txBody>
      </p:sp>
      <p:sp>
        <p:nvSpPr>
          <p:cNvPr id="75" name="TextBox 74"/>
          <p:cNvSpPr txBox="1"/>
          <p:nvPr/>
        </p:nvSpPr>
        <p:spPr>
          <a:xfrm>
            <a:off x="50744" y="2498270"/>
            <a:ext cx="1176925" cy="253916"/>
          </a:xfrm>
          <a:prstGeom prst="rect">
            <a:avLst/>
          </a:prstGeom>
          <a:noFill/>
        </p:spPr>
        <p:txBody>
          <a:bodyPr wrap="none" rtlCol="0">
            <a:spAutoFit/>
          </a:bodyPr>
          <a:lstStyle/>
          <a:p>
            <a:r>
              <a:rPr lang="en-US" sz="1000" dirty="0">
                <a:latin typeface="+mn-lt"/>
              </a:rPr>
              <a:t>IPv6 ICAO Net Y</a:t>
            </a:r>
          </a:p>
        </p:txBody>
      </p:sp>
      <p:cxnSp>
        <p:nvCxnSpPr>
          <p:cNvPr id="82" name="Curved Connector 81"/>
          <p:cNvCxnSpPr>
            <a:stCxn id="28" idx="2"/>
            <a:endCxn id="32" idx="6"/>
          </p:cNvCxnSpPr>
          <p:nvPr/>
        </p:nvCxnSpPr>
        <p:spPr>
          <a:xfrm rot="10800000" flipV="1">
            <a:off x="4192859" y="3091607"/>
            <a:ext cx="2973470" cy="224103"/>
          </a:xfrm>
          <a:prstGeom prst="curvedConnector3">
            <a:avLst>
              <a:gd name="adj1" fmla="val 50000"/>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urved Connector 82"/>
          <p:cNvCxnSpPr/>
          <p:nvPr/>
        </p:nvCxnSpPr>
        <p:spPr>
          <a:xfrm rot="10800000" flipV="1">
            <a:off x="2662397" y="3315711"/>
            <a:ext cx="1104384" cy="305234"/>
          </a:xfrm>
          <a:prstGeom prst="curvedConnector3">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Curved Connector 87"/>
          <p:cNvCxnSpPr>
            <a:stCxn id="86" idx="2"/>
            <a:endCxn id="43" idx="6"/>
          </p:cNvCxnSpPr>
          <p:nvPr/>
        </p:nvCxnSpPr>
        <p:spPr>
          <a:xfrm rot="10800000">
            <a:off x="1090436" y="3017051"/>
            <a:ext cx="1117460" cy="661564"/>
          </a:xfrm>
          <a:prstGeom prst="curvedConnector3">
            <a:avLst>
              <a:gd name="adj1" fmla="val 50000"/>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urved Connector 88"/>
          <p:cNvCxnSpPr>
            <a:stCxn id="46" idx="1"/>
          </p:cNvCxnSpPr>
          <p:nvPr/>
        </p:nvCxnSpPr>
        <p:spPr>
          <a:xfrm rot="10800000">
            <a:off x="7592410" y="3120948"/>
            <a:ext cx="823701" cy="526610"/>
          </a:xfrm>
          <a:prstGeom prst="curvedConnector3">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1" name="Curved Connector 100"/>
          <p:cNvCxnSpPr>
            <a:stCxn id="24" idx="7"/>
            <a:endCxn id="69" idx="1"/>
          </p:cNvCxnSpPr>
          <p:nvPr/>
        </p:nvCxnSpPr>
        <p:spPr>
          <a:xfrm rot="5400000" flipH="1" flipV="1">
            <a:off x="4941199" y="759385"/>
            <a:ext cx="388645" cy="1469315"/>
          </a:xfrm>
          <a:prstGeom prst="curvedConnector3">
            <a:avLst>
              <a:gd name="adj1" fmla="val 174652"/>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Curved Connector 102"/>
          <p:cNvCxnSpPr/>
          <p:nvPr/>
        </p:nvCxnSpPr>
        <p:spPr>
          <a:xfrm>
            <a:off x="6233859" y="1448265"/>
            <a:ext cx="1296150" cy="1494797"/>
          </a:xfrm>
          <a:prstGeom prst="curvedConnector2">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04" name="TextBox 103"/>
          <p:cNvSpPr txBox="1"/>
          <p:nvPr/>
        </p:nvSpPr>
        <p:spPr>
          <a:xfrm>
            <a:off x="3766781" y="3943371"/>
            <a:ext cx="5245988" cy="1200329"/>
          </a:xfrm>
          <a:prstGeom prst="rect">
            <a:avLst/>
          </a:prstGeom>
          <a:noFill/>
        </p:spPr>
        <p:txBody>
          <a:bodyPr wrap="none" rtlCol="0">
            <a:spAutoFit/>
          </a:bodyPr>
          <a:lstStyle/>
          <a:p>
            <a:r>
              <a:rPr lang="en-US" dirty="0">
                <a:latin typeface="+mn-lt"/>
              </a:rPr>
              <a:t>Forwarding path via best metric</a:t>
            </a:r>
          </a:p>
          <a:p>
            <a:r>
              <a:rPr lang="en-US" dirty="0">
                <a:latin typeface="+mn-lt"/>
              </a:rPr>
              <a:t>Better metric pushed to subscribers</a:t>
            </a:r>
          </a:p>
          <a:p>
            <a:r>
              <a:rPr lang="en-US" dirty="0">
                <a:latin typeface="+mn-lt"/>
              </a:rPr>
              <a:t>Regional Peers are notified</a:t>
            </a:r>
          </a:p>
          <a:p>
            <a:r>
              <a:rPr lang="en-US" dirty="0">
                <a:latin typeface="+mn-lt"/>
              </a:rPr>
              <a:t>Only subscribers and regional peers are updated</a:t>
            </a:r>
          </a:p>
        </p:txBody>
      </p:sp>
      <p:sp>
        <p:nvSpPr>
          <p:cNvPr id="105" name="TextBox 104"/>
          <p:cNvSpPr txBox="1"/>
          <p:nvPr/>
        </p:nvSpPr>
        <p:spPr>
          <a:xfrm>
            <a:off x="7435914" y="2044752"/>
            <a:ext cx="1449249" cy="461665"/>
          </a:xfrm>
          <a:prstGeom prst="rect">
            <a:avLst/>
          </a:prstGeom>
          <a:noFill/>
        </p:spPr>
        <p:txBody>
          <a:bodyPr wrap="square" rtlCol="0">
            <a:spAutoFit/>
          </a:bodyPr>
          <a:lstStyle/>
          <a:p>
            <a:r>
              <a:rPr lang="en-US" sz="1200" dirty="0">
                <a:solidFill>
                  <a:srgbClr val="0070C0"/>
                </a:solidFill>
                <a:latin typeface="+mn-lt"/>
              </a:rPr>
              <a:t>Map-Notify Subscribers</a:t>
            </a:r>
          </a:p>
        </p:txBody>
      </p:sp>
      <p:sp>
        <p:nvSpPr>
          <p:cNvPr id="106" name="TextBox 105"/>
          <p:cNvSpPr txBox="1"/>
          <p:nvPr/>
        </p:nvSpPr>
        <p:spPr>
          <a:xfrm>
            <a:off x="6164857" y="1026699"/>
            <a:ext cx="2750234" cy="307777"/>
          </a:xfrm>
          <a:prstGeom prst="rect">
            <a:avLst/>
          </a:prstGeom>
          <a:noFill/>
        </p:spPr>
        <p:txBody>
          <a:bodyPr wrap="square" rtlCol="0">
            <a:spAutoFit/>
          </a:bodyPr>
          <a:lstStyle/>
          <a:p>
            <a:r>
              <a:rPr lang="en-US" sz="1400" dirty="0">
                <a:latin typeface="+mn-lt"/>
              </a:rPr>
              <a:t>G/G-R-X is subscribed to </a:t>
            </a:r>
            <a:r>
              <a:rPr lang="en-US" sz="1400" dirty="0" err="1">
                <a:latin typeface="+mn-lt"/>
              </a:rPr>
              <a:t>NetY</a:t>
            </a:r>
            <a:endParaRPr lang="en-US" sz="1400" dirty="0">
              <a:latin typeface="+mn-lt"/>
            </a:endParaRPr>
          </a:p>
        </p:txBody>
      </p:sp>
      <p:cxnSp>
        <p:nvCxnSpPr>
          <p:cNvPr id="107" name="Curved Connector 106"/>
          <p:cNvCxnSpPr>
            <a:stCxn id="85" idx="7"/>
            <a:endCxn id="24" idx="0"/>
          </p:cNvCxnSpPr>
          <p:nvPr/>
        </p:nvCxnSpPr>
        <p:spPr>
          <a:xfrm rot="5400000" flipH="1" flipV="1">
            <a:off x="3227223" y="943708"/>
            <a:ext cx="339874" cy="1706126"/>
          </a:xfrm>
          <a:prstGeom prst="curvedConnector3">
            <a:avLst>
              <a:gd name="adj1" fmla="val 167260"/>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08" name="TextBox 107"/>
          <p:cNvSpPr txBox="1"/>
          <p:nvPr/>
        </p:nvSpPr>
        <p:spPr>
          <a:xfrm>
            <a:off x="25186" y="1949372"/>
            <a:ext cx="1395423" cy="461665"/>
          </a:xfrm>
          <a:prstGeom prst="rect">
            <a:avLst/>
          </a:prstGeom>
          <a:noFill/>
        </p:spPr>
        <p:txBody>
          <a:bodyPr wrap="square" rtlCol="0">
            <a:spAutoFit/>
          </a:bodyPr>
          <a:lstStyle/>
          <a:p>
            <a:r>
              <a:rPr lang="en-US" sz="1200" dirty="0">
                <a:solidFill>
                  <a:srgbClr val="0070C0"/>
                </a:solidFill>
                <a:latin typeface="+mn-lt"/>
              </a:rPr>
              <a:t>Advertise Net-Y with better metric </a:t>
            </a:r>
          </a:p>
        </p:txBody>
      </p:sp>
      <p:cxnSp>
        <p:nvCxnSpPr>
          <p:cNvPr id="109" name="Curved Connector 108"/>
          <p:cNvCxnSpPr>
            <a:stCxn id="43" idx="7"/>
            <a:endCxn id="85" idx="2"/>
          </p:cNvCxnSpPr>
          <p:nvPr/>
        </p:nvCxnSpPr>
        <p:spPr>
          <a:xfrm rot="5400000" flipH="1" flipV="1">
            <a:off x="1223771" y="1930000"/>
            <a:ext cx="833519" cy="1170599"/>
          </a:xfrm>
          <a:prstGeom prst="curvedConnector2">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Curved Connector 109"/>
          <p:cNvCxnSpPr/>
          <p:nvPr/>
        </p:nvCxnSpPr>
        <p:spPr>
          <a:xfrm rot="5400000">
            <a:off x="4321229" y="1467574"/>
            <a:ext cx="1508824" cy="1890359"/>
          </a:xfrm>
          <a:prstGeom prst="curvedConnector3">
            <a:avLst>
              <a:gd name="adj1" fmla="val 50000"/>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4658118" y="1721097"/>
            <a:ext cx="1480961" cy="461665"/>
          </a:xfrm>
          <a:prstGeom prst="rect">
            <a:avLst/>
          </a:prstGeom>
          <a:noFill/>
        </p:spPr>
        <p:txBody>
          <a:bodyPr wrap="square" rtlCol="0">
            <a:spAutoFit/>
          </a:bodyPr>
          <a:lstStyle/>
          <a:p>
            <a:r>
              <a:rPr lang="en-US" sz="1200" dirty="0">
                <a:solidFill>
                  <a:srgbClr val="0070C0"/>
                </a:solidFill>
                <a:latin typeface="+mn-lt"/>
              </a:rPr>
              <a:t>Map-Notify Regional Peers</a:t>
            </a:r>
          </a:p>
        </p:txBody>
      </p:sp>
      <p:cxnSp>
        <p:nvCxnSpPr>
          <p:cNvPr id="79" name="Curved Connector 78">
            <a:extLst>
              <a:ext uri="{FF2B5EF4-FFF2-40B4-BE49-F238E27FC236}">
                <a16:creationId xmlns:a16="http://schemas.microsoft.com/office/drawing/2014/main" id="{A52E0FD2-0693-194A-8E17-D04906C02199}"/>
              </a:ext>
            </a:extLst>
          </p:cNvPr>
          <p:cNvCxnSpPr>
            <a:cxnSpLocks/>
            <a:stCxn id="24" idx="6"/>
            <a:endCxn id="33" idx="3"/>
          </p:cNvCxnSpPr>
          <p:nvPr/>
        </p:nvCxnSpPr>
        <p:spPr>
          <a:xfrm flipH="1">
            <a:off x="4147131" y="1836910"/>
            <a:ext cx="316131" cy="1478802"/>
          </a:xfrm>
          <a:prstGeom prst="curvedConnector3">
            <a:avLst>
              <a:gd name="adj1" fmla="val -72312"/>
            </a:avLst>
          </a:prstGeom>
          <a:ln w="12700">
            <a:solidFill>
              <a:srgbClr val="00B050"/>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476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wipe(left)">
                                      <p:cBhvr>
                                        <p:cTn id="7" dur="500"/>
                                        <p:tgtEl>
                                          <p:spTgt spid="108"/>
                                        </p:tgtEl>
                                      </p:cBhvr>
                                    </p:animEffect>
                                  </p:childTnLst>
                                </p:cTn>
                              </p:par>
                              <p:par>
                                <p:cTn id="8" presetID="22" presetClass="entr" presetSubtype="8" fill="hold" nodeType="withEffect">
                                  <p:stCondLst>
                                    <p:cond delay="0"/>
                                  </p:stCondLst>
                                  <p:childTnLst>
                                    <p:set>
                                      <p:cBhvr>
                                        <p:cTn id="9" dur="1" fill="hold">
                                          <p:stCondLst>
                                            <p:cond delay="0"/>
                                          </p:stCondLst>
                                        </p:cTn>
                                        <p:tgtEl>
                                          <p:spTgt spid="109"/>
                                        </p:tgtEl>
                                        <p:attrNameLst>
                                          <p:attrName>style.visibility</p:attrName>
                                        </p:attrNameLst>
                                      </p:cBhvr>
                                      <p:to>
                                        <p:strVal val="visible"/>
                                      </p:to>
                                    </p:set>
                                    <p:animEffect transition="in" filter="wipe(left)">
                                      <p:cBhvr>
                                        <p:cTn id="10" dur="500"/>
                                        <p:tgtEl>
                                          <p:spTgt spid="109"/>
                                        </p:tgtEl>
                                      </p:cBhvr>
                                    </p:animEffect>
                                  </p:childTnLst>
                                </p:cTn>
                              </p:par>
                              <p:par>
                                <p:cTn id="11" presetID="22" presetClass="entr" presetSubtype="8" fill="hold" nodeType="withEffect">
                                  <p:stCondLst>
                                    <p:cond delay="0"/>
                                  </p:stCondLst>
                                  <p:childTnLst>
                                    <p:set>
                                      <p:cBhvr>
                                        <p:cTn id="12" dur="1" fill="hold">
                                          <p:stCondLst>
                                            <p:cond delay="0"/>
                                          </p:stCondLst>
                                        </p:cTn>
                                        <p:tgtEl>
                                          <p:spTgt spid="107"/>
                                        </p:tgtEl>
                                        <p:attrNameLst>
                                          <p:attrName>style.visibility</p:attrName>
                                        </p:attrNameLst>
                                      </p:cBhvr>
                                      <p:to>
                                        <p:strVal val="visible"/>
                                      </p:to>
                                    </p:set>
                                    <p:animEffect transition="in" filter="wipe(left)">
                                      <p:cBhvr>
                                        <p:cTn id="13" dur="500"/>
                                        <p:tgtEl>
                                          <p:spTgt spid="10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01"/>
                                        </p:tgtEl>
                                        <p:attrNameLst>
                                          <p:attrName>style.visibility</p:attrName>
                                        </p:attrNameLst>
                                      </p:cBhvr>
                                      <p:to>
                                        <p:strVal val="visible"/>
                                      </p:to>
                                    </p:set>
                                    <p:animEffect transition="in" filter="wipe(left)">
                                      <p:cBhvr>
                                        <p:cTn id="18" dur="500"/>
                                        <p:tgtEl>
                                          <p:spTgt spid="10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05"/>
                                        </p:tgtEl>
                                        <p:attrNameLst>
                                          <p:attrName>style.visibility</p:attrName>
                                        </p:attrNameLst>
                                      </p:cBhvr>
                                      <p:to>
                                        <p:strVal val="visible"/>
                                      </p:to>
                                    </p:set>
                                    <p:animEffect transition="in" filter="wipe(up)">
                                      <p:cBhvr>
                                        <p:cTn id="23" dur="500"/>
                                        <p:tgtEl>
                                          <p:spTgt spid="105"/>
                                        </p:tgtEl>
                                      </p:cBhvr>
                                    </p:animEffect>
                                  </p:childTnLst>
                                </p:cTn>
                              </p:par>
                              <p:par>
                                <p:cTn id="24" presetID="22" presetClass="entr" presetSubtype="1" fill="hold" nodeType="withEffect">
                                  <p:stCondLst>
                                    <p:cond delay="0"/>
                                  </p:stCondLst>
                                  <p:childTnLst>
                                    <p:set>
                                      <p:cBhvr>
                                        <p:cTn id="25" dur="1" fill="hold">
                                          <p:stCondLst>
                                            <p:cond delay="0"/>
                                          </p:stCondLst>
                                        </p:cTn>
                                        <p:tgtEl>
                                          <p:spTgt spid="103"/>
                                        </p:tgtEl>
                                        <p:attrNameLst>
                                          <p:attrName>style.visibility</p:attrName>
                                        </p:attrNameLst>
                                      </p:cBhvr>
                                      <p:to>
                                        <p:strVal val="visible"/>
                                      </p:to>
                                    </p:set>
                                    <p:animEffect transition="in" filter="wipe(up)">
                                      <p:cBhvr>
                                        <p:cTn id="26" dur="500"/>
                                        <p:tgtEl>
                                          <p:spTgt spid="10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111"/>
                                        </p:tgtEl>
                                        <p:attrNameLst>
                                          <p:attrName>style.visibility</p:attrName>
                                        </p:attrNameLst>
                                      </p:cBhvr>
                                      <p:to>
                                        <p:strVal val="visible"/>
                                      </p:to>
                                    </p:set>
                                    <p:animEffect transition="in" filter="wipe(up)">
                                      <p:cBhvr>
                                        <p:cTn id="31" dur="500"/>
                                        <p:tgtEl>
                                          <p:spTgt spid="111"/>
                                        </p:tgtEl>
                                      </p:cBhvr>
                                    </p:animEffect>
                                  </p:childTnLst>
                                </p:cTn>
                              </p:par>
                              <p:par>
                                <p:cTn id="32" presetID="22" presetClass="entr" presetSubtype="1" fill="hold" nodeType="withEffect">
                                  <p:stCondLst>
                                    <p:cond delay="0"/>
                                  </p:stCondLst>
                                  <p:childTnLst>
                                    <p:set>
                                      <p:cBhvr>
                                        <p:cTn id="33" dur="1" fill="hold">
                                          <p:stCondLst>
                                            <p:cond delay="0"/>
                                          </p:stCondLst>
                                        </p:cTn>
                                        <p:tgtEl>
                                          <p:spTgt spid="110"/>
                                        </p:tgtEl>
                                        <p:attrNameLst>
                                          <p:attrName>style.visibility</p:attrName>
                                        </p:attrNameLst>
                                      </p:cBhvr>
                                      <p:to>
                                        <p:strVal val="visible"/>
                                      </p:to>
                                    </p:set>
                                    <p:animEffect transition="in" filter="wipe(up)">
                                      <p:cBhvr>
                                        <p:cTn id="34" dur="500"/>
                                        <p:tgtEl>
                                          <p:spTgt spid="110"/>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nodeType="clickEffect">
                                  <p:stCondLst>
                                    <p:cond delay="0"/>
                                  </p:stCondLst>
                                  <p:childTnLst>
                                    <p:set>
                                      <p:cBhvr>
                                        <p:cTn id="38" dur="1" fill="hold">
                                          <p:stCondLst>
                                            <p:cond delay="0"/>
                                          </p:stCondLst>
                                        </p:cTn>
                                        <p:tgtEl>
                                          <p:spTgt spid="79"/>
                                        </p:tgtEl>
                                        <p:attrNameLst>
                                          <p:attrName>style.visibility</p:attrName>
                                        </p:attrNameLst>
                                      </p:cBhvr>
                                      <p:to>
                                        <p:strVal val="visible"/>
                                      </p:to>
                                    </p:set>
                                    <p:animEffect transition="in" filter="dissolve">
                                      <p:cBhvr>
                                        <p:cTn id="39"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 grpId="0"/>
      <p:bldP spid="108" grpId="0"/>
      <p:bldP spid="111" grpId="0"/>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99" name="Straight Connector 98"/>
          <p:cNvCxnSpPr>
            <a:stCxn id="69" idx="3"/>
            <a:endCxn id="53" idx="7"/>
          </p:cNvCxnSpPr>
          <p:nvPr/>
        </p:nvCxnSpPr>
        <p:spPr>
          <a:xfrm flipH="1">
            <a:off x="5212791" y="1596811"/>
            <a:ext cx="657388" cy="3965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62" idx="0"/>
            <a:endCxn id="69" idx="5"/>
          </p:cNvCxnSpPr>
          <p:nvPr/>
        </p:nvCxnSpPr>
        <p:spPr>
          <a:xfrm flipH="1" flipV="1">
            <a:off x="6171461" y="1596811"/>
            <a:ext cx="142867" cy="436726"/>
          </a:xfrm>
          <a:prstGeom prst="line">
            <a:avLst/>
          </a:prstGeom>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4980962" y="1954159"/>
            <a:ext cx="271604" cy="267826"/>
            <a:chOff x="4381601" y="3173124"/>
            <a:chExt cx="473632" cy="473632"/>
          </a:xfrm>
        </p:grpSpPr>
        <p:sp>
          <p:nvSpPr>
            <p:cNvPr id="53" name="Oval 52"/>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55" name="Picture 54"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56" name="Group 55"/>
          <p:cNvGrpSpPr/>
          <p:nvPr/>
        </p:nvGrpSpPr>
        <p:grpSpPr>
          <a:xfrm>
            <a:off x="4783885" y="2892344"/>
            <a:ext cx="271604" cy="267826"/>
            <a:chOff x="4381601" y="3173124"/>
            <a:chExt cx="473632" cy="473632"/>
          </a:xfrm>
        </p:grpSpPr>
        <p:sp>
          <p:nvSpPr>
            <p:cNvPr id="58" name="Oval 5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59" name="Picture 58"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61" name="Group 60"/>
          <p:cNvGrpSpPr/>
          <p:nvPr/>
        </p:nvGrpSpPr>
        <p:grpSpPr>
          <a:xfrm>
            <a:off x="6178526" y="2033537"/>
            <a:ext cx="271604" cy="267826"/>
            <a:chOff x="4381601" y="3173124"/>
            <a:chExt cx="473632" cy="473632"/>
          </a:xfrm>
        </p:grpSpPr>
        <p:sp>
          <p:nvSpPr>
            <p:cNvPr id="62" name="Oval 6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3" name="Picture 62"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64" name="Group 63"/>
          <p:cNvGrpSpPr/>
          <p:nvPr/>
        </p:nvGrpSpPr>
        <p:grpSpPr>
          <a:xfrm>
            <a:off x="5981449" y="2971722"/>
            <a:ext cx="271604" cy="267826"/>
            <a:chOff x="4381601" y="3173124"/>
            <a:chExt cx="473632" cy="473632"/>
          </a:xfrm>
        </p:grpSpPr>
        <p:sp>
          <p:nvSpPr>
            <p:cNvPr id="65" name="Oval 6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6" name="Picture 65"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 name="Straight Connector 3"/>
          <p:cNvCxnSpPr>
            <a:stCxn id="24" idx="6"/>
            <a:endCxn id="53" idx="1"/>
          </p:cNvCxnSpPr>
          <p:nvPr/>
        </p:nvCxnSpPr>
        <p:spPr>
          <a:xfrm>
            <a:off x="4457093" y="1828706"/>
            <a:ext cx="563644" cy="1646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53" idx="6"/>
            <a:endCxn id="62" idx="2"/>
          </p:cNvCxnSpPr>
          <p:nvPr/>
        </p:nvCxnSpPr>
        <p:spPr>
          <a:xfrm>
            <a:off x="5252566" y="2088072"/>
            <a:ext cx="925960" cy="79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53" idx="5"/>
            <a:endCxn id="65" idx="1"/>
          </p:cNvCxnSpPr>
          <p:nvPr/>
        </p:nvCxnSpPr>
        <p:spPr>
          <a:xfrm>
            <a:off x="5212791" y="2182763"/>
            <a:ext cx="808433" cy="828181"/>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58" idx="7"/>
            <a:endCxn id="62" idx="3"/>
          </p:cNvCxnSpPr>
          <p:nvPr/>
        </p:nvCxnSpPr>
        <p:spPr>
          <a:xfrm flipV="1">
            <a:off x="5015714" y="2262141"/>
            <a:ext cx="1202587" cy="669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65" idx="6"/>
            <a:endCxn id="28" idx="2"/>
          </p:cNvCxnSpPr>
          <p:nvPr/>
        </p:nvCxnSpPr>
        <p:spPr>
          <a:xfrm flipV="1">
            <a:off x="6253053" y="3091608"/>
            <a:ext cx="913276" cy="14027"/>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62" idx="5"/>
          </p:cNvCxnSpPr>
          <p:nvPr/>
        </p:nvCxnSpPr>
        <p:spPr>
          <a:xfrm>
            <a:off x="6410355" y="2262141"/>
            <a:ext cx="832447" cy="1094389"/>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24" idx="5"/>
            <a:endCxn id="58" idx="1"/>
          </p:cNvCxnSpPr>
          <p:nvPr/>
        </p:nvCxnSpPr>
        <p:spPr>
          <a:xfrm>
            <a:off x="4394695" y="1977252"/>
            <a:ext cx="428965" cy="954314"/>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53" idx="3"/>
            <a:endCxn id="32" idx="7"/>
          </p:cNvCxnSpPr>
          <p:nvPr/>
        </p:nvCxnSpPr>
        <p:spPr>
          <a:xfrm flipH="1">
            <a:off x="4130461" y="2182763"/>
            <a:ext cx="890276" cy="984402"/>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a:stCxn id="58" idx="3"/>
            <a:endCxn id="32" idx="6"/>
          </p:cNvCxnSpPr>
          <p:nvPr/>
        </p:nvCxnSpPr>
        <p:spPr>
          <a:xfrm flipH="1">
            <a:off x="4192859" y="3120948"/>
            <a:ext cx="630801" cy="194763"/>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65" idx="2"/>
            <a:endCxn id="58" idx="6"/>
          </p:cNvCxnSpPr>
          <p:nvPr/>
        </p:nvCxnSpPr>
        <p:spPr>
          <a:xfrm flipH="1" flipV="1">
            <a:off x="5055489" y="3026257"/>
            <a:ext cx="925960" cy="79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Straight Connector 92"/>
          <p:cNvCxnSpPr>
            <a:stCxn id="62" idx="4"/>
            <a:endCxn id="65" idx="0"/>
          </p:cNvCxnSpPr>
          <p:nvPr/>
        </p:nvCxnSpPr>
        <p:spPr>
          <a:xfrm flipH="1">
            <a:off x="6117251" y="2301363"/>
            <a:ext cx="197077" cy="670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53" idx="4"/>
            <a:endCxn id="58" idx="0"/>
          </p:cNvCxnSpPr>
          <p:nvPr/>
        </p:nvCxnSpPr>
        <p:spPr>
          <a:xfrm flipH="1">
            <a:off x="4919687" y="2221985"/>
            <a:ext cx="197077" cy="670359"/>
          </a:xfrm>
          <a:prstGeom prst="line">
            <a:avLst/>
          </a:prstGeom>
        </p:spPr>
        <p:style>
          <a:lnRef idx="1">
            <a:schemeClr val="accent1"/>
          </a:lnRef>
          <a:fillRef idx="0">
            <a:schemeClr val="accent1"/>
          </a:fillRef>
          <a:effectRef idx="0">
            <a:schemeClr val="accent1"/>
          </a:effectRef>
          <a:fontRef idx="minor">
            <a:schemeClr val="tx1"/>
          </a:fontRef>
        </p:style>
      </p:cxnSp>
      <p:sp>
        <p:nvSpPr>
          <p:cNvPr id="49" name="Cloud 48"/>
          <p:cNvSpPr/>
          <p:nvPr/>
        </p:nvSpPr>
        <p:spPr>
          <a:xfrm>
            <a:off x="7466395" y="2842259"/>
            <a:ext cx="148452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AOC - ATS Region X</a:t>
            </a:r>
            <a:endParaRPr lang="en-US" sz="1200" dirty="0"/>
          </a:p>
        </p:txBody>
      </p:sp>
      <p:sp>
        <p:nvSpPr>
          <p:cNvPr id="47" name="Cloud 46"/>
          <p:cNvSpPr/>
          <p:nvPr/>
        </p:nvSpPr>
        <p:spPr>
          <a:xfrm>
            <a:off x="2436849" y="1303104"/>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85000"/>
                  </a:schemeClr>
                </a:solidFill>
              </a:rPr>
              <a:t>Radio Region 1</a:t>
            </a:r>
          </a:p>
        </p:txBody>
      </p:sp>
      <p:sp>
        <p:nvSpPr>
          <p:cNvPr id="48" name="Cloud 47"/>
          <p:cNvSpPr/>
          <p:nvPr/>
        </p:nvSpPr>
        <p:spPr>
          <a:xfrm>
            <a:off x="2430538" y="3294972"/>
            <a:ext cx="1685207" cy="930473"/>
          </a:xfrm>
          <a:prstGeom prst="cloud">
            <a:avLst/>
          </a:prstGeom>
          <a:no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85000"/>
                  </a:schemeClr>
                </a:solidFill>
              </a:rPr>
              <a:t>Radio Region 2</a:t>
            </a:r>
          </a:p>
        </p:txBody>
      </p:sp>
      <p:sp>
        <p:nvSpPr>
          <p:cNvPr id="44" name="Cloud 43"/>
          <p:cNvSpPr/>
          <p:nvPr/>
        </p:nvSpPr>
        <p:spPr>
          <a:xfrm>
            <a:off x="3933023" y="1463692"/>
            <a:ext cx="3504793" cy="2403673"/>
          </a:xfrm>
          <a:prstGeom prst="cloud">
            <a:avLst/>
          </a:prstGeom>
          <a:solidFill>
            <a:srgbClr val="FFFFFF">
              <a:alpha val="83529"/>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85000"/>
                  </a:schemeClr>
                </a:solidFill>
              </a:rPr>
              <a:t>Interworking Region (LISP </a:t>
            </a:r>
            <a:r>
              <a:rPr lang="en-US" sz="1600">
                <a:solidFill>
                  <a:schemeClr val="bg2">
                    <a:lumMod val="85000"/>
                  </a:schemeClr>
                </a:solidFill>
              </a:rPr>
              <a:t>RLOC Space)</a:t>
            </a:r>
            <a:endParaRPr lang="en-US" sz="1600" dirty="0">
              <a:solidFill>
                <a:schemeClr val="bg2">
                  <a:lumMod val="85000"/>
                </a:schemeClr>
              </a:solidFill>
            </a:endParaRPr>
          </a:p>
        </p:txBody>
      </p:sp>
      <p:sp>
        <p:nvSpPr>
          <p:cNvPr id="3" name="Title 2"/>
          <p:cNvSpPr>
            <a:spLocks noGrp="1"/>
          </p:cNvSpPr>
          <p:nvPr>
            <p:ph type="title"/>
          </p:nvPr>
        </p:nvSpPr>
        <p:spPr/>
        <p:txBody>
          <a:bodyPr/>
          <a:lstStyle/>
          <a:p>
            <a:r>
              <a:rPr lang="en-US" dirty="0"/>
              <a:t>Optimized Multi-link mobility (2)</a:t>
            </a:r>
          </a:p>
        </p:txBody>
      </p:sp>
      <p:pic>
        <p:nvPicPr>
          <p:cNvPr id="8" name="Picture 7"/>
          <p:cNvPicPr>
            <a:picLocks noChangeAspect="1"/>
          </p:cNvPicPr>
          <p:nvPr/>
        </p:nvPicPr>
        <p:blipFill>
          <a:blip r:embed="rId3"/>
          <a:stretch>
            <a:fillRect/>
          </a:stretch>
        </p:blipFill>
        <p:spPr>
          <a:xfrm>
            <a:off x="493215" y="1307635"/>
            <a:ext cx="667842" cy="667842"/>
          </a:xfrm>
          <a:prstGeom prst="rect">
            <a:avLst/>
          </a:prstGeom>
        </p:spPr>
      </p:pic>
      <p:sp>
        <p:nvSpPr>
          <p:cNvPr id="14" name="Oval 13"/>
          <p:cNvSpPr>
            <a:spLocks noChangeAspect="1"/>
          </p:cNvSpPr>
          <p:nvPr/>
        </p:nvSpPr>
        <p:spPr>
          <a:xfrm>
            <a:off x="850041" y="1632782"/>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grpSp>
        <p:nvGrpSpPr>
          <p:cNvPr id="23" name="Group 22"/>
          <p:cNvGrpSpPr/>
          <p:nvPr/>
        </p:nvGrpSpPr>
        <p:grpSpPr>
          <a:xfrm>
            <a:off x="4031015" y="1618630"/>
            <a:ext cx="426078" cy="420152"/>
            <a:chOff x="4381601" y="3173124"/>
            <a:chExt cx="473632" cy="473632"/>
          </a:xfrm>
        </p:grpSpPr>
        <p:sp>
          <p:nvSpPr>
            <p:cNvPr id="24" name="Oval 23"/>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5" name="Picture 24"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27" name="Group 26"/>
          <p:cNvGrpSpPr/>
          <p:nvPr/>
        </p:nvGrpSpPr>
        <p:grpSpPr>
          <a:xfrm>
            <a:off x="7166329" y="2881532"/>
            <a:ext cx="426078" cy="420152"/>
            <a:chOff x="4381601" y="3173124"/>
            <a:chExt cx="473632" cy="473632"/>
          </a:xfrm>
        </p:grpSpPr>
        <p:sp>
          <p:nvSpPr>
            <p:cNvPr id="28" name="Oval 2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9" name="Picture 28"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31" name="Group 30"/>
          <p:cNvGrpSpPr/>
          <p:nvPr/>
        </p:nvGrpSpPr>
        <p:grpSpPr>
          <a:xfrm>
            <a:off x="3766781" y="3105635"/>
            <a:ext cx="426078" cy="420152"/>
            <a:chOff x="4381601" y="3173124"/>
            <a:chExt cx="473632" cy="473632"/>
          </a:xfrm>
        </p:grpSpPr>
        <p:sp>
          <p:nvSpPr>
            <p:cNvPr id="32" name="Oval 3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3" name="Picture 32"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39" name="Picture 38"/>
          <p:cNvPicPr>
            <a:picLocks noChangeAspect="1"/>
          </p:cNvPicPr>
          <p:nvPr/>
        </p:nvPicPr>
        <p:blipFill>
          <a:blip r:embed="rId3"/>
          <a:stretch>
            <a:fillRect/>
          </a:stretch>
        </p:blipFill>
        <p:spPr>
          <a:xfrm>
            <a:off x="493215" y="2570165"/>
            <a:ext cx="667842" cy="667842"/>
          </a:xfrm>
          <a:prstGeom prst="rect">
            <a:avLst/>
          </a:prstGeom>
        </p:spPr>
      </p:pic>
      <p:sp>
        <p:nvSpPr>
          <p:cNvPr id="43" name="Oval 42"/>
          <p:cNvSpPr>
            <a:spLocks noChangeAspect="1"/>
          </p:cNvSpPr>
          <p:nvPr/>
        </p:nvSpPr>
        <p:spPr>
          <a:xfrm>
            <a:off x="850041" y="2895312"/>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pic>
        <p:nvPicPr>
          <p:cNvPr id="45"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2707051"/>
            <a:ext cx="225750" cy="22575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3534683"/>
            <a:ext cx="225750" cy="225750"/>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Straight Connector 51"/>
          <p:cNvCxnSpPr>
            <a:stCxn id="43" idx="7"/>
            <a:endCxn id="105" idx="3"/>
          </p:cNvCxnSpPr>
          <p:nvPr/>
        </p:nvCxnSpPr>
        <p:spPr>
          <a:xfrm flipV="1">
            <a:off x="1055231" y="2230369"/>
            <a:ext cx="1225205" cy="700148"/>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43" idx="5"/>
            <a:endCxn id="106" idx="2"/>
          </p:cNvCxnSpPr>
          <p:nvPr/>
        </p:nvCxnSpPr>
        <p:spPr>
          <a:xfrm>
            <a:off x="1055231" y="3100502"/>
            <a:ext cx="1152665" cy="578113"/>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14" idx="6"/>
            <a:endCxn id="104" idx="2"/>
          </p:cNvCxnSpPr>
          <p:nvPr/>
        </p:nvCxnSpPr>
        <p:spPr>
          <a:xfrm flipV="1">
            <a:off x="1090436" y="1455074"/>
            <a:ext cx="1148854" cy="297906"/>
          </a:xfrm>
          <a:prstGeom prst="line">
            <a:avLst/>
          </a:prstGeom>
        </p:spPr>
        <p:style>
          <a:lnRef idx="1">
            <a:schemeClr val="accent1"/>
          </a:lnRef>
          <a:fillRef idx="0">
            <a:schemeClr val="accent1"/>
          </a:fillRef>
          <a:effectRef idx="0">
            <a:schemeClr val="accent1"/>
          </a:effectRef>
          <a:fontRef idx="minor">
            <a:schemeClr val="tx1"/>
          </a:fontRef>
        </p:style>
      </p:cxnSp>
      <p:grpSp>
        <p:nvGrpSpPr>
          <p:cNvPr id="68" name="Group 67"/>
          <p:cNvGrpSpPr/>
          <p:nvPr/>
        </p:nvGrpSpPr>
        <p:grpSpPr>
          <a:xfrm>
            <a:off x="5807781" y="1238189"/>
            <a:ext cx="426078" cy="420152"/>
            <a:chOff x="4381601" y="3173124"/>
            <a:chExt cx="473632" cy="473632"/>
          </a:xfrm>
        </p:grpSpPr>
        <p:sp>
          <p:nvSpPr>
            <p:cNvPr id="69" name="Oval 68"/>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0" name="Picture 69"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2" name="TextBox 1"/>
          <p:cNvSpPr txBox="1"/>
          <p:nvPr/>
        </p:nvSpPr>
        <p:spPr>
          <a:xfrm>
            <a:off x="55967" y="1180957"/>
            <a:ext cx="1176925" cy="253916"/>
          </a:xfrm>
          <a:prstGeom prst="rect">
            <a:avLst/>
          </a:prstGeom>
          <a:noFill/>
        </p:spPr>
        <p:txBody>
          <a:bodyPr wrap="none" rtlCol="0">
            <a:spAutoFit/>
          </a:bodyPr>
          <a:lstStyle/>
          <a:p>
            <a:r>
              <a:rPr lang="en-US" sz="1000">
                <a:latin typeface="+mn-lt"/>
              </a:rPr>
              <a:t>IPv6 ICAO Net X</a:t>
            </a:r>
            <a:endParaRPr lang="en-US" sz="1000" dirty="0">
              <a:latin typeface="+mn-lt"/>
            </a:endParaRPr>
          </a:p>
        </p:txBody>
      </p:sp>
      <p:sp>
        <p:nvSpPr>
          <p:cNvPr id="78" name="TextBox 77"/>
          <p:cNvSpPr txBox="1"/>
          <p:nvPr/>
        </p:nvSpPr>
        <p:spPr>
          <a:xfrm>
            <a:off x="50744" y="2487594"/>
            <a:ext cx="1176925" cy="253916"/>
          </a:xfrm>
          <a:prstGeom prst="rect">
            <a:avLst/>
          </a:prstGeom>
          <a:noFill/>
        </p:spPr>
        <p:txBody>
          <a:bodyPr wrap="none" rtlCol="0">
            <a:spAutoFit/>
          </a:bodyPr>
          <a:lstStyle/>
          <a:p>
            <a:r>
              <a:rPr lang="en-US" sz="1000" dirty="0">
                <a:latin typeface="+mn-lt"/>
              </a:rPr>
              <a:t>IPv6 ICAO Net Y</a:t>
            </a:r>
          </a:p>
        </p:txBody>
      </p:sp>
      <p:cxnSp>
        <p:nvCxnSpPr>
          <p:cNvPr id="100" name="Curved Connector 99"/>
          <p:cNvCxnSpPr>
            <a:stCxn id="28" idx="2"/>
            <a:endCxn id="24" idx="6"/>
          </p:cNvCxnSpPr>
          <p:nvPr/>
        </p:nvCxnSpPr>
        <p:spPr>
          <a:xfrm rot="10800000">
            <a:off x="4457093" y="1828706"/>
            <a:ext cx="2709236" cy="1262902"/>
          </a:xfrm>
          <a:prstGeom prst="curvedConnector3">
            <a:avLst>
              <a:gd name="adj1" fmla="val 50000"/>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Curved Connector 107"/>
          <p:cNvCxnSpPr>
            <a:stCxn id="24" idx="2"/>
            <a:endCxn id="105" idx="6"/>
          </p:cNvCxnSpPr>
          <p:nvPr/>
        </p:nvCxnSpPr>
        <p:spPr>
          <a:xfrm rot="10800000" flipV="1">
            <a:off x="2598703" y="1828705"/>
            <a:ext cx="1432312" cy="269833"/>
          </a:xfrm>
          <a:prstGeom prst="curvedConnector3">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Curved Connector 110"/>
          <p:cNvCxnSpPr>
            <a:stCxn id="105" idx="2"/>
            <a:endCxn id="43" idx="6"/>
          </p:cNvCxnSpPr>
          <p:nvPr/>
        </p:nvCxnSpPr>
        <p:spPr>
          <a:xfrm rot="10800000" flipV="1">
            <a:off x="1090436" y="2098538"/>
            <a:ext cx="1135394" cy="916971"/>
          </a:xfrm>
          <a:prstGeom prst="curvedConnector3">
            <a:avLst>
              <a:gd name="adj1" fmla="val 50000"/>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Curved Connector 113"/>
          <p:cNvCxnSpPr>
            <a:stCxn id="46" idx="1"/>
            <a:endCxn id="28" idx="6"/>
          </p:cNvCxnSpPr>
          <p:nvPr/>
        </p:nvCxnSpPr>
        <p:spPr>
          <a:xfrm rot="10800000">
            <a:off x="7592408" y="3091608"/>
            <a:ext cx="823703" cy="555950"/>
          </a:xfrm>
          <a:prstGeom prst="curvedConnector3">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a:off x="3682096" y="4031915"/>
            <a:ext cx="5454763" cy="1107996"/>
          </a:xfrm>
          <a:prstGeom prst="rect">
            <a:avLst/>
          </a:prstGeom>
          <a:noFill/>
        </p:spPr>
        <p:txBody>
          <a:bodyPr wrap="none" rtlCol="0">
            <a:spAutoFit/>
          </a:bodyPr>
          <a:lstStyle/>
          <a:p>
            <a:r>
              <a:rPr lang="en-US" sz="1600" dirty="0">
                <a:latin typeface="+mn-lt"/>
              </a:rPr>
              <a:t>Traffic redirect complete</a:t>
            </a:r>
          </a:p>
          <a:p>
            <a:r>
              <a:rPr lang="en-US" sz="1600" dirty="0">
                <a:latin typeface="+mn-lt"/>
              </a:rPr>
              <a:t>Signaled only relevant Routers</a:t>
            </a:r>
          </a:p>
          <a:p>
            <a:r>
              <a:rPr lang="en-US" sz="1600" dirty="0">
                <a:latin typeface="+mn-lt"/>
              </a:rPr>
              <a:t>Seamless Convergence (direct subscriber cache update)</a:t>
            </a:r>
          </a:p>
          <a:p>
            <a:r>
              <a:rPr lang="en-US" sz="1600" dirty="0">
                <a:latin typeface="+mn-lt"/>
              </a:rPr>
              <a:t>Direct Connectivity (no anchor points)</a:t>
            </a:r>
          </a:p>
        </p:txBody>
      </p:sp>
      <p:sp>
        <p:nvSpPr>
          <p:cNvPr id="121" name="TextBox 120"/>
          <p:cNvSpPr txBox="1"/>
          <p:nvPr/>
        </p:nvSpPr>
        <p:spPr>
          <a:xfrm>
            <a:off x="6164857" y="1026699"/>
            <a:ext cx="2750234" cy="307777"/>
          </a:xfrm>
          <a:prstGeom prst="rect">
            <a:avLst/>
          </a:prstGeom>
          <a:noFill/>
        </p:spPr>
        <p:txBody>
          <a:bodyPr wrap="square" rtlCol="0">
            <a:spAutoFit/>
          </a:bodyPr>
          <a:lstStyle/>
          <a:p>
            <a:r>
              <a:rPr lang="en-US" sz="1400" dirty="0">
                <a:latin typeface="+mn-lt"/>
              </a:rPr>
              <a:t>G/G-R-X is subscribed to </a:t>
            </a:r>
            <a:r>
              <a:rPr lang="en-US" sz="1400" dirty="0" err="1">
                <a:latin typeface="+mn-lt"/>
              </a:rPr>
              <a:t>NetY</a:t>
            </a:r>
            <a:endParaRPr lang="en-US" sz="1400" dirty="0">
              <a:latin typeface="+mn-lt"/>
            </a:endParaRPr>
          </a:p>
        </p:txBody>
      </p:sp>
      <p:sp>
        <p:nvSpPr>
          <p:cNvPr id="97" name="Rounded Rectangle 96"/>
          <p:cNvSpPr/>
          <p:nvPr/>
        </p:nvSpPr>
        <p:spPr>
          <a:xfrm>
            <a:off x="3577161" y="1931191"/>
            <a:ext cx="570387"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 1</a:t>
            </a:r>
          </a:p>
        </p:txBody>
      </p:sp>
      <p:sp>
        <p:nvSpPr>
          <p:cNvPr id="98" name="Rounded Rectangle 97"/>
          <p:cNvSpPr/>
          <p:nvPr/>
        </p:nvSpPr>
        <p:spPr>
          <a:xfrm>
            <a:off x="3298280" y="3006277"/>
            <a:ext cx="571735"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A/G-R 2</a:t>
            </a:r>
          </a:p>
        </p:txBody>
      </p:sp>
      <p:sp>
        <p:nvSpPr>
          <p:cNvPr id="101" name="Rounded Rectangle 100"/>
          <p:cNvSpPr/>
          <p:nvPr/>
        </p:nvSpPr>
        <p:spPr>
          <a:xfrm>
            <a:off x="6677247" y="3179390"/>
            <a:ext cx="632886"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 X</a:t>
            </a:r>
            <a:endParaRPr lang="en-US" sz="1000" dirty="0">
              <a:solidFill>
                <a:srgbClr val="0070C0"/>
              </a:solidFill>
            </a:endParaRPr>
          </a:p>
        </p:txBody>
      </p:sp>
      <p:sp>
        <p:nvSpPr>
          <p:cNvPr id="103" name="Rounded Rectangle 102"/>
          <p:cNvSpPr/>
          <p:nvPr/>
        </p:nvSpPr>
        <p:spPr>
          <a:xfrm>
            <a:off x="5083435" y="1493802"/>
            <a:ext cx="863994"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LISP MS/MR</a:t>
            </a:r>
            <a:endParaRPr lang="en-US" sz="1000" dirty="0">
              <a:solidFill>
                <a:srgbClr val="0070C0"/>
              </a:solidFill>
            </a:endParaRPr>
          </a:p>
        </p:txBody>
      </p:sp>
      <p:sp>
        <p:nvSpPr>
          <p:cNvPr id="104" name="Oval 103"/>
          <p:cNvSpPr>
            <a:spLocks noChangeAspect="1"/>
          </p:cNvSpPr>
          <p:nvPr/>
        </p:nvSpPr>
        <p:spPr>
          <a:xfrm>
            <a:off x="2239290" y="1268637"/>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105" name="Oval 104"/>
          <p:cNvSpPr>
            <a:spLocks noChangeAspect="1"/>
          </p:cNvSpPr>
          <p:nvPr/>
        </p:nvSpPr>
        <p:spPr>
          <a:xfrm>
            <a:off x="2225830" y="1912102"/>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106" name="Oval 105"/>
          <p:cNvSpPr>
            <a:spLocks noChangeAspect="1"/>
          </p:cNvSpPr>
          <p:nvPr/>
        </p:nvSpPr>
        <p:spPr>
          <a:xfrm>
            <a:off x="2207896" y="3492178"/>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cxnSp>
        <p:nvCxnSpPr>
          <p:cNvPr id="71" name="Curved Connector 70">
            <a:extLst>
              <a:ext uri="{FF2B5EF4-FFF2-40B4-BE49-F238E27FC236}">
                <a16:creationId xmlns:a16="http://schemas.microsoft.com/office/drawing/2014/main" id="{22F670BC-EF1C-1949-9507-EB27A9D09442}"/>
              </a:ext>
            </a:extLst>
          </p:cNvPr>
          <p:cNvCxnSpPr>
            <a:cxnSpLocks/>
          </p:cNvCxnSpPr>
          <p:nvPr/>
        </p:nvCxnSpPr>
        <p:spPr>
          <a:xfrm flipH="1">
            <a:off x="4147131" y="1836910"/>
            <a:ext cx="316131" cy="1478802"/>
          </a:xfrm>
          <a:prstGeom prst="curvedConnector3">
            <a:avLst>
              <a:gd name="adj1" fmla="val -72312"/>
            </a:avLst>
          </a:prstGeom>
          <a:ln w="28575">
            <a:solidFill>
              <a:srgbClr val="00B050"/>
            </a:solidFill>
            <a:prstDash val="sys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5" name="Curved Connector 74">
            <a:extLst>
              <a:ext uri="{FF2B5EF4-FFF2-40B4-BE49-F238E27FC236}">
                <a16:creationId xmlns:a16="http://schemas.microsoft.com/office/drawing/2014/main" id="{A87B8E0E-7C28-4D4A-BE11-9A876ED7AFC3}"/>
              </a:ext>
            </a:extLst>
          </p:cNvPr>
          <p:cNvCxnSpPr/>
          <p:nvPr/>
        </p:nvCxnSpPr>
        <p:spPr>
          <a:xfrm rot="10800000" flipV="1">
            <a:off x="4192859" y="3091607"/>
            <a:ext cx="2973470" cy="224103"/>
          </a:xfrm>
          <a:prstGeom prst="curvedConnector3">
            <a:avLst>
              <a:gd name="adj1" fmla="val 50000"/>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637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wipe(right)">
                                      <p:cBhvr>
                                        <p:cTn id="7" dur="500"/>
                                        <p:tgtEl>
                                          <p:spTgt spid="100"/>
                                        </p:tgtEl>
                                      </p:cBhvr>
                                    </p:animEffect>
                                  </p:childTnLst>
                                </p:cTn>
                              </p:par>
                            </p:childTnLst>
                          </p:cTn>
                        </p:par>
                        <p:par>
                          <p:cTn id="8" fill="hold">
                            <p:stCondLst>
                              <p:cond delay="500"/>
                            </p:stCondLst>
                            <p:childTnLst>
                              <p:par>
                                <p:cTn id="9" presetID="10" presetClass="exit" presetSubtype="0" fill="hold" nodeType="afterEffect">
                                  <p:stCondLst>
                                    <p:cond delay="0"/>
                                  </p:stCondLst>
                                  <p:childTnLst>
                                    <p:animEffect transition="out" filter="fade">
                                      <p:cBhvr>
                                        <p:cTn id="10" dur="500"/>
                                        <p:tgtEl>
                                          <p:spTgt spid="71"/>
                                        </p:tgtEl>
                                      </p:cBhvr>
                                    </p:animEffect>
                                    <p:set>
                                      <p:cBhvr>
                                        <p:cTn id="11" dur="1" fill="hold">
                                          <p:stCondLst>
                                            <p:cond delay="499"/>
                                          </p:stCondLst>
                                        </p:cTn>
                                        <p:tgtEl>
                                          <p:spTgt spid="71"/>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75"/>
                                        </p:tgtEl>
                                      </p:cBhvr>
                                    </p:animEffect>
                                    <p:set>
                                      <p:cBhvr>
                                        <p:cTn id="14" dur="1" fill="hold">
                                          <p:stCondLst>
                                            <p:cond delay="499"/>
                                          </p:stCondLst>
                                        </p:cTn>
                                        <p:tgtEl>
                                          <p:spTgt spid="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66" name="Cloud 165">
            <a:extLst>
              <a:ext uri="{FF2B5EF4-FFF2-40B4-BE49-F238E27FC236}">
                <a16:creationId xmlns:a16="http://schemas.microsoft.com/office/drawing/2014/main" id="{3F6329B8-283F-7344-95F9-212961B5EB3E}"/>
              </a:ext>
            </a:extLst>
          </p:cNvPr>
          <p:cNvSpPr/>
          <p:nvPr/>
        </p:nvSpPr>
        <p:spPr>
          <a:xfrm>
            <a:off x="7799640" y="1177265"/>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165" name="Cloud 164">
            <a:extLst>
              <a:ext uri="{FF2B5EF4-FFF2-40B4-BE49-F238E27FC236}">
                <a16:creationId xmlns:a16="http://schemas.microsoft.com/office/drawing/2014/main" id="{2BB91752-472C-1742-B79A-E59F2D110631}"/>
              </a:ext>
            </a:extLst>
          </p:cNvPr>
          <p:cNvSpPr/>
          <p:nvPr/>
        </p:nvSpPr>
        <p:spPr>
          <a:xfrm>
            <a:off x="140507" y="1295507"/>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3" name="Title 2"/>
          <p:cNvSpPr>
            <a:spLocks noGrp="1"/>
          </p:cNvSpPr>
          <p:nvPr>
            <p:ph type="title"/>
          </p:nvPr>
        </p:nvSpPr>
        <p:spPr/>
        <p:txBody>
          <a:bodyPr/>
          <a:lstStyle/>
          <a:p>
            <a:r>
              <a:rPr lang="en-US" dirty="0"/>
              <a:t>ICAO – Existing peering agreements</a:t>
            </a:r>
          </a:p>
        </p:txBody>
      </p:sp>
      <p:sp>
        <p:nvSpPr>
          <p:cNvPr id="31" name="Cloud 30"/>
          <p:cNvSpPr/>
          <p:nvPr/>
        </p:nvSpPr>
        <p:spPr>
          <a:xfrm>
            <a:off x="622984" y="1720668"/>
            <a:ext cx="3399241" cy="1546551"/>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A</a:t>
            </a:r>
          </a:p>
        </p:txBody>
      </p:sp>
      <p:grpSp>
        <p:nvGrpSpPr>
          <p:cNvPr id="40" name="Group 39"/>
          <p:cNvGrpSpPr/>
          <p:nvPr/>
        </p:nvGrpSpPr>
        <p:grpSpPr>
          <a:xfrm>
            <a:off x="791858" y="2888707"/>
            <a:ext cx="426078" cy="420152"/>
            <a:chOff x="4381601" y="3173124"/>
            <a:chExt cx="473632" cy="473632"/>
          </a:xfrm>
        </p:grpSpPr>
        <p:sp>
          <p:nvSpPr>
            <p:cNvPr id="41" name="Oval 4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2" name="Picture 4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44" name="Group 43"/>
          <p:cNvGrpSpPr/>
          <p:nvPr/>
        </p:nvGrpSpPr>
        <p:grpSpPr>
          <a:xfrm>
            <a:off x="606315" y="1902220"/>
            <a:ext cx="426078" cy="420152"/>
            <a:chOff x="4381601" y="3173124"/>
            <a:chExt cx="473632" cy="473632"/>
          </a:xfrm>
        </p:grpSpPr>
        <p:sp>
          <p:nvSpPr>
            <p:cNvPr id="45" name="Oval 4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 name="Picture 45"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74" name="Cloud 73"/>
          <p:cNvSpPr/>
          <p:nvPr/>
        </p:nvSpPr>
        <p:spPr>
          <a:xfrm>
            <a:off x="5603275" y="1892907"/>
            <a:ext cx="2958671" cy="1523592"/>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B</a:t>
            </a:r>
          </a:p>
        </p:txBody>
      </p:sp>
      <p:grpSp>
        <p:nvGrpSpPr>
          <p:cNvPr id="75" name="Group 74"/>
          <p:cNvGrpSpPr/>
          <p:nvPr/>
        </p:nvGrpSpPr>
        <p:grpSpPr>
          <a:xfrm>
            <a:off x="8222010" y="1866237"/>
            <a:ext cx="426078" cy="420152"/>
            <a:chOff x="4381601" y="3173124"/>
            <a:chExt cx="473632" cy="473632"/>
          </a:xfrm>
        </p:grpSpPr>
        <p:sp>
          <p:nvSpPr>
            <p:cNvPr id="76" name="Oval 75"/>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9" name="Group 78"/>
          <p:cNvGrpSpPr/>
          <p:nvPr/>
        </p:nvGrpSpPr>
        <p:grpSpPr>
          <a:xfrm>
            <a:off x="8106559" y="2848362"/>
            <a:ext cx="426078" cy="420152"/>
            <a:chOff x="4381601" y="3173124"/>
            <a:chExt cx="473632" cy="473632"/>
          </a:xfrm>
        </p:grpSpPr>
        <p:sp>
          <p:nvSpPr>
            <p:cNvPr id="80" name="Oval 79"/>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1" name="Picture 8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459" name="Picture 458"/>
          <p:cNvPicPr>
            <a:picLocks noChangeAspect="1"/>
          </p:cNvPicPr>
          <p:nvPr/>
        </p:nvPicPr>
        <p:blipFill>
          <a:blip r:embed="rId4"/>
          <a:stretch>
            <a:fillRect/>
          </a:stretch>
        </p:blipFill>
        <p:spPr>
          <a:xfrm>
            <a:off x="457937" y="812032"/>
            <a:ext cx="667842" cy="667842"/>
          </a:xfrm>
          <a:prstGeom prst="rect">
            <a:avLst/>
          </a:prstGeom>
        </p:spPr>
      </p:pic>
      <p:grpSp>
        <p:nvGrpSpPr>
          <p:cNvPr id="460" name="Group 459"/>
          <p:cNvGrpSpPr/>
          <p:nvPr/>
        </p:nvGrpSpPr>
        <p:grpSpPr>
          <a:xfrm>
            <a:off x="693009" y="1162037"/>
            <a:ext cx="252689" cy="249175"/>
            <a:chOff x="4381601" y="3173124"/>
            <a:chExt cx="473632" cy="473632"/>
          </a:xfrm>
        </p:grpSpPr>
        <p:sp>
          <p:nvSpPr>
            <p:cNvPr id="461" name="Oval 46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2" name="Picture 46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64" name="Straight Connector 463"/>
          <p:cNvCxnSpPr>
            <a:stCxn id="45" idx="0"/>
            <a:endCxn id="461" idx="4"/>
          </p:cNvCxnSpPr>
          <p:nvPr/>
        </p:nvCxnSpPr>
        <p:spPr>
          <a:xfrm flipV="1">
            <a:off x="819354" y="1411212"/>
            <a:ext cx="0" cy="49100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0" name="Rounded Rectangle 109"/>
          <p:cNvSpPr/>
          <p:nvPr/>
        </p:nvSpPr>
        <p:spPr>
          <a:xfrm>
            <a:off x="196613" y="180145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2" name="Rounded Rectangle 111"/>
          <p:cNvSpPr/>
          <p:nvPr/>
        </p:nvSpPr>
        <p:spPr>
          <a:xfrm>
            <a:off x="8444457" y="1709022"/>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3" name="Rounded Rectangle 112"/>
          <p:cNvSpPr/>
          <p:nvPr/>
        </p:nvSpPr>
        <p:spPr>
          <a:xfrm>
            <a:off x="8398943" y="279003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14" name="Rounded Rectangle 113"/>
          <p:cNvSpPr/>
          <p:nvPr/>
        </p:nvSpPr>
        <p:spPr>
          <a:xfrm>
            <a:off x="389428" y="279826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sp>
        <p:nvSpPr>
          <p:cNvPr id="39" name="TextBox 38"/>
          <p:cNvSpPr txBox="1"/>
          <p:nvPr/>
        </p:nvSpPr>
        <p:spPr>
          <a:xfrm>
            <a:off x="187542" y="3233988"/>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97" name="TextBox 96"/>
          <p:cNvSpPr txBox="1"/>
          <p:nvPr/>
        </p:nvSpPr>
        <p:spPr>
          <a:xfrm>
            <a:off x="8299955" y="3219193"/>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71" name="Cloud 70">
            <a:extLst>
              <a:ext uri="{FF2B5EF4-FFF2-40B4-BE49-F238E27FC236}">
                <a16:creationId xmlns:a16="http://schemas.microsoft.com/office/drawing/2014/main" id="{82D7E77E-572A-0547-A05B-72D6FAEF985C}"/>
              </a:ext>
            </a:extLst>
          </p:cNvPr>
          <p:cNvSpPr/>
          <p:nvPr/>
        </p:nvSpPr>
        <p:spPr>
          <a:xfrm>
            <a:off x="4165237" y="3315394"/>
            <a:ext cx="2534490" cy="223501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600" dirty="0">
                <a:solidFill>
                  <a:schemeClr val="bg2">
                    <a:lumMod val="75000"/>
                  </a:schemeClr>
                </a:solidFill>
              </a:rPr>
              <a:t>CSP C</a:t>
            </a:r>
          </a:p>
        </p:txBody>
      </p:sp>
      <p:cxnSp>
        <p:nvCxnSpPr>
          <p:cNvPr id="35" name="Straight Arrow Connector 34">
            <a:extLst>
              <a:ext uri="{FF2B5EF4-FFF2-40B4-BE49-F238E27FC236}">
                <a16:creationId xmlns:a16="http://schemas.microsoft.com/office/drawing/2014/main" id="{91DCC803-7E61-F64F-8893-4B5A8FA574E3}"/>
              </a:ext>
            </a:extLst>
          </p:cNvPr>
          <p:cNvCxnSpPr>
            <a:cxnSpLocks/>
          </p:cNvCxnSpPr>
          <p:nvPr/>
        </p:nvCxnSpPr>
        <p:spPr>
          <a:xfrm>
            <a:off x="3471466" y="2945015"/>
            <a:ext cx="947704" cy="905734"/>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133E4DE9-27D4-FC44-89A7-4B41EFF66CC7}"/>
              </a:ext>
            </a:extLst>
          </p:cNvPr>
          <p:cNvCxnSpPr>
            <a:cxnSpLocks/>
          </p:cNvCxnSpPr>
          <p:nvPr/>
        </p:nvCxnSpPr>
        <p:spPr>
          <a:xfrm>
            <a:off x="4025340" y="2301628"/>
            <a:ext cx="1548260" cy="231905"/>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E3D91033-2B8D-CA4D-9C14-F5E095878CB8}"/>
              </a:ext>
            </a:extLst>
          </p:cNvPr>
          <p:cNvCxnSpPr>
            <a:cxnSpLocks/>
          </p:cNvCxnSpPr>
          <p:nvPr/>
        </p:nvCxnSpPr>
        <p:spPr>
          <a:xfrm flipV="1">
            <a:off x="5452242" y="3021958"/>
            <a:ext cx="221193" cy="235392"/>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50DEDEB1-023C-724C-B72B-5E3794A259CB}"/>
              </a:ext>
            </a:extLst>
          </p:cNvPr>
          <p:cNvCxnSpPr>
            <a:cxnSpLocks/>
          </p:cNvCxnSpPr>
          <p:nvPr/>
        </p:nvCxnSpPr>
        <p:spPr>
          <a:xfrm>
            <a:off x="423741" y="4281159"/>
            <a:ext cx="468977" cy="0"/>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E3371432-1123-6C4E-8CCE-27A1943E7E83}"/>
              </a:ext>
            </a:extLst>
          </p:cNvPr>
          <p:cNvSpPr txBox="1"/>
          <p:nvPr/>
        </p:nvSpPr>
        <p:spPr>
          <a:xfrm>
            <a:off x="998983" y="4084453"/>
            <a:ext cx="2661306" cy="369332"/>
          </a:xfrm>
          <a:prstGeom prst="rect">
            <a:avLst/>
          </a:prstGeom>
          <a:noFill/>
        </p:spPr>
        <p:txBody>
          <a:bodyPr wrap="none" rtlCol="0">
            <a:spAutoFit/>
          </a:bodyPr>
          <a:lstStyle/>
          <a:p>
            <a:r>
              <a:rPr lang="en-US" b="1" dirty="0">
                <a:latin typeface="+mn-lt"/>
              </a:rPr>
              <a:t>Underlay</a:t>
            </a:r>
            <a:r>
              <a:rPr lang="en-US" dirty="0">
                <a:latin typeface="+mn-lt"/>
              </a:rPr>
              <a:t> Inter AS EBGP</a:t>
            </a:r>
          </a:p>
        </p:txBody>
      </p:sp>
      <p:sp>
        <p:nvSpPr>
          <p:cNvPr id="54" name="TextBox 53">
            <a:extLst>
              <a:ext uri="{FF2B5EF4-FFF2-40B4-BE49-F238E27FC236}">
                <a16:creationId xmlns:a16="http://schemas.microsoft.com/office/drawing/2014/main" id="{AFB3D7C5-BCEB-9C46-8469-F49B0D3D18FA}"/>
              </a:ext>
            </a:extLst>
          </p:cNvPr>
          <p:cNvSpPr txBox="1"/>
          <p:nvPr/>
        </p:nvSpPr>
        <p:spPr>
          <a:xfrm>
            <a:off x="3299573" y="3283421"/>
            <a:ext cx="545342" cy="261610"/>
          </a:xfrm>
          <a:prstGeom prst="rect">
            <a:avLst/>
          </a:prstGeom>
          <a:noFill/>
        </p:spPr>
        <p:txBody>
          <a:bodyPr wrap="none" rtlCol="0">
            <a:spAutoFit/>
          </a:bodyPr>
          <a:lstStyle/>
          <a:p>
            <a:r>
              <a:rPr lang="en-US" sz="1100" dirty="0">
                <a:solidFill>
                  <a:srgbClr val="C00000"/>
                </a:solidFill>
                <a:latin typeface="+mn-lt"/>
              </a:rPr>
              <a:t>EBGP</a:t>
            </a:r>
          </a:p>
        </p:txBody>
      </p:sp>
      <p:sp>
        <p:nvSpPr>
          <p:cNvPr id="142" name="TextBox 141">
            <a:extLst>
              <a:ext uri="{FF2B5EF4-FFF2-40B4-BE49-F238E27FC236}">
                <a16:creationId xmlns:a16="http://schemas.microsoft.com/office/drawing/2014/main" id="{E5C61AB3-069D-F84A-A55F-76A653059C3B}"/>
              </a:ext>
            </a:extLst>
          </p:cNvPr>
          <p:cNvSpPr txBox="1"/>
          <p:nvPr/>
        </p:nvSpPr>
        <p:spPr>
          <a:xfrm>
            <a:off x="5547544" y="3141802"/>
            <a:ext cx="545342" cy="261610"/>
          </a:xfrm>
          <a:prstGeom prst="rect">
            <a:avLst/>
          </a:prstGeom>
          <a:noFill/>
        </p:spPr>
        <p:txBody>
          <a:bodyPr wrap="none" rtlCol="0">
            <a:spAutoFit/>
          </a:bodyPr>
          <a:lstStyle/>
          <a:p>
            <a:r>
              <a:rPr lang="en-US" sz="1100" dirty="0">
                <a:solidFill>
                  <a:srgbClr val="C00000"/>
                </a:solidFill>
                <a:latin typeface="+mn-lt"/>
              </a:rPr>
              <a:t>EBGP</a:t>
            </a:r>
          </a:p>
        </p:txBody>
      </p:sp>
      <p:sp>
        <p:nvSpPr>
          <p:cNvPr id="127" name="TextBox 126">
            <a:extLst>
              <a:ext uri="{FF2B5EF4-FFF2-40B4-BE49-F238E27FC236}">
                <a16:creationId xmlns:a16="http://schemas.microsoft.com/office/drawing/2014/main" id="{8C71FE1E-FE68-3D4F-9F61-8203854C2370}"/>
              </a:ext>
            </a:extLst>
          </p:cNvPr>
          <p:cNvSpPr txBox="1"/>
          <p:nvPr/>
        </p:nvSpPr>
        <p:spPr>
          <a:xfrm>
            <a:off x="4485721" y="2448042"/>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43" name="Group 142">
            <a:extLst>
              <a:ext uri="{FF2B5EF4-FFF2-40B4-BE49-F238E27FC236}">
                <a16:creationId xmlns:a16="http://schemas.microsoft.com/office/drawing/2014/main" id="{78511709-796E-F445-9BB8-D5F7AD865722}"/>
              </a:ext>
            </a:extLst>
          </p:cNvPr>
          <p:cNvGrpSpPr/>
          <p:nvPr/>
        </p:nvGrpSpPr>
        <p:grpSpPr>
          <a:xfrm>
            <a:off x="5546326" y="2447761"/>
            <a:ext cx="251410" cy="247913"/>
            <a:chOff x="4381601" y="3173124"/>
            <a:chExt cx="473632" cy="473632"/>
          </a:xfrm>
          <a:solidFill>
            <a:srgbClr val="92D050"/>
          </a:solidFill>
        </p:grpSpPr>
        <p:sp>
          <p:nvSpPr>
            <p:cNvPr id="144" name="Oval 143">
              <a:extLst>
                <a:ext uri="{FF2B5EF4-FFF2-40B4-BE49-F238E27FC236}">
                  <a16:creationId xmlns:a16="http://schemas.microsoft.com/office/drawing/2014/main" id="{94144E3C-7579-A74A-BDFE-C6D3B2D51F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5" name="Picture 144" descr="router arrows.emf">
              <a:extLst>
                <a:ext uri="{FF2B5EF4-FFF2-40B4-BE49-F238E27FC236}">
                  <a16:creationId xmlns:a16="http://schemas.microsoft.com/office/drawing/2014/main" id="{0146244E-03DA-C947-B3C1-57D64E6A40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6" name="Group 145">
            <a:extLst>
              <a:ext uri="{FF2B5EF4-FFF2-40B4-BE49-F238E27FC236}">
                <a16:creationId xmlns:a16="http://schemas.microsoft.com/office/drawing/2014/main" id="{36CDFC15-66F0-4340-A612-C22C03976C5B}"/>
              </a:ext>
            </a:extLst>
          </p:cNvPr>
          <p:cNvGrpSpPr/>
          <p:nvPr/>
        </p:nvGrpSpPr>
        <p:grpSpPr>
          <a:xfrm>
            <a:off x="3823868" y="2161469"/>
            <a:ext cx="251410" cy="247913"/>
            <a:chOff x="4381601" y="3173124"/>
            <a:chExt cx="473632" cy="473632"/>
          </a:xfrm>
          <a:solidFill>
            <a:srgbClr val="92D050"/>
          </a:solidFill>
        </p:grpSpPr>
        <p:sp>
          <p:nvSpPr>
            <p:cNvPr id="147" name="Oval 146">
              <a:extLst>
                <a:ext uri="{FF2B5EF4-FFF2-40B4-BE49-F238E27FC236}">
                  <a16:creationId xmlns:a16="http://schemas.microsoft.com/office/drawing/2014/main" id="{9929FF62-F42D-A84E-B3D2-F5BE1D86469A}"/>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8" name="Picture 147" descr="router arrows.emf">
              <a:extLst>
                <a:ext uri="{FF2B5EF4-FFF2-40B4-BE49-F238E27FC236}">
                  <a16:creationId xmlns:a16="http://schemas.microsoft.com/office/drawing/2014/main" id="{3C7CD606-32B9-F240-8927-93949E16A0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9" name="Group 148">
            <a:extLst>
              <a:ext uri="{FF2B5EF4-FFF2-40B4-BE49-F238E27FC236}">
                <a16:creationId xmlns:a16="http://schemas.microsoft.com/office/drawing/2014/main" id="{E4D8CC20-F2BE-1E4F-BFF6-35F15AF743E2}"/>
              </a:ext>
            </a:extLst>
          </p:cNvPr>
          <p:cNvGrpSpPr/>
          <p:nvPr/>
        </p:nvGrpSpPr>
        <p:grpSpPr>
          <a:xfrm>
            <a:off x="5617669" y="2841921"/>
            <a:ext cx="251410" cy="247913"/>
            <a:chOff x="4381601" y="3173124"/>
            <a:chExt cx="473632" cy="473632"/>
          </a:xfrm>
          <a:solidFill>
            <a:srgbClr val="92D050"/>
          </a:solidFill>
        </p:grpSpPr>
        <p:sp>
          <p:nvSpPr>
            <p:cNvPr id="150" name="Oval 149">
              <a:extLst>
                <a:ext uri="{FF2B5EF4-FFF2-40B4-BE49-F238E27FC236}">
                  <a16:creationId xmlns:a16="http://schemas.microsoft.com/office/drawing/2014/main" id="{9809FE28-9331-7749-8499-6F94E633CF8D}"/>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1" name="Picture 150" descr="router arrows.emf">
              <a:extLst>
                <a:ext uri="{FF2B5EF4-FFF2-40B4-BE49-F238E27FC236}">
                  <a16:creationId xmlns:a16="http://schemas.microsoft.com/office/drawing/2014/main" id="{E2202F72-916D-634A-A89F-33A9FB24F0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2" name="Group 151">
            <a:extLst>
              <a:ext uri="{FF2B5EF4-FFF2-40B4-BE49-F238E27FC236}">
                <a16:creationId xmlns:a16="http://schemas.microsoft.com/office/drawing/2014/main" id="{A993D861-B595-7D45-9CC4-14E19E310EFD}"/>
              </a:ext>
            </a:extLst>
          </p:cNvPr>
          <p:cNvGrpSpPr/>
          <p:nvPr/>
        </p:nvGrpSpPr>
        <p:grpSpPr>
          <a:xfrm>
            <a:off x="5276383" y="3222437"/>
            <a:ext cx="251410" cy="247913"/>
            <a:chOff x="4381601" y="3173124"/>
            <a:chExt cx="473632" cy="473632"/>
          </a:xfrm>
          <a:solidFill>
            <a:srgbClr val="92D050"/>
          </a:solidFill>
        </p:grpSpPr>
        <p:sp>
          <p:nvSpPr>
            <p:cNvPr id="153" name="Oval 152">
              <a:extLst>
                <a:ext uri="{FF2B5EF4-FFF2-40B4-BE49-F238E27FC236}">
                  <a16:creationId xmlns:a16="http://schemas.microsoft.com/office/drawing/2014/main" id="{94C79BDB-2073-B34B-94BF-29FA5BF4329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4" name="Picture 153" descr="router arrows.emf">
              <a:extLst>
                <a:ext uri="{FF2B5EF4-FFF2-40B4-BE49-F238E27FC236}">
                  <a16:creationId xmlns:a16="http://schemas.microsoft.com/office/drawing/2014/main" id="{2B267C3F-3704-2441-A9D9-C827AC399B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5" name="Group 154">
            <a:extLst>
              <a:ext uri="{FF2B5EF4-FFF2-40B4-BE49-F238E27FC236}">
                <a16:creationId xmlns:a16="http://schemas.microsoft.com/office/drawing/2014/main" id="{D2B59859-170C-8242-A3DD-EAA3CD0513CA}"/>
              </a:ext>
            </a:extLst>
          </p:cNvPr>
          <p:cNvGrpSpPr/>
          <p:nvPr/>
        </p:nvGrpSpPr>
        <p:grpSpPr>
          <a:xfrm>
            <a:off x="4368558" y="3802463"/>
            <a:ext cx="251410" cy="247913"/>
            <a:chOff x="4381601" y="3173124"/>
            <a:chExt cx="473632" cy="473632"/>
          </a:xfrm>
          <a:solidFill>
            <a:srgbClr val="92D050"/>
          </a:solidFill>
        </p:grpSpPr>
        <p:sp>
          <p:nvSpPr>
            <p:cNvPr id="156" name="Oval 155">
              <a:extLst>
                <a:ext uri="{FF2B5EF4-FFF2-40B4-BE49-F238E27FC236}">
                  <a16:creationId xmlns:a16="http://schemas.microsoft.com/office/drawing/2014/main" id="{FD72E89C-4390-C24A-9DED-2BBB43FE833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7" name="Picture 156" descr="router arrows.emf">
              <a:extLst>
                <a:ext uri="{FF2B5EF4-FFF2-40B4-BE49-F238E27FC236}">
                  <a16:creationId xmlns:a16="http://schemas.microsoft.com/office/drawing/2014/main" id="{AAC3BC14-B805-6A43-AB81-23147F8A66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8" name="Group 157">
            <a:extLst>
              <a:ext uri="{FF2B5EF4-FFF2-40B4-BE49-F238E27FC236}">
                <a16:creationId xmlns:a16="http://schemas.microsoft.com/office/drawing/2014/main" id="{8AA8004C-537D-9E47-A9BC-8E0C4EB072BF}"/>
              </a:ext>
            </a:extLst>
          </p:cNvPr>
          <p:cNvGrpSpPr/>
          <p:nvPr/>
        </p:nvGrpSpPr>
        <p:grpSpPr>
          <a:xfrm>
            <a:off x="3293218" y="2757295"/>
            <a:ext cx="251410" cy="247913"/>
            <a:chOff x="4381601" y="3173124"/>
            <a:chExt cx="473632" cy="473632"/>
          </a:xfrm>
          <a:solidFill>
            <a:srgbClr val="92D050"/>
          </a:solidFill>
        </p:grpSpPr>
        <p:sp>
          <p:nvSpPr>
            <p:cNvPr id="159" name="Oval 158">
              <a:extLst>
                <a:ext uri="{FF2B5EF4-FFF2-40B4-BE49-F238E27FC236}">
                  <a16:creationId xmlns:a16="http://schemas.microsoft.com/office/drawing/2014/main" id="{480122B0-25E2-BE46-8387-80053D6A36B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0" name="Picture 159" descr="router arrows.emf">
              <a:extLst>
                <a:ext uri="{FF2B5EF4-FFF2-40B4-BE49-F238E27FC236}">
                  <a16:creationId xmlns:a16="http://schemas.microsoft.com/office/drawing/2014/main" id="{C71F5E77-235E-7F4F-84BB-ECFFD8E2ED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sp>
        <p:nvSpPr>
          <p:cNvPr id="4" name="TextBox 3">
            <a:extLst>
              <a:ext uri="{FF2B5EF4-FFF2-40B4-BE49-F238E27FC236}">
                <a16:creationId xmlns:a16="http://schemas.microsoft.com/office/drawing/2014/main" id="{51861389-5B46-834A-B655-DE1E3E72F168}"/>
              </a:ext>
            </a:extLst>
          </p:cNvPr>
          <p:cNvSpPr txBox="1"/>
          <p:nvPr/>
        </p:nvSpPr>
        <p:spPr>
          <a:xfrm>
            <a:off x="0" y="4626343"/>
            <a:ext cx="4323620" cy="369332"/>
          </a:xfrm>
          <a:prstGeom prst="rect">
            <a:avLst/>
          </a:prstGeom>
          <a:noFill/>
        </p:spPr>
        <p:txBody>
          <a:bodyPr wrap="none" rtlCol="0">
            <a:spAutoFit/>
          </a:bodyPr>
          <a:lstStyle/>
          <a:p>
            <a:r>
              <a:rPr lang="en-US" dirty="0">
                <a:latin typeface="+mn-lt"/>
              </a:rPr>
              <a:t>CSP = Communication Service Provider</a:t>
            </a:r>
          </a:p>
        </p:txBody>
      </p:sp>
    </p:spTree>
    <p:extLst>
      <p:ext uri="{BB962C8B-B14F-4D97-AF65-F5344CB8AC3E}">
        <p14:creationId xmlns:p14="http://schemas.microsoft.com/office/powerpoint/2010/main" val="1706361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99" name="Straight Connector 98"/>
          <p:cNvCxnSpPr>
            <a:stCxn id="69" idx="3"/>
            <a:endCxn id="53" idx="7"/>
          </p:cNvCxnSpPr>
          <p:nvPr/>
        </p:nvCxnSpPr>
        <p:spPr>
          <a:xfrm flipH="1">
            <a:off x="5212791" y="1596811"/>
            <a:ext cx="657388" cy="3965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62" idx="0"/>
            <a:endCxn id="69" idx="5"/>
          </p:cNvCxnSpPr>
          <p:nvPr/>
        </p:nvCxnSpPr>
        <p:spPr>
          <a:xfrm flipH="1" flipV="1">
            <a:off x="6171461" y="1596811"/>
            <a:ext cx="142867" cy="436726"/>
          </a:xfrm>
          <a:prstGeom prst="line">
            <a:avLst/>
          </a:prstGeom>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4980962" y="1954159"/>
            <a:ext cx="271604" cy="267826"/>
            <a:chOff x="4381601" y="3173124"/>
            <a:chExt cx="473632" cy="473632"/>
          </a:xfrm>
        </p:grpSpPr>
        <p:sp>
          <p:nvSpPr>
            <p:cNvPr id="53" name="Oval 52"/>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55" name="Picture 54"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56" name="Group 55"/>
          <p:cNvGrpSpPr/>
          <p:nvPr/>
        </p:nvGrpSpPr>
        <p:grpSpPr>
          <a:xfrm>
            <a:off x="4783885" y="2892344"/>
            <a:ext cx="271604" cy="267826"/>
            <a:chOff x="4381601" y="3173124"/>
            <a:chExt cx="473632" cy="473632"/>
          </a:xfrm>
        </p:grpSpPr>
        <p:sp>
          <p:nvSpPr>
            <p:cNvPr id="58" name="Oval 5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59" name="Picture 58"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61" name="Group 60"/>
          <p:cNvGrpSpPr/>
          <p:nvPr/>
        </p:nvGrpSpPr>
        <p:grpSpPr>
          <a:xfrm>
            <a:off x="6178526" y="2033537"/>
            <a:ext cx="271604" cy="267826"/>
            <a:chOff x="4381601" y="3173124"/>
            <a:chExt cx="473632" cy="473632"/>
          </a:xfrm>
        </p:grpSpPr>
        <p:sp>
          <p:nvSpPr>
            <p:cNvPr id="62" name="Oval 6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3" name="Picture 62"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64" name="Group 63"/>
          <p:cNvGrpSpPr/>
          <p:nvPr/>
        </p:nvGrpSpPr>
        <p:grpSpPr>
          <a:xfrm>
            <a:off x="5981449" y="2971722"/>
            <a:ext cx="271604" cy="267826"/>
            <a:chOff x="4381601" y="3173124"/>
            <a:chExt cx="473632" cy="473632"/>
          </a:xfrm>
        </p:grpSpPr>
        <p:sp>
          <p:nvSpPr>
            <p:cNvPr id="65" name="Oval 6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6" name="Picture 65"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 name="Straight Connector 3"/>
          <p:cNvCxnSpPr>
            <a:stCxn id="24" idx="6"/>
            <a:endCxn id="53" idx="1"/>
          </p:cNvCxnSpPr>
          <p:nvPr/>
        </p:nvCxnSpPr>
        <p:spPr>
          <a:xfrm>
            <a:off x="4463262" y="1836910"/>
            <a:ext cx="557475" cy="156471"/>
          </a:xfrm>
          <a:prstGeom prst="line">
            <a:avLst/>
          </a:prstGeom>
        </p:spPr>
        <p:style>
          <a:lnRef idx="1">
            <a:schemeClr val="accent1"/>
          </a:lnRef>
          <a:fillRef idx="0">
            <a:schemeClr val="accent1"/>
          </a:fillRef>
          <a:effectRef idx="0">
            <a:schemeClr val="accent1"/>
          </a:effectRef>
          <a:fontRef idx="minor">
            <a:schemeClr val="tx1"/>
          </a:fontRef>
        </p:style>
      </p:cxnSp>
      <p:cxnSp>
        <p:nvCxnSpPr>
          <p:cNvPr id="67" name="Straight Connector 66"/>
          <p:cNvCxnSpPr>
            <a:stCxn id="53" idx="6"/>
            <a:endCxn id="62" idx="2"/>
          </p:cNvCxnSpPr>
          <p:nvPr/>
        </p:nvCxnSpPr>
        <p:spPr>
          <a:xfrm>
            <a:off x="5252566" y="2088072"/>
            <a:ext cx="925960" cy="79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53" idx="5"/>
            <a:endCxn id="65" idx="1"/>
          </p:cNvCxnSpPr>
          <p:nvPr/>
        </p:nvCxnSpPr>
        <p:spPr>
          <a:xfrm>
            <a:off x="5212791" y="2182763"/>
            <a:ext cx="808433" cy="828181"/>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58" idx="7"/>
            <a:endCxn id="62" idx="3"/>
          </p:cNvCxnSpPr>
          <p:nvPr/>
        </p:nvCxnSpPr>
        <p:spPr>
          <a:xfrm flipV="1">
            <a:off x="5015714" y="2262141"/>
            <a:ext cx="1202587" cy="669425"/>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a:stCxn id="65" idx="6"/>
            <a:endCxn id="28" idx="2"/>
          </p:cNvCxnSpPr>
          <p:nvPr/>
        </p:nvCxnSpPr>
        <p:spPr>
          <a:xfrm flipV="1">
            <a:off x="6253053" y="3091608"/>
            <a:ext cx="913276" cy="14027"/>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a:stCxn id="62" idx="5"/>
          </p:cNvCxnSpPr>
          <p:nvPr/>
        </p:nvCxnSpPr>
        <p:spPr>
          <a:xfrm>
            <a:off x="6410355" y="2262141"/>
            <a:ext cx="795611" cy="732722"/>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a:stCxn id="24" idx="5"/>
            <a:endCxn id="58" idx="1"/>
          </p:cNvCxnSpPr>
          <p:nvPr/>
        </p:nvCxnSpPr>
        <p:spPr>
          <a:xfrm>
            <a:off x="4400864" y="1985456"/>
            <a:ext cx="422796" cy="946110"/>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a:stCxn id="53" idx="3"/>
            <a:endCxn id="32" idx="7"/>
          </p:cNvCxnSpPr>
          <p:nvPr/>
        </p:nvCxnSpPr>
        <p:spPr>
          <a:xfrm flipH="1">
            <a:off x="4130461" y="2182763"/>
            <a:ext cx="890276" cy="984402"/>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a:stCxn id="58" idx="3"/>
            <a:endCxn id="32" idx="6"/>
          </p:cNvCxnSpPr>
          <p:nvPr/>
        </p:nvCxnSpPr>
        <p:spPr>
          <a:xfrm flipH="1">
            <a:off x="4192859" y="3120948"/>
            <a:ext cx="630801" cy="194763"/>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a:stCxn id="65" idx="2"/>
            <a:endCxn id="58" idx="6"/>
          </p:cNvCxnSpPr>
          <p:nvPr/>
        </p:nvCxnSpPr>
        <p:spPr>
          <a:xfrm flipH="1" flipV="1">
            <a:off x="5055489" y="3026257"/>
            <a:ext cx="925960" cy="79378"/>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Straight Connector 92"/>
          <p:cNvCxnSpPr>
            <a:stCxn id="62" idx="4"/>
            <a:endCxn id="65" idx="0"/>
          </p:cNvCxnSpPr>
          <p:nvPr/>
        </p:nvCxnSpPr>
        <p:spPr>
          <a:xfrm flipH="1">
            <a:off x="6117251" y="2301363"/>
            <a:ext cx="197077" cy="670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96" name="Straight Connector 95"/>
          <p:cNvCxnSpPr>
            <a:stCxn id="53" idx="4"/>
            <a:endCxn id="58" idx="0"/>
          </p:cNvCxnSpPr>
          <p:nvPr/>
        </p:nvCxnSpPr>
        <p:spPr>
          <a:xfrm flipH="1">
            <a:off x="4919687" y="2221985"/>
            <a:ext cx="197077" cy="670359"/>
          </a:xfrm>
          <a:prstGeom prst="line">
            <a:avLst/>
          </a:prstGeom>
        </p:spPr>
        <p:style>
          <a:lnRef idx="1">
            <a:schemeClr val="accent1"/>
          </a:lnRef>
          <a:fillRef idx="0">
            <a:schemeClr val="accent1"/>
          </a:fillRef>
          <a:effectRef idx="0">
            <a:schemeClr val="accent1"/>
          </a:effectRef>
          <a:fontRef idx="minor">
            <a:schemeClr val="tx1"/>
          </a:fontRef>
        </p:style>
      </p:cxnSp>
      <p:sp>
        <p:nvSpPr>
          <p:cNvPr id="49" name="Cloud 48"/>
          <p:cNvSpPr/>
          <p:nvPr/>
        </p:nvSpPr>
        <p:spPr>
          <a:xfrm>
            <a:off x="7466395" y="2842259"/>
            <a:ext cx="1484527" cy="930473"/>
          </a:xfrm>
          <a:prstGeom prst="cloud">
            <a:avLst/>
          </a:prstGeom>
          <a:noFill/>
          <a:ln>
            <a:solidFill>
              <a:schemeClr val="tx1">
                <a:lumMod val="90000"/>
                <a:lumOff val="1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a:t>AOC - ATS Region X</a:t>
            </a:r>
            <a:endParaRPr lang="en-US" sz="1200" dirty="0"/>
          </a:p>
        </p:txBody>
      </p:sp>
      <p:sp>
        <p:nvSpPr>
          <p:cNvPr id="47" name="Cloud 46"/>
          <p:cNvSpPr/>
          <p:nvPr/>
        </p:nvSpPr>
        <p:spPr>
          <a:xfrm>
            <a:off x="2436849" y="1303104"/>
            <a:ext cx="1685207" cy="930473"/>
          </a:xfrm>
          <a:prstGeom prst="cloud">
            <a:avLst/>
          </a:prstGeom>
          <a:noFill/>
          <a:ln>
            <a:solidFill>
              <a:schemeClr val="tx1">
                <a:lumMod val="90000"/>
                <a:lumOff val="1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Radio Region 1</a:t>
            </a:r>
          </a:p>
        </p:txBody>
      </p:sp>
      <p:sp>
        <p:nvSpPr>
          <p:cNvPr id="48" name="Cloud 47"/>
          <p:cNvSpPr/>
          <p:nvPr/>
        </p:nvSpPr>
        <p:spPr>
          <a:xfrm>
            <a:off x="2430538" y="3294972"/>
            <a:ext cx="1685207" cy="930473"/>
          </a:xfrm>
          <a:prstGeom prst="cloud">
            <a:avLst/>
          </a:prstGeom>
          <a:noFill/>
          <a:ln>
            <a:solidFill>
              <a:schemeClr val="tx1">
                <a:lumMod val="90000"/>
                <a:lumOff val="1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Radio Region 2</a:t>
            </a:r>
          </a:p>
        </p:txBody>
      </p:sp>
      <p:sp>
        <p:nvSpPr>
          <p:cNvPr id="44" name="Cloud 43"/>
          <p:cNvSpPr/>
          <p:nvPr/>
        </p:nvSpPr>
        <p:spPr>
          <a:xfrm>
            <a:off x="3933023" y="1463692"/>
            <a:ext cx="3504793" cy="2403673"/>
          </a:xfrm>
          <a:prstGeom prst="cloud">
            <a:avLst/>
          </a:prstGeom>
          <a:solidFill>
            <a:srgbClr val="FFFFFF">
              <a:alpha val="73725"/>
            </a:srgbClr>
          </a:solidFill>
          <a:ln>
            <a:solidFill>
              <a:schemeClr val="tx1">
                <a:lumMod val="90000"/>
                <a:lumOff val="1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Interworking Region (LISP </a:t>
            </a:r>
            <a:r>
              <a:rPr lang="en-US" sz="1600"/>
              <a:t>RLOC Space)</a:t>
            </a:r>
            <a:endParaRPr lang="en-US" sz="1600" dirty="0"/>
          </a:p>
        </p:txBody>
      </p:sp>
      <p:sp>
        <p:nvSpPr>
          <p:cNvPr id="3" name="Title 2"/>
          <p:cNvSpPr>
            <a:spLocks noGrp="1"/>
          </p:cNvSpPr>
          <p:nvPr>
            <p:ph type="title"/>
          </p:nvPr>
        </p:nvSpPr>
        <p:spPr/>
        <p:txBody>
          <a:bodyPr/>
          <a:lstStyle/>
          <a:p>
            <a:r>
              <a:rPr lang="en-US" dirty="0"/>
              <a:t>Ground Based LISP (GBL) - Reference Topology</a:t>
            </a:r>
          </a:p>
        </p:txBody>
      </p:sp>
      <p:pic>
        <p:nvPicPr>
          <p:cNvPr id="8" name="Picture 7"/>
          <p:cNvPicPr>
            <a:picLocks noChangeAspect="1"/>
          </p:cNvPicPr>
          <p:nvPr/>
        </p:nvPicPr>
        <p:blipFill>
          <a:blip r:embed="rId3"/>
          <a:stretch>
            <a:fillRect/>
          </a:stretch>
        </p:blipFill>
        <p:spPr>
          <a:xfrm>
            <a:off x="494186" y="1311288"/>
            <a:ext cx="667842" cy="667842"/>
          </a:xfrm>
          <a:prstGeom prst="rect">
            <a:avLst/>
          </a:prstGeom>
        </p:spPr>
      </p:pic>
      <p:sp>
        <p:nvSpPr>
          <p:cNvPr id="14" name="Oval 13"/>
          <p:cNvSpPr>
            <a:spLocks noChangeAspect="1"/>
          </p:cNvSpPr>
          <p:nvPr/>
        </p:nvSpPr>
        <p:spPr>
          <a:xfrm>
            <a:off x="851012" y="1636435"/>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sp>
        <p:nvSpPr>
          <p:cNvPr id="18" name="Oval 17"/>
          <p:cNvSpPr>
            <a:spLocks noChangeAspect="1"/>
          </p:cNvSpPr>
          <p:nvPr/>
        </p:nvSpPr>
        <p:spPr>
          <a:xfrm>
            <a:off x="2239290" y="1268637"/>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grpSp>
        <p:nvGrpSpPr>
          <p:cNvPr id="23" name="Group 22"/>
          <p:cNvGrpSpPr/>
          <p:nvPr/>
        </p:nvGrpSpPr>
        <p:grpSpPr>
          <a:xfrm>
            <a:off x="4037184" y="1626834"/>
            <a:ext cx="426078" cy="420152"/>
            <a:chOff x="4381601" y="3173124"/>
            <a:chExt cx="473632" cy="473632"/>
          </a:xfrm>
        </p:grpSpPr>
        <p:sp>
          <p:nvSpPr>
            <p:cNvPr id="24" name="Oval 23"/>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5" name="Picture 24"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27" name="Group 26"/>
          <p:cNvGrpSpPr/>
          <p:nvPr/>
        </p:nvGrpSpPr>
        <p:grpSpPr>
          <a:xfrm>
            <a:off x="7166329" y="2881532"/>
            <a:ext cx="426078" cy="420152"/>
            <a:chOff x="4381601" y="3173124"/>
            <a:chExt cx="473632" cy="473632"/>
          </a:xfrm>
        </p:grpSpPr>
        <p:sp>
          <p:nvSpPr>
            <p:cNvPr id="28" name="Oval 27"/>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9" name="Picture 28"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31" name="Group 30"/>
          <p:cNvGrpSpPr/>
          <p:nvPr/>
        </p:nvGrpSpPr>
        <p:grpSpPr>
          <a:xfrm>
            <a:off x="3766781" y="3105635"/>
            <a:ext cx="426078" cy="420152"/>
            <a:chOff x="4381601" y="3173124"/>
            <a:chExt cx="473632" cy="473632"/>
          </a:xfrm>
        </p:grpSpPr>
        <p:sp>
          <p:nvSpPr>
            <p:cNvPr id="32" name="Oval 31"/>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3" name="Picture 32"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39" name="Picture 38"/>
          <p:cNvPicPr>
            <a:picLocks noChangeAspect="1"/>
          </p:cNvPicPr>
          <p:nvPr/>
        </p:nvPicPr>
        <p:blipFill>
          <a:blip r:embed="rId3"/>
          <a:stretch>
            <a:fillRect/>
          </a:stretch>
        </p:blipFill>
        <p:spPr>
          <a:xfrm>
            <a:off x="493215" y="2571706"/>
            <a:ext cx="667842" cy="667842"/>
          </a:xfrm>
          <a:prstGeom prst="rect">
            <a:avLst/>
          </a:prstGeom>
        </p:spPr>
      </p:pic>
      <p:sp>
        <p:nvSpPr>
          <p:cNvPr id="43" name="Oval 42"/>
          <p:cNvSpPr>
            <a:spLocks noChangeAspect="1"/>
          </p:cNvSpPr>
          <p:nvPr/>
        </p:nvSpPr>
        <p:spPr>
          <a:xfrm>
            <a:off x="850041" y="2896853"/>
            <a:ext cx="240395" cy="240395"/>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700" kern="0" dirty="0">
                <a:solidFill>
                  <a:srgbClr val="2968AF"/>
                </a:solidFill>
                <a:latin typeface="Arial"/>
                <a:ea typeface=""/>
                <a:cs typeface=""/>
              </a:rPr>
              <a:t>A-R</a:t>
            </a:r>
          </a:p>
        </p:txBody>
      </p:sp>
      <p:pic>
        <p:nvPicPr>
          <p:cNvPr id="45"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2707051"/>
            <a:ext cx="225750" cy="22575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9" descr="C:\Users\ecoffey\AppData\Local\Temp\Rar$DRa0.759\30077_Device_standard_host_default_2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6110" y="3534683"/>
            <a:ext cx="225750" cy="225750"/>
          </a:xfrm>
          <a:prstGeom prst="rect">
            <a:avLst/>
          </a:prstGeom>
          <a:noFill/>
          <a:extLst>
            <a:ext uri="{909E8E84-426E-40DD-AFC4-6F175D3DCCD1}">
              <a14:hiddenFill xmlns:a14="http://schemas.microsoft.com/office/drawing/2010/main">
                <a:solidFill>
                  <a:srgbClr val="FFFFFF"/>
                </a:solidFill>
              </a14:hiddenFill>
            </a:ext>
          </a:extLst>
        </p:spPr>
      </p:pic>
      <p:cxnSp>
        <p:nvCxnSpPr>
          <p:cNvPr id="52" name="Straight Connector 51"/>
          <p:cNvCxnSpPr>
            <a:stCxn id="43" idx="7"/>
            <a:endCxn id="36" idx="3"/>
          </p:cNvCxnSpPr>
          <p:nvPr/>
        </p:nvCxnSpPr>
        <p:spPr>
          <a:xfrm flipV="1">
            <a:off x="1055231" y="2221985"/>
            <a:ext cx="1243486" cy="710073"/>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43" idx="5"/>
            <a:endCxn id="20" idx="2"/>
          </p:cNvCxnSpPr>
          <p:nvPr/>
        </p:nvCxnSpPr>
        <p:spPr>
          <a:xfrm>
            <a:off x="1055231" y="3102043"/>
            <a:ext cx="1181088" cy="518902"/>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a:stCxn id="14" idx="7"/>
            <a:endCxn id="16" idx="2"/>
          </p:cNvCxnSpPr>
          <p:nvPr/>
        </p:nvCxnSpPr>
        <p:spPr>
          <a:xfrm flipV="1">
            <a:off x="1056202" y="1444204"/>
            <a:ext cx="1180117" cy="227436"/>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a:stCxn id="14" idx="5"/>
            <a:endCxn id="36" idx="2"/>
          </p:cNvCxnSpPr>
          <p:nvPr/>
        </p:nvCxnSpPr>
        <p:spPr>
          <a:xfrm>
            <a:off x="1056202" y="1841625"/>
            <a:ext cx="1180117" cy="23181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nvGrpSpPr>
          <p:cNvPr id="68" name="Group 67"/>
          <p:cNvGrpSpPr/>
          <p:nvPr/>
        </p:nvGrpSpPr>
        <p:grpSpPr>
          <a:xfrm>
            <a:off x="5807781" y="1238189"/>
            <a:ext cx="426078" cy="420152"/>
            <a:chOff x="4381601" y="3173124"/>
            <a:chExt cx="473632" cy="473632"/>
          </a:xfrm>
          <a:solidFill>
            <a:srgbClr val="92D050"/>
          </a:solidFill>
        </p:grpSpPr>
        <p:sp>
          <p:nvSpPr>
            <p:cNvPr id="69" name="Oval 68"/>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0" name="Picture 69" descr="router arrows.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08" name="Arc 107"/>
          <p:cNvSpPr/>
          <p:nvPr/>
        </p:nvSpPr>
        <p:spPr>
          <a:xfrm>
            <a:off x="1030021" y="1456068"/>
            <a:ext cx="643555" cy="589333"/>
          </a:xfrm>
          <a:prstGeom prst="arc">
            <a:avLst>
              <a:gd name="adj1" fmla="val 19664095"/>
              <a:gd name="adj2" fmla="val 2268842"/>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9" name="TextBox 108"/>
          <p:cNvSpPr txBox="1"/>
          <p:nvPr/>
        </p:nvSpPr>
        <p:spPr>
          <a:xfrm>
            <a:off x="1666173" y="1661386"/>
            <a:ext cx="615874" cy="215444"/>
          </a:xfrm>
          <a:prstGeom prst="rect">
            <a:avLst/>
          </a:prstGeom>
          <a:noFill/>
        </p:spPr>
        <p:txBody>
          <a:bodyPr wrap="none" rtlCol="0">
            <a:spAutoFit/>
          </a:bodyPr>
          <a:lstStyle/>
          <a:p>
            <a:r>
              <a:rPr lang="en-US" sz="800">
                <a:latin typeface="+mn-lt"/>
              </a:rPr>
              <a:t>handover</a:t>
            </a:r>
            <a:endParaRPr lang="en-US" sz="800" dirty="0">
              <a:latin typeface="+mn-lt"/>
            </a:endParaRPr>
          </a:p>
        </p:txBody>
      </p:sp>
      <p:sp>
        <p:nvSpPr>
          <p:cNvPr id="110" name="Arc 109"/>
          <p:cNvSpPr/>
          <p:nvPr/>
        </p:nvSpPr>
        <p:spPr>
          <a:xfrm>
            <a:off x="1213245" y="2533526"/>
            <a:ext cx="653142" cy="990673"/>
          </a:xfrm>
          <a:prstGeom prst="arc">
            <a:avLst>
              <a:gd name="adj1" fmla="val 17606664"/>
              <a:gd name="adj2" fmla="val 3382068"/>
            </a:avLst>
          </a:prstGeom>
          <a:ln>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1" name="TextBox 110"/>
          <p:cNvSpPr txBox="1"/>
          <p:nvPr/>
        </p:nvSpPr>
        <p:spPr>
          <a:xfrm>
            <a:off x="1852581" y="2889184"/>
            <a:ext cx="1146468" cy="215444"/>
          </a:xfrm>
          <a:prstGeom prst="rect">
            <a:avLst/>
          </a:prstGeom>
          <a:noFill/>
        </p:spPr>
        <p:txBody>
          <a:bodyPr wrap="none" rtlCol="0">
            <a:spAutoFit/>
          </a:bodyPr>
          <a:lstStyle/>
          <a:p>
            <a:r>
              <a:rPr lang="en-US" sz="800" dirty="0">
                <a:latin typeface="+mn-lt"/>
              </a:rPr>
              <a:t>Multi-link / Handover</a:t>
            </a:r>
          </a:p>
        </p:txBody>
      </p:sp>
      <p:sp>
        <p:nvSpPr>
          <p:cNvPr id="85" name="Oval 84"/>
          <p:cNvSpPr>
            <a:spLocks noChangeAspect="1"/>
          </p:cNvSpPr>
          <p:nvPr/>
        </p:nvSpPr>
        <p:spPr>
          <a:xfrm>
            <a:off x="2225830" y="1912102"/>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86" name="Oval 85"/>
          <p:cNvSpPr>
            <a:spLocks noChangeAspect="1"/>
          </p:cNvSpPr>
          <p:nvPr/>
        </p:nvSpPr>
        <p:spPr>
          <a:xfrm>
            <a:off x="2207896" y="3492178"/>
            <a:ext cx="372873" cy="372873"/>
          </a:xfrm>
          <a:prstGeom prst="ellipse">
            <a:avLst/>
          </a:prstGeom>
          <a:solidFill>
            <a:srgbClr val="FFFFFF"/>
          </a:solidFill>
          <a:ln w="12700" cap="flat" cmpd="sng" algn="ctr">
            <a:solidFill>
              <a:srgbClr val="2968AF"/>
            </a:solidFill>
            <a:prstDash val="solid"/>
          </a:ln>
          <a:effectLst/>
        </p:spPr>
        <p:txBody>
          <a:bodyPr lIns="0" tIns="0" rIns="0" bIns="0" rtlCol="0" anchor="ctr"/>
          <a:lstStyle/>
          <a:p>
            <a:pPr algn="ctr" defTabSz="609387">
              <a:defRPr/>
            </a:pPr>
            <a:r>
              <a:rPr lang="en-US" sz="800" kern="0" dirty="0">
                <a:solidFill>
                  <a:srgbClr val="2968AF"/>
                </a:solidFill>
                <a:latin typeface="Arial"/>
                <a:ea typeface=""/>
                <a:cs typeface=""/>
              </a:rPr>
              <a:t>AC-R</a:t>
            </a:r>
          </a:p>
        </p:txBody>
      </p:sp>
      <p:sp>
        <p:nvSpPr>
          <p:cNvPr id="76" name="Rounded Rectangle 75"/>
          <p:cNvSpPr/>
          <p:nvPr/>
        </p:nvSpPr>
        <p:spPr>
          <a:xfrm>
            <a:off x="3753874" y="1992443"/>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94" name="Rounded Rectangle 93"/>
          <p:cNvSpPr/>
          <p:nvPr/>
        </p:nvSpPr>
        <p:spPr>
          <a:xfrm>
            <a:off x="3777772" y="3447836"/>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95" name="Rounded Rectangle 94"/>
          <p:cNvSpPr/>
          <p:nvPr/>
        </p:nvSpPr>
        <p:spPr>
          <a:xfrm>
            <a:off x="6791309" y="3179390"/>
            <a:ext cx="518823"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0070C0"/>
                </a:solidFill>
              </a:rPr>
              <a:t>G/G-R</a:t>
            </a:r>
          </a:p>
        </p:txBody>
      </p:sp>
      <p:sp>
        <p:nvSpPr>
          <p:cNvPr id="97" name="Rounded Rectangle 96"/>
          <p:cNvSpPr/>
          <p:nvPr/>
        </p:nvSpPr>
        <p:spPr>
          <a:xfrm>
            <a:off x="6117251" y="1152528"/>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LISP MS/MR</a:t>
            </a:r>
            <a:endParaRPr lang="en-US" sz="1000" dirty="0">
              <a:solidFill>
                <a:srgbClr val="0070C0"/>
              </a:solidFill>
            </a:endParaRPr>
          </a:p>
        </p:txBody>
      </p:sp>
      <p:sp>
        <p:nvSpPr>
          <p:cNvPr id="98" name="TextBox 97"/>
          <p:cNvSpPr txBox="1"/>
          <p:nvPr/>
        </p:nvSpPr>
        <p:spPr>
          <a:xfrm>
            <a:off x="55967" y="1215487"/>
            <a:ext cx="1176925" cy="253916"/>
          </a:xfrm>
          <a:prstGeom prst="rect">
            <a:avLst/>
          </a:prstGeom>
          <a:noFill/>
        </p:spPr>
        <p:txBody>
          <a:bodyPr wrap="none" rtlCol="0">
            <a:spAutoFit/>
          </a:bodyPr>
          <a:lstStyle/>
          <a:p>
            <a:r>
              <a:rPr lang="en-US" sz="1000" dirty="0">
                <a:latin typeface="+mn-lt"/>
              </a:rPr>
              <a:t>IPv6 ICAO Net X</a:t>
            </a:r>
          </a:p>
        </p:txBody>
      </p:sp>
      <p:sp>
        <p:nvSpPr>
          <p:cNvPr id="100" name="TextBox 99"/>
          <p:cNvSpPr txBox="1"/>
          <p:nvPr/>
        </p:nvSpPr>
        <p:spPr>
          <a:xfrm>
            <a:off x="50744" y="2522124"/>
            <a:ext cx="1176925" cy="253916"/>
          </a:xfrm>
          <a:prstGeom prst="rect">
            <a:avLst/>
          </a:prstGeom>
          <a:noFill/>
        </p:spPr>
        <p:txBody>
          <a:bodyPr wrap="none" rtlCol="0">
            <a:spAutoFit/>
          </a:bodyPr>
          <a:lstStyle/>
          <a:p>
            <a:r>
              <a:rPr lang="en-US" sz="1000" dirty="0">
                <a:latin typeface="+mn-lt"/>
              </a:rPr>
              <a:t>IPv6 ICAO Net Y</a:t>
            </a:r>
          </a:p>
        </p:txBody>
      </p:sp>
      <p:sp>
        <p:nvSpPr>
          <p:cNvPr id="78" name="Rectangle 77"/>
          <p:cNvSpPr/>
          <p:nvPr/>
        </p:nvSpPr>
        <p:spPr>
          <a:xfrm>
            <a:off x="4400864" y="4199788"/>
            <a:ext cx="4550058" cy="923330"/>
          </a:xfrm>
          <a:prstGeom prst="rect">
            <a:avLst/>
          </a:prstGeom>
        </p:spPr>
        <p:txBody>
          <a:bodyPr wrap="square">
            <a:spAutoFit/>
          </a:bodyPr>
          <a:lstStyle/>
          <a:p>
            <a:r>
              <a:rPr lang="en-US" dirty="0"/>
              <a:t>A/G-R: Air/Ground Router (LISP XTR)     </a:t>
            </a:r>
          </a:p>
          <a:p>
            <a:r>
              <a:rPr lang="en-US" dirty="0"/>
              <a:t>G/G-R: Ground/Ground Router (LISP XTR)  </a:t>
            </a:r>
          </a:p>
          <a:p>
            <a:r>
              <a:rPr lang="en-US" dirty="0"/>
              <a:t>ATS-E: ATS End-system</a:t>
            </a:r>
          </a:p>
        </p:txBody>
      </p:sp>
      <p:sp>
        <p:nvSpPr>
          <p:cNvPr id="79" name="Rectangle 78"/>
          <p:cNvSpPr/>
          <p:nvPr/>
        </p:nvSpPr>
        <p:spPr>
          <a:xfrm>
            <a:off x="126266" y="4180134"/>
            <a:ext cx="4572000" cy="923330"/>
          </a:xfrm>
          <a:prstGeom prst="rect">
            <a:avLst/>
          </a:prstGeom>
        </p:spPr>
        <p:txBody>
          <a:bodyPr>
            <a:spAutoFit/>
          </a:bodyPr>
          <a:lstStyle/>
          <a:p>
            <a:r>
              <a:rPr lang="en-US" dirty="0"/>
              <a:t>AC-R: Access Ground Router      </a:t>
            </a:r>
          </a:p>
          <a:p>
            <a:r>
              <a:rPr lang="en-US" dirty="0"/>
              <a:t>A-R: Airborne Router      </a:t>
            </a:r>
          </a:p>
          <a:p>
            <a:r>
              <a:rPr lang="en-US" dirty="0"/>
              <a:t>A-E: Airborne End-system      </a:t>
            </a:r>
          </a:p>
        </p:txBody>
      </p:sp>
      <p:sp>
        <p:nvSpPr>
          <p:cNvPr id="71" name="Cloud 70">
            <a:extLst>
              <a:ext uri="{FF2B5EF4-FFF2-40B4-BE49-F238E27FC236}">
                <a16:creationId xmlns:a16="http://schemas.microsoft.com/office/drawing/2014/main" id="{17001F28-52F7-E94E-B0B7-D148E5F0DBF2}"/>
              </a:ext>
            </a:extLst>
          </p:cNvPr>
          <p:cNvSpPr/>
          <p:nvPr/>
        </p:nvSpPr>
        <p:spPr>
          <a:xfrm>
            <a:off x="4292920" y="1655645"/>
            <a:ext cx="1507537" cy="751090"/>
          </a:xfrm>
          <a:prstGeom prst="cloud">
            <a:avLst/>
          </a:prstGeom>
          <a:solidFill>
            <a:srgbClr val="FFFFFF">
              <a:alpha val="73725"/>
            </a:srgbClr>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B050"/>
                </a:solidFill>
              </a:rPr>
              <a:t>SP-A</a:t>
            </a:r>
          </a:p>
        </p:txBody>
      </p:sp>
      <p:sp>
        <p:nvSpPr>
          <p:cNvPr id="75" name="Cloud 74">
            <a:extLst>
              <a:ext uri="{FF2B5EF4-FFF2-40B4-BE49-F238E27FC236}">
                <a16:creationId xmlns:a16="http://schemas.microsoft.com/office/drawing/2014/main" id="{4B50A3D3-406E-DB40-8EE7-C53BFDEEF6AD}"/>
              </a:ext>
            </a:extLst>
          </p:cNvPr>
          <p:cNvSpPr/>
          <p:nvPr/>
        </p:nvSpPr>
        <p:spPr>
          <a:xfrm>
            <a:off x="6121124" y="2451336"/>
            <a:ext cx="1312148" cy="739940"/>
          </a:xfrm>
          <a:prstGeom prst="cloud">
            <a:avLst/>
          </a:prstGeom>
          <a:solidFill>
            <a:srgbClr val="FFFFFF">
              <a:alpha val="73725"/>
            </a:srgbClr>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B050"/>
                </a:solidFill>
              </a:rPr>
              <a:t>SP-C</a:t>
            </a:r>
          </a:p>
        </p:txBody>
      </p:sp>
      <p:sp>
        <p:nvSpPr>
          <p:cNvPr id="81" name="Cloud 80">
            <a:extLst>
              <a:ext uri="{FF2B5EF4-FFF2-40B4-BE49-F238E27FC236}">
                <a16:creationId xmlns:a16="http://schemas.microsoft.com/office/drawing/2014/main" id="{752D8FF2-B6AD-6249-AD38-8EBDC4B772EC}"/>
              </a:ext>
            </a:extLst>
          </p:cNvPr>
          <p:cNvSpPr/>
          <p:nvPr/>
        </p:nvSpPr>
        <p:spPr>
          <a:xfrm>
            <a:off x="4162083" y="2542812"/>
            <a:ext cx="1773638" cy="1085445"/>
          </a:xfrm>
          <a:prstGeom prst="cloud">
            <a:avLst/>
          </a:prstGeom>
          <a:solidFill>
            <a:srgbClr val="FFFFFF">
              <a:alpha val="73725"/>
            </a:srgbClr>
          </a:solidFill>
          <a:ln>
            <a:solidFill>
              <a:srgbClr val="00B05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400" dirty="0">
                <a:solidFill>
                  <a:srgbClr val="00B050"/>
                </a:solidFill>
              </a:rPr>
              <a:t>SP-B</a:t>
            </a:r>
          </a:p>
        </p:txBody>
      </p:sp>
    </p:spTree>
    <p:extLst>
      <p:ext uri="{BB962C8B-B14F-4D97-AF65-F5344CB8AC3E}">
        <p14:creationId xmlns:p14="http://schemas.microsoft.com/office/powerpoint/2010/main" val="142953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dissolve">
                                      <p:cBhvr>
                                        <p:cTn id="7" dur="500"/>
                                        <p:tgtEl>
                                          <p:spTgt spid="7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1"/>
                                        </p:tgtEl>
                                        <p:attrNameLst>
                                          <p:attrName>style.visibility</p:attrName>
                                        </p:attrNameLst>
                                      </p:cBhvr>
                                      <p:to>
                                        <p:strVal val="visible"/>
                                      </p:to>
                                    </p:set>
                                    <p:animEffect transition="in" filter="dissolve">
                                      <p:cBhvr>
                                        <p:cTn id="10" dur="500"/>
                                        <p:tgtEl>
                                          <p:spTgt spid="81"/>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5"/>
                                        </p:tgtEl>
                                        <p:attrNameLst>
                                          <p:attrName>style.visibility</p:attrName>
                                        </p:attrNameLst>
                                      </p:cBhvr>
                                      <p:to>
                                        <p:strVal val="visible"/>
                                      </p:to>
                                    </p:set>
                                    <p:animEffect transition="in" filter="dissolve">
                                      <p:cBhvr>
                                        <p:cTn id="13"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5" grpId="0" animBg="1"/>
      <p:bldP spid="81"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74" name="Cloud 173">
            <a:extLst>
              <a:ext uri="{FF2B5EF4-FFF2-40B4-BE49-F238E27FC236}">
                <a16:creationId xmlns:a16="http://schemas.microsoft.com/office/drawing/2014/main" id="{EE5E99C3-72B8-6C46-BA63-C47AE3F5F70A}"/>
              </a:ext>
            </a:extLst>
          </p:cNvPr>
          <p:cNvSpPr/>
          <p:nvPr/>
        </p:nvSpPr>
        <p:spPr>
          <a:xfrm>
            <a:off x="7799640" y="1177265"/>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175" name="Cloud 174">
            <a:extLst>
              <a:ext uri="{FF2B5EF4-FFF2-40B4-BE49-F238E27FC236}">
                <a16:creationId xmlns:a16="http://schemas.microsoft.com/office/drawing/2014/main" id="{42F15E9B-C51B-C44F-9B90-62EA8A9CDE2B}"/>
              </a:ext>
            </a:extLst>
          </p:cNvPr>
          <p:cNvSpPr/>
          <p:nvPr/>
        </p:nvSpPr>
        <p:spPr>
          <a:xfrm>
            <a:off x="140507" y="1295507"/>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3" name="Title 2"/>
          <p:cNvSpPr>
            <a:spLocks noGrp="1"/>
          </p:cNvSpPr>
          <p:nvPr>
            <p:ph type="title"/>
          </p:nvPr>
        </p:nvSpPr>
        <p:spPr/>
        <p:txBody>
          <a:bodyPr/>
          <a:lstStyle/>
          <a:p>
            <a:r>
              <a:rPr lang="en-US" dirty="0"/>
              <a:t>ICAO – </a:t>
            </a:r>
            <a:r>
              <a:rPr lang="en-US" dirty="0" err="1"/>
              <a:t>Uberlay</a:t>
            </a:r>
            <a:r>
              <a:rPr lang="en-US" dirty="0"/>
              <a:t> Structure</a:t>
            </a:r>
          </a:p>
        </p:txBody>
      </p:sp>
      <p:sp>
        <p:nvSpPr>
          <p:cNvPr id="31" name="Cloud 30"/>
          <p:cNvSpPr/>
          <p:nvPr/>
        </p:nvSpPr>
        <p:spPr>
          <a:xfrm>
            <a:off x="622984" y="1720668"/>
            <a:ext cx="3399241" cy="1546551"/>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A</a:t>
            </a:r>
          </a:p>
        </p:txBody>
      </p:sp>
      <p:grpSp>
        <p:nvGrpSpPr>
          <p:cNvPr id="32" name="Group 31"/>
          <p:cNvGrpSpPr/>
          <p:nvPr/>
        </p:nvGrpSpPr>
        <p:grpSpPr>
          <a:xfrm>
            <a:off x="1920425" y="1623272"/>
            <a:ext cx="426078" cy="420152"/>
            <a:chOff x="4381601" y="3173124"/>
            <a:chExt cx="473632" cy="473632"/>
          </a:xfrm>
          <a:solidFill>
            <a:srgbClr val="92D050"/>
          </a:solidFill>
        </p:grpSpPr>
        <p:sp>
          <p:nvSpPr>
            <p:cNvPr id="33" name="Oval 3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4" name="Picture 3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40" name="Group 39"/>
          <p:cNvGrpSpPr/>
          <p:nvPr/>
        </p:nvGrpSpPr>
        <p:grpSpPr>
          <a:xfrm>
            <a:off x="791858" y="2888707"/>
            <a:ext cx="426078" cy="420152"/>
            <a:chOff x="4381601" y="3173124"/>
            <a:chExt cx="473632" cy="473632"/>
          </a:xfrm>
        </p:grpSpPr>
        <p:sp>
          <p:nvSpPr>
            <p:cNvPr id="41" name="Oval 4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2" name="Picture 4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44" name="Group 43"/>
          <p:cNvGrpSpPr/>
          <p:nvPr/>
        </p:nvGrpSpPr>
        <p:grpSpPr>
          <a:xfrm>
            <a:off x="606315" y="1902220"/>
            <a:ext cx="426078" cy="420152"/>
            <a:chOff x="4381601" y="3173124"/>
            <a:chExt cx="473632" cy="473632"/>
          </a:xfrm>
        </p:grpSpPr>
        <p:sp>
          <p:nvSpPr>
            <p:cNvPr id="45" name="Oval 4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 name="Picture 45"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74" name="Cloud 73"/>
          <p:cNvSpPr/>
          <p:nvPr/>
        </p:nvSpPr>
        <p:spPr>
          <a:xfrm>
            <a:off x="5603275" y="1892907"/>
            <a:ext cx="2958671" cy="1523592"/>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B</a:t>
            </a:r>
          </a:p>
        </p:txBody>
      </p:sp>
      <p:grpSp>
        <p:nvGrpSpPr>
          <p:cNvPr id="75" name="Group 74"/>
          <p:cNvGrpSpPr/>
          <p:nvPr/>
        </p:nvGrpSpPr>
        <p:grpSpPr>
          <a:xfrm>
            <a:off x="8222010" y="1866237"/>
            <a:ext cx="426078" cy="420152"/>
            <a:chOff x="4381601" y="3173124"/>
            <a:chExt cx="473632" cy="473632"/>
          </a:xfrm>
        </p:grpSpPr>
        <p:sp>
          <p:nvSpPr>
            <p:cNvPr id="76" name="Oval 75"/>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9" name="Group 78"/>
          <p:cNvGrpSpPr/>
          <p:nvPr/>
        </p:nvGrpSpPr>
        <p:grpSpPr>
          <a:xfrm>
            <a:off x="8106559" y="2848362"/>
            <a:ext cx="426078" cy="420152"/>
            <a:chOff x="4381601" y="3173124"/>
            <a:chExt cx="473632" cy="473632"/>
          </a:xfrm>
        </p:grpSpPr>
        <p:sp>
          <p:nvSpPr>
            <p:cNvPr id="80" name="Oval 79"/>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1" name="Picture 8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87" name="Group 86"/>
          <p:cNvGrpSpPr/>
          <p:nvPr/>
        </p:nvGrpSpPr>
        <p:grpSpPr>
          <a:xfrm>
            <a:off x="7196990" y="1720668"/>
            <a:ext cx="426078" cy="420152"/>
            <a:chOff x="4381601" y="3173124"/>
            <a:chExt cx="473632" cy="473632"/>
          </a:xfrm>
          <a:solidFill>
            <a:srgbClr val="92D050"/>
          </a:solidFill>
        </p:grpSpPr>
        <p:sp>
          <p:nvSpPr>
            <p:cNvPr id="88" name="Oval 87"/>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9" name="Picture 88"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pic>
        <p:nvPicPr>
          <p:cNvPr id="459" name="Picture 458"/>
          <p:cNvPicPr>
            <a:picLocks noChangeAspect="1"/>
          </p:cNvPicPr>
          <p:nvPr/>
        </p:nvPicPr>
        <p:blipFill>
          <a:blip r:embed="rId4"/>
          <a:stretch>
            <a:fillRect/>
          </a:stretch>
        </p:blipFill>
        <p:spPr>
          <a:xfrm>
            <a:off x="457937" y="812032"/>
            <a:ext cx="667842" cy="667842"/>
          </a:xfrm>
          <a:prstGeom prst="rect">
            <a:avLst/>
          </a:prstGeom>
        </p:spPr>
      </p:pic>
      <p:grpSp>
        <p:nvGrpSpPr>
          <p:cNvPr id="460" name="Group 459"/>
          <p:cNvGrpSpPr/>
          <p:nvPr/>
        </p:nvGrpSpPr>
        <p:grpSpPr>
          <a:xfrm>
            <a:off x="693009" y="1162037"/>
            <a:ext cx="252689" cy="249175"/>
            <a:chOff x="4381601" y="3173124"/>
            <a:chExt cx="473632" cy="473632"/>
          </a:xfrm>
        </p:grpSpPr>
        <p:sp>
          <p:nvSpPr>
            <p:cNvPr id="461" name="Oval 46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2" name="Picture 46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64" name="Straight Connector 463"/>
          <p:cNvCxnSpPr>
            <a:stCxn id="45" idx="0"/>
            <a:endCxn id="461" idx="4"/>
          </p:cNvCxnSpPr>
          <p:nvPr/>
        </p:nvCxnSpPr>
        <p:spPr>
          <a:xfrm flipV="1">
            <a:off x="819354" y="1411212"/>
            <a:ext cx="0" cy="49100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0" name="Rounded Rectangle 109"/>
          <p:cNvSpPr/>
          <p:nvPr/>
        </p:nvSpPr>
        <p:spPr>
          <a:xfrm>
            <a:off x="196613" y="180145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2" name="Rounded Rectangle 111"/>
          <p:cNvSpPr/>
          <p:nvPr/>
        </p:nvSpPr>
        <p:spPr>
          <a:xfrm>
            <a:off x="8444457" y="1709022"/>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3" name="Rounded Rectangle 112"/>
          <p:cNvSpPr/>
          <p:nvPr/>
        </p:nvSpPr>
        <p:spPr>
          <a:xfrm>
            <a:off x="8398943" y="279003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14" name="Rounded Rectangle 113"/>
          <p:cNvSpPr/>
          <p:nvPr/>
        </p:nvSpPr>
        <p:spPr>
          <a:xfrm>
            <a:off x="389428" y="279826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sp>
        <p:nvSpPr>
          <p:cNvPr id="39" name="TextBox 38"/>
          <p:cNvSpPr txBox="1"/>
          <p:nvPr/>
        </p:nvSpPr>
        <p:spPr>
          <a:xfrm>
            <a:off x="187542" y="3233988"/>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97" name="TextBox 96"/>
          <p:cNvSpPr txBox="1"/>
          <p:nvPr/>
        </p:nvSpPr>
        <p:spPr>
          <a:xfrm>
            <a:off x="8299955" y="3219193"/>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47" name="Straight Arrow Connector 46"/>
          <p:cNvCxnSpPr>
            <a:stCxn id="45" idx="6"/>
            <a:endCxn id="33" idx="2"/>
          </p:cNvCxnSpPr>
          <p:nvPr/>
        </p:nvCxnSpPr>
        <p:spPr>
          <a:xfrm flipV="1">
            <a:off x="1032393" y="1833348"/>
            <a:ext cx="888032" cy="278948"/>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stCxn id="41" idx="7"/>
            <a:endCxn id="33" idx="3"/>
          </p:cNvCxnSpPr>
          <p:nvPr/>
        </p:nvCxnSpPr>
        <p:spPr>
          <a:xfrm flipV="1">
            <a:off x="1155538" y="1981894"/>
            <a:ext cx="827285" cy="968343"/>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cxnSpLocks/>
            <a:stCxn id="33" idx="5"/>
          </p:cNvCxnSpPr>
          <p:nvPr/>
        </p:nvCxnSpPr>
        <p:spPr>
          <a:xfrm>
            <a:off x="2284105" y="1981894"/>
            <a:ext cx="600256" cy="53378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76" idx="2"/>
            <a:endCxn id="88" idx="6"/>
          </p:cNvCxnSpPr>
          <p:nvPr/>
        </p:nvCxnSpPr>
        <p:spPr>
          <a:xfrm flipH="1" flipV="1">
            <a:off x="7623068" y="1930744"/>
            <a:ext cx="598942" cy="145569"/>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80" idx="1"/>
            <a:endCxn id="88" idx="5"/>
          </p:cNvCxnSpPr>
          <p:nvPr/>
        </p:nvCxnSpPr>
        <p:spPr>
          <a:xfrm flipH="1" flipV="1">
            <a:off x="7560670" y="2079290"/>
            <a:ext cx="608287" cy="830602"/>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a:stCxn id="88" idx="3"/>
            <a:endCxn id="436" idx="6"/>
          </p:cNvCxnSpPr>
          <p:nvPr/>
        </p:nvCxnSpPr>
        <p:spPr>
          <a:xfrm flipH="1">
            <a:off x="6722204" y="2079290"/>
            <a:ext cx="537184" cy="18978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25" name="Rounded Rectangle 124"/>
          <p:cNvSpPr/>
          <p:nvPr/>
        </p:nvSpPr>
        <p:spPr>
          <a:xfrm>
            <a:off x="2540354" y="284192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sp>
        <p:nvSpPr>
          <p:cNvPr id="126" name="Rounded Rectangle 125"/>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sp>
        <p:nvSpPr>
          <p:cNvPr id="71" name="Cloud 70">
            <a:extLst>
              <a:ext uri="{FF2B5EF4-FFF2-40B4-BE49-F238E27FC236}">
                <a16:creationId xmlns:a16="http://schemas.microsoft.com/office/drawing/2014/main" id="{82D7E77E-572A-0547-A05B-72D6FAEF985C}"/>
              </a:ext>
            </a:extLst>
          </p:cNvPr>
          <p:cNvSpPr/>
          <p:nvPr/>
        </p:nvSpPr>
        <p:spPr>
          <a:xfrm>
            <a:off x="4165237" y="3315394"/>
            <a:ext cx="2534490" cy="223501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600" dirty="0">
                <a:solidFill>
                  <a:schemeClr val="bg2">
                    <a:lumMod val="75000"/>
                  </a:schemeClr>
                </a:solidFill>
              </a:rPr>
              <a:t>CSP C</a:t>
            </a:r>
          </a:p>
        </p:txBody>
      </p:sp>
      <p:grpSp>
        <p:nvGrpSpPr>
          <p:cNvPr id="72" name="Group 71">
            <a:extLst>
              <a:ext uri="{FF2B5EF4-FFF2-40B4-BE49-F238E27FC236}">
                <a16:creationId xmlns:a16="http://schemas.microsoft.com/office/drawing/2014/main" id="{805134E7-79C0-AE4C-9B95-19643C7E3F63}"/>
              </a:ext>
            </a:extLst>
          </p:cNvPr>
          <p:cNvGrpSpPr/>
          <p:nvPr/>
        </p:nvGrpSpPr>
        <p:grpSpPr>
          <a:xfrm>
            <a:off x="6479793" y="4187852"/>
            <a:ext cx="426078" cy="420152"/>
            <a:chOff x="4381601" y="3173124"/>
            <a:chExt cx="473632" cy="473632"/>
          </a:xfrm>
        </p:grpSpPr>
        <p:sp>
          <p:nvSpPr>
            <p:cNvPr id="73" name="Oval 72">
              <a:extLst>
                <a:ext uri="{FF2B5EF4-FFF2-40B4-BE49-F238E27FC236}">
                  <a16:creationId xmlns:a16="http://schemas.microsoft.com/office/drawing/2014/main" id="{7FBB1157-CDF3-E14D-99CC-0BF29E3E4EA7}"/>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5" name="Picture 84" descr="router arrows.emf">
              <a:extLst>
                <a:ext uri="{FF2B5EF4-FFF2-40B4-BE49-F238E27FC236}">
                  <a16:creationId xmlns:a16="http://schemas.microsoft.com/office/drawing/2014/main" id="{6F6EC819-C1FF-BC4E-BC22-4612B2168D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86" name="Group 85">
            <a:extLst>
              <a:ext uri="{FF2B5EF4-FFF2-40B4-BE49-F238E27FC236}">
                <a16:creationId xmlns:a16="http://schemas.microsoft.com/office/drawing/2014/main" id="{5F8C13B3-F693-B74F-8F76-ACDD75B35AB2}"/>
              </a:ext>
            </a:extLst>
          </p:cNvPr>
          <p:cNvGrpSpPr/>
          <p:nvPr/>
        </p:nvGrpSpPr>
        <p:grpSpPr>
          <a:xfrm>
            <a:off x="6244340" y="4840884"/>
            <a:ext cx="426078" cy="420152"/>
            <a:chOff x="4381601" y="3173124"/>
            <a:chExt cx="473632" cy="473632"/>
          </a:xfrm>
        </p:grpSpPr>
        <p:sp>
          <p:nvSpPr>
            <p:cNvPr id="90" name="Oval 89">
              <a:extLst>
                <a:ext uri="{FF2B5EF4-FFF2-40B4-BE49-F238E27FC236}">
                  <a16:creationId xmlns:a16="http://schemas.microsoft.com/office/drawing/2014/main" id="{BD1A6E74-6D5E-9042-8723-42065723309A}"/>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1" name="Picture 90" descr="router arrows.emf">
              <a:extLst>
                <a:ext uri="{FF2B5EF4-FFF2-40B4-BE49-F238E27FC236}">
                  <a16:creationId xmlns:a16="http://schemas.microsoft.com/office/drawing/2014/main" id="{3D1711E3-C292-704C-B995-DC2B0DA8F9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2" name="Group 91">
            <a:extLst>
              <a:ext uri="{FF2B5EF4-FFF2-40B4-BE49-F238E27FC236}">
                <a16:creationId xmlns:a16="http://schemas.microsoft.com/office/drawing/2014/main" id="{DF184454-C4D3-D942-965D-64BCEF1B3C3C}"/>
              </a:ext>
            </a:extLst>
          </p:cNvPr>
          <p:cNvGrpSpPr/>
          <p:nvPr/>
        </p:nvGrpSpPr>
        <p:grpSpPr>
          <a:xfrm>
            <a:off x="5709192" y="3923568"/>
            <a:ext cx="426078" cy="420152"/>
            <a:chOff x="4381601" y="3173124"/>
            <a:chExt cx="473632" cy="473632"/>
          </a:xfrm>
          <a:solidFill>
            <a:srgbClr val="92D050"/>
          </a:solidFill>
        </p:grpSpPr>
        <p:sp>
          <p:nvSpPr>
            <p:cNvPr id="93" name="Oval 92">
              <a:extLst>
                <a:ext uri="{FF2B5EF4-FFF2-40B4-BE49-F238E27FC236}">
                  <a16:creationId xmlns:a16="http://schemas.microsoft.com/office/drawing/2014/main" id="{4894A8C1-8741-A549-B53E-7089EA7E7A11}"/>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4" name="Picture 93" descr="router arrows.emf">
              <a:extLst>
                <a:ext uri="{FF2B5EF4-FFF2-40B4-BE49-F238E27FC236}">
                  <a16:creationId xmlns:a16="http://schemas.microsoft.com/office/drawing/2014/main" id="{C24A5E40-F3E8-7342-A2EB-E1DD2072EE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99" name="Rounded Rectangle 98">
            <a:extLst>
              <a:ext uri="{FF2B5EF4-FFF2-40B4-BE49-F238E27FC236}">
                <a16:creationId xmlns:a16="http://schemas.microsoft.com/office/drawing/2014/main" id="{792ABF05-6190-2D4B-8A1B-78FC992A3772}"/>
              </a:ext>
            </a:extLst>
          </p:cNvPr>
          <p:cNvSpPr/>
          <p:nvPr/>
        </p:nvSpPr>
        <p:spPr>
          <a:xfrm>
            <a:off x="6702240" y="403063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01" name="Rounded Rectangle 100">
            <a:extLst>
              <a:ext uri="{FF2B5EF4-FFF2-40B4-BE49-F238E27FC236}">
                <a16:creationId xmlns:a16="http://schemas.microsoft.com/office/drawing/2014/main" id="{4B081EB7-C0EA-BE4F-AE17-12A5D56E1AB1}"/>
              </a:ext>
            </a:extLst>
          </p:cNvPr>
          <p:cNvSpPr/>
          <p:nvPr/>
        </p:nvSpPr>
        <p:spPr>
          <a:xfrm>
            <a:off x="6536724" y="4782559"/>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02" name="TextBox 101">
            <a:extLst>
              <a:ext uri="{FF2B5EF4-FFF2-40B4-BE49-F238E27FC236}">
                <a16:creationId xmlns:a16="http://schemas.microsoft.com/office/drawing/2014/main" id="{DCF42699-6C97-C34E-830F-A6D59A9E68A1}"/>
              </a:ext>
            </a:extLst>
          </p:cNvPr>
          <p:cNvSpPr txBox="1"/>
          <p:nvPr/>
        </p:nvSpPr>
        <p:spPr>
          <a:xfrm>
            <a:off x="6437736" y="5211715"/>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103" name="Straight Arrow Connector 102">
            <a:extLst>
              <a:ext uri="{FF2B5EF4-FFF2-40B4-BE49-F238E27FC236}">
                <a16:creationId xmlns:a16="http://schemas.microsoft.com/office/drawing/2014/main" id="{DD843A65-75E1-F545-B48E-912C8754DA86}"/>
              </a:ext>
            </a:extLst>
          </p:cNvPr>
          <p:cNvCxnSpPr>
            <a:stCxn id="73" idx="2"/>
            <a:endCxn id="93" idx="6"/>
          </p:cNvCxnSpPr>
          <p:nvPr/>
        </p:nvCxnSpPr>
        <p:spPr>
          <a:xfrm flipH="1" flipV="1">
            <a:off x="6135270" y="4133644"/>
            <a:ext cx="344523" cy="264284"/>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F131695D-3371-5442-999D-BA7E2FC99A62}"/>
              </a:ext>
            </a:extLst>
          </p:cNvPr>
          <p:cNvCxnSpPr>
            <a:stCxn id="90" idx="1"/>
            <a:endCxn id="93" idx="5"/>
          </p:cNvCxnSpPr>
          <p:nvPr/>
        </p:nvCxnSpPr>
        <p:spPr>
          <a:xfrm flipH="1" flipV="1">
            <a:off x="6072872" y="4282190"/>
            <a:ext cx="233866" cy="620224"/>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396FE3E7-442A-5D4F-B478-D8249C13C1C9}"/>
              </a:ext>
            </a:extLst>
          </p:cNvPr>
          <p:cNvCxnSpPr>
            <a:cxnSpLocks/>
            <a:stCxn id="93" idx="1"/>
            <a:endCxn id="96" idx="6"/>
          </p:cNvCxnSpPr>
          <p:nvPr/>
        </p:nvCxnSpPr>
        <p:spPr>
          <a:xfrm flipH="1" flipV="1">
            <a:off x="5307871" y="3822689"/>
            <a:ext cx="463719" cy="162409"/>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08" name="Rounded Rectangle 107">
            <a:extLst>
              <a:ext uri="{FF2B5EF4-FFF2-40B4-BE49-F238E27FC236}">
                <a16:creationId xmlns:a16="http://schemas.microsoft.com/office/drawing/2014/main" id="{124A9578-45F7-8F44-8D62-5CE594863BC4}"/>
              </a:ext>
            </a:extLst>
          </p:cNvPr>
          <p:cNvSpPr/>
          <p:nvPr/>
        </p:nvSpPr>
        <p:spPr>
          <a:xfrm>
            <a:off x="4808782" y="400348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RTR-S</a:t>
            </a:r>
          </a:p>
        </p:txBody>
      </p:sp>
      <p:grpSp>
        <p:nvGrpSpPr>
          <p:cNvPr id="442" name="Group 441"/>
          <p:cNvGrpSpPr/>
          <p:nvPr/>
        </p:nvGrpSpPr>
        <p:grpSpPr>
          <a:xfrm>
            <a:off x="4443607" y="1771336"/>
            <a:ext cx="426078" cy="420152"/>
            <a:chOff x="4381601" y="3173124"/>
            <a:chExt cx="473632" cy="473632"/>
          </a:xfrm>
          <a:solidFill>
            <a:srgbClr val="92D050"/>
          </a:solidFill>
        </p:grpSpPr>
        <p:sp>
          <p:nvSpPr>
            <p:cNvPr id="443" name="Oval 44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44" name="Picture 44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78" name="Curved Connector 77"/>
          <p:cNvCxnSpPr>
            <a:stCxn id="436" idx="0"/>
            <a:endCxn id="443" idx="7"/>
          </p:cNvCxnSpPr>
          <p:nvPr/>
        </p:nvCxnSpPr>
        <p:spPr>
          <a:xfrm rot="16200000" flipV="1">
            <a:off x="5545159" y="1094995"/>
            <a:ext cx="226135" cy="1701878"/>
          </a:xfrm>
          <a:prstGeom prst="curvedConnector3">
            <a:avLst>
              <a:gd name="adj1" fmla="val 228299"/>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urved Connector 67"/>
          <p:cNvCxnSpPr>
            <a:cxnSpLocks/>
            <a:stCxn id="37" idx="0"/>
            <a:endCxn id="443" idx="1"/>
          </p:cNvCxnSpPr>
          <p:nvPr/>
        </p:nvCxnSpPr>
        <p:spPr>
          <a:xfrm rot="5400000" flipH="1" flipV="1">
            <a:off x="3372762" y="1271244"/>
            <a:ext cx="571620" cy="1694865"/>
          </a:xfrm>
          <a:prstGeom prst="curvedConnector3">
            <a:avLst>
              <a:gd name="adj1" fmla="val 150756"/>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BECB515B-B6A2-4944-A5D3-00CD0C54C60C}"/>
              </a:ext>
            </a:extLst>
          </p:cNvPr>
          <p:cNvGrpSpPr/>
          <p:nvPr/>
        </p:nvGrpSpPr>
        <p:grpSpPr>
          <a:xfrm>
            <a:off x="4881793" y="3612613"/>
            <a:ext cx="426078" cy="420152"/>
            <a:chOff x="4381601" y="3173124"/>
            <a:chExt cx="473632" cy="473632"/>
          </a:xfrm>
          <a:solidFill>
            <a:srgbClr val="FF0000"/>
          </a:solidFill>
        </p:grpSpPr>
        <p:sp>
          <p:nvSpPr>
            <p:cNvPr id="96" name="Oval 95">
              <a:extLst>
                <a:ext uri="{FF2B5EF4-FFF2-40B4-BE49-F238E27FC236}">
                  <a16:creationId xmlns:a16="http://schemas.microsoft.com/office/drawing/2014/main" id="{9CF18B92-95BD-3443-AAF3-D11555443FC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8" name="Picture 97" descr="router arrows.emf">
              <a:extLst>
                <a:ext uri="{FF2B5EF4-FFF2-40B4-BE49-F238E27FC236}">
                  <a16:creationId xmlns:a16="http://schemas.microsoft.com/office/drawing/2014/main" id="{8F460261-A0D4-2D4B-8EE5-992501381C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36" name="Group 35"/>
          <p:cNvGrpSpPr/>
          <p:nvPr/>
        </p:nvGrpSpPr>
        <p:grpSpPr>
          <a:xfrm>
            <a:off x="2598101" y="2404486"/>
            <a:ext cx="426078" cy="420152"/>
            <a:chOff x="4381601" y="3173124"/>
            <a:chExt cx="473632" cy="473632"/>
          </a:xfrm>
          <a:solidFill>
            <a:srgbClr val="FF0000"/>
          </a:solidFill>
        </p:grpSpPr>
        <p:sp>
          <p:nvSpPr>
            <p:cNvPr id="37" name="Oval 3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8" name="Picture 3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435" name="Group 434"/>
          <p:cNvGrpSpPr/>
          <p:nvPr/>
        </p:nvGrpSpPr>
        <p:grpSpPr>
          <a:xfrm>
            <a:off x="6296126" y="2059001"/>
            <a:ext cx="426078" cy="420152"/>
            <a:chOff x="4381601" y="3173124"/>
            <a:chExt cx="473632" cy="473632"/>
          </a:xfrm>
          <a:solidFill>
            <a:srgbClr val="FF0000"/>
          </a:solidFill>
        </p:grpSpPr>
        <p:sp>
          <p:nvSpPr>
            <p:cNvPr id="436" name="Oval 435"/>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37" name="Picture 43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35" name="Straight Arrow Connector 34">
            <a:extLst>
              <a:ext uri="{FF2B5EF4-FFF2-40B4-BE49-F238E27FC236}">
                <a16:creationId xmlns:a16="http://schemas.microsoft.com/office/drawing/2014/main" id="{91DCC803-7E61-F64F-8893-4B5A8FA574E3}"/>
              </a:ext>
            </a:extLst>
          </p:cNvPr>
          <p:cNvCxnSpPr>
            <a:cxnSpLocks/>
          </p:cNvCxnSpPr>
          <p:nvPr/>
        </p:nvCxnSpPr>
        <p:spPr>
          <a:xfrm>
            <a:off x="3471466" y="2945015"/>
            <a:ext cx="947704" cy="905734"/>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133E4DE9-27D4-FC44-89A7-4B41EFF66CC7}"/>
              </a:ext>
            </a:extLst>
          </p:cNvPr>
          <p:cNvCxnSpPr>
            <a:cxnSpLocks/>
          </p:cNvCxnSpPr>
          <p:nvPr/>
        </p:nvCxnSpPr>
        <p:spPr>
          <a:xfrm>
            <a:off x="4025340" y="2301628"/>
            <a:ext cx="1548260" cy="231905"/>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E3D91033-2B8D-CA4D-9C14-F5E095878CB8}"/>
              </a:ext>
            </a:extLst>
          </p:cNvPr>
          <p:cNvCxnSpPr>
            <a:cxnSpLocks/>
          </p:cNvCxnSpPr>
          <p:nvPr/>
        </p:nvCxnSpPr>
        <p:spPr>
          <a:xfrm flipV="1">
            <a:off x="5452242" y="3021958"/>
            <a:ext cx="221193" cy="235392"/>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50DEDEB1-023C-724C-B72B-5E3794A259CB}"/>
              </a:ext>
            </a:extLst>
          </p:cNvPr>
          <p:cNvCxnSpPr>
            <a:cxnSpLocks/>
          </p:cNvCxnSpPr>
          <p:nvPr/>
        </p:nvCxnSpPr>
        <p:spPr>
          <a:xfrm>
            <a:off x="423741" y="4281159"/>
            <a:ext cx="468977" cy="0"/>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E3371432-1123-6C4E-8CCE-27A1943E7E83}"/>
              </a:ext>
            </a:extLst>
          </p:cNvPr>
          <p:cNvSpPr txBox="1"/>
          <p:nvPr/>
        </p:nvSpPr>
        <p:spPr>
          <a:xfrm>
            <a:off x="998983" y="4084453"/>
            <a:ext cx="2661306" cy="369332"/>
          </a:xfrm>
          <a:prstGeom prst="rect">
            <a:avLst/>
          </a:prstGeom>
          <a:noFill/>
        </p:spPr>
        <p:txBody>
          <a:bodyPr wrap="none" rtlCol="0">
            <a:spAutoFit/>
          </a:bodyPr>
          <a:lstStyle/>
          <a:p>
            <a:r>
              <a:rPr lang="en-US" b="1" dirty="0">
                <a:latin typeface="+mn-lt"/>
              </a:rPr>
              <a:t>Underlay</a:t>
            </a:r>
            <a:r>
              <a:rPr lang="en-US" dirty="0">
                <a:latin typeface="+mn-lt"/>
              </a:rPr>
              <a:t> Inter AS EBGP</a:t>
            </a:r>
          </a:p>
        </p:txBody>
      </p:sp>
      <p:sp>
        <p:nvSpPr>
          <p:cNvPr id="53" name="TextBox 52">
            <a:extLst>
              <a:ext uri="{FF2B5EF4-FFF2-40B4-BE49-F238E27FC236}">
                <a16:creationId xmlns:a16="http://schemas.microsoft.com/office/drawing/2014/main" id="{D5A787FB-DBF9-3C4E-BCAD-430D2B41DB3E}"/>
              </a:ext>
            </a:extLst>
          </p:cNvPr>
          <p:cNvSpPr txBox="1"/>
          <p:nvPr/>
        </p:nvSpPr>
        <p:spPr>
          <a:xfrm>
            <a:off x="1026406" y="4489936"/>
            <a:ext cx="3102131" cy="369332"/>
          </a:xfrm>
          <a:prstGeom prst="rect">
            <a:avLst/>
          </a:prstGeom>
          <a:noFill/>
        </p:spPr>
        <p:txBody>
          <a:bodyPr wrap="none" rtlCol="0">
            <a:spAutoFit/>
          </a:bodyPr>
          <a:lstStyle/>
          <a:p>
            <a:r>
              <a:rPr lang="en-US" b="1" dirty="0" err="1">
                <a:latin typeface="+mn-lt"/>
              </a:rPr>
              <a:t>Uberlay</a:t>
            </a:r>
            <a:r>
              <a:rPr lang="en-US" dirty="0">
                <a:latin typeface="+mn-lt"/>
              </a:rPr>
              <a:t> LISP MS Federation</a:t>
            </a:r>
          </a:p>
        </p:txBody>
      </p:sp>
      <p:sp>
        <p:nvSpPr>
          <p:cNvPr id="54" name="TextBox 53">
            <a:extLst>
              <a:ext uri="{FF2B5EF4-FFF2-40B4-BE49-F238E27FC236}">
                <a16:creationId xmlns:a16="http://schemas.microsoft.com/office/drawing/2014/main" id="{AFB3D7C5-BCEB-9C46-8469-F49B0D3D18FA}"/>
              </a:ext>
            </a:extLst>
          </p:cNvPr>
          <p:cNvSpPr txBox="1"/>
          <p:nvPr/>
        </p:nvSpPr>
        <p:spPr>
          <a:xfrm>
            <a:off x="3299573" y="3283421"/>
            <a:ext cx="545342" cy="261610"/>
          </a:xfrm>
          <a:prstGeom prst="rect">
            <a:avLst/>
          </a:prstGeom>
          <a:noFill/>
        </p:spPr>
        <p:txBody>
          <a:bodyPr wrap="none" rtlCol="0">
            <a:spAutoFit/>
          </a:bodyPr>
          <a:lstStyle/>
          <a:p>
            <a:r>
              <a:rPr lang="en-US" sz="1100" dirty="0">
                <a:solidFill>
                  <a:srgbClr val="C00000"/>
                </a:solidFill>
                <a:latin typeface="+mn-lt"/>
              </a:rPr>
              <a:t>EBGP</a:t>
            </a:r>
          </a:p>
        </p:txBody>
      </p:sp>
      <p:sp>
        <p:nvSpPr>
          <p:cNvPr id="142" name="TextBox 141">
            <a:extLst>
              <a:ext uri="{FF2B5EF4-FFF2-40B4-BE49-F238E27FC236}">
                <a16:creationId xmlns:a16="http://schemas.microsoft.com/office/drawing/2014/main" id="{E5C61AB3-069D-F84A-A55F-76A653059C3B}"/>
              </a:ext>
            </a:extLst>
          </p:cNvPr>
          <p:cNvSpPr txBox="1"/>
          <p:nvPr/>
        </p:nvSpPr>
        <p:spPr>
          <a:xfrm>
            <a:off x="5547544" y="3141802"/>
            <a:ext cx="545342" cy="261610"/>
          </a:xfrm>
          <a:prstGeom prst="rect">
            <a:avLst/>
          </a:prstGeom>
          <a:noFill/>
        </p:spPr>
        <p:txBody>
          <a:bodyPr wrap="none" rtlCol="0">
            <a:spAutoFit/>
          </a:bodyPr>
          <a:lstStyle/>
          <a:p>
            <a:r>
              <a:rPr lang="en-US" sz="1100" dirty="0">
                <a:solidFill>
                  <a:srgbClr val="C00000"/>
                </a:solidFill>
                <a:latin typeface="+mn-lt"/>
              </a:rPr>
              <a:t>EBGP</a:t>
            </a:r>
          </a:p>
        </p:txBody>
      </p:sp>
      <p:sp>
        <p:nvSpPr>
          <p:cNvPr id="127" name="TextBox 126">
            <a:extLst>
              <a:ext uri="{FF2B5EF4-FFF2-40B4-BE49-F238E27FC236}">
                <a16:creationId xmlns:a16="http://schemas.microsoft.com/office/drawing/2014/main" id="{8C71FE1E-FE68-3D4F-9F61-8203854C2370}"/>
              </a:ext>
            </a:extLst>
          </p:cNvPr>
          <p:cNvSpPr txBox="1"/>
          <p:nvPr/>
        </p:nvSpPr>
        <p:spPr>
          <a:xfrm>
            <a:off x="4485721" y="2448042"/>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43" name="Group 142">
            <a:extLst>
              <a:ext uri="{FF2B5EF4-FFF2-40B4-BE49-F238E27FC236}">
                <a16:creationId xmlns:a16="http://schemas.microsoft.com/office/drawing/2014/main" id="{78511709-796E-F445-9BB8-D5F7AD865722}"/>
              </a:ext>
            </a:extLst>
          </p:cNvPr>
          <p:cNvGrpSpPr/>
          <p:nvPr/>
        </p:nvGrpSpPr>
        <p:grpSpPr>
          <a:xfrm>
            <a:off x="5546326" y="2447761"/>
            <a:ext cx="251410" cy="247913"/>
            <a:chOff x="4381601" y="3173124"/>
            <a:chExt cx="473632" cy="473632"/>
          </a:xfrm>
          <a:solidFill>
            <a:srgbClr val="92D050"/>
          </a:solidFill>
        </p:grpSpPr>
        <p:sp>
          <p:nvSpPr>
            <p:cNvPr id="144" name="Oval 143">
              <a:extLst>
                <a:ext uri="{FF2B5EF4-FFF2-40B4-BE49-F238E27FC236}">
                  <a16:creationId xmlns:a16="http://schemas.microsoft.com/office/drawing/2014/main" id="{94144E3C-7579-A74A-BDFE-C6D3B2D51F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5" name="Picture 144" descr="router arrows.emf">
              <a:extLst>
                <a:ext uri="{FF2B5EF4-FFF2-40B4-BE49-F238E27FC236}">
                  <a16:creationId xmlns:a16="http://schemas.microsoft.com/office/drawing/2014/main" id="{0146244E-03DA-C947-B3C1-57D64E6A40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6" name="Group 145">
            <a:extLst>
              <a:ext uri="{FF2B5EF4-FFF2-40B4-BE49-F238E27FC236}">
                <a16:creationId xmlns:a16="http://schemas.microsoft.com/office/drawing/2014/main" id="{36CDFC15-66F0-4340-A612-C22C03976C5B}"/>
              </a:ext>
            </a:extLst>
          </p:cNvPr>
          <p:cNvGrpSpPr/>
          <p:nvPr/>
        </p:nvGrpSpPr>
        <p:grpSpPr>
          <a:xfrm>
            <a:off x="3823868" y="2161469"/>
            <a:ext cx="251410" cy="247913"/>
            <a:chOff x="4381601" y="3173124"/>
            <a:chExt cx="473632" cy="473632"/>
          </a:xfrm>
          <a:solidFill>
            <a:srgbClr val="92D050"/>
          </a:solidFill>
        </p:grpSpPr>
        <p:sp>
          <p:nvSpPr>
            <p:cNvPr id="147" name="Oval 146">
              <a:extLst>
                <a:ext uri="{FF2B5EF4-FFF2-40B4-BE49-F238E27FC236}">
                  <a16:creationId xmlns:a16="http://schemas.microsoft.com/office/drawing/2014/main" id="{9929FF62-F42D-A84E-B3D2-F5BE1D86469A}"/>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8" name="Picture 147" descr="router arrows.emf">
              <a:extLst>
                <a:ext uri="{FF2B5EF4-FFF2-40B4-BE49-F238E27FC236}">
                  <a16:creationId xmlns:a16="http://schemas.microsoft.com/office/drawing/2014/main" id="{3C7CD606-32B9-F240-8927-93949E16A0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9" name="Group 148">
            <a:extLst>
              <a:ext uri="{FF2B5EF4-FFF2-40B4-BE49-F238E27FC236}">
                <a16:creationId xmlns:a16="http://schemas.microsoft.com/office/drawing/2014/main" id="{E4D8CC20-F2BE-1E4F-BFF6-35F15AF743E2}"/>
              </a:ext>
            </a:extLst>
          </p:cNvPr>
          <p:cNvGrpSpPr/>
          <p:nvPr/>
        </p:nvGrpSpPr>
        <p:grpSpPr>
          <a:xfrm>
            <a:off x="5617669" y="2841921"/>
            <a:ext cx="251410" cy="247913"/>
            <a:chOff x="4381601" y="3173124"/>
            <a:chExt cx="473632" cy="473632"/>
          </a:xfrm>
          <a:solidFill>
            <a:srgbClr val="92D050"/>
          </a:solidFill>
        </p:grpSpPr>
        <p:sp>
          <p:nvSpPr>
            <p:cNvPr id="150" name="Oval 149">
              <a:extLst>
                <a:ext uri="{FF2B5EF4-FFF2-40B4-BE49-F238E27FC236}">
                  <a16:creationId xmlns:a16="http://schemas.microsoft.com/office/drawing/2014/main" id="{9809FE28-9331-7749-8499-6F94E633CF8D}"/>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1" name="Picture 150" descr="router arrows.emf">
              <a:extLst>
                <a:ext uri="{FF2B5EF4-FFF2-40B4-BE49-F238E27FC236}">
                  <a16:creationId xmlns:a16="http://schemas.microsoft.com/office/drawing/2014/main" id="{E2202F72-916D-634A-A89F-33A9FB24F0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2" name="Group 151">
            <a:extLst>
              <a:ext uri="{FF2B5EF4-FFF2-40B4-BE49-F238E27FC236}">
                <a16:creationId xmlns:a16="http://schemas.microsoft.com/office/drawing/2014/main" id="{A993D861-B595-7D45-9CC4-14E19E310EFD}"/>
              </a:ext>
            </a:extLst>
          </p:cNvPr>
          <p:cNvGrpSpPr/>
          <p:nvPr/>
        </p:nvGrpSpPr>
        <p:grpSpPr>
          <a:xfrm>
            <a:off x="5276383" y="3222437"/>
            <a:ext cx="251410" cy="247913"/>
            <a:chOff x="4381601" y="3173124"/>
            <a:chExt cx="473632" cy="473632"/>
          </a:xfrm>
          <a:solidFill>
            <a:srgbClr val="92D050"/>
          </a:solidFill>
        </p:grpSpPr>
        <p:sp>
          <p:nvSpPr>
            <p:cNvPr id="153" name="Oval 152">
              <a:extLst>
                <a:ext uri="{FF2B5EF4-FFF2-40B4-BE49-F238E27FC236}">
                  <a16:creationId xmlns:a16="http://schemas.microsoft.com/office/drawing/2014/main" id="{94C79BDB-2073-B34B-94BF-29FA5BF4329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4" name="Picture 153" descr="router arrows.emf">
              <a:extLst>
                <a:ext uri="{FF2B5EF4-FFF2-40B4-BE49-F238E27FC236}">
                  <a16:creationId xmlns:a16="http://schemas.microsoft.com/office/drawing/2014/main" id="{2B267C3F-3704-2441-A9D9-C827AC399B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5" name="Group 154">
            <a:extLst>
              <a:ext uri="{FF2B5EF4-FFF2-40B4-BE49-F238E27FC236}">
                <a16:creationId xmlns:a16="http://schemas.microsoft.com/office/drawing/2014/main" id="{D2B59859-170C-8242-A3DD-EAA3CD0513CA}"/>
              </a:ext>
            </a:extLst>
          </p:cNvPr>
          <p:cNvGrpSpPr/>
          <p:nvPr/>
        </p:nvGrpSpPr>
        <p:grpSpPr>
          <a:xfrm>
            <a:off x="4368558" y="3802463"/>
            <a:ext cx="251410" cy="247913"/>
            <a:chOff x="4381601" y="3173124"/>
            <a:chExt cx="473632" cy="473632"/>
          </a:xfrm>
          <a:solidFill>
            <a:srgbClr val="92D050"/>
          </a:solidFill>
        </p:grpSpPr>
        <p:sp>
          <p:nvSpPr>
            <p:cNvPr id="156" name="Oval 155">
              <a:extLst>
                <a:ext uri="{FF2B5EF4-FFF2-40B4-BE49-F238E27FC236}">
                  <a16:creationId xmlns:a16="http://schemas.microsoft.com/office/drawing/2014/main" id="{FD72E89C-4390-C24A-9DED-2BBB43FE833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7" name="Picture 156" descr="router arrows.emf">
              <a:extLst>
                <a:ext uri="{FF2B5EF4-FFF2-40B4-BE49-F238E27FC236}">
                  <a16:creationId xmlns:a16="http://schemas.microsoft.com/office/drawing/2014/main" id="{AAC3BC14-B805-6A43-AB81-23147F8A66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8" name="Group 157">
            <a:extLst>
              <a:ext uri="{FF2B5EF4-FFF2-40B4-BE49-F238E27FC236}">
                <a16:creationId xmlns:a16="http://schemas.microsoft.com/office/drawing/2014/main" id="{8AA8004C-537D-9E47-A9BC-8E0C4EB072BF}"/>
              </a:ext>
            </a:extLst>
          </p:cNvPr>
          <p:cNvGrpSpPr/>
          <p:nvPr/>
        </p:nvGrpSpPr>
        <p:grpSpPr>
          <a:xfrm>
            <a:off x="3293218" y="2757295"/>
            <a:ext cx="251410" cy="247913"/>
            <a:chOff x="4381601" y="3173124"/>
            <a:chExt cx="473632" cy="473632"/>
          </a:xfrm>
          <a:solidFill>
            <a:srgbClr val="92D050"/>
          </a:solidFill>
        </p:grpSpPr>
        <p:sp>
          <p:nvSpPr>
            <p:cNvPr id="159" name="Oval 158">
              <a:extLst>
                <a:ext uri="{FF2B5EF4-FFF2-40B4-BE49-F238E27FC236}">
                  <a16:creationId xmlns:a16="http://schemas.microsoft.com/office/drawing/2014/main" id="{480122B0-25E2-BE46-8387-80053D6A36B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0" name="Picture 159" descr="router arrows.emf">
              <a:extLst>
                <a:ext uri="{FF2B5EF4-FFF2-40B4-BE49-F238E27FC236}">
                  <a16:creationId xmlns:a16="http://schemas.microsoft.com/office/drawing/2014/main" id="{C71F5E77-235E-7F4F-84BB-ECFFD8E2ED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sp>
        <p:nvSpPr>
          <p:cNvPr id="165" name="Oval 164">
            <a:extLst>
              <a:ext uri="{FF2B5EF4-FFF2-40B4-BE49-F238E27FC236}">
                <a16:creationId xmlns:a16="http://schemas.microsoft.com/office/drawing/2014/main" id="{47970F9D-D35D-AC43-B920-33116F79F1FA}"/>
              </a:ext>
            </a:extLst>
          </p:cNvPr>
          <p:cNvSpPr/>
          <p:nvPr/>
        </p:nvSpPr>
        <p:spPr>
          <a:xfrm>
            <a:off x="2888633" y="1194186"/>
            <a:ext cx="3549104" cy="2525407"/>
          </a:xfrm>
          <a:prstGeom prst="ellipse">
            <a:avLst/>
          </a:prstGeom>
          <a:noFill/>
          <a:ln>
            <a:solidFill>
              <a:srgbClr val="C0000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6" name="TextBox 165">
            <a:extLst>
              <a:ext uri="{FF2B5EF4-FFF2-40B4-BE49-F238E27FC236}">
                <a16:creationId xmlns:a16="http://schemas.microsoft.com/office/drawing/2014/main" id="{36EA970B-F279-594D-B918-FCBE08C13051}"/>
              </a:ext>
            </a:extLst>
          </p:cNvPr>
          <p:cNvSpPr txBox="1"/>
          <p:nvPr/>
        </p:nvSpPr>
        <p:spPr>
          <a:xfrm>
            <a:off x="4151191" y="1217849"/>
            <a:ext cx="976549" cy="369332"/>
          </a:xfrm>
          <a:prstGeom prst="rect">
            <a:avLst/>
          </a:prstGeom>
          <a:noFill/>
        </p:spPr>
        <p:txBody>
          <a:bodyPr wrap="none" rtlCol="0">
            <a:spAutoFit/>
          </a:bodyPr>
          <a:lstStyle/>
          <a:p>
            <a:r>
              <a:rPr lang="en-US" b="1" dirty="0" err="1">
                <a:solidFill>
                  <a:srgbClr val="C00000"/>
                </a:solidFill>
                <a:latin typeface="+mn-lt"/>
              </a:rPr>
              <a:t>Uberlay</a:t>
            </a:r>
            <a:endParaRPr lang="en-US" b="1" dirty="0">
              <a:solidFill>
                <a:srgbClr val="C00000"/>
              </a:solidFill>
              <a:latin typeface="+mn-lt"/>
            </a:endParaRPr>
          </a:p>
        </p:txBody>
      </p:sp>
      <p:sp>
        <p:nvSpPr>
          <p:cNvPr id="167" name="Oval 166">
            <a:extLst>
              <a:ext uri="{FF2B5EF4-FFF2-40B4-BE49-F238E27FC236}">
                <a16:creationId xmlns:a16="http://schemas.microsoft.com/office/drawing/2014/main" id="{FAEBD81E-ACB3-EA4A-AEB4-2C561FB0D78D}"/>
              </a:ext>
            </a:extLst>
          </p:cNvPr>
          <p:cNvSpPr/>
          <p:nvPr/>
        </p:nvSpPr>
        <p:spPr>
          <a:xfrm>
            <a:off x="6481972" y="1838995"/>
            <a:ext cx="2615347" cy="1383874"/>
          </a:xfrm>
          <a:prstGeom prst="ellipse">
            <a:avLst/>
          </a:prstGeom>
          <a:noFill/>
          <a:ln>
            <a:solidFill>
              <a:schemeClr val="bg1">
                <a:lumMod val="75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8" name="Oval 167">
            <a:extLst>
              <a:ext uri="{FF2B5EF4-FFF2-40B4-BE49-F238E27FC236}">
                <a16:creationId xmlns:a16="http://schemas.microsoft.com/office/drawing/2014/main" id="{D19315CE-5396-0243-9179-BE44D1178D52}"/>
              </a:ext>
            </a:extLst>
          </p:cNvPr>
          <p:cNvSpPr/>
          <p:nvPr/>
        </p:nvSpPr>
        <p:spPr>
          <a:xfrm>
            <a:off x="474734" y="1812568"/>
            <a:ext cx="2312557" cy="1383874"/>
          </a:xfrm>
          <a:prstGeom prst="ellipse">
            <a:avLst/>
          </a:prstGeom>
          <a:noFill/>
          <a:ln>
            <a:solidFill>
              <a:schemeClr val="bg1">
                <a:lumMod val="75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9" name="TextBox 168">
            <a:extLst>
              <a:ext uri="{FF2B5EF4-FFF2-40B4-BE49-F238E27FC236}">
                <a16:creationId xmlns:a16="http://schemas.microsoft.com/office/drawing/2014/main" id="{F34A300D-788B-FA4E-98C5-0BEF6EB67C2F}"/>
              </a:ext>
            </a:extLst>
          </p:cNvPr>
          <p:cNvSpPr txBox="1"/>
          <p:nvPr/>
        </p:nvSpPr>
        <p:spPr>
          <a:xfrm>
            <a:off x="1164326" y="3179529"/>
            <a:ext cx="1494320" cy="369332"/>
          </a:xfrm>
          <a:prstGeom prst="rect">
            <a:avLst/>
          </a:prstGeom>
          <a:noFill/>
        </p:spPr>
        <p:txBody>
          <a:bodyPr wrap="none" rtlCol="0">
            <a:spAutoFit/>
          </a:bodyPr>
          <a:lstStyle/>
          <a:p>
            <a:r>
              <a:rPr lang="en-US" b="1" dirty="0">
                <a:solidFill>
                  <a:schemeClr val="bg1">
                    <a:lumMod val="75000"/>
                  </a:schemeClr>
                </a:solidFill>
                <a:latin typeface="+mn-lt"/>
              </a:rPr>
              <a:t>Site-Overlay</a:t>
            </a:r>
          </a:p>
        </p:txBody>
      </p:sp>
      <p:sp>
        <p:nvSpPr>
          <p:cNvPr id="170" name="TextBox 169">
            <a:extLst>
              <a:ext uri="{FF2B5EF4-FFF2-40B4-BE49-F238E27FC236}">
                <a16:creationId xmlns:a16="http://schemas.microsoft.com/office/drawing/2014/main" id="{4E40FFFC-D92D-5C46-8E23-78009370DC0A}"/>
              </a:ext>
            </a:extLst>
          </p:cNvPr>
          <p:cNvSpPr txBox="1"/>
          <p:nvPr/>
        </p:nvSpPr>
        <p:spPr>
          <a:xfrm>
            <a:off x="7094850" y="3251589"/>
            <a:ext cx="1494320" cy="369332"/>
          </a:xfrm>
          <a:prstGeom prst="rect">
            <a:avLst/>
          </a:prstGeom>
          <a:noFill/>
        </p:spPr>
        <p:txBody>
          <a:bodyPr wrap="none" rtlCol="0">
            <a:spAutoFit/>
          </a:bodyPr>
          <a:lstStyle/>
          <a:p>
            <a:r>
              <a:rPr lang="en-US" b="1" dirty="0">
                <a:solidFill>
                  <a:schemeClr val="bg1">
                    <a:lumMod val="75000"/>
                  </a:schemeClr>
                </a:solidFill>
                <a:latin typeface="+mn-lt"/>
              </a:rPr>
              <a:t>Site-Overlay</a:t>
            </a:r>
          </a:p>
        </p:txBody>
      </p:sp>
      <p:sp>
        <p:nvSpPr>
          <p:cNvPr id="171" name="Oval 170">
            <a:extLst>
              <a:ext uri="{FF2B5EF4-FFF2-40B4-BE49-F238E27FC236}">
                <a16:creationId xmlns:a16="http://schemas.microsoft.com/office/drawing/2014/main" id="{D72ADA4A-D0C1-CF49-B962-8DD60ED52DA6}"/>
              </a:ext>
            </a:extLst>
          </p:cNvPr>
          <p:cNvSpPr/>
          <p:nvPr/>
        </p:nvSpPr>
        <p:spPr>
          <a:xfrm>
            <a:off x="4244795" y="3808689"/>
            <a:ext cx="2615347" cy="1383874"/>
          </a:xfrm>
          <a:prstGeom prst="ellipse">
            <a:avLst/>
          </a:prstGeom>
          <a:noFill/>
          <a:ln>
            <a:solidFill>
              <a:schemeClr val="bg1">
                <a:lumMod val="75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2" name="TextBox 171">
            <a:extLst>
              <a:ext uri="{FF2B5EF4-FFF2-40B4-BE49-F238E27FC236}">
                <a16:creationId xmlns:a16="http://schemas.microsoft.com/office/drawing/2014/main" id="{E45367AE-5388-8E42-81B3-9583E62F9CC2}"/>
              </a:ext>
            </a:extLst>
          </p:cNvPr>
          <p:cNvSpPr txBox="1"/>
          <p:nvPr/>
        </p:nvSpPr>
        <p:spPr>
          <a:xfrm>
            <a:off x="4704291" y="4754328"/>
            <a:ext cx="1494320" cy="369332"/>
          </a:xfrm>
          <a:prstGeom prst="rect">
            <a:avLst/>
          </a:prstGeom>
          <a:noFill/>
        </p:spPr>
        <p:txBody>
          <a:bodyPr wrap="none" rtlCol="0">
            <a:spAutoFit/>
          </a:bodyPr>
          <a:lstStyle/>
          <a:p>
            <a:r>
              <a:rPr lang="en-US" b="1" dirty="0">
                <a:solidFill>
                  <a:schemeClr val="bg1">
                    <a:lumMod val="75000"/>
                  </a:schemeClr>
                </a:solidFill>
                <a:latin typeface="+mn-lt"/>
              </a:rPr>
              <a:t>Site-Overlay</a:t>
            </a:r>
          </a:p>
        </p:txBody>
      </p:sp>
      <p:cxnSp>
        <p:nvCxnSpPr>
          <p:cNvPr id="173" name="Curved Connector 172">
            <a:extLst>
              <a:ext uri="{FF2B5EF4-FFF2-40B4-BE49-F238E27FC236}">
                <a16:creationId xmlns:a16="http://schemas.microsoft.com/office/drawing/2014/main" id="{4851903C-2164-1146-BA46-2A7D923711D8}"/>
              </a:ext>
            </a:extLst>
          </p:cNvPr>
          <p:cNvCxnSpPr>
            <a:cxnSpLocks/>
            <a:stCxn id="96" idx="0"/>
            <a:endCxn id="443" idx="6"/>
          </p:cNvCxnSpPr>
          <p:nvPr/>
        </p:nvCxnSpPr>
        <p:spPr>
          <a:xfrm rot="16200000" flipV="1">
            <a:off x="4166659" y="2684439"/>
            <a:ext cx="1631201" cy="225147"/>
          </a:xfrm>
          <a:prstGeom prst="curvedConnector2">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99196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28" name="Cloud 127">
            <a:extLst>
              <a:ext uri="{FF2B5EF4-FFF2-40B4-BE49-F238E27FC236}">
                <a16:creationId xmlns:a16="http://schemas.microsoft.com/office/drawing/2014/main" id="{7B227948-3AC9-CE47-8B17-0CFE26ECA7D7}"/>
              </a:ext>
            </a:extLst>
          </p:cNvPr>
          <p:cNvSpPr/>
          <p:nvPr/>
        </p:nvSpPr>
        <p:spPr>
          <a:xfrm>
            <a:off x="7799640" y="1177265"/>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165" name="Cloud 164">
            <a:extLst>
              <a:ext uri="{FF2B5EF4-FFF2-40B4-BE49-F238E27FC236}">
                <a16:creationId xmlns:a16="http://schemas.microsoft.com/office/drawing/2014/main" id="{7AF76284-B583-E541-8C82-FDB3E2B35E1D}"/>
              </a:ext>
            </a:extLst>
          </p:cNvPr>
          <p:cNvSpPr/>
          <p:nvPr/>
        </p:nvSpPr>
        <p:spPr>
          <a:xfrm>
            <a:off x="140507" y="1295507"/>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3" name="Title 2"/>
          <p:cNvSpPr>
            <a:spLocks noGrp="1"/>
          </p:cNvSpPr>
          <p:nvPr>
            <p:ph type="title"/>
          </p:nvPr>
        </p:nvSpPr>
        <p:spPr/>
        <p:txBody>
          <a:bodyPr/>
          <a:lstStyle/>
          <a:p>
            <a:r>
              <a:rPr lang="en-US" dirty="0"/>
              <a:t>ICAO – </a:t>
            </a:r>
            <a:r>
              <a:rPr lang="en-US" dirty="0" err="1"/>
              <a:t>Uberlay</a:t>
            </a:r>
            <a:r>
              <a:rPr lang="en-US" dirty="0"/>
              <a:t> Mapping System Federation</a:t>
            </a:r>
          </a:p>
        </p:txBody>
      </p:sp>
      <p:sp>
        <p:nvSpPr>
          <p:cNvPr id="31" name="Cloud 30"/>
          <p:cNvSpPr/>
          <p:nvPr/>
        </p:nvSpPr>
        <p:spPr>
          <a:xfrm>
            <a:off x="622984" y="1720668"/>
            <a:ext cx="3399241" cy="1546551"/>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A</a:t>
            </a:r>
          </a:p>
        </p:txBody>
      </p:sp>
      <p:grpSp>
        <p:nvGrpSpPr>
          <p:cNvPr id="32" name="Group 31"/>
          <p:cNvGrpSpPr/>
          <p:nvPr/>
        </p:nvGrpSpPr>
        <p:grpSpPr>
          <a:xfrm>
            <a:off x="1920425" y="1623272"/>
            <a:ext cx="426078" cy="420152"/>
            <a:chOff x="4381601" y="3173124"/>
            <a:chExt cx="473632" cy="473632"/>
          </a:xfrm>
          <a:solidFill>
            <a:srgbClr val="92D050"/>
          </a:solidFill>
        </p:grpSpPr>
        <p:sp>
          <p:nvSpPr>
            <p:cNvPr id="33" name="Oval 3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4" name="Picture 3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40" name="Group 39"/>
          <p:cNvGrpSpPr/>
          <p:nvPr/>
        </p:nvGrpSpPr>
        <p:grpSpPr>
          <a:xfrm>
            <a:off x="791858" y="2888707"/>
            <a:ext cx="426078" cy="420152"/>
            <a:chOff x="4381601" y="3173124"/>
            <a:chExt cx="473632" cy="473632"/>
          </a:xfrm>
        </p:grpSpPr>
        <p:sp>
          <p:nvSpPr>
            <p:cNvPr id="41" name="Oval 4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2" name="Picture 4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44" name="Group 43"/>
          <p:cNvGrpSpPr/>
          <p:nvPr/>
        </p:nvGrpSpPr>
        <p:grpSpPr>
          <a:xfrm>
            <a:off x="606315" y="1902220"/>
            <a:ext cx="426078" cy="420152"/>
            <a:chOff x="4381601" y="3173124"/>
            <a:chExt cx="473632" cy="473632"/>
          </a:xfrm>
        </p:grpSpPr>
        <p:sp>
          <p:nvSpPr>
            <p:cNvPr id="45" name="Oval 4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 name="Picture 45"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74" name="Cloud 73"/>
          <p:cNvSpPr/>
          <p:nvPr/>
        </p:nvSpPr>
        <p:spPr>
          <a:xfrm>
            <a:off x="5603275" y="1892907"/>
            <a:ext cx="2958671" cy="1523592"/>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CSP B</a:t>
            </a:r>
          </a:p>
        </p:txBody>
      </p:sp>
      <p:grpSp>
        <p:nvGrpSpPr>
          <p:cNvPr id="75" name="Group 74"/>
          <p:cNvGrpSpPr/>
          <p:nvPr/>
        </p:nvGrpSpPr>
        <p:grpSpPr>
          <a:xfrm>
            <a:off x="8222010" y="1866237"/>
            <a:ext cx="426078" cy="420152"/>
            <a:chOff x="4381601" y="3173124"/>
            <a:chExt cx="473632" cy="473632"/>
          </a:xfrm>
        </p:grpSpPr>
        <p:sp>
          <p:nvSpPr>
            <p:cNvPr id="76" name="Oval 75"/>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9" name="Group 78"/>
          <p:cNvGrpSpPr/>
          <p:nvPr/>
        </p:nvGrpSpPr>
        <p:grpSpPr>
          <a:xfrm>
            <a:off x="8106559" y="2848362"/>
            <a:ext cx="426078" cy="420152"/>
            <a:chOff x="4381601" y="3173124"/>
            <a:chExt cx="473632" cy="473632"/>
          </a:xfrm>
        </p:grpSpPr>
        <p:sp>
          <p:nvSpPr>
            <p:cNvPr id="80" name="Oval 79"/>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1" name="Picture 8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87" name="Group 86"/>
          <p:cNvGrpSpPr/>
          <p:nvPr/>
        </p:nvGrpSpPr>
        <p:grpSpPr>
          <a:xfrm>
            <a:off x="7196990" y="1720668"/>
            <a:ext cx="426078" cy="420152"/>
            <a:chOff x="4381601" y="3173124"/>
            <a:chExt cx="473632" cy="473632"/>
          </a:xfrm>
          <a:solidFill>
            <a:srgbClr val="92D050"/>
          </a:solidFill>
        </p:grpSpPr>
        <p:sp>
          <p:nvSpPr>
            <p:cNvPr id="88" name="Oval 87"/>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9" name="Picture 88"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pic>
        <p:nvPicPr>
          <p:cNvPr id="459" name="Picture 458"/>
          <p:cNvPicPr>
            <a:picLocks noChangeAspect="1"/>
          </p:cNvPicPr>
          <p:nvPr/>
        </p:nvPicPr>
        <p:blipFill>
          <a:blip r:embed="rId4"/>
          <a:stretch>
            <a:fillRect/>
          </a:stretch>
        </p:blipFill>
        <p:spPr>
          <a:xfrm>
            <a:off x="457937" y="812032"/>
            <a:ext cx="667842" cy="667842"/>
          </a:xfrm>
          <a:prstGeom prst="rect">
            <a:avLst/>
          </a:prstGeom>
        </p:spPr>
      </p:pic>
      <p:grpSp>
        <p:nvGrpSpPr>
          <p:cNvPr id="460" name="Group 459"/>
          <p:cNvGrpSpPr/>
          <p:nvPr/>
        </p:nvGrpSpPr>
        <p:grpSpPr>
          <a:xfrm>
            <a:off x="693009" y="1162037"/>
            <a:ext cx="252689" cy="249175"/>
            <a:chOff x="4381601" y="3173124"/>
            <a:chExt cx="473632" cy="473632"/>
          </a:xfrm>
        </p:grpSpPr>
        <p:sp>
          <p:nvSpPr>
            <p:cNvPr id="461" name="Oval 46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2" name="Picture 46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64" name="Straight Connector 463"/>
          <p:cNvCxnSpPr>
            <a:stCxn id="45" idx="0"/>
            <a:endCxn id="461" idx="4"/>
          </p:cNvCxnSpPr>
          <p:nvPr/>
        </p:nvCxnSpPr>
        <p:spPr>
          <a:xfrm flipV="1">
            <a:off x="819354" y="1411212"/>
            <a:ext cx="0" cy="49100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0" name="Rounded Rectangle 109"/>
          <p:cNvSpPr/>
          <p:nvPr/>
        </p:nvSpPr>
        <p:spPr>
          <a:xfrm>
            <a:off x="196613" y="180145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2" name="Rounded Rectangle 111"/>
          <p:cNvSpPr/>
          <p:nvPr/>
        </p:nvSpPr>
        <p:spPr>
          <a:xfrm>
            <a:off x="8444457" y="1709022"/>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3" name="Rounded Rectangle 112"/>
          <p:cNvSpPr/>
          <p:nvPr/>
        </p:nvSpPr>
        <p:spPr>
          <a:xfrm>
            <a:off x="8398943" y="279003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14" name="Rounded Rectangle 113"/>
          <p:cNvSpPr/>
          <p:nvPr/>
        </p:nvSpPr>
        <p:spPr>
          <a:xfrm>
            <a:off x="389428" y="279826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sp>
        <p:nvSpPr>
          <p:cNvPr id="39" name="TextBox 38"/>
          <p:cNvSpPr txBox="1"/>
          <p:nvPr/>
        </p:nvSpPr>
        <p:spPr>
          <a:xfrm>
            <a:off x="187542" y="3233988"/>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97" name="TextBox 96"/>
          <p:cNvSpPr txBox="1"/>
          <p:nvPr/>
        </p:nvSpPr>
        <p:spPr>
          <a:xfrm>
            <a:off x="8299955" y="3219193"/>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47" name="Straight Arrow Connector 46"/>
          <p:cNvCxnSpPr>
            <a:stCxn id="45" idx="6"/>
            <a:endCxn id="33" idx="2"/>
          </p:cNvCxnSpPr>
          <p:nvPr/>
        </p:nvCxnSpPr>
        <p:spPr>
          <a:xfrm flipV="1">
            <a:off x="1032393" y="1833348"/>
            <a:ext cx="888032" cy="278948"/>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stCxn id="41" idx="7"/>
            <a:endCxn id="33" idx="3"/>
          </p:cNvCxnSpPr>
          <p:nvPr/>
        </p:nvCxnSpPr>
        <p:spPr>
          <a:xfrm flipV="1">
            <a:off x="1155538" y="1981894"/>
            <a:ext cx="827285" cy="968343"/>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cxnSpLocks/>
            <a:stCxn id="33" idx="5"/>
          </p:cNvCxnSpPr>
          <p:nvPr/>
        </p:nvCxnSpPr>
        <p:spPr>
          <a:xfrm>
            <a:off x="2284105" y="1981894"/>
            <a:ext cx="600256" cy="53378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a:stCxn id="76" idx="2"/>
            <a:endCxn id="88" idx="6"/>
          </p:cNvCxnSpPr>
          <p:nvPr/>
        </p:nvCxnSpPr>
        <p:spPr>
          <a:xfrm flipH="1" flipV="1">
            <a:off x="7623068" y="1930744"/>
            <a:ext cx="598942" cy="145569"/>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80" idx="1"/>
            <a:endCxn id="88" idx="5"/>
          </p:cNvCxnSpPr>
          <p:nvPr/>
        </p:nvCxnSpPr>
        <p:spPr>
          <a:xfrm flipH="1" flipV="1">
            <a:off x="7560670" y="2079290"/>
            <a:ext cx="608287" cy="830602"/>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a:stCxn id="88" idx="3"/>
            <a:endCxn id="436" idx="6"/>
          </p:cNvCxnSpPr>
          <p:nvPr/>
        </p:nvCxnSpPr>
        <p:spPr>
          <a:xfrm flipH="1">
            <a:off x="6722204" y="2079290"/>
            <a:ext cx="537184" cy="189787"/>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25" name="Rounded Rectangle 124"/>
          <p:cNvSpPr/>
          <p:nvPr/>
        </p:nvSpPr>
        <p:spPr>
          <a:xfrm>
            <a:off x="2540354" y="284192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sp>
        <p:nvSpPr>
          <p:cNvPr id="126" name="Rounded Rectangle 125"/>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sp>
        <p:nvSpPr>
          <p:cNvPr id="71" name="Cloud 70">
            <a:extLst>
              <a:ext uri="{FF2B5EF4-FFF2-40B4-BE49-F238E27FC236}">
                <a16:creationId xmlns:a16="http://schemas.microsoft.com/office/drawing/2014/main" id="{82D7E77E-572A-0547-A05B-72D6FAEF985C}"/>
              </a:ext>
            </a:extLst>
          </p:cNvPr>
          <p:cNvSpPr/>
          <p:nvPr/>
        </p:nvSpPr>
        <p:spPr>
          <a:xfrm>
            <a:off x="4165237" y="3315394"/>
            <a:ext cx="2534490" cy="223501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600" dirty="0">
                <a:solidFill>
                  <a:schemeClr val="bg2">
                    <a:lumMod val="75000"/>
                  </a:schemeClr>
                </a:solidFill>
              </a:rPr>
              <a:t>CSP C</a:t>
            </a:r>
          </a:p>
        </p:txBody>
      </p:sp>
      <p:grpSp>
        <p:nvGrpSpPr>
          <p:cNvPr id="72" name="Group 71">
            <a:extLst>
              <a:ext uri="{FF2B5EF4-FFF2-40B4-BE49-F238E27FC236}">
                <a16:creationId xmlns:a16="http://schemas.microsoft.com/office/drawing/2014/main" id="{805134E7-79C0-AE4C-9B95-19643C7E3F63}"/>
              </a:ext>
            </a:extLst>
          </p:cNvPr>
          <p:cNvGrpSpPr/>
          <p:nvPr/>
        </p:nvGrpSpPr>
        <p:grpSpPr>
          <a:xfrm>
            <a:off x="6479793" y="4187852"/>
            <a:ext cx="426078" cy="420152"/>
            <a:chOff x="4381601" y="3173124"/>
            <a:chExt cx="473632" cy="473632"/>
          </a:xfrm>
        </p:grpSpPr>
        <p:sp>
          <p:nvSpPr>
            <p:cNvPr id="73" name="Oval 72">
              <a:extLst>
                <a:ext uri="{FF2B5EF4-FFF2-40B4-BE49-F238E27FC236}">
                  <a16:creationId xmlns:a16="http://schemas.microsoft.com/office/drawing/2014/main" id="{7FBB1157-CDF3-E14D-99CC-0BF29E3E4EA7}"/>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5" name="Picture 84" descr="router arrows.emf">
              <a:extLst>
                <a:ext uri="{FF2B5EF4-FFF2-40B4-BE49-F238E27FC236}">
                  <a16:creationId xmlns:a16="http://schemas.microsoft.com/office/drawing/2014/main" id="{6F6EC819-C1FF-BC4E-BC22-4612B2168D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86" name="Group 85">
            <a:extLst>
              <a:ext uri="{FF2B5EF4-FFF2-40B4-BE49-F238E27FC236}">
                <a16:creationId xmlns:a16="http://schemas.microsoft.com/office/drawing/2014/main" id="{5F8C13B3-F693-B74F-8F76-ACDD75B35AB2}"/>
              </a:ext>
            </a:extLst>
          </p:cNvPr>
          <p:cNvGrpSpPr/>
          <p:nvPr/>
        </p:nvGrpSpPr>
        <p:grpSpPr>
          <a:xfrm>
            <a:off x="6244340" y="4840884"/>
            <a:ext cx="426078" cy="420152"/>
            <a:chOff x="4381601" y="3173124"/>
            <a:chExt cx="473632" cy="473632"/>
          </a:xfrm>
        </p:grpSpPr>
        <p:sp>
          <p:nvSpPr>
            <p:cNvPr id="90" name="Oval 89">
              <a:extLst>
                <a:ext uri="{FF2B5EF4-FFF2-40B4-BE49-F238E27FC236}">
                  <a16:creationId xmlns:a16="http://schemas.microsoft.com/office/drawing/2014/main" id="{BD1A6E74-6D5E-9042-8723-42065723309A}"/>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1" name="Picture 90" descr="router arrows.emf">
              <a:extLst>
                <a:ext uri="{FF2B5EF4-FFF2-40B4-BE49-F238E27FC236}">
                  <a16:creationId xmlns:a16="http://schemas.microsoft.com/office/drawing/2014/main" id="{3D1711E3-C292-704C-B995-DC2B0DA8F9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2" name="Group 91">
            <a:extLst>
              <a:ext uri="{FF2B5EF4-FFF2-40B4-BE49-F238E27FC236}">
                <a16:creationId xmlns:a16="http://schemas.microsoft.com/office/drawing/2014/main" id="{DF184454-C4D3-D942-965D-64BCEF1B3C3C}"/>
              </a:ext>
            </a:extLst>
          </p:cNvPr>
          <p:cNvGrpSpPr/>
          <p:nvPr/>
        </p:nvGrpSpPr>
        <p:grpSpPr>
          <a:xfrm>
            <a:off x="5709192" y="3923568"/>
            <a:ext cx="426078" cy="420152"/>
            <a:chOff x="4381601" y="3173124"/>
            <a:chExt cx="473632" cy="473632"/>
          </a:xfrm>
          <a:solidFill>
            <a:srgbClr val="92D050"/>
          </a:solidFill>
        </p:grpSpPr>
        <p:sp>
          <p:nvSpPr>
            <p:cNvPr id="93" name="Oval 92">
              <a:extLst>
                <a:ext uri="{FF2B5EF4-FFF2-40B4-BE49-F238E27FC236}">
                  <a16:creationId xmlns:a16="http://schemas.microsoft.com/office/drawing/2014/main" id="{4894A8C1-8741-A549-B53E-7089EA7E7A11}"/>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4" name="Picture 93" descr="router arrows.emf">
              <a:extLst>
                <a:ext uri="{FF2B5EF4-FFF2-40B4-BE49-F238E27FC236}">
                  <a16:creationId xmlns:a16="http://schemas.microsoft.com/office/drawing/2014/main" id="{C24A5E40-F3E8-7342-A2EB-E1DD2072EEF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99" name="Rounded Rectangle 98">
            <a:extLst>
              <a:ext uri="{FF2B5EF4-FFF2-40B4-BE49-F238E27FC236}">
                <a16:creationId xmlns:a16="http://schemas.microsoft.com/office/drawing/2014/main" id="{792ABF05-6190-2D4B-8A1B-78FC992A3772}"/>
              </a:ext>
            </a:extLst>
          </p:cNvPr>
          <p:cNvSpPr/>
          <p:nvPr/>
        </p:nvSpPr>
        <p:spPr>
          <a:xfrm>
            <a:off x="6702240" y="403063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01" name="Rounded Rectangle 100">
            <a:extLst>
              <a:ext uri="{FF2B5EF4-FFF2-40B4-BE49-F238E27FC236}">
                <a16:creationId xmlns:a16="http://schemas.microsoft.com/office/drawing/2014/main" id="{4B081EB7-C0EA-BE4F-AE17-12A5D56E1AB1}"/>
              </a:ext>
            </a:extLst>
          </p:cNvPr>
          <p:cNvSpPr/>
          <p:nvPr/>
        </p:nvSpPr>
        <p:spPr>
          <a:xfrm>
            <a:off x="6536724" y="4782559"/>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02" name="TextBox 101">
            <a:extLst>
              <a:ext uri="{FF2B5EF4-FFF2-40B4-BE49-F238E27FC236}">
                <a16:creationId xmlns:a16="http://schemas.microsoft.com/office/drawing/2014/main" id="{DCF42699-6C97-C34E-830F-A6D59A9E68A1}"/>
              </a:ext>
            </a:extLst>
          </p:cNvPr>
          <p:cNvSpPr txBox="1"/>
          <p:nvPr/>
        </p:nvSpPr>
        <p:spPr>
          <a:xfrm>
            <a:off x="6437736" y="5211715"/>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103" name="Straight Arrow Connector 102">
            <a:extLst>
              <a:ext uri="{FF2B5EF4-FFF2-40B4-BE49-F238E27FC236}">
                <a16:creationId xmlns:a16="http://schemas.microsoft.com/office/drawing/2014/main" id="{DD843A65-75E1-F545-B48E-912C8754DA86}"/>
              </a:ext>
            </a:extLst>
          </p:cNvPr>
          <p:cNvCxnSpPr>
            <a:stCxn id="73" idx="2"/>
            <a:endCxn id="93" idx="6"/>
          </p:cNvCxnSpPr>
          <p:nvPr/>
        </p:nvCxnSpPr>
        <p:spPr>
          <a:xfrm flipH="1" flipV="1">
            <a:off x="6135270" y="4133644"/>
            <a:ext cx="344523" cy="264284"/>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F131695D-3371-5442-999D-BA7E2FC99A62}"/>
              </a:ext>
            </a:extLst>
          </p:cNvPr>
          <p:cNvCxnSpPr>
            <a:stCxn id="90" idx="1"/>
            <a:endCxn id="93" idx="5"/>
          </p:cNvCxnSpPr>
          <p:nvPr/>
        </p:nvCxnSpPr>
        <p:spPr>
          <a:xfrm flipH="1" flipV="1">
            <a:off x="6072872" y="4282190"/>
            <a:ext cx="233866" cy="620224"/>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Straight Arrow Connector 105">
            <a:extLst>
              <a:ext uri="{FF2B5EF4-FFF2-40B4-BE49-F238E27FC236}">
                <a16:creationId xmlns:a16="http://schemas.microsoft.com/office/drawing/2014/main" id="{396FE3E7-442A-5D4F-B478-D8249C13C1C9}"/>
              </a:ext>
            </a:extLst>
          </p:cNvPr>
          <p:cNvCxnSpPr>
            <a:cxnSpLocks/>
            <a:stCxn id="93" idx="1"/>
            <a:endCxn id="96" idx="6"/>
          </p:cNvCxnSpPr>
          <p:nvPr/>
        </p:nvCxnSpPr>
        <p:spPr>
          <a:xfrm flipH="1" flipV="1">
            <a:off x="5307871" y="3822689"/>
            <a:ext cx="463719" cy="162409"/>
          </a:xfrm>
          <a:prstGeom prst="straightConnector1">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08" name="Rounded Rectangle 107">
            <a:extLst>
              <a:ext uri="{FF2B5EF4-FFF2-40B4-BE49-F238E27FC236}">
                <a16:creationId xmlns:a16="http://schemas.microsoft.com/office/drawing/2014/main" id="{124A9578-45F7-8F44-8D62-5CE594863BC4}"/>
              </a:ext>
            </a:extLst>
          </p:cNvPr>
          <p:cNvSpPr/>
          <p:nvPr/>
        </p:nvSpPr>
        <p:spPr>
          <a:xfrm>
            <a:off x="4808782" y="400348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RTR-S</a:t>
            </a:r>
          </a:p>
        </p:txBody>
      </p:sp>
      <p:grpSp>
        <p:nvGrpSpPr>
          <p:cNvPr id="442" name="Group 441"/>
          <p:cNvGrpSpPr/>
          <p:nvPr/>
        </p:nvGrpSpPr>
        <p:grpSpPr>
          <a:xfrm>
            <a:off x="5820785" y="2127891"/>
            <a:ext cx="426078" cy="420152"/>
            <a:chOff x="4381601" y="3173124"/>
            <a:chExt cx="473632" cy="473632"/>
          </a:xfrm>
          <a:solidFill>
            <a:srgbClr val="92D050"/>
          </a:solidFill>
        </p:grpSpPr>
        <p:sp>
          <p:nvSpPr>
            <p:cNvPr id="443" name="Oval 44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44" name="Picture 44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78" name="Curved Connector 77"/>
          <p:cNvCxnSpPr>
            <a:stCxn id="436" idx="0"/>
            <a:endCxn id="443" idx="7"/>
          </p:cNvCxnSpPr>
          <p:nvPr/>
        </p:nvCxnSpPr>
        <p:spPr>
          <a:xfrm rot="16200000" flipH="1" flipV="1">
            <a:off x="6281605" y="1961861"/>
            <a:ext cx="130420" cy="324700"/>
          </a:xfrm>
          <a:prstGeom prst="curvedConnector3">
            <a:avLst>
              <a:gd name="adj1" fmla="val -175280"/>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Curved Connector 67"/>
          <p:cNvCxnSpPr>
            <a:cxnSpLocks/>
            <a:stCxn id="37" idx="0"/>
            <a:endCxn id="130" idx="1"/>
          </p:cNvCxnSpPr>
          <p:nvPr/>
        </p:nvCxnSpPr>
        <p:spPr>
          <a:xfrm rot="5400000" flipH="1" flipV="1">
            <a:off x="2864693" y="1883405"/>
            <a:ext cx="467529" cy="574635"/>
          </a:xfrm>
          <a:prstGeom prst="curvedConnector3">
            <a:avLst>
              <a:gd name="adj1" fmla="val 162056"/>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nvGrpSpPr>
          <p:cNvPr id="129" name="Group 128">
            <a:extLst>
              <a:ext uri="{FF2B5EF4-FFF2-40B4-BE49-F238E27FC236}">
                <a16:creationId xmlns:a16="http://schemas.microsoft.com/office/drawing/2014/main" id="{EA7668F4-E339-934F-947B-0DFBA4D80438}"/>
              </a:ext>
            </a:extLst>
          </p:cNvPr>
          <p:cNvGrpSpPr/>
          <p:nvPr/>
        </p:nvGrpSpPr>
        <p:grpSpPr>
          <a:xfrm>
            <a:off x="3323377" y="1875427"/>
            <a:ext cx="426078" cy="420152"/>
            <a:chOff x="4381601" y="3173124"/>
            <a:chExt cx="473632" cy="473632"/>
          </a:xfrm>
          <a:solidFill>
            <a:srgbClr val="92D050"/>
          </a:solidFill>
        </p:grpSpPr>
        <p:sp>
          <p:nvSpPr>
            <p:cNvPr id="130" name="Oval 129">
              <a:extLst>
                <a:ext uri="{FF2B5EF4-FFF2-40B4-BE49-F238E27FC236}">
                  <a16:creationId xmlns:a16="http://schemas.microsoft.com/office/drawing/2014/main" id="{1C6A69E6-E99A-1845-A3A4-8B1CA89D6B2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1" name="Picture 130" descr="router arrows.emf">
              <a:extLst>
                <a:ext uri="{FF2B5EF4-FFF2-40B4-BE49-F238E27FC236}">
                  <a16:creationId xmlns:a16="http://schemas.microsoft.com/office/drawing/2014/main" id="{DDFB3D23-3F17-DC44-A126-D257C85547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32" name="Group 131">
            <a:extLst>
              <a:ext uri="{FF2B5EF4-FFF2-40B4-BE49-F238E27FC236}">
                <a16:creationId xmlns:a16="http://schemas.microsoft.com/office/drawing/2014/main" id="{AFC99AEE-4BAF-D246-809D-668D5607B8C8}"/>
              </a:ext>
            </a:extLst>
          </p:cNvPr>
          <p:cNvGrpSpPr/>
          <p:nvPr/>
        </p:nvGrpSpPr>
        <p:grpSpPr>
          <a:xfrm>
            <a:off x="4472677" y="3200364"/>
            <a:ext cx="426078" cy="420152"/>
            <a:chOff x="4381601" y="3173124"/>
            <a:chExt cx="473632" cy="473632"/>
          </a:xfrm>
          <a:solidFill>
            <a:srgbClr val="92D050"/>
          </a:solidFill>
        </p:grpSpPr>
        <p:sp>
          <p:nvSpPr>
            <p:cNvPr id="133" name="Oval 132">
              <a:extLst>
                <a:ext uri="{FF2B5EF4-FFF2-40B4-BE49-F238E27FC236}">
                  <a16:creationId xmlns:a16="http://schemas.microsoft.com/office/drawing/2014/main" id="{6BF9B1A2-7A98-9E4F-8EA1-1503AD37DA7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4" name="Picture 133" descr="router arrows.emf">
              <a:extLst>
                <a:ext uri="{FF2B5EF4-FFF2-40B4-BE49-F238E27FC236}">
                  <a16:creationId xmlns:a16="http://schemas.microsoft.com/office/drawing/2014/main" id="{37C53EA3-DBD5-384D-B7EE-2ED6232913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135" name="Curved Connector 134">
            <a:extLst>
              <a:ext uri="{FF2B5EF4-FFF2-40B4-BE49-F238E27FC236}">
                <a16:creationId xmlns:a16="http://schemas.microsoft.com/office/drawing/2014/main" id="{948700D1-6888-3B48-B8BF-68D9771DC152}"/>
              </a:ext>
            </a:extLst>
          </p:cNvPr>
          <p:cNvCxnSpPr>
            <a:cxnSpLocks/>
            <a:stCxn id="96" idx="6"/>
            <a:endCxn id="133" idx="6"/>
          </p:cNvCxnSpPr>
          <p:nvPr/>
        </p:nvCxnSpPr>
        <p:spPr>
          <a:xfrm flipH="1" flipV="1">
            <a:off x="4898755" y="3410440"/>
            <a:ext cx="409116" cy="412249"/>
          </a:xfrm>
          <a:prstGeom prst="curvedConnector3">
            <a:avLst>
              <a:gd name="adj1" fmla="val -55877"/>
            </a:avLst>
          </a:prstGeom>
          <a:ln w="19050">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BECB515B-B6A2-4944-A5D3-00CD0C54C60C}"/>
              </a:ext>
            </a:extLst>
          </p:cNvPr>
          <p:cNvGrpSpPr/>
          <p:nvPr/>
        </p:nvGrpSpPr>
        <p:grpSpPr>
          <a:xfrm>
            <a:off x="4881793" y="3612613"/>
            <a:ext cx="426078" cy="420152"/>
            <a:chOff x="4381601" y="3173124"/>
            <a:chExt cx="473632" cy="473632"/>
          </a:xfrm>
          <a:solidFill>
            <a:srgbClr val="FF0000"/>
          </a:solidFill>
        </p:grpSpPr>
        <p:sp>
          <p:nvSpPr>
            <p:cNvPr id="96" name="Oval 95">
              <a:extLst>
                <a:ext uri="{FF2B5EF4-FFF2-40B4-BE49-F238E27FC236}">
                  <a16:creationId xmlns:a16="http://schemas.microsoft.com/office/drawing/2014/main" id="{9CF18B92-95BD-3443-AAF3-D11555443FC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8" name="Picture 97" descr="router arrows.emf">
              <a:extLst>
                <a:ext uri="{FF2B5EF4-FFF2-40B4-BE49-F238E27FC236}">
                  <a16:creationId xmlns:a16="http://schemas.microsoft.com/office/drawing/2014/main" id="{8F460261-A0D4-2D4B-8EE5-992501381C0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36" name="Group 35"/>
          <p:cNvGrpSpPr/>
          <p:nvPr/>
        </p:nvGrpSpPr>
        <p:grpSpPr>
          <a:xfrm>
            <a:off x="2598101" y="2404486"/>
            <a:ext cx="426078" cy="420152"/>
            <a:chOff x="4381601" y="3173124"/>
            <a:chExt cx="473632" cy="473632"/>
          </a:xfrm>
          <a:solidFill>
            <a:srgbClr val="FF0000"/>
          </a:solidFill>
        </p:grpSpPr>
        <p:sp>
          <p:nvSpPr>
            <p:cNvPr id="37" name="Oval 3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38" name="Picture 3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22" name="TextBox 21">
            <a:extLst>
              <a:ext uri="{FF2B5EF4-FFF2-40B4-BE49-F238E27FC236}">
                <a16:creationId xmlns:a16="http://schemas.microsoft.com/office/drawing/2014/main" id="{FD6491AF-ECC9-D146-A17B-22EED11A9CCB}"/>
              </a:ext>
            </a:extLst>
          </p:cNvPr>
          <p:cNvSpPr txBox="1"/>
          <p:nvPr/>
        </p:nvSpPr>
        <p:spPr>
          <a:xfrm>
            <a:off x="4437208" y="1588369"/>
            <a:ext cx="963320" cy="577081"/>
          </a:xfrm>
          <a:prstGeom prst="rect">
            <a:avLst/>
          </a:prstGeom>
          <a:noFill/>
        </p:spPr>
        <p:txBody>
          <a:bodyPr wrap="square" rtlCol="0">
            <a:spAutoFit/>
          </a:bodyPr>
          <a:lstStyle/>
          <a:p>
            <a:pPr algn="ctr"/>
            <a:r>
              <a:rPr lang="en-US" sz="1050" dirty="0">
                <a:solidFill>
                  <a:srgbClr val="00B050"/>
                </a:solidFill>
                <a:latin typeface="+mn-lt"/>
              </a:rPr>
              <a:t>Mapping System Federation</a:t>
            </a:r>
          </a:p>
        </p:txBody>
      </p:sp>
      <p:grpSp>
        <p:nvGrpSpPr>
          <p:cNvPr id="435" name="Group 434"/>
          <p:cNvGrpSpPr/>
          <p:nvPr/>
        </p:nvGrpSpPr>
        <p:grpSpPr>
          <a:xfrm>
            <a:off x="6296126" y="2059001"/>
            <a:ext cx="426078" cy="420152"/>
            <a:chOff x="4381601" y="3173124"/>
            <a:chExt cx="473632" cy="473632"/>
          </a:xfrm>
          <a:solidFill>
            <a:srgbClr val="FF0000"/>
          </a:solidFill>
        </p:grpSpPr>
        <p:sp>
          <p:nvSpPr>
            <p:cNvPr id="436" name="Oval 435"/>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37" name="Picture 43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35" name="Straight Arrow Connector 34">
            <a:extLst>
              <a:ext uri="{FF2B5EF4-FFF2-40B4-BE49-F238E27FC236}">
                <a16:creationId xmlns:a16="http://schemas.microsoft.com/office/drawing/2014/main" id="{91DCC803-7E61-F64F-8893-4B5A8FA574E3}"/>
              </a:ext>
            </a:extLst>
          </p:cNvPr>
          <p:cNvCxnSpPr>
            <a:cxnSpLocks/>
          </p:cNvCxnSpPr>
          <p:nvPr/>
        </p:nvCxnSpPr>
        <p:spPr>
          <a:xfrm>
            <a:off x="3471466" y="2945015"/>
            <a:ext cx="947704" cy="905734"/>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8" name="Straight Arrow Connector 137">
            <a:extLst>
              <a:ext uri="{FF2B5EF4-FFF2-40B4-BE49-F238E27FC236}">
                <a16:creationId xmlns:a16="http://schemas.microsoft.com/office/drawing/2014/main" id="{133E4DE9-27D4-FC44-89A7-4B41EFF66CC7}"/>
              </a:ext>
            </a:extLst>
          </p:cNvPr>
          <p:cNvCxnSpPr>
            <a:cxnSpLocks/>
          </p:cNvCxnSpPr>
          <p:nvPr/>
        </p:nvCxnSpPr>
        <p:spPr>
          <a:xfrm>
            <a:off x="4025340" y="2301628"/>
            <a:ext cx="1548260" cy="231905"/>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E3D91033-2B8D-CA4D-9C14-F5E095878CB8}"/>
              </a:ext>
            </a:extLst>
          </p:cNvPr>
          <p:cNvCxnSpPr>
            <a:cxnSpLocks/>
          </p:cNvCxnSpPr>
          <p:nvPr/>
        </p:nvCxnSpPr>
        <p:spPr>
          <a:xfrm flipV="1">
            <a:off x="5452242" y="3021958"/>
            <a:ext cx="221193" cy="235392"/>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50DEDEB1-023C-724C-B72B-5E3794A259CB}"/>
              </a:ext>
            </a:extLst>
          </p:cNvPr>
          <p:cNvCxnSpPr>
            <a:cxnSpLocks/>
          </p:cNvCxnSpPr>
          <p:nvPr/>
        </p:nvCxnSpPr>
        <p:spPr>
          <a:xfrm>
            <a:off x="423741" y="4281159"/>
            <a:ext cx="468977" cy="0"/>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E3371432-1123-6C4E-8CCE-27A1943E7E83}"/>
              </a:ext>
            </a:extLst>
          </p:cNvPr>
          <p:cNvSpPr txBox="1"/>
          <p:nvPr/>
        </p:nvSpPr>
        <p:spPr>
          <a:xfrm>
            <a:off x="998983" y="4084453"/>
            <a:ext cx="2661306" cy="369332"/>
          </a:xfrm>
          <a:prstGeom prst="rect">
            <a:avLst/>
          </a:prstGeom>
          <a:noFill/>
        </p:spPr>
        <p:txBody>
          <a:bodyPr wrap="none" rtlCol="0">
            <a:spAutoFit/>
          </a:bodyPr>
          <a:lstStyle/>
          <a:p>
            <a:r>
              <a:rPr lang="en-US" b="1" dirty="0">
                <a:latin typeface="+mn-lt"/>
              </a:rPr>
              <a:t>Underlay</a:t>
            </a:r>
            <a:r>
              <a:rPr lang="en-US" dirty="0">
                <a:latin typeface="+mn-lt"/>
              </a:rPr>
              <a:t> Inter AS EBGP</a:t>
            </a:r>
          </a:p>
        </p:txBody>
      </p:sp>
      <p:cxnSp>
        <p:nvCxnSpPr>
          <p:cNvPr id="141" name="Straight Connector 140">
            <a:extLst>
              <a:ext uri="{FF2B5EF4-FFF2-40B4-BE49-F238E27FC236}">
                <a16:creationId xmlns:a16="http://schemas.microsoft.com/office/drawing/2014/main" id="{8CCA32A0-1F9B-384D-A47E-B436966CA0CC}"/>
              </a:ext>
            </a:extLst>
          </p:cNvPr>
          <p:cNvCxnSpPr>
            <a:cxnSpLocks/>
          </p:cNvCxnSpPr>
          <p:nvPr/>
        </p:nvCxnSpPr>
        <p:spPr>
          <a:xfrm flipV="1">
            <a:off x="394455" y="4586290"/>
            <a:ext cx="498263" cy="147117"/>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D5A787FB-DBF9-3C4E-BCAD-430D2B41DB3E}"/>
              </a:ext>
            </a:extLst>
          </p:cNvPr>
          <p:cNvSpPr txBox="1"/>
          <p:nvPr/>
        </p:nvSpPr>
        <p:spPr>
          <a:xfrm>
            <a:off x="1026406" y="4489936"/>
            <a:ext cx="3102131" cy="369332"/>
          </a:xfrm>
          <a:prstGeom prst="rect">
            <a:avLst/>
          </a:prstGeom>
          <a:noFill/>
        </p:spPr>
        <p:txBody>
          <a:bodyPr wrap="none" rtlCol="0">
            <a:spAutoFit/>
          </a:bodyPr>
          <a:lstStyle/>
          <a:p>
            <a:r>
              <a:rPr lang="en-US" b="1" dirty="0" err="1">
                <a:latin typeface="+mn-lt"/>
              </a:rPr>
              <a:t>Uberlay</a:t>
            </a:r>
            <a:r>
              <a:rPr lang="en-US" dirty="0">
                <a:latin typeface="+mn-lt"/>
              </a:rPr>
              <a:t> LISP MS Federation</a:t>
            </a:r>
          </a:p>
        </p:txBody>
      </p:sp>
      <p:sp>
        <p:nvSpPr>
          <p:cNvPr id="54" name="TextBox 53">
            <a:extLst>
              <a:ext uri="{FF2B5EF4-FFF2-40B4-BE49-F238E27FC236}">
                <a16:creationId xmlns:a16="http://schemas.microsoft.com/office/drawing/2014/main" id="{AFB3D7C5-BCEB-9C46-8469-F49B0D3D18FA}"/>
              </a:ext>
            </a:extLst>
          </p:cNvPr>
          <p:cNvSpPr txBox="1"/>
          <p:nvPr/>
        </p:nvSpPr>
        <p:spPr>
          <a:xfrm>
            <a:off x="3299573" y="3283421"/>
            <a:ext cx="545342" cy="261610"/>
          </a:xfrm>
          <a:prstGeom prst="rect">
            <a:avLst/>
          </a:prstGeom>
          <a:noFill/>
        </p:spPr>
        <p:txBody>
          <a:bodyPr wrap="none" rtlCol="0">
            <a:spAutoFit/>
          </a:bodyPr>
          <a:lstStyle/>
          <a:p>
            <a:r>
              <a:rPr lang="en-US" sz="1100" dirty="0">
                <a:solidFill>
                  <a:srgbClr val="C00000"/>
                </a:solidFill>
                <a:latin typeface="+mn-lt"/>
              </a:rPr>
              <a:t>EBGP</a:t>
            </a:r>
          </a:p>
        </p:txBody>
      </p:sp>
      <p:sp>
        <p:nvSpPr>
          <p:cNvPr id="142" name="TextBox 141">
            <a:extLst>
              <a:ext uri="{FF2B5EF4-FFF2-40B4-BE49-F238E27FC236}">
                <a16:creationId xmlns:a16="http://schemas.microsoft.com/office/drawing/2014/main" id="{E5C61AB3-069D-F84A-A55F-76A653059C3B}"/>
              </a:ext>
            </a:extLst>
          </p:cNvPr>
          <p:cNvSpPr txBox="1"/>
          <p:nvPr/>
        </p:nvSpPr>
        <p:spPr>
          <a:xfrm>
            <a:off x="5547544" y="3141802"/>
            <a:ext cx="545342" cy="261610"/>
          </a:xfrm>
          <a:prstGeom prst="rect">
            <a:avLst/>
          </a:prstGeom>
          <a:noFill/>
        </p:spPr>
        <p:txBody>
          <a:bodyPr wrap="none" rtlCol="0">
            <a:spAutoFit/>
          </a:bodyPr>
          <a:lstStyle/>
          <a:p>
            <a:r>
              <a:rPr lang="en-US" sz="1100" dirty="0">
                <a:solidFill>
                  <a:srgbClr val="C00000"/>
                </a:solidFill>
                <a:latin typeface="+mn-lt"/>
              </a:rPr>
              <a:t>EBGP</a:t>
            </a:r>
          </a:p>
        </p:txBody>
      </p:sp>
      <p:sp>
        <p:nvSpPr>
          <p:cNvPr id="127" name="TextBox 126">
            <a:extLst>
              <a:ext uri="{FF2B5EF4-FFF2-40B4-BE49-F238E27FC236}">
                <a16:creationId xmlns:a16="http://schemas.microsoft.com/office/drawing/2014/main" id="{8C71FE1E-FE68-3D4F-9F61-8203854C2370}"/>
              </a:ext>
            </a:extLst>
          </p:cNvPr>
          <p:cNvSpPr txBox="1"/>
          <p:nvPr/>
        </p:nvSpPr>
        <p:spPr>
          <a:xfrm>
            <a:off x="4485721" y="2448042"/>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43" name="Group 142">
            <a:extLst>
              <a:ext uri="{FF2B5EF4-FFF2-40B4-BE49-F238E27FC236}">
                <a16:creationId xmlns:a16="http://schemas.microsoft.com/office/drawing/2014/main" id="{78511709-796E-F445-9BB8-D5F7AD865722}"/>
              </a:ext>
            </a:extLst>
          </p:cNvPr>
          <p:cNvGrpSpPr/>
          <p:nvPr/>
        </p:nvGrpSpPr>
        <p:grpSpPr>
          <a:xfrm>
            <a:off x="5546326" y="2447761"/>
            <a:ext cx="251410" cy="247913"/>
            <a:chOff x="4381601" y="3173124"/>
            <a:chExt cx="473632" cy="473632"/>
          </a:xfrm>
          <a:solidFill>
            <a:srgbClr val="92D050"/>
          </a:solidFill>
        </p:grpSpPr>
        <p:sp>
          <p:nvSpPr>
            <p:cNvPr id="144" name="Oval 143">
              <a:extLst>
                <a:ext uri="{FF2B5EF4-FFF2-40B4-BE49-F238E27FC236}">
                  <a16:creationId xmlns:a16="http://schemas.microsoft.com/office/drawing/2014/main" id="{94144E3C-7579-A74A-BDFE-C6D3B2D51F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5" name="Picture 144" descr="router arrows.emf">
              <a:extLst>
                <a:ext uri="{FF2B5EF4-FFF2-40B4-BE49-F238E27FC236}">
                  <a16:creationId xmlns:a16="http://schemas.microsoft.com/office/drawing/2014/main" id="{0146244E-03DA-C947-B3C1-57D64E6A40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6" name="Group 145">
            <a:extLst>
              <a:ext uri="{FF2B5EF4-FFF2-40B4-BE49-F238E27FC236}">
                <a16:creationId xmlns:a16="http://schemas.microsoft.com/office/drawing/2014/main" id="{36CDFC15-66F0-4340-A612-C22C03976C5B}"/>
              </a:ext>
            </a:extLst>
          </p:cNvPr>
          <p:cNvGrpSpPr/>
          <p:nvPr/>
        </p:nvGrpSpPr>
        <p:grpSpPr>
          <a:xfrm>
            <a:off x="3823868" y="2161469"/>
            <a:ext cx="251410" cy="247913"/>
            <a:chOff x="4381601" y="3173124"/>
            <a:chExt cx="473632" cy="473632"/>
          </a:xfrm>
          <a:solidFill>
            <a:srgbClr val="92D050"/>
          </a:solidFill>
        </p:grpSpPr>
        <p:sp>
          <p:nvSpPr>
            <p:cNvPr id="147" name="Oval 146">
              <a:extLst>
                <a:ext uri="{FF2B5EF4-FFF2-40B4-BE49-F238E27FC236}">
                  <a16:creationId xmlns:a16="http://schemas.microsoft.com/office/drawing/2014/main" id="{9929FF62-F42D-A84E-B3D2-F5BE1D86469A}"/>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8" name="Picture 147" descr="router arrows.emf">
              <a:extLst>
                <a:ext uri="{FF2B5EF4-FFF2-40B4-BE49-F238E27FC236}">
                  <a16:creationId xmlns:a16="http://schemas.microsoft.com/office/drawing/2014/main" id="{3C7CD606-32B9-F240-8927-93949E16A0A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49" name="Group 148">
            <a:extLst>
              <a:ext uri="{FF2B5EF4-FFF2-40B4-BE49-F238E27FC236}">
                <a16:creationId xmlns:a16="http://schemas.microsoft.com/office/drawing/2014/main" id="{E4D8CC20-F2BE-1E4F-BFF6-35F15AF743E2}"/>
              </a:ext>
            </a:extLst>
          </p:cNvPr>
          <p:cNvGrpSpPr/>
          <p:nvPr/>
        </p:nvGrpSpPr>
        <p:grpSpPr>
          <a:xfrm>
            <a:off x="5617669" y="2841921"/>
            <a:ext cx="251410" cy="247913"/>
            <a:chOff x="4381601" y="3173124"/>
            <a:chExt cx="473632" cy="473632"/>
          </a:xfrm>
          <a:solidFill>
            <a:srgbClr val="92D050"/>
          </a:solidFill>
        </p:grpSpPr>
        <p:sp>
          <p:nvSpPr>
            <p:cNvPr id="150" name="Oval 149">
              <a:extLst>
                <a:ext uri="{FF2B5EF4-FFF2-40B4-BE49-F238E27FC236}">
                  <a16:creationId xmlns:a16="http://schemas.microsoft.com/office/drawing/2014/main" id="{9809FE28-9331-7749-8499-6F94E633CF8D}"/>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1" name="Picture 150" descr="router arrows.emf">
              <a:extLst>
                <a:ext uri="{FF2B5EF4-FFF2-40B4-BE49-F238E27FC236}">
                  <a16:creationId xmlns:a16="http://schemas.microsoft.com/office/drawing/2014/main" id="{E2202F72-916D-634A-A89F-33A9FB24F0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2" name="Group 151">
            <a:extLst>
              <a:ext uri="{FF2B5EF4-FFF2-40B4-BE49-F238E27FC236}">
                <a16:creationId xmlns:a16="http://schemas.microsoft.com/office/drawing/2014/main" id="{A993D861-B595-7D45-9CC4-14E19E310EFD}"/>
              </a:ext>
            </a:extLst>
          </p:cNvPr>
          <p:cNvGrpSpPr/>
          <p:nvPr/>
        </p:nvGrpSpPr>
        <p:grpSpPr>
          <a:xfrm>
            <a:off x="5276383" y="3222437"/>
            <a:ext cx="251410" cy="247913"/>
            <a:chOff x="4381601" y="3173124"/>
            <a:chExt cx="473632" cy="473632"/>
          </a:xfrm>
          <a:solidFill>
            <a:srgbClr val="92D050"/>
          </a:solidFill>
        </p:grpSpPr>
        <p:sp>
          <p:nvSpPr>
            <p:cNvPr id="153" name="Oval 152">
              <a:extLst>
                <a:ext uri="{FF2B5EF4-FFF2-40B4-BE49-F238E27FC236}">
                  <a16:creationId xmlns:a16="http://schemas.microsoft.com/office/drawing/2014/main" id="{94C79BDB-2073-B34B-94BF-29FA5BF4329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4" name="Picture 153" descr="router arrows.emf">
              <a:extLst>
                <a:ext uri="{FF2B5EF4-FFF2-40B4-BE49-F238E27FC236}">
                  <a16:creationId xmlns:a16="http://schemas.microsoft.com/office/drawing/2014/main" id="{2B267C3F-3704-2441-A9D9-C827AC399BE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5" name="Group 154">
            <a:extLst>
              <a:ext uri="{FF2B5EF4-FFF2-40B4-BE49-F238E27FC236}">
                <a16:creationId xmlns:a16="http://schemas.microsoft.com/office/drawing/2014/main" id="{D2B59859-170C-8242-A3DD-EAA3CD0513CA}"/>
              </a:ext>
            </a:extLst>
          </p:cNvPr>
          <p:cNvGrpSpPr/>
          <p:nvPr/>
        </p:nvGrpSpPr>
        <p:grpSpPr>
          <a:xfrm>
            <a:off x="4368558" y="3802463"/>
            <a:ext cx="251410" cy="247913"/>
            <a:chOff x="4381601" y="3173124"/>
            <a:chExt cx="473632" cy="473632"/>
          </a:xfrm>
          <a:solidFill>
            <a:srgbClr val="92D050"/>
          </a:solidFill>
        </p:grpSpPr>
        <p:sp>
          <p:nvSpPr>
            <p:cNvPr id="156" name="Oval 155">
              <a:extLst>
                <a:ext uri="{FF2B5EF4-FFF2-40B4-BE49-F238E27FC236}">
                  <a16:creationId xmlns:a16="http://schemas.microsoft.com/office/drawing/2014/main" id="{FD72E89C-4390-C24A-9DED-2BBB43FE833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7" name="Picture 156" descr="router arrows.emf">
              <a:extLst>
                <a:ext uri="{FF2B5EF4-FFF2-40B4-BE49-F238E27FC236}">
                  <a16:creationId xmlns:a16="http://schemas.microsoft.com/office/drawing/2014/main" id="{AAC3BC14-B805-6A43-AB81-23147F8A66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8" name="Group 157">
            <a:extLst>
              <a:ext uri="{FF2B5EF4-FFF2-40B4-BE49-F238E27FC236}">
                <a16:creationId xmlns:a16="http://schemas.microsoft.com/office/drawing/2014/main" id="{8AA8004C-537D-9E47-A9BC-8E0C4EB072BF}"/>
              </a:ext>
            </a:extLst>
          </p:cNvPr>
          <p:cNvGrpSpPr/>
          <p:nvPr/>
        </p:nvGrpSpPr>
        <p:grpSpPr>
          <a:xfrm>
            <a:off x="3293218" y="2757295"/>
            <a:ext cx="251410" cy="247913"/>
            <a:chOff x="4381601" y="3173124"/>
            <a:chExt cx="473632" cy="473632"/>
          </a:xfrm>
          <a:solidFill>
            <a:srgbClr val="92D050"/>
          </a:solidFill>
        </p:grpSpPr>
        <p:sp>
          <p:nvSpPr>
            <p:cNvPr id="159" name="Oval 158">
              <a:extLst>
                <a:ext uri="{FF2B5EF4-FFF2-40B4-BE49-F238E27FC236}">
                  <a16:creationId xmlns:a16="http://schemas.microsoft.com/office/drawing/2014/main" id="{480122B0-25E2-BE46-8387-80053D6A36B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0" name="Picture 159" descr="router arrows.emf">
              <a:extLst>
                <a:ext uri="{FF2B5EF4-FFF2-40B4-BE49-F238E27FC236}">
                  <a16:creationId xmlns:a16="http://schemas.microsoft.com/office/drawing/2014/main" id="{C71F5E77-235E-7F4F-84BB-ECFFD8E2ED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cxnSp>
        <p:nvCxnSpPr>
          <p:cNvPr id="14" name="Straight Connector 13">
            <a:extLst>
              <a:ext uri="{FF2B5EF4-FFF2-40B4-BE49-F238E27FC236}">
                <a16:creationId xmlns:a16="http://schemas.microsoft.com/office/drawing/2014/main" id="{717E176E-2E2E-0147-BF1F-5EE075888F80}"/>
              </a:ext>
            </a:extLst>
          </p:cNvPr>
          <p:cNvCxnSpPr>
            <a:stCxn id="130" idx="6"/>
            <a:endCxn id="443" idx="2"/>
          </p:cNvCxnSpPr>
          <p:nvPr/>
        </p:nvCxnSpPr>
        <p:spPr>
          <a:xfrm>
            <a:off x="3749455" y="2085503"/>
            <a:ext cx="2071330" cy="252464"/>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2CEC14CD-B32F-3D4A-84FC-D6D6C10C59FF}"/>
              </a:ext>
            </a:extLst>
          </p:cNvPr>
          <p:cNvCxnSpPr>
            <a:cxnSpLocks/>
            <a:stCxn id="130" idx="5"/>
            <a:endCxn id="133" idx="1"/>
          </p:cNvCxnSpPr>
          <p:nvPr/>
        </p:nvCxnSpPr>
        <p:spPr>
          <a:xfrm>
            <a:off x="3687057" y="2234049"/>
            <a:ext cx="848018" cy="1027845"/>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116B311-61BA-8847-AE97-5693E9F8C72F}"/>
              </a:ext>
            </a:extLst>
          </p:cNvPr>
          <p:cNvCxnSpPr>
            <a:cxnSpLocks/>
            <a:stCxn id="133" idx="7"/>
            <a:endCxn id="443" idx="4"/>
          </p:cNvCxnSpPr>
          <p:nvPr/>
        </p:nvCxnSpPr>
        <p:spPr>
          <a:xfrm flipV="1">
            <a:off x="4836357" y="2548043"/>
            <a:ext cx="1197467" cy="713851"/>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4322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043101-5898-C346-B6C6-7D0925FE51EF}"/>
              </a:ext>
            </a:extLst>
          </p:cNvPr>
          <p:cNvSpPr>
            <a:spLocks noGrp="1"/>
          </p:cNvSpPr>
          <p:nvPr>
            <p:ph type="body" sz="quarter" idx="10"/>
          </p:nvPr>
        </p:nvSpPr>
        <p:spPr>
          <a:xfrm>
            <a:off x="437766" y="1073150"/>
            <a:ext cx="8277344" cy="3389312"/>
          </a:xfrm>
        </p:spPr>
        <p:txBody>
          <a:bodyPr/>
          <a:lstStyle/>
          <a:p>
            <a:r>
              <a:rPr lang="en-US" dirty="0"/>
              <a:t>The International Civil Aviation Organization (ICAO) Aeronautical Telecommunications Network (ATN) is run by a consortium of different providers.</a:t>
            </a:r>
          </a:p>
          <a:p>
            <a:pPr lvl="1"/>
            <a:r>
              <a:rPr lang="en-US" dirty="0"/>
              <a:t>This network must support mobility and multi-homing across the different providers</a:t>
            </a:r>
          </a:p>
          <a:p>
            <a:r>
              <a:rPr lang="en-US" dirty="0">
                <a:sym typeface="Wingdings" pitchFamily="2" charset="2"/>
              </a:rPr>
              <a:t>The </a:t>
            </a:r>
            <a:r>
              <a:rPr lang="en-US" dirty="0" err="1">
                <a:sym typeface="Wingdings" pitchFamily="2" charset="2"/>
              </a:rPr>
              <a:t>Uberlay</a:t>
            </a:r>
            <a:r>
              <a:rPr lang="en-US" dirty="0">
                <a:sym typeface="Wingdings" pitchFamily="2" charset="2"/>
              </a:rPr>
              <a:t> model has been proposed as a way to architect this mixed environment. </a:t>
            </a:r>
          </a:p>
          <a:p>
            <a:r>
              <a:rPr lang="en-US" dirty="0">
                <a:sym typeface="Wingdings" pitchFamily="2" charset="2"/>
              </a:rPr>
              <a:t>The providers require a mechanism to peer with each other without requiring an intermediary organization to run the </a:t>
            </a:r>
            <a:r>
              <a:rPr lang="en-US" dirty="0" err="1">
                <a:sym typeface="Wingdings" pitchFamily="2" charset="2"/>
              </a:rPr>
              <a:t>Uberlay</a:t>
            </a:r>
            <a:r>
              <a:rPr lang="en-US" dirty="0">
                <a:sym typeface="Wingdings" pitchFamily="2" charset="2"/>
              </a:rPr>
              <a:t> for them.</a:t>
            </a:r>
          </a:p>
          <a:p>
            <a:pPr lvl="1"/>
            <a:r>
              <a:rPr lang="en-US" dirty="0">
                <a:sym typeface="Wingdings" pitchFamily="2" charset="2"/>
              </a:rPr>
              <a:t>A federated </a:t>
            </a:r>
            <a:r>
              <a:rPr lang="en-US" dirty="0" err="1">
                <a:sym typeface="Wingdings" pitchFamily="2" charset="2"/>
              </a:rPr>
              <a:t>Uberlay</a:t>
            </a:r>
            <a:r>
              <a:rPr lang="en-US" dirty="0">
                <a:sym typeface="Wingdings" pitchFamily="2" charset="2"/>
              </a:rPr>
              <a:t> Mapping System amongst the providers is desirable.</a:t>
            </a:r>
          </a:p>
          <a:p>
            <a:pPr lvl="1"/>
            <a:r>
              <a:rPr lang="en-US" dirty="0">
                <a:sym typeface="Wingdings" pitchFamily="2" charset="2"/>
              </a:rPr>
              <a:t>Peering agreements must be enforced </a:t>
            </a:r>
          </a:p>
          <a:p>
            <a:pPr lvl="1"/>
            <a:endParaRPr lang="en-US" dirty="0"/>
          </a:p>
        </p:txBody>
      </p:sp>
      <p:sp>
        <p:nvSpPr>
          <p:cNvPr id="3" name="Title 2">
            <a:extLst>
              <a:ext uri="{FF2B5EF4-FFF2-40B4-BE49-F238E27FC236}">
                <a16:creationId xmlns:a16="http://schemas.microsoft.com/office/drawing/2014/main" id="{0049AA0B-CF82-EB4C-9A54-39A288A24EDF}"/>
              </a:ext>
            </a:extLst>
          </p:cNvPr>
          <p:cNvSpPr>
            <a:spLocks noGrp="1"/>
          </p:cNvSpPr>
          <p:nvPr>
            <p:ph type="title"/>
          </p:nvPr>
        </p:nvSpPr>
        <p:spPr/>
        <p:txBody>
          <a:bodyPr/>
          <a:lstStyle/>
          <a:p>
            <a:r>
              <a:rPr lang="en-US" dirty="0"/>
              <a:t>ICAO Federated Network</a:t>
            </a:r>
          </a:p>
        </p:txBody>
      </p:sp>
    </p:spTree>
    <p:extLst>
      <p:ext uri="{BB962C8B-B14F-4D97-AF65-F5344CB8AC3E}">
        <p14:creationId xmlns:p14="http://schemas.microsoft.com/office/powerpoint/2010/main" val="2816843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Cloud 30"/>
          <p:cNvSpPr/>
          <p:nvPr/>
        </p:nvSpPr>
        <p:spPr>
          <a:xfrm>
            <a:off x="622984" y="1720669"/>
            <a:ext cx="7979376" cy="720192"/>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CSP A</a:t>
            </a:r>
          </a:p>
        </p:txBody>
      </p:sp>
      <p:sp>
        <p:nvSpPr>
          <p:cNvPr id="72" name="Cloud 71">
            <a:extLst>
              <a:ext uri="{FF2B5EF4-FFF2-40B4-BE49-F238E27FC236}">
                <a16:creationId xmlns:a16="http://schemas.microsoft.com/office/drawing/2014/main" id="{5EF5BC92-159C-0248-9EAF-9090F95B1D67}"/>
              </a:ext>
            </a:extLst>
          </p:cNvPr>
          <p:cNvSpPr/>
          <p:nvPr/>
        </p:nvSpPr>
        <p:spPr>
          <a:xfrm>
            <a:off x="720129" y="2535528"/>
            <a:ext cx="7979376" cy="720192"/>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CSP B</a:t>
            </a:r>
          </a:p>
        </p:txBody>
      </p:sp>
      <p:sp>
        <p:nvSpPr>
          <p:cNvPr id="73" name="Cloud 72">
            <a:extLst>
              <a:ext uri="{FF2B5EF4-FFF2-40B4-BE49-F238E27FC236}">
                <a16:creationId xmlns:a16="http://schemas.microsoft.com/office/drawing/2014/main" id="{3BA903EB-A4A0-6C49-8DE2-783E758F68B3}"/>
              </a:ext>
            </a:extLst>
          </p:cNvPr>
          <p:cNvSpPr/>
          <p:nvPr/>
        </p:nvSpPr>
        <p:spPr>
          <a:xfrm>
            <a:off x="723997" y="3425982"/>
            <a:ext cx="7979376" cy="720192"/>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CSP C</a:t>
            </a:r>
          </a:p>
        </p:txBody>
      </p:sp>
      <p:sp>
        <p:nvSpPr>
          <p:cNvPr id="166" name="Cloud 165">
            <a:extLst>
              <a:ext uri="{FF2B5EF4-FFF2-40B4-BE49-F238E27FC236}">
                <a16:creationId xmlns:a16="http://schemas.microsoft.com/office/drawing/2014/main" id="{3F6329B8-283F-7344-95F9-212961B5EB3E}"/>
              </a:ext>
            </a:extLst>
          </p:cNvPr>
          <p:cNvSpPr/>
          <p:nvPr/>
        </p:nvSpPr>
        <p:spPr>
          <a:xfrm>
            <a:off x="7799640" y="1177265"/>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165" name="Cloud 164">
            <a:extLst>
              <a:ext uri="{FF2B5EF4-FFF2-40B4-BE49-F238E27FC236}">
                <a16:creationId xmlns:a16="http://schemas.microsoft.com/office/drawing/2014/main" id="{2BB91752-472C-1742-B79A-E59F2D110631}"/>
              </a:ext>
            </a:extLst>
          </p:cNvPr>
          <p:cNvSpPr/>
          <p:nvPr/>
        </p:nvSpPr>
        <p:spPr>
          <a:xfrm>
            <a:off x="140507" y="1295507"/>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3" name="Title 2"/>
          <p:cNvSpPr>
            <a:spLocks noGrp="1"/>
          </p:cNvSpPr>
          <p:nvPr>
            <p:ph type="title"/>
          </p:nvPr>
        </p:nvSpPr>
        <p:spPr/>
        <p:txBody>
          <a:bodyPr/>
          <a:lstStyle/>
          <a:p>
            <a:r>
              <a:rPr lang="en-US" dirty="0"/>
              <a:t>ICAO – Existing peering agreements</a:t>
            </a:r>
          </a:p>
        </p:txBody>
      </p:sp>
      <p:grpSp>
        <p:nvGrpSpPr>
          <p:cNvPr id="40" name="Group 39"/>
          <p:cNvGrpSpPr/>
          <p:nvPr/>
        </p:nvGrpSpPr>
        <p:grpSpPr>
          <a:xfrm>
            <a:off x="1652539" y="2097286"/>
            <a:ext cx="426078" cy="420152"/>
            <a:chOff x="4381601" y="3173124"/>
            <a:chExt cx="473632" cy="473632"/>
          </a:xfrm>
        </p:grpSpPr>
        <p:sp>
          <p:nvSpPr>
            <p:cNvPr id="41" name="Oval 4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2" name="Picture 4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44" name="Group 43"/>
          <p:cNvGrpSpPr/>
          <p:nvPr/>
        </p:nvGrpSpPr>
        <p:grpSpPr>
          <a:xfrm>
            <a:off x="606315" y="1902220"/>
            <a:ext cx="426078" cy="420152"/>
            <a:chOff x="4381601" y="3173124"/>
            <a:chExt cx="473632" cy="473632"/>
          </a:xfrm>
        </p:grpSpPr>
        <p:sp>
          <p:nvSpPr>
            <p:cNvPr id="45" name="Oval 4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 name="Picture 45"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5" name="Group 74"/>
          <p:cNvGrpSpPr/>
          <p:nvPr/>
        </p:nvGrpSpPr>
        <p:grpSpPr>
          <a:xfrm>
            <a:off x="8222010" y="1866237"/>
            <a:ext cx="426078" cy="420152"/>
            <a:chOff x="4381601" y="3173124"/>
            <a:chExt cx="473632" cy="473632"/>
          </a:xfrm>
        </p:grpSpPr>
        <p:sp>
          <p:nvSpPr>
            <p:cNvPr id="76" name="Oval 75"/>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9" name="Group 78"/>
          <p:cNvGrpSpPr/>
          <p:nvPr/>
        </p:nvGrpSpPr>
        <p:grpSpPr>
          <a:xfrm>
            <a:off x="7194464" y="2017841"/>
            <a:ext cx="426078" cy="420152"/>
            <a:chOff x="4381601" y="3173124"/>
            <a:chExt cx="473632" cy="473632"/>
          </a:xfrm>
        </p:grpSpPr>
        <p:sp>
          <p:nvSpPr>
            <p:cNvPr id="80" name="Oval 79"/>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1" name="Picture 8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459" name="Picture 458"/>
          <p:cNvPicPr>
            <a:picLocks noChangeAspect="1"/>
          </p:cNvPicPr>
          <p:nvPr/>
        </p:nvPicPr>
        <p:blipFill>
          <a:blip r:embed="rId4"/>
          <a:stretch>
            <a:fillRect/>
          </a:stretch>
        </p:blipFill>
        <p:spPr>
          <a:xfrm>
            <a:off x="457937" y="812032"/>
            <a:ext cx="667842" cy="667842"/>
          </a:xfrm>
          <a:prstGeom prst="rect">
            <a:avLst/>
          </a:prstGeom>
        </p:spPr>
      </p:pic>
      <p:grpSp>
        <p:nvGrpSpPr>
          <p:cNvPr id="460" name="Group 459"/>
          <p:cNvGrpSpPr/>
          <p:nvPr/>
        </p:nvGrpSpPr>
        <p:grpSpPr>
          <a:xfrm>
            <a:off x="693009" y="1162037"/>
            <a:ext cx="252689" cy="249175"/>
            <a:chOff x="4381601" y="3173124"/>
            <a:chExt cx="473632" cy="473632"/>
          </a:xfrm>
        </p:grpSpPr>
        <p:sp>
          <p:nvSpPr>
            <p:cNvPr id="461" name="Oval 46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2" name="Picture 46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64" name="Straight Connector 463"/>
          <p:cNvCxnSpPr>
            <a:stCxn id="45" idx="0"/>
            <a:endCxn id="461" idx="4"/>
          </p:cNvCxnSpPr>
          <p:nvPr/>
        </p:nvCxnSpPr>
        <p:spPr>
          <a:xfrm flipV="1">
            <a:off x="819354" y="1411212"/>
            <a:ext cx="0" cy="49100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0" name="Rounded Rectangle 109"/>
          <p:cNvSpPr/>
          <p:nvPr/>
        </p:nvSpPr>
        <p:spPr>
          <a:xfrm>
            <a:off x="196613" y="180145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2" name="Rounded Rectangle 111"/>
          <p:cNvSpPr/>
          <p:nvPr/>
        </p:nvSpPr>
        <p:spPr>
          <a:xfrm>
            <a:off x="8444457" y="1709022"/>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3" name="Rounded Rectangle 112"/>
          <p:cNvSpPr/>
          <p:nvPr/>
        </p:nvSpPr>
        <p:spPr>
          <a:xfrm>
            <a:off x="7486848" y="1959516"/>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14" name="Rounded Rectangle 113"/>
          <p:cNvSpPr/>
          <p:nvPr/>
        </p:nvSpPr>
        <p:spPr>
          <a:xfrm>
            <a:off x="1250109" y="2006846"/>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sp>
        <p:nvSpPr>
          <p:cNvPr id="39" name="TextBox 38"/>
          <p:cNvSpPr txBox="1"/>
          <p:nvPr/>
        </p:nvSpPr>
        <p:spPr>
          <a:xfrm>
            <a:off x="1048223" y="2442567"/>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97" name="TextBox 96"/>
          <p:cNvSpPr txBox="1"/>
          <p:nvPr/>
        </p:nvSpPr>
        <p:spPr>
          <a:xfrm>
            <a:off x="7387860" y="2388672"/>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140" name="Straight Arrow Connector 139">
            <a:extLst>
              <a:ext uri="{FF2B5EF4-FFF2-40B4-BE49-F238E27FC236}">
                <a16:creationId xmlns:a16="http://schemas.microsoft.com/office/drawing/2014/main" id="{50DEDEB1-023C-724C-B72B-5E3794A259CB}"/>
              </a:ext>
            </a:extLst>
          </p:cNvPr>
          <p:cNvCxnSpPr>
            <a:cxnSpLocks/>
          </p:cNvCxnSpPr>
          <p:nvPr/>
        </p:nvCxnSpPr>
        <p:spPr>
          <a:xfrm>
            <a:off x="5093852" y="4823049"/>
            <a:ext cx="468977" cy="0"/>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E3371432-1123-6C4E-8CCE-27A1943E7E83}"/>
              </a:ext>
            </a:extLst>
          </p:cNvPr>
          <p:cNvSpPr txBox="1"/>
          <p:nvPr/>
        </p:nvSpPr>
        <p:spPr>
          <a:xfrm>
            <a:off x="5669094" y="4626343"/>
            <a:ext cx="2661306" cy="369332"/>
          </a:xfrm>
          <a:prstGeom prst="rect">
            <a:avLst/>
          </a:prstGeom>
          <a:noFill/>
        </p:spPr>
        <p:txBody>
          <a:bodyPr wrap="none" rtlCol="0">
            <a:spAutoFit/>
          </a:bodyPr>
          <a:lstStyle/>
          <a:p>
            <a:r>
              <a:rPr lang="en-US" b="1" dirty="0">
                <a:latin typeface="+mn-lt"/>
              </a:rPr>
              <a:t>Underlay</a:t>
            </a:r>
            <a:r>
              <a:rPr lang="en-US" dirty="0">
                <a:latin typeface="+mn-lt"/>
              </a:rPr>
              <a:t> Inter AS EBGP</a:t>
            </a:r>
          </a:p>
        </p:txBody>
      </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sp>
        <p:nvSpPr>
          <p:cNvPr id="4" name="TextBox 3">
            <a:extLst>
              <a:ext uri="{FF2B5EF4-FFF2-40B4-BE49-F238E27FC236}">
                <a16:creationId xmlns:a16="http://schemas.microsoft.com/office/drawing/2014/main" id="{51861389-5B46-834A-B655-DE1E3E72F168}"/>
              </a:ext>
            </a:extLst>
          </p:cNvPr>
          <p:cNvSpPr txBox="1"/>
          <p:nvPr/>
        </p:nvSpPr>
        <p:spPr>
          <a:xfrm>
            <a:off x="0" y="4626343"/>
            <a:ext cx="4323620" cy="369332"/>
          </a:xfrm>
          <a:prstGeom prst="rect">
            <a:avLst/>
          </a:prstGeom>
          <a:noFill/>
        </p:spPr>
        <p:txBody>
          <a:bodyPr wrap="none" rtlCol="0">
            <a:spAutoFit/>
          </a:bodyPr>
          <a:lstStyle/>
          <a:p>
            <a:r>
              <a:rPr lang="en-US" dirty="0">
                <a:latin typeface="+mn-lt"/>
              </a:rPr>
              <a:t>CSP = Communication Service Provider</a:t>
            </a:r>
          </a:p>
        </p:txBody>
      </p:sp>
      <p:grpSp>
        <p:nvGrpSpPr>
          <p:cNvPr id="89" name="Group 88">
            <a:extLst>
              <a:ext uri="{FF2B5EF4-FFF2-40B4-BE49-F238E27FC236}">
                <a16:creationId xmlns:a16="http://schemas.microsoft.com/office/drawing/2014/main" id="{DF8B3C98-1E35-DC4B-9D43-93005F4871CE}"/>
              </a:ext>
            </a:extLst>
          </p:cNvPr>
          <p:cNvGrpSpPr/>
          <p:nvPr/>
        </p:nvGrpSpPr>
        <p:grpSpPr>
          <a:xfrm>
            <a:off x="1715621" y="2932633"/>
            <a:ext cx="426078" cy="420152"/>
            <a:chOff x="4381601" y="3173124"/>
            <a:chExt cx="473632" cy="473632"/>
          </a:xfrm>
        </p:grpSpPr>
        <p:sp>
          <p:nvSpPr>
            <p:cNvPr id="90" name="Oval 89">
              <a:extLst>
                <a:ext uri="{FF2B5EF4-FFF2-40B4-BE49-F238E27FC236}">
                  <a16:creationId xmlns:a16="http://schemas.microsoft.com/office/drawing/2014/main" id="{27C5A9A6-0DD4-FF4D-826F-0DDF33357FB7}"/>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1" name="Picture 90" descr="router arrows.emf">
              <a:extLst>
                <a:ext uri="{FF2B5EF4-FFF2-40B4-BE49-F238E27FC236}">
                  <a16:creationId xmlns:a16="http://schemas.microsoft.com/office/drawing/2014/main" id="{8226C19E-CEFA-A646-9662-D121923E79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2" name="Group 91">
            <a:extLst>
              <a:ext uri="{FF2B5EF4-FFF2-40B4-BE49-F238E27FC236}">
                <a16:creationId xmlns:a16="http://schemas.microsoft.com/office/drawing/2014/main" id="{5D501CE5-93DF-324B-8B50-069DC45A2CA3}"/>
              </a:ext>
            </a:extLst>
          </p:cNvPr>
          <p:cNvGrpSpPr/>
          <p:nvPr/>
        </p:nvGrpSpPr>
        <p:grpSpPr>
          <a:xfrm>
            <a:off x="669397" y="2737567"/>
            <a:ext cx="426078" cy="420152"/>
            <a:chOff x="4381601" y="3173124"/>
            <a:chExt cx="473632" cy="473632"/>
          </a:xfrm>
        </p:grpSpPr>
        <p:sp>
          <p:nvSpPr>
            <p:cNvPr id="93" name="Oval 92">
              <a:extLst>
                <a:ext uri="{FF2B5EF4-FFF2-40B4-BE49-F238E27FC236}">
                  <a16:creationId xmlns:a16="http://schemas.microsoft.com/office/drawing/2014/main" id="{DC2368B6-245E-8143-A4F7-AC47414CEEDB}"/>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4" name="Picture 93" descr="router arrows.emf">
              <a:extLst>
                <a:ext uri="{FF2B5EF4-FFF2-40B4-BE49-F238E27FC236}">
                  <a16:creationId xmlns:a16="http://schemas.microsoft.com/office/drawing/2014/main" id="{B3155F3B-FA08-B347-8A76-6863423E7A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5" name="Group 94">
            <a:extLst>
              <a:ext uri="{FF2B5EF4-FFF2-40B4-BE49-F238E27FC236}">
                <a16:creationId xmlns:a16="http://schemas.microsoft.com/office/drawing/2014/main" id="{F409DAE2-FEEA-4647-BAE1-42FFF497BE70}"/>
              </a:ext>
            </a:extLst>
          </p:cNvPr>
          <p:cNvGrpSpPr/>
          <p:nvPr/>
        </p:nvGrpSpPr>
        <p:grpSpPr>
          <a:xfrm>
            <a:off x="8285092" y="2701584"/>
            <a:ext cx="426078" cy="420152"/>
            <a:chOff x="4381601" y="3173124"/>
            <a:chExt cx="473632" cy="473632"/>
          </a:xfrm>
        </p:grpSpPr>
        <p:sp>
          <p:nvSpPr>
            <p:cNvPr id="96" name="Oval 95">
              <a:extLst>
                <a:ext uri="{FF2B5EF4-FFF2-40B4-BE49-F238E27FC236}">
                  <a16:creationId xmlns:a16="http://schemas.microsoft.com/office/drawing/2014/main" id="{E9D68A5E-E15A-B444-951D-24308473D48B}"/>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8" name="Picture 97" descr="router arrows.emf">
              <a:extLst>
                <a:ext uri="{FF2B5EF4-FFF2-40B4-BE49-F238E27FC236}">
                  <a16:creationId xmlns:a16="http://schemas.microsoft.com/office/drawing/2014/main" id="{B5A04874-EC38-0845-8F52-5BF4449985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9" name="Group 98">
            <a:extLst>
              <a:ext uri="{FF2B5EF4-FFF2-40B4-BE49-F238E27FC236}">
                <a16:creationId xmlns:a16="http://schemas.microsoft.com/office/drawing/2014/main" id="{A8D15A6D-BA42-B04F-A26F-E2B1AAE6CAB2}"/>
              </a:ext>
            </a:extLst>
          </p:cNvPr>
          <p:cNvGrpSpPr/>
          <p:nvPr/>
        </p:nvGrpSpPr>
        <p:grpSpPr>
          <a:xfrm>
            <a:off x="7257546" y="2853188"/>
            <a:ext cx="426078" cy="420152"/>
            <a:chOff x="4381601" y="3173124"/>
            <a:chExt cx="473632" cy="473632"/>
          </a:xfrm>
        </p:grpSpPr>
        <p:sp>
          <p:nvSpPr>
            <p:cNvPr id="100" name="Oval 99">
              <a:extLst>
                <a:ext uri="{FF2B5EF4-FFF2-40B4-BE49-F238E27FC236}">
                  <a16:creationId xmlns:a16="http://schemas.microsoft.com/office/drawing/2014/main" id="{8268DF67-6C18-0C44-97A6-8BCD17F58B49}"/>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01" name="Picture 100" descr="router arrows.emf">
              <a:extLst>
                <a:ext uri="{FF2B5EF4-FFF2-40B4-BE49-F238E27FC236}">
                  <a16:creationId xmlns:a16="http://schemas.microsoft.com/office/drawing/2014/main" id="{C708FB0B-AEC5-6D45-8D1C-8B322093B0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102" name="Rounded Rectangle 101">
            <a:extLst>
              <a:ext uri="{FF2B5EF4-FFF2-40B4-BE49-F238E27FC236}">
                <a16:creationId xmlns:a16="http://schemas.microsoft.com/office/drawing/2014/main" id="{616F403D-0FB8-A34A-A55A-D341CD5BA758}"/>
              </a:ext>
            </a:extLst>
          </p:cNvPr>
          <p:cNvSpPr/>
          <p:nvPr/>
        </p:nvSpPr>
        <p:spPr>
          <a:xfrm>
            <a:off x="259695" y="2636804"/>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03" name="Rounded Rectangle 102">
            <a:extLst>
              <a:ext uri="{FF2B5EF4-FFF2-40B4-BE49-F238E27FC236}">
                <a16:creationId xmlns:a16="http://schemas.microsoft.com/office/drawing/2014/main" id="{846DD2C6-2C3D-D94C-BDCF-F1E7FCD18B0D}"/>
              </a:ext>
            </a:extLst>
          </p:cNvPr>
          <p:cNvSpPr/>
          <p:nvPr/>
        </p:nvSpPr>
        <p:spPr>
          <a:xfrm>
            <a:off x="8507539" y="2544369"/>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04" name="Rounded Rectangle 103">
            <a:extLst>
              <a:ext uri="{FF2B5EF4-FFF2-40B4-BE49-F238E27FC236}">
                <a16:creationId xmlns:a16="http://schemas.microsoft.com/office/drawing/2014/main" id="{3BD8ED6E-6D26-7E4B-8ADC-4EC0584CA6A6}"/>
              </a:ext>
            </a:extLst>
          </p:cNvPr>
          <p:cNvSpPr/>
          <p:nvPr/>
        </p:nvSpPr>
        <p:spPr>
          <a:xfrm>
            <a:off x="7549930" y="2794863"/>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05" name="Rounded Rectangle 104">
            <a:extLst>
              <a:ext uri="{FF2B5EF4-FFF2-40B4-BE49-F238E27FC236}">
                <a16:creationId xmlns:a16="http://schemas.microsoft.com/office/drawing/2014/main" id="{46525D2D-C158-A346-AEFB-78900084CEF8}"/>
              </a:ext>
            </a:extLst>
          </p:cNvPr>
          <p:cNvSpPr/>
          <p:nvPr/>
        </p:nvSpPr>
        <p:spPr>
          <a:xfrm>
            <a:off x="1313191" y="2842193"/>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06" name="TextBox 105">
            <a:extLst>
              <a:ext uri="{FF2B5EF4-FFF2-40B4-BE49-F238E27FC236}">
                <a16:creationId xmlns:a16="http://schemas.microsoft.com/office/drawing/2014/main" id="{44EACBAC-FE59-0643-A8A4-D2BCF8C97353}"/>
              </a:ext>
            </a:extLst>
          </p:cNvPr>
          <p:cNvSpPr txBox="1"/>
          <p:nvPr/>
        </p:nvSpPr>
        <p:spPr>
          <a:xfrm>
            <a:off x="1111305" y="3277914"/>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107" name="TextBox 106">
            <a:extLst>
              <a:ext uri="{FF2B5EF4-FFF2-40B4-BE49-F238E27FC236}">
                <a16:creationId xmlns:a16="http://schemas.microsoft.com/office/drawing/2014/main" id="{7AD12507-5513-3548-8A55-649F69874E80}"/>
              </a:ext>
            </a:extLst>
          </p:cNvPr>
          <p:cNvSpPr txBox="1"/>
          <p:nvPr/>
        </p:nvSpPr>
        <p:spPr>
          <a:xfrm>
            <a:off x="7450942" y="3224019"/>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grpSp>
        <p:nvGrpSpPr>
          <p:cNvPr id="108" name="Group 107">
            <a:extLst>
              <a:ext uri="{FF2B5EF4-FFF2-40B4-BE49-F238E27FC236}">
                <a16:creationId xmlns:a16="http://schemas.microsoft.com/office/drawing/2014/main" id="{8B6909DE-B86A-4148-B2D4-6832446D78B5}"/>
              </a:ext>
            </a:extLst>
          </p:cNvPr>
          <p:cNvGrpSpPr/>
          <p:nvPr/>
        </p:nvGrpSpPr>
        <p:grpSpPr>
          <a:xfrm>
            <a:off x="1715621" y="3809617"/>
            <a:ext cx="426078" cy="420152"/>
            <a:chOff x="4381601" y="3173124"/>
            <a:chExt cx="473632" cy="473632"/>
          </a:xfrm>
        </p:grpSpPr>
        <p:sp>
          <p:nvSpPr>
            <p:cNvPr id="109" name="Oval 108">
              <a:extLst>
                <a:ext uri="{FF2B5EF4-FFF2-40B4-BE49-F238E27FC236}">
                  <a16:creationId xmlns:a16="http://schemas.microsoft.com/office/drawing/2014/main" id="{D32F0CA8-1968-FB4B-81CB-CF1E1DE49386}"/>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15" name="Picture 114" descr="router arrows.emf">
              <a:extLst>
                <a:ext uri="{FF2B5EF4-FFF2-40B4-BE49-F238E27FC236}">
                  <a16:creationId xmlns:a16="http://schemas.microsoft.com/office/drawing/2014/main" id="{2343AB13-645F-2A49-AEFC-F94FF62874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123" name="Group 122">
            <a:extLst>
              <a:ext uri="{FF2B5EF4-FFF2-40B4-BE49-F238E27FC236}">
                <a16:creationId xmlns:a16="http://schemas.microsoft.com/office/drawing/2014/main" id="{D118035C-BE2D-594A-9EAB-764C803E2715}"/>
              </a:ext>
            </a:extLst>
          </p:cNvPr>
          <p:cNvGrpSpPr/>
          <p:nvPr/>
        </p:nvGrpSpPr>
        <p:grpSpPr>
          <a:xfrm>
            <a:off x="669397" y="3614551"/>
            <a:ext cx="426078" cy="420152"/>
            <a:chOff x="4381601" y="3173124"/>
            <a:chExt cx="473632" cy="473632"/>
          </a:xfrm>
        </p:grpSpPr>
        <p:sp>
          <p:nvSpPr>
            <p:cNvPr id="124" name="Oval 123">
              <a:extLst>
                <a:ext uri="{FF2B5EF4-FFF2-40B4-BE49-F238E27FC236}">
                  <a16:creationId xmlns:a16="http://schemas.microsoft.com/office/drawing/2014/main" id="{6BE93681-7A5D-4B42-8B62-7B7E790C3065}"/>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25" name="Picture 124" descr="router arrows.emf">
              <a:extLst>
                <a:ext uri="{FF2B5EF4-FFF2-40B4-BE49-F238E27FC236}">
                  <a16:creationId xmlns:a16="http://schemas.microsoft.com/office/drawing/2014/main" id="{27FCF404-102F-7844-BCC3-BA0448194F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126" name="Group 125">
            <a:extLst>
              <a:ext uri="{FF2B5EF4-FFF2-40B4-BE49-F238E27FC236}">
                <a16:creationId xmlns:a16="http://schemas.microsoft.com/office/drawing/2014/main" id="{8F5DCF29-431E-8A42-B707-097027F3814A}"/>
              </a:ext>
            </a:extLst>
          </p:cNvPr>
          <p:cNvGrpSpPr/>
          <p:nvPr/>
        </p:nvGrpSpPr>
        <p:grpSpPr>
          <a:xfrm>
            <a:off x="8285092" y="3578568"/>
            <a:ext cx="426078" cy="420152"/>
            <a:chOff x="4381601" y="3173124"/>
            <a:chExt cx="473632" cy="473632"/>
          </a:xfrm>
        </p:grpSpPr>
        <p:sp>
          <p:nvSpPr>
            <p:cNvPr id="128" name="Oval 127">
              <a:extLst>
                <a:ext uri="{FF2B5EF4-FFF2-40B4-BE49-F238E27FC236}">
                  <a16:creationId xmlns:a16="http://schemas.microsoft.com/office/drawing/2014/main" id="{70ABF8EB-FEB8-794E-91E7-8607F14624C2}"/>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29" name="Picture 128" descr="router arrows.emf">
              <a:extLst>
                <a:ext uri="{FF2B5EF4-FFF2-40B4-BE49-F238E27FC236}">
                  <a16:creationId xmlns:a16="http://schemas.microsoft.com/office/drawing/2014/main" id="{76F408B0-292E-5740-B889-5BC71741AC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130" name="Group 129">
            <a:extLst>
              <a:ext uri="{FF2B5EF4-FFF2-40B4-BE49-F238E27FC236}">
                <a16:creationId xmlns:a16="http://schemas.microsoft.com/office/drawing/2014/main" id="{04368142-BBD2-5042-B281-C4165CFBADB6}"/>
              </a:ext>
            </a:extLst>
          </p:cNvPr>
          <p:cNvGrpSpPr/>
          <p:nvPr/>
        </p:nvGrpSpPr>
        <p:grpSpPr>
          <a:xfrm>
            <a:off x="7257546" y="3730172"/>
            <a:ext cx="426078" cy="420152"/>
            <a:chOff x="4381601" y="3173124"/>
            <a:chExt cx="473632" cy="473632"/>
          </a:xfrm>
        </p:grpSpPr>
        <p:sp>
          <p:nvSpPr>
            <p:cNvPr id="131" name="Oval 130">
              <a:extLst>
                <a:ext uri="{FF2B5EF4-FFF2-40B4-BE49-F238E27FC236}">
                  <a16:creationId xmlns:a16="http://schemas.microsoft.com/office/drawing/2014/main" id="{10AEB704-BD02-AE4E-8E1A-F3E096EDA551}"/>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2" name="Picture 131" descr="router arrows.emf">
              <a:extLst>
                <a:ext uri="{FF2B5EF4-FFF2-40B4-BE49-F238E27FC236}">
                  <a16:creationId xmlns:a16="http://schemas.microsoft.com/office/drawing/2014/main" id="{9FD20715-A464-204F-A790-CE3FD773AF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133" name="Rounded Rectangle 132">
            <a:extLst>
              <a:ext uri="{FF2B5EF4-FFF2-40B4-BE49-F238E27FC236}">
                <a16:creationId xmlns:a16="http://schemas.microsoft.com/office/drawing/2014/main" id="{9CA3AA40-0079-3247-A848-042BA54FF274}"/>
              </a:ext>
            </a:extLst>
          </p:cNvPr>
          <p:cNvSpPr/>
          <p:nvPr/>
        </p:nvSpPr>
        <p:spPr>
          <a:xfrm>
            <a:off x="259695" y="3513788"/>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34" name="Rounded Rectangle 133">
            <a:extLst>
              <a:ext uri="{FF2B5EF4-FFF2-40B4-BE49-F238E27FC236}">
                <a16:creationId xmlns:a16="http://schemas.microsoft.com/office/drawing/2014/main" id="{27E3DB18-63DE-F54F-B10B-B899E53F335C}"/>
              </a:ext>
            </a:extLst>
          </p:cNvPr>
          <p:cNvSpPr/>
          <p:nvPr/>
        </p:nvSpPr>
        <p:spPr>
          <a:xfrm>
            <a:off x="8507539" y="3421353"/>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35" name="Rounded Rectangle 134">
            <a:extLst>
              <a:ext uri="{FF2B5EF4-FFF2-40B4-BE49-F238E27FC236}">
                <a16:creationId xmlns:a16="http://schemas.microsoft.com/office/drawing/2014/main" id="{B3EA4832-8E63-7A40-ABAF-807E7070307B}"/>
              </a:ext>
            </a:extLst>
          </p:cNvPr>
          <p:cNvSpPr/>
          <p:nvPr/>
        </p:nvSpPr>
        <p:spPr>
          <a:xfrm>
            <a:off x="7549930" y="367184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36" name="Rounded Rectangle 135">
            <a:extLst>
              <a:ext uri="{FF2B5EF4-FFF2-40B4-BE49-F238E27FC236}">
                <a16:creationId xmlns:a16="http://schemas.microsoft.com/office/drawing/2014/main" id="{BDF03CE2-1AC8-484B-8246-5EA4937CD6A4}"/>
              </a:ext>
            </a:extLst>
          </p:cNvPr>
          <p:cNvSpPr/>
          <p:nvPr/>
        </p:nvSpPr>
        <p:spPr>
          <a:xfrm>
            <a:off x="1313191" y="371917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37" name="TextBox 136">
            <a:extLst>
              <a:ext uri="{FF2B5EF4-FFF2-40B4-BE49-F238E27FC236}">
                <a16:creationId xmlns:a16="http://schemas.microsoft.com/office/drawing/2014/main" id="{2A82BDA4-16C5-734A-9886-A183FE94CA87}"/>
              </a:ext>
            </a:extLst>
          </p:cNvPr>
          <p:cNvSpPr txBox="1"/>
          <p:nvPr/>
        </p:nvSpPr>
        <p:spPr>
          <a:xfrm>
            <a:off x="1111305" y="4154898"/>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141" name="TextBox 140">
            <a:extLst>
              <a:ext uri="{FF2B5EF4-FFF2-40B4-BE49-F238E27FC236}">
                <a16:creationId xmlns:a16="http://schemas.microsoft.com/office/drawing/2014/main" id="{CA71868E-E183-914B-86D0-7678BBAA2A84}"/>
              </a:ext>
            </a:extLst>
          </p:cNvPr>
          <p:cNvSpPr txBox="1"/>
          <p:nvPr/>
        </p:nvSpPr>
        <p:spPr>
          <a:xfrm>
            <a:off x="7450942" y="4101003"/>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167" name="Straight Arrow Connector 166">
            <a:extLst>
              <a:ext uri="{FF2B5EF4-FFF2-40B4-BE49-F238E27FC236}">
                <a16:creationId xmlns:a16="http://schemas.microsoft.com/office/drawing/2014/main" id="{D212A7E6-09B0-9D4C-B6B3-A27341A179DB}"/>
              </a:ext>
            </a:extLst>
          </p:cNvPr>
          <p:cNvCxnSpPr>
            <a:cxnSpLocks/>
            <a:stCxn id="173" idx="4"/>
            <a:endCxn id="170" idx="0"/>
          </p:cNvCxnSpPr>
          <p:nvPr/>
        </p:nvCxnSpPr>
        <p:spPr>
          <a:xfrm flipH="1">
            <a:off x="3823775" y="2289487"/>
            <a:ext cx="1296" cy="1232318"/>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8" name="TextBox 167">
            <a:extLst>
              <a:ext uri="{FF2B5EF4-FFF2-40B4-BE49-F238E27FC236}">
                <a16:creationId xmlns:a16="http://schemas.microsoft.com/office/drawing/2014/main" id="{009F402E-0B87-D34C-A06E-0948DC8B8C36}"/>
              </a:ext>
            </a:extLst>
          </p:cNvPr>
          <p:cNvSpPr txBox="1"/>
          <p:nvPr/>
        </p:nvSpPr>
        <p:spPr>
          <a:xfrm rot="16200000">
            <a:off x="3467425" y="2747521"/>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69" name="Group 168">
            <a:extLst>
              <a:ext uri="{FF2B5EF4-FFF2-40B4-BE49-F238E27FC236}">
                <a16:creationId xmlns:a16="http://schemas.microsoft.com/office/drawing/2014/main" id="{9C279A68-8F5A-DF44-B5B4-3BE229151A9F}"/>
              </a:ext>
            </a:extLst>
          </p:cNvPr>
          <p:cNvGrpSpPr/>
          <p:nvPr/>
        </p:nvGrpSpPr>
        <p:grpSpPr>
          <a:xfrm>
            <a:off x="3698070" y="3521805"/>
            <a:ext cx="251410" cy="247913"/>
            <a:chOff x="4381601" y="3173124"/>
            <a:chExt cx="473632" cy="473632"/>
          </a:xfrm>
          <a:solidFill>
            <a:srgbClr val="92D050"/>
          </a:solidFill>
        </p:grpSpPr>
        <p:sp>
          <p:nvSpPr>
            <p:cNvPr id="170" name="Oval 169">
              <a:extLst>
                <a:ext uri="{FF2B5EF4-FFF2-40B4-BE49-F238E27FC236}">
                  <a16:creationId xmlns:a16="http://schemas.microsoft.com/office/drawing/2014/main" id="{3807A054-F877-3E4C-8675-FCCED108B9E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1" name="Picture 170" descr="router arrows.emf">
              <a:extLst>
                <a:ext uri="{FF2B5EF4-FFF2-40B4-BE49-F238E27FC236}">
                  <a16:creationId xmlns:a16="http://schemas.microsoft.com/office/drawing/2014/main" id="{254AB718-8BBF-D44B-8003-38CBC2A330C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72" name="Group 171">
            <a:extLst>
              <a:ext uri="{FF2B5EF4-FFF2-40B4-BE49-F238E27FC236}">
                <a16:creationId xmlns:a16="http://schemas.microsoft.com/office/drawing/2014/main" id="{96036C74-7EA2-FD46-ABAC-A1DE31FDE31C}"/>
              </a:ext>
            </a:extLst>
          </p:cNvPr>
          <p:cNvGrpSpPr/>
          <p:nvPr/>
        </p:nvGrpSpPr>
        <p:grpSpPr>
          <a:xfrm>
            <a:off x="3699366" y="2041574"/>
            <a:ext cx="251410" cy="247913"/>
            <a:chOff x="4381601" y="3173124"/>
            <a:chExt cx="473632" cy="473632"/>
          </a:xfrm>
          <a:solidFill>
            <a:srgbClr val="92D050"/>
          </a:solidFill>
        </p:grpSpPr>
        <p:sp>
          <p:nvSpPr>
            <p:cNvPr id="173" name="Oval 172">
              <a:extLst>
                <a:ext uri="{FF2B5EF4-FFF2-40B4-BE49-F238E27FC236}">
                  <a16:creationId xmlns:a16="http://schemas.microsoft.com/office/drawing/2014/main" id="{02F143EA-2188-664B-8241-4BBCA073FA5D}"/>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4" name="Picture 173" descr="router arrows.emf">
              <a:extLst>
                <a:ext uri="{FF2B5EF4-FFF2-40B4-BE49-F238E27FC236}">
                  <a16:creationId xmlns:a16="http://schemas.microsoft.com/office/drawing/2014/main" id="{B817B3ED-9CA6-E24B-9AF3-35F0CD69AD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cxnSp>
        <p:nvCxnSpPr>
          <p:cNvPr id="175" name="Straight Arrow Connector 174">
            <a:extLst>
              <a:ext uri="{FF2B5EF4-FFF2-40B4-BE49-F238E27FC236}">
                <a16:creationId xmlns:a16="http://schemas.microsoft.com/office/drawing/2014/main" id="{AC0F4E3F-8055-AA4D-B67D-4D5396CD0D21}"/>
              </a:ext>
            </a:extLst>
          </p:cNvPr>
          <p:cNvCxnSpPr>
            <a:cxnSpLocks/>
            <a:stCxn id="178" idx="0"/>
            <a:endCxn id="181" idx="4"/>
          </p:cNvCxnSpPr>
          <p:nvPr/>
        </p:nvCxnSpPr>
        <p:spPr>
          <a:xfrm flipH="1" flipV="1">
            <a:off x="5449309" y="3172065"/>
            <a:ext cx="3386" cy="298488"/>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6" name="TextBox 175">
            <a:extLst>
              <a:ext uri="{FF2B5EF4-FFF2-40B4-BE49-F238E27FC236}">
                <a16:creationId xmlns:a16="http://schemas.microsoft.com/office/drawing/2014/main" id="{6E0D674C-C1A7-9247-A9AB-C305F905CCB2}"/>
              </a:ext>
            </a:extLst>
          </p:cNvPr>
          <p:cNvSpPr txBox="1"/>
          <p:nvPr/>
        </p:nvSpPr>
        <p:spPr>
          <a:xfrm>
            <a:off x="4898859" y="3201453"/>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77" name="Group 176">
            <a:extLst>
              <a:ext uri="{FF2B5EF4-FFF2-40B4-BE49-F238E27FC236}">
                <a16:creationId xmlns:a16="http://schemas.microsoft.com/office/drawing/2014/main" id="{85081791-9A15-AD4A-9247-08E7A337E7E8}"/>
              </a:ext>
            </a:extLst>
          </p:cNvPr>
          <p:cNvGrpSpPr/>
          <p:nvPr/>
        </p:nvGrpSpPr>
        <p:grpSpPr>
          <a:xfrm>
            <a:off x="5326990" y="3470553"/>
            <a:ext cx="251410" cy="247913"/>
            <a:chOff x="4381601" y="3173124"/>
            <a:chExt cx="473632" cy="473632"/>
          </a:xfrm>
          <a:solidFill>
            <a:srgbClr val="92D050"/>
          </a:solidFill>
        </p:grpSpPr>
        <p:sp>
          <p:nvSpPr>
            <p:cNvPr id="178" name="Oval 177">
              <a:extLst>
                <a:ext uri="{FF2B5EF4-FFF2-40B4-BE49-F238E27FC236}">
                  <a16:creationId xmlns:a16="http://schemas.microsoft.com/office/drawing/2014/main" id="{9C659B6A-35AF-504A-8DB9-4E4D1AF0E953}"/>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9" name="Picture 178" descr="router arrows.emf">
              <a:extLst>
                <a:ext uri="{FF2B5EF4-FFF2-40B4-BE49-F238E27FC236}">
                  <a16:creationId xmlns:a16="http://schemas.microsoft.com/office/drawing/2014/main" id="{539C7DF2-5AE9-8C4C-877A-D4E747B885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80" name="Group 179">
            <a:extLst>
              <a:ext uri="{FF2B5EF4-FFF2-40B4-BE49-F238E27FC236}">
                <a16:creationId xmlns:a16="http://schemas.microsoft.com/office/drawing/2014/main" id="{D748AE46-4F8B-314F-9E9F-6C9256DB59B2}"/>
              </a:ext>
            </a:extLst>
          </p:cNvPr>
          <p:cNvGrpSpPr/>
          <p:nvPr/>
        </p:nvGrpSpPr>
        <p:grpSpPr>
          <a:xfrm>
            <a:off x="5323604" y="2924152"/>
            <a:ext cx="251410" cy="247913"/>
            <a:chOff x="4381601" y="3173124"/>
            <a:chExt cx="473632" cy="473632"/>
          </a:xfrm>
          <a:solidFill>
            <a:srgbClr val="92D050"/>
          </a:solidFill>
        </p:grpSpPr>
        <p:sp>
          <p:nvSpPr>
            <p:cNvPr id="181" name="Oval 180">
              <a:extLst>
                <a:ext uri="{FF2B5EF4-FFF2-40B4-BE49-F238E27FC236}">
                  <a16:creationId xmlns:a16="http://schemas.microsoft.com/office/drawing/2014/main" id="{0A9CE110-27B5-0B4C-8269-DC8A0CED3B3C}"/>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82" name="Picture 181" descr="router arrows.emf">
              <a:extLst>
                <a:ext uri="{FF2B5EF4-FFF2-40B4-BE49-F238E27FC236}">
                  <a16:creationId xmlns:a16="http://schemas.microsoft.com/office/drawing/2014/main" id="{63B444E2-B224-D24A-A172-C24728D732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cxnSp>
        <p:nvCxnSpPr>
          <p:cNvPr id="183" name="Straight Arrow Connector 182">
            <a:extLst>
              <a:ext uri="{FF2B5EF4-FFF2-40B4-BE49-F238E27FC236}">
                <a16:creationId xmlns:a16="http://schemas.microsoft.com/office/drawing/2014/main" id="{73CAAAFB-82C6-AE4E-9E75-04A7D9D58624}"/>
              </a:ext>
            </a:extLst>
          </p:cNvPr>
          <p:cNvCxnSpPr>
            <a:cxnSpLocks/>
            <a:stCxn id="186" idx="0"/>
            <a:endCxn id="189" idx="4"/>
          </p:cNvCxnSpPr>
          <p:nvPr/>
        </p:nvCxnSpPr>
        <p:spPr>
          <a:xfrm flipH="1" flipV="1">
            <a:off x="5448779" y="2239428"/>
            <a:ext cx="3386" cy="298488"/>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4" name="TextBox 183">
            <a:extLst>
              <a:ext uri="{FF2B5EF4-FFF2-40B4-BE49-F238E27FC236}">
                <a16:creationId xmlns:a16="http://schemas.microsoft.com/office/drawing/2014/main" id="{0D901787-5502-A045-B7C7-366BC286CF00}"/>
              </a:ext>
            </a:extLst>
          </p:cNvPr>
          <p:cNvSpPr txBox="1"/>
          <p:nvPr/>
        </p:nvSpPr>
        <p:spPr>
          <a:xfrm>
            <a:off x="4898329" y="2268816"/>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85" name="Group 184">
            <a:extLst>
              <a:ext uri="{FF2B5EF4-FFF2-40B4-BE49-F238E27FC236}">
                <a16:creationId xmlns:a16="http://schemas.microsoft.com/office/drawing/2014/main" id="{52372A3E-0A69-874C-A48B-E7C4EF1AF422}"/>
              </a:ext>
            </a:extLst>
          </p:cNvPr>
          <p:cNvGrpSpPr/>
          <p:nvPr/>
        </p:nvGrpSpPr>
        <p:grpSpPr>
          <a:xfrm>
            <a:off x="5326460" y="2537916"/>
            <a:ext cx="251410" cy="247913"/>
            <a:chOff x="4381601" y="3173124"/>
            <a:chExt cx="473632" cy="473632"/>
          </a:xfrm>
          <a:solidFill>
            <a:srgbClr val="92D050"/>
          </a:solidFill>
        </p:grpSpPr>
        <p:sp>
          <p:nvSpPr>
            <p:cNvPr id="186" name="Oval 185">
              <a:extLst>
                <a:ext uri="{FF2B5EF4-FFF2-40B4-BE49-F238E27FC236}">
                  <a16:creationId xmlns:a16="http://schemas.microsoft.com/office/drawing/2014/main" id="{73974FB6-05CB-9F4C-B64A-8D73BE994496}"/>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87" name="Picture 186" descr="router arrows.emf">
              <a:extLst>
                <a:ext uri="{FF2B5EF4-FFF2-40B4-BE49-F238E27FC236}">
                  <a16:creationId xmlns:a16="http://schemas.microsoft.com/office/drawing/2014/main" id="{3C620A39-E048-D94E-8ABD-8843F2D33B5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88" name="Group 187">
            <a:extLst>
              <a:ext uri="{FF2B5EF4-FFF2-40B4-BE49-F238E27FC236}">
                <a16:creationId xmlns:a16="http://schemas.microsoft.com/office/drawing/2014/main" id="{081D1C8B-3A03-ED4D-9E6B-335BCE5D6E40}"/>
              </a:ext>
            </a:extLst>
          </p:cNvPr>
          <p:cNvGrpSpPr/>
          <p:nvPr/>
        </p:nvGrpSpPr>
        <p:grpSpPr>
          <a:xfrm>
            <a:off x="5323074" y="1991515"/>
            <a:ext cx="251410" cy="247913"/>
            <a:chOff x="4381601" y="3173124"/>
            <a:chExt cx="473632" cy="473632"/>
          </a:xfrm>
          <a:solidFill>
            <a:srgbClr val="92D050"/>
          </a:solidFill>
        </p:grpSpPr>
        <p:sp>
          <p:nvSpPr>
            <p:cNvPr id="189" name="Oval 188">
              <a:extLst>
                <a:ext uri="{FF2B5EF4-FFF2-40B4-BE49-F238E27FC236}">
                  <a16:creationId xmlns:a16="http://schemas.microsoft.com/office/drawing/2014/main" id="{7B583CDC-0205-984C-9A35-80B2FC90E7CA}"/>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90" name="Picture 189" descr="router arrows.emf">
              <a:extLst>
                <a:ext uri="{FF2B5EF4-FFF2-40B4-BE49-F238E27FC236}">
                  <a16:creationId xmlns:a16="http://schemas.microsoft.com/office/drawing/2014/main" id="{52F78F30-D5F1-BE45-9B60-A4C78E6439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Tree>
    <p:extLst>
      <p:ext uri="{BB962C8B-B14F-4D97-AF65-F5344CB8AC3E}">
        <p14:creationId xmlns:p14="http://schemas.microsoft.com/office/powerpoint/2010/main" val="407379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Cloud 30"/>
          <p:cNvSpPr/>
          <p:nvPr/>
        </p:nvSpPr>
        <p:spPr>
          <a:xfrm>
            <a:off x="622984" y="1720669"/>
            <a:ext cx="7979376" cy="720192"/>
          </a:xfrm>
          <a:prstGeom prst="cloud">
            <a:avLst/>
          </a:prstGeom>
          <a:solidFill>
            <a:srgbClr val="FFFFFF">
              <a:alpha val="73725"/>
            </a:srgbClr>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CSP A</a:t>
            </a:r>
          </a:p>
        </p:txBody>
      </p:sp>
      <p:sp>
        <p:nvSpPr>
          <p:cNvPr id="72" name="Cloud 71">
            <a:extLst>
              <a:ext uri="{FF2B5EF4-FFF2-40B4-BE49-F238E27FC236}">
                <a16:creationId xmlns:a16="http://schemas.microsoft.com/office/drawing/2014/main" id="{5EF5BC92-159C-0248-9EAF-9090F95B1D67}"/>
              </a:ext>
            </a:extLst>
          </p:cNvPr>
          <p:cNvSpPr/>
          <p:nvPr/>
        </p:nvSpPr>
        <p:spPr>
          <a:xfrm>
            <a:off x="720129" y="2535528"/>
            <a:ext cx="7979376" cy="720192"/>
          </a:xfrm>
          <a:prstGeom prst="cloud">
            <a:avLst/>
          </a:prstGeom>
          <a:solidFill>
            <a:srgbClr val="FFFFFF">
              <a:alpha val="73725"/>
            </a:srgbClr>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CSP B</a:t>
            </a:r>
          </a:p>
        </p:txBody>
      </p:sp>
      <p:sp>
        <p:nvSpPr>
          <p:cNvPr id="73" name="Cloud 72">
            <a:extLst>
              <a:ext uri="{FF2B5EF4-FFF2-40B4-BE49-F238E27FC236}">
                <a16:creationId xmlns:a16="http://schemas.microsoft.com/office/drawing/2014/main" id="{3BA903EB-A4A0-6C49-8DE2-783E758F68B3}"/>
              </a:ext>
            </a:extLst>
          </p:cNvPr>
          <p:cNvSpPr/>
          <p:nvPr/>
        </p:nvSpPr>
        <p:spPr>
          <a:xfrm>
            <a:off x="723997" y="3425982"/>
            <a:ext cx="7979376" cy="720192"/>
          </a:xfrm>
          <a:prstGeom prst="cloud">
            <a:avLst/>
          </a:prstGeom>
          <a:solidFill>
            <a:srgbClr val="FFFFFF">
              <a:alpha val="73725"/>
            </a:srgbClr>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CSP C</a:t>
            </a:r>
          </a:p>
        </p:txBody>
      </p:sp>
      <p:sp>
        <p:nvSpPr>
          <p:cNvPr id="166" name="Cloud 165">
            <a:extLst>
              <a:ext uri="{FF2B5EF4-FFF2-40B4-BE49-F238E27FC236}">
                <a16:creationId xmlns:a16="http://schemas.microsoft.com/office/drawing/2014/main" id="{3F6329B8-283F-7344-95F9-212961B5EB3E}"/>
              </a:ext>
            </a:extLst>
          </p:cNvPr>
          <p:cNvSpPr/>
          <p:nvPr/>
        </p:nvSpPr>
        <p:spPr>
          <a:xfrm>
            <a:off x="7799640" y="1177265"/>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165" name="Cloud 164">
            <a:extLst>
              <a:ext uri="{FF2B5EF4-FFF2-40B4-BE49-F238E27FC236}">
                <a16:creationId xmlns:a16="http://schemas.microsoft.com/office/drawing/2014/main" id="{2BB91752-472C-1742-B79A-E59F2D110631}"/>
              </a:ext>
            </a:extLst>
          </p:cNvPr>
          <p:cNvSpPr/>
          <p:nvPr/>
        </p:nvSpPr>
        <p:spPr>
          <a:xfrm>
            <a:off x="140507" y="1295507"/>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3" name="Title 2"/>
          <p:cNvSpPr>
            <a:spLocks noGrp="1"/>
          </p:cNvSpPr>
          <p:nvPr>
            <p:ph type="title"/>
          </p:nvPr>
        </p:nvSpPr>
        <p:spPr/>
        <p:txBody>
          <a:bodyPr/>
          <a:lstStyle/>
          <a:p>
            <a:r>
              <a:rPr lang="en-US" dirty="0"/>
              <a:t>ICAO – </a:t>
            </a:r>
            <a:r>
              <a:rPr lang="en-US" dirty="0" err="1"/>
              <a:t>Uberlay</a:t>
            </a:r>
            <a:r>
              <a:rPr lang="en-US" dirty="0"/>
              <a:t> Structure</a:t>
            </a:r>
          </a:p>
        </p:txBody>
      </p:sp>
      <p:grpSp>
        <p:nvGrpSpPr>
          <p:cNvPr id="40" name="Group 39"/>
          <p:cNvGrpSpPr/>
          <p:nvPr/>
        </p:nvGrpSpPr>
        <p:grpSpPr>
          <a:xfrm>
            <a:off x="1652539" y="2097286"/>
            <a:ext cx="426078" cy="420152"/>
            <a:chOff x="4381601" y="3173124"/>
            <a:chExt cx="473632" cy="473632"/>
          </a:xfrm>
        </p:grpSpPr>
        <p:sp>
          <p:nvSpPr>
            <p:cNvPr id="41" name="Oval 4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2" name="Picture 4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44" name="Group 43"/>
          <p:cNvGrpSpPr/>
          <p:nvPr/>
        </p:nvGrpSpPr>
        <p:grpSpPr>
          <a:xfrm>
            <a:off x="606315" y="1902220"/>
            <a:ext cx="426078" cy="420152"/>
            <a:chOff x="4381601" y="3173124"/>
            <a:chExt cx="473632" cy="473632"/>
          </a:xfrm>
        </p:grpSpPr>
        <p:sp>
          <p:nvSpPr>
            <p:cNvPr id="45" name="Oval 4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 name="Picture 45"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5" name="Group 74"/>
          <p:cNvGrpSpPr/>
          <p:nvPr/>
        </p:nvGrpSpPr>
        <p:grpSpPr>
          <a:xfrm>
            <a:off x="8222010" y="1866237"/>
            <a:ext cx="426078" cy="420152"/>
            <a:chOff x="4381601" y="3173124"/>
            <a:chExt cx="473632" cy="473632"/>
          </a:xfrm>
        </p:grpSpPr>
        <p:sp>
          <p:nvSpPr>
            <p:cNvPr id="76" name="Oval 75"/>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9" name="Group 78"/>
          <p:cNvGrpSpPr/>
          <p:nvPr/>
        </p:nvGrpSpPr>
        <p:grpSpPr>
          <a:xfrm>
            <a:off x="7194464" y="2017841"/>
            <a:ext cx="426078" cy="420152"/>
            <a:chOff x="4381601" y="3173124"/>
            <a:chExt cx="473632" cy="473632"/>
          </a:xfrm>
        </p:grpSpPr>
        <p:sp>
          <p:nvSpPr>
            <p:cNvPr id="80" name="Oval 79"/>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1" name="Picture 8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459" name="Picture 458"/>
          <p:cNvPicPr>
            <a:picLocks noChangeAspect="1"/>
          </p:cNvPicPr>
          <p:nvPr/>
        </p:nvPicPr>
        <p:blipFill>
          <a:blip r:embed="rId4"/>
          <a:stretch>
            <a:fillRect/>
          </a:stretch>
        </p:blipFill>
        <p:spPr>
          <a:xfrm>
            <a:off x="457937" y="812032"/>
            <a:ext cx="667842" cy="667842"/>
          </a:xfrm>
          <a:prstGeom prst="rect">
            <a:avLst/>
          </a:prstGeom>
        </p:spPr>
      </p:pic>
      <p:grpSp>
        <p:nvGrpSpPr>
          <p:cNvPr id="460" name="Group 459"/>
          <p:cNvGrpSpPr/>
          <p:nvPr/>
        </p:nvGrpSpPr>
        <p:grpSpPr>
          <a:xfrm>
            <a:off x="693009" y="1162037"/>
            <a:ext cx="252689" cy="249175"/>
            <a:chOff x="4381601" y="3173124"/>
            <a:chExt cx="473632" cy="473632"/>
          </a:xfrm>
        </p:grpSpPr>
        <p:sp>
          <p:nvSpPr>
            <p:cNvPr id="461" name="Oval 46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2" name="Picture 46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64" name="Straight Connector 463"/>
          <p:cNvCxnSpPr>
            <a:stCxn id="45" idx="0"/>
            <a:endCxn id="461" idx="4"/>
          </p:cNvCxnSpPr>
          <p:nvPr/>
        </p:nvCxnSpPr>
        <p:spPr>
          <a:xfrm flipV="1">
            <a:off x="819354" y="1411212"/>
            <a:ext cx="0" cy="49100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0" name="Rounded Rectangle 109"/>
          <p:cNvSpPr/>
          <p:nvPr/>
        </p:nvSpPr>
        <p:spPr>
          <a:xfrm>
            <a:off x="196613" y="180145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2" name="Rounded Rectangle 111"/>
          <p:cNvSpPr/>
          <p:nvPr/>
        </p:nvSpPr>
        <p:spPr>
          <a:xfrm>
            <a:off x="8444457" y="1709022"/>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3" name="Rounded Rectangle 112"/>
          <p:cNvSpPr/>
          <p:nvPr/>
        </p:nvSpPr>
        <p:spPr>
          <a:xfrm>
            <a:off x="7486848" y="1959516"/>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14" name="Rounded Rectangle 113"/>
          <p:cNvSpPr/>
          <p:nvPr/>
        </p:nvSpPr>
        <p:spPr>
          <a:xfrm>
            <a:off x="1250109" y="2006846"/>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sp>
        <p:nvSpPr>
          <p:cNvPr id="39" name="TextBox 38"/>
          <p:cNvSpPr txBox="1"/>
          <p:nvPr/>
        </p:nvSpPr>
        <p:spPr>
          <a:xfrm>
            <a:off x="1048223" y="2442567"/>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97" name="TextBox 96"/>
          <p:cNvSpPr txBox="1"/>
          <p:nvPr/>
        </p:nvSpPr>
        <p:spPr>
          <a:xfrm>
            <a:off x="7387860" y="2388672"/>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35" name="Straight Arrow Connector 34">
            <a:extLst>
              <a:ext uri="{FF2B5EF4-FFF2-40B4-BE49-F238E27FC236}">
                <a16:creationId xmlns:a16="http://schemas.microsoft.com/office/drawing/2014/main" id="{91DCC803-7E61-F64F-8893-4B5A8FA574E3}"/>
              </a:ext>
            </a:extLst>
          </p:cNvPr>
          <p:cNvCxnSpPr>
            <a:cxnSpLocks/>
            <a:stCxn id="159" idx="4"/>
            <a:endCxn id="156" idx="0"/>
          </p:cNvCxnSpPr>
          <p:nvPr/>
        </p:nvCxnSpPr>
        <p:spPr>
          <a:xfrm flipH="1">
            <a:off x="3945912" y="2387893"/>
            <a:ext cx="1296" cy="1232318"/>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a:extLst>
              <a:ext uri="{FF2B5EF4-FFF2-40B4-BE49-F238E27FC236}">
                <a16:creationId xmlns:a16="http://schemas.microsoft.com/office/drawing/2014/main" id="{50DEDEB1-023C-724C-B72B-5E3794A259CB}"/>
              </a:ext>
            </a:extLst>
          </p:cNvPr>
          <p:cNvCxnSpPr>
            <a:cxnSpLocks/>
          </p:cNvCxnSpPr>
          <p:nvPr/>
        </p:nvCxnSpPr>
        <p:spPr>
          <a:xfrm>
            <a:off x="5093852" y="4823049"/>
            <a:ext cx="468977" cy="0"/>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E3371432-1123-6C4E-8CCE-27A1943E7E83}"/>
              </a:ext>
            </a:extLst>
          </p:cNvPr>
          <p:cNvSpPr txBox="1"/>
          <p:nvPr/>
        </p:nvSpPr>
        <p:spPr>
          <a:xfrm>
            <a:off x="5669094" y="4626343"/>
            <a:ext cx="2661306" cy="369332"/>
          </a:xfrm>
          <a:prstGeom prst="rect">
            <a:avLst/>
          </a:prstGeom>
          <a:noFill/>
        </p:spPr>
        <p:txBody>
          <a:bodyPr wrap="none" rtlCol="0">
            <a:spAutoFit/>
          </a:bodyPr>
          <a:lstStyle/>
          <a:p>
            <a:r>
              <a:rPr lang="en-US" b="1" dirty="0">
                <a:latin typeface="+mn-lt"/>
              </a:rPr>
              <a:t>Underlay</a:t>
            </a:r>
            <a:r>
              <a:rPr lang="en-US" dirty="0">
                <a:latin typeface="+mn-lt"/>
              </a:rPr>
              <a:t> Inter AS EBGP</a:t>
            </a:r>
          </a:p>
        </p:txBody>
      </p:sp>
      <p:sp>
        <p:nvSpPr>
          <p:cNvPr id="54" name="TextBox 53">
            <a:extLst>
              <a:ext uri="{FF2B5EF4-FFF2-40B4-BE49-F238E27FC236}">
                <a16:creationId xmlns:a16="http://schemas.microsoft.com/office/drawing/2014/main" id="{AFB3D7C5-BCEB-9C46-8469-F49B0D3D18FA}"/>
              </a:ext>
            </a:extLst>
          </p:cNvPr>
          <p:cNvSpPr txBox="1"/>
          <p:nvPr/>
        </p:nvSpPr>
        <p:spPr>
          <a:xfrm rot="16200000">
            <a:off x="3589562" y="2845927"/>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55" name="Group 154">
            <a:extLst>
              <a:ext uri="{FF2B5EF4-FFF2-40B4-BE49-F238E27FC236}">
                <a16:creationId xmlns:a16="http://schemas.microsoft.com/office/drawing/2014/main" id="{D2B59859-170C-8242-A3DD-EAA3CD0513CA}"/>
              </a:ext>
            </a:extLst>
          </p:cNvPr>
          <p:cNvGrpSpPr/>
          <p:nvPr/>
        </p:nvGrpSpPr>
        <p:grpSpPr>
          <a:xfrm>
            <a:off x="3820207" y="3620211"/>
            <a:ext cx="251410" cy="247913"/>
            <a:chOff x="4381601" y="3173124"/>
            <a:chExt cx="473632" cy="473632"/>
          </a:xfrm>
          <a:solidFill>
            <a:srgbClr val="92D050"/>
          </a:solidFill>
        </p:grpSpPr>
        <p:sp>
          <p:nvSpPr>
            <p:cNvPr id="156" name="Oval 155">
              <a:extLst>
                <a:ext uri="{FF2B5EF4-FFF2-40B4-BE49-F238E27FC236}">
                  <a16:creationId xmlns:a16="http://schemas.microsoft.com/office/drawing/2014/main" id="{FD72E89C-4390-C24A-9DED-2BBB43FE833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7" name="Picture 156" descr="router arrows.emf">
              <a:extLst>
                <a:ext uri="{FF2B5EF4-FFF2-40B4-BE49-F238E27FC236}">
                  <a16:creationId xmlns:a16="http://schemas.microsoft.com/office/drawing/2014/main" id="{AAC3BC14-B805-6A43-AB81-23147F8A66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8" name="Group 157">
            <a:extLst>
              <a:ext uri="{FF2B5EF4-FFF2-40B4-BE49-F238E27FC236}">
                <a16:creationId xmlns:a16="http://schemas.microsoft.com/office/drawing/2014/main" id="{8AA8004C-537D-9E47-A9BC-8E0C4EB072BF}"/>
              </a:ext>
            </a:extLst>
          </p:cNvPr>
          <p:cNvGrpSpPr/>
          <p:nvPr/>
        </p:nvGrpSpPr>
        <p:grpSpPr>
          <a:xfrm>
            <a:off x="3821503" y="2139980"/>
            <a:ext cx="251410" cy="247913"/>
            <a:chOff x="4381601" y="3173124"/>
            <a:chExt cx="473632" cy="473632"/>
          </a:xfrm>
          <a:solidFill>
            <a:srgbClr val="92D050"/>
          </a:solidFill>
        </p:grpSpPr>
        <p:sp>
          <p:nvSpPr>
            <p:cNvPr id="159" name="Oval 158">
              <a:extLst>
                <a:ext uri="{FF2B5EF4-FFF2-40B4-BE49-F238E27FC236}">
                  <a16:creationId xmlns:a16="http://schemas.microsoft.com/office/drawing/2014/main" id="{480122B0-25E2-BE46-8387-80053D6A36B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0" name="Picture 159" descr="router arrows.emf">
              <a:extLst>
                <a:ext uri="{FF2B5EF4-FFF2-40B4-BE49-F238E27FC236}">
                  <a16:creationId xmlns:a16="http://schemas.microsoft.com/office/drawing/2014/main" id="{C71F5E77-235E-7F4F-84BB-ECFFD8E2ED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sp>
        <p:nvSpPr>
          <p:cNvPr id="4" name="TextBox 3">
            <a:extLst>
              <a:ext uri="{FF2B5EF4-FFF2-40B4-BE49-F238E27FC236}">
                <a16:creationId xmlns:a16="http://schemas.microsoft.com/office/drawing/2014/main" id="{51861389-5B46-834A-B655-DE1E3E72F168}"/>
              </a:ext>
            </a:extLst>
          </p:cNvPr>
          <p:cNvSpPr txBox="1"/>
          <p:nvPr/>
        </p:nvSpPr>
        <p:spPr>
          <a:xfrm>
            <a:off x="0" y="4626343"/>
            <a:ext cx="4323620" cy="369332"/>
          </a:xfrm>
          <a:prstGeom prst="rect">
            <a:avLst/>
          </a:prstGeom>
          <a:noFill/>
        </p:spPr>
        <p:txBody>
          <a:bodyPr wrap="none" rtlCol="0">
            <a:spAutoFit/>
          </a:bodyPr>
          <a:lstStyle/>
          <a:p>
            <a:r>
              <a:rPr lang="en-US" dirty="0">
                <a:latin typeface="+mn-lt"/>
              </a:rPr>
              <a:t>CSP = Communication Service Provider</a:t>
            </a:r>
          </a:p>
        </p:txBody>
      </p:sp>
      <p:cxnSp>
        <p:nvCxnSpPr>
          <p:cNvPr id="78" name="Straight Arrow Connector 77">
            <a:extLst>
              <a:ext uri="{FF2B5EF4-FFF2-40B4-BE49-F238E27FC236}">
                <a16:creationId xmlns:a16="http://schemas.microsoft.com/office/drawing/2014/main" id="{41EBA6F1-318C-7448-B5F8-FD7EEB8A2EF2}"/>
              </a:ext>
            </a:extLst>
          </p:cNvPr>
          <p:cNvCxnSpPr>
            <a:cxnSpLocks/>
            <a:stCxn id="84" idx="0"/>
            <a:endCxn id="87" idx="4"/>
          </p:cNvCxnSpPr>
          <p:nvPr/>
        </p:nvCxnSpPr>
        <p:spPr>
          <a:xfrm flipH="1" flipV="1">
            <a:off x="4888612" y="3187141"/>
            <a:ext cx="3386" cy="298488"/>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58FC63E7-EC13-BD4B-9C33-DB1A5EBE65A9}"/>
              </a:ext>
            </a:extLst>
          </p:cNvPr>
          <p:cNvSpPr txBox="1"/>
          <p:nvPr/>
        </p:nvSpPr>
        <p:spPr>
          <a:xfrm>
            <a:off x="4338162" y="3216529"/>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83" name="Group 82">
            <a:extLst>
              <a:ext uri="{FF2B5EF4-FFF2-40B4-BE49-F238E27FC236}">
                <a16:creationId xmlns:a16="http://schemas.microsoft.com/office/drawing/2014/main" id="{19129FE1-09E4-C140-B83D-EC2A21E41EB2}"/>
              </a:ext>
            </a:extLst>
          </p:cNvPr>
          <p:cNvGrpSpPr/>
          <p:nvPr/>
        </p:nvGrpSpPr>
        <p:grpSpPr>
          <a:xfrm>
            <a:off x="4766293" y="3485629"/>
            <a:ext cx="251410" cy="247913"/>
            <a:chOff x="4381601" y="3173124"/>
            <a:chExt cx="473632" cy="473632"/>
          </a:xfrm>
          <a:solidFill>
            <a:srgbClr val="92D050"/>
          </a:solidFill>
        </p:grpSpPr>
        <p:sp>
          <p:nvSpPr>
            <p:cNvPr id="84" name="Oval 83">
              <a:extLst>
                <a:ext uri="{FF2B5EF4-FFF2-40B4-BE49-F238E27FC236}">
                  <a16:creationId xmlns:a16="http://schemas.microsoft.com/office/drawing/2014/main" id="{C9E3DE7E-EE1C-2241-83E6-11B67A361B95}"/>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5" name="Picture 84" descr="router arrows.emf">
              <a:extLst>
                <a:ext uri="{FF2B5EF4-FFF2-40B4-BE49-F238E27FC236}">
                  <a16:creationId xmlns:a16="http://schemas.microsoft.com/office/drawing/2014/main" id="{BBEC6FD2-9455-CE42-8F37-5BAEBE4587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6" name="Group 85">
            <a:extLst>
              <a:ext uri="{FF2B5EF4-FFF2-40B4-BE49-F238E27FC236}">
                <a16:creationId xmlns:a16="http://schemas.microsoft.com/office/drawing/2014/main" id="{D419717D-975E-9F42-8A02-0370C26F90C4}"/>
              </a:ext>
            </a:extLst>
          </p:cNvPr>
          <p:cNvGrpSpPr/>
          <p:nvPr/>
        </p:nvGrpSpPr>
        <p:grpSpPr>
          <a:xfrm>
            <a:off x="4762907" y="2939228"/>
            <a:ext cx="251410" cy="247913"/>
            <a:chOff x="4381601" y="3173124"/>
            <a:chExt cx="473632" cy="473632"/>
          </a:xfrm>
          <a:solidFill>
            <a:srgbClr val="92D050"/>
          </a:solidFill>
        </p:grpSpPr>
        <p:sp>
          <p:nvSpPr>
            <p:cNvPr id="87" name="Oval 86">
              <a:extLst>
                <a:ext uri="{FF2B5EF4-FFF2-40B4-BE49-F238E27FC236}">
                  <a16:creationId xmlns:a16="http://schemas.microsoft.com/office/drawing/2014/main" id="{A62B9CEA-75FD-0D47-8F0C-384DF16A3875}"/>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8" name="Picture 87" descr="router arrows.emf">
              <a:extLst>
                <a:ext uri="{FF2B5EF4-FFF2-40B4-BE49-F238E27FC236}">
                  <a16:creationId xmlns:a16="http://schemas.microsoft.com/office/drawing/2014/main" id="{8A3389A7-A955-2A42-9A49-AFEA0A0059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9" name="Group 88">
            <a:extLst>
              <a:ext uri="{FF2B5EF4-FFF2-40B4-BE49-F238E27FC236}">
                <a16:creationId xmlns:a16="http://schemas.microsoft.com/office/drawing/2014/main" id="{DF8B3C98-1E35-DC4B-9D43-93005F4871CE}"/>
              </a:ext>
            </a:extLst>
          </p:cNvPr>
          <p:cNvGrpSpPr/>
          <p:nvPr/>
        </p:nvGrpSpPr>
        <p:grpSpPr>
          <a:xfrm>
            <a:off x="1715621" y="2932633"/>
            <a:ext cx="426078" cy="420152"/>
            <a:chOff x="4381601" y="3173124"/>
            <a:chExt cx="473632" cy="473632"/>
          </a:xfrm>
        </p:grpSpPr>
        <p:sp>
          <p:nvSpPr>
            <p:cNvPr id="90" name="Oval 89">
              <a:extLst>
                <a:ext uri="{FF2B5EF4-FFF2-40B4-BE49-F238E27FC236}">
                  <a16:creationId xmlns:a16="http://schemas.microsoft.com/office/drawing/2014/main" id="{27C5A9A6-0DD4-FF4D-826F-0DDF33357FB7}"/>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1" name="Picture 90" descr="router arrows.emf">
              <a:extLst>
                <a:ext uri="{FF2B5EF4-FFF2-40B4-BE49-F238E27FC236}">
                  <a16:creationId xmlns:a16="http://schemas.microsoft.com/office/drawing/2014/main" id="{8226C19E-CEFA-A646-9662-D121923E79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2" name="Group 91">
            <a:extLst>
              <a:ext uri="{FF2B5EF4-FFF2-40B4-BE49-F238E27FC236}">
                <a16:creationId xmlns:a16="http://schemas.microsoft.com/office/drawing/2014/main" id="{5D501CE5-93DF-324B-8B50-069DC45A2CA3}"/>
              </a:ext>
            </a:extLst>
          </p:cNvPr>
          <p:cNvGrpSpPr/>
          <p:nvPr/>
        </p:nvGrpSpPr>
        <p:grpSpPr>
          <a:xfrm>
            <a:off x="669397" y="2737567"/>
            <a:ext cx="426078" cy="420152"/>
            <a:chOff x="4381601" y="3173124"/>
            <a:chExt cx="473632" cy="473632"/>
          </a:xfrm>
        </p:grpSpPr>
        <p:sp>
          <p:nvSpPr>
            <p:cNvPr id="93" name="Oval 92">
              <a:extLst>
                <a:ext uri="{FF2B5EF4-FFF2-40B4-BE49-F238E27FC236}">
                  <a16:creationId xmlns:a16="http://schemas.microsoft.com/office/drawing/2014/main" id="{DC2368B6-245E-8143-A4F7-AC47414CEEDB}"/>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4" name="Picture 93" descr="router arrows.emf">
              <a:extLst>
                <a:ext uri="{FF2B5EF4-FFF2-40B4-BE49-F238E27FC236}">
                  <a16:creationId xmlns:a16="http://schemas.microsoft.com/office/drawing/2014/main" id="{B3155F3B-FA08-B347-8A76-6863423E7A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5" name="Group 94">
            <a:extLst>
              <a:ext uri="{FF2B5EF4-FFF2-40B4-BE49-F238E27FC236}">
                <a16:creationId xmlns:a16="http://schemas.microsoft.com/office/drawing/2014/main" id="{F409DAE2-FEEA-4647-BAE1-42FFF497BE70}"/>
              </a:ext>
            </a:extLst>
          </p:cNvPr>
          <p:cNvGrpSpPr/>
          <p:nvPr/>
        </p:nvGrpSpPr>
        <p:grpSpPr>
          <a:xfrm>
            <a:off x="8285092" y="2701584"/>
            <a:ext cx="426078" cy="420152"/>
            <a:chOff x="4381601" y="3173124"/>
            <a:chExt cx="473632" cy="473632"/>
          </a:xfrm>
        </p:grpSpPr>
        <p:sp>
          <p:nvSpPr>
            <p:cNvPr id="96" name="Oval 95">
              <a:extLst>
                <a:ext uri="{FF2B5EF4-FFF2-40B4-BE49-F238E27FC236}">
                  <a16:creationId xmlns:a16="http://schemas.microsoft.com/office/drawing/2014/main" id="{E9D68A5E-E15A-B444-951D-24308473D48B}"/>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8" name="Picture 97" descr="router arrows.emf">
              <a:extLst>
                <a:ext uri="{FF2B5EF4-FFF2-40B4-BE49-F238E27FC236}">
                  <a16:creationId xmlns:a16="http://schemas.microsoft.com/office/drawing/2014/main" id="{B5A04874-EC38-0845-8F52-5BF4449985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9" name="Group 98">
            <a:extLst>
              <a:ext uri="{FF2B5EF4-FFF2-40B4-BE49-F238E27FC236}">
                <a16:creationId xmlns:a16="http://schemas.microsoft.com/office/drawing/2014/main" id="{A8D15A6D-BA42-B04F-A26F-E2B1AAE6CAB2}"/>
              </a:ext>
            </a:extLst>
          </p:cNvPr>
          <p:cNvGrpSpPr/>
          <p:nvPr/>
        </p:nvGrpSpPr>
        <p:grpSpPr>
          <a:xfrm>
            <a:off x="7257546" y="2853188"/>
            <a:ext cx="426078" cy="420152"/>
            <a:chOff x="4381601" y="3173124"/>
            <a:chExt cx="473632" cy="473632"/>
          </a:xfrm>
        </p:grpSpPr>
        <p:sp>
          <p:nvSpPr>
            <p:cNvPr id="100" name="Oval 99">
              <a:extLst>
                <a:ext uri="{FF2B5EF4-FFF2-40B4-BE49-F238E27FC236}">
                  <a16:creationId xmlns:a16="http://schemas.microsoft.com/office/drawing/2014/main" id="{8268DF67-6C18-0C44-97A6-8BCD17F58B49}"/>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01" name="Picture 100" descr="router arrows.emf">
              <a:extLst>
                <a:ext uri="{FF2B5EF4-FFF2-40B4-BE49-F238E27FC236}">
                  <a16:creationId xmlns:a16="http://schemas.microsoft.com/office/drawing/2014/main" id="{C708FB0B-AEC5-6D45-8D1C-8B322093B0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102" name="Rounded Rectangle 101">
            <a:extLst>
              <a:ext uri="{FF2B5EF4-FFF2-40B4-BE49-F238E27FC236}">
                <a16:creationId xmlns:a16="http://schemas.microsoft.com/office/drawing/2014/main" id="{616F403D-0FB8-A34A-A55A-D341CD5BA758}"/>
              </a:ext>
            </a:extLst>
          </p:cNvPr>
          <p:cNvSpPr/>
          <p:nvPr/>
        </p:nvSpPr>
        <p:spPr>
          <a:xfrm>
            <a:off x="259695" y="2636804"/>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03" name="Rounded Rectangle 102">
            <a:extLst>
              <a:ext uri="{FF2B5EF4-FFF2-40B4-BE49-F238E27FC236}">
                <a16:creationId xmlns:a16="http://schemas.microsoft.com/office/drawing/2014/main" id="{846DD2C6-2C3D-D94C-BDCF-F1E7FCD18B0D}"/>
              </a:ext>
            </a:extLst>
          </p:cNvPr>
          <p:cNvSpPr/>
          <p:nvPr/>
        </p:nvSpPr>
        <p:spPr>
          <a:xfrm>
            <a:off x="8507539" y="2544369"/>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04" name="Rounded Rectangle 103">
            <a:extLst>
              <a:ext uri="{FF2B5EF4-FFF2-40B4-BE49-F238E27FC236}">
                <a16:creationId xmlns:a16="http://schemas.microsoft.com/office/drawing/2014/main" id="{3BD8ED6E-6D26-7E4B-8ADC-4EC0584CA6A6}"/>
              </a:ext>
            </a:extLst>
          </p:cNvPr>
          <p:cNvSpPr/>
          <p:nvPr/>
        </p:nvSpPr>
        <p:spPr>
          <a:xfrm>
            <a:off x="7549930" y="2794863"/>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05" name="Rounded Rectangle 104">
            <a:extLst>
              <a:ext uri="{FF2B5EF4-FFF2-40B4-BE49-F238E27FC236}">
                <a16:creationId xmlns:a16="http://schemas.microsoft.com/office/drawing/2014/main" id="{46525D2D-C158-A346-AEFB-78900084CEF8}"/>
              </a:ext>
            </a:extLst>
          </p:cNvPr>
          <p:cNvSpPr/>
          <p:nvPr/>
        </p:nvSpPr>
        <p:spPr>
          <a:xfrm>
            <a:off x="1313191" y="2842193"/>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06" name="TextBox 105">
            <a:extLst>
              <a:ext uri="{FF2B5EF4-FFF2-40B4-BE49-F238E27FC236}">
                <a16:creationId xmlns:a16="http://schemas.microsoft.com/office/drawing/2014/main" id="{44EACBAC-FE59-0643-A8A4-D2BCF8C97353}"/>
              </a:ext>
            </a:extLst>
          </p:cNvPr>
          <p:cNvSpPr txBox="1"/>
          <p:nvPr/>
        </p:nvSpPr>
        <p:spPr>
          <a:xfrm>
            <a:off x="1111305" y="3277914"/>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107" name="TextBox 106">
            <a:extLst>
              <a:ext uri="{FF2B5EF4-FFF2-40B4-BE49-F238E27FC236}">
                <a16:creationId xmlns:a16="http://schemas.microsoft.com/office/drawing/2014/main" id="{7AD12507-5513-3548-8A55-649F69874E80}"/>
              </a:ext>
            </a:extLst>
          </p:cNvPr>
          <p:cNvSpPr txBox="1"/>
          <p:nvPr/>
        </p:nvSpPr>
        <p:spPr>
          <a:xfrm>
            <a:off x="7450942" y="3224019"/>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grpSp>
        <p:nvGrpSpPr>
          <p:cNvPr id="108" name="Group 107">
            <a:extLst>
              <a:ext uri="{FF2B5EF4-FFF2-40B4-BE49-F238E27FC236}">
                <a16:creationId xmlns:a16="http://schemas.microsoft.com/office/drawing/2014/main" id="{8B6909DE-B86A-4148-B2D4-6832446D78B5}"/>
              </a:ext>
            </a:extLst>
          </p:cNvPr>
          <p:cNvGrpSpPr/>
          <p:nvPr/>
        </p:nvGrpSpPr>
        <p:grpSpPr>
          <a:xfrm>
            <a:off x="1715621" y="3809617"/>
            <a:ext cx="426078" cy="420152"/>
            <a:chOff x="4381601" y="3173124"/>
            <a:chExt cx="473632" cy="473632"/>
          </a:xfrm>
        </p:grpSpPr>
        <p:sp>
          <p:nvSpPr>
            <p:cNvPr id="109" name="Oval 108">
              <a:extLst>
                <a:ext uri="{FF2B5EF4-FFF2-40B4-BE49-F238E27FC236}">
                  <a16:creationId xmlns:a16="http://schemas.microsoft.com/office/drawing/2014/main" id="{D32F0CA8-1968-FB4B-81CB-CF1E1DE49386}"/>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15" name="Picture 114" descr="router arrows.emf">
              <a:extLst>
                <a:ext uri="{FF2B5EF4-FFF2-40B4-BE49-F238E27FC236}">
                  <a16:creationId xmlns:a16="http://schemas.microsoft.com/office/drawing/2014/main" id="{2343AB13-645F-2A49-AEFC-F94FF62874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123" name="Group 122">
            <a:extLst>
              <a:ext uri="{FF2B5EF4-FFF2-40B4-BE49-F238E27FC236}">
                <a16:creationId xmlns:a16="http://schemas.microsoft.com/office/drawing/2014/main" id="{D118035C-BE2D-594A-9EAB-764C803E2715}"/>
              </a:ext>
            </a:extLst>
          </p:cNvPr>
          <p:cNvGrpSpPr/>
          <p:nvPr/>
        </p:nvGrpSpPr>
        <p:grpSpPr>
          <a:xfrm>
            <a:off x="669397" y="3614551"/>
            <a:ext cx="426078" cy="420152"/>
            <a:chOff x="4381601" y="3173124"/>
            <a:chExt cx="473632" cy="473632"/>
          </a:xfrm>
        </p:grpSpPr>
        <p:sp>
          <p:nvSpPr>
            <p:cNvPr id="124" name="Oval 123">
              <a:extLst>
                <a:ext uri="{FF2B5EF4-FFF2-40B4-BE49-F238E27FC236}">
                  <a16:creationId xmlns:a16="http://schemas.microsoft.com/office/drawing/2014/main" id="{6BE93681-7A5D-4B42-8B62-7B7E790C3065}"/>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25" name="Picture 124" descr="router arrows.emf">
              <a:extLst>
                <a:ext uri="{FF2B5EF4-FFF2-40B4-BE49-F238E27FC236}">
                  <a16:creationId xmlns:a16="http://schemas.microsoft.com/office/drawing/2014/main" id="{27FCF404-102F-7844-BCC3-BA0448194F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126" name="Group 125">
            <a:extLst>
              <a:ext uri="{FF2B5EF4-FFF2-40B4-BE49-F238E27FC236}">
                <a16:creationId xmlns:a16="http://schemas.microsoft.com/office/drawing/2014/main" id="{8F5DCF29-431E-8A42-B707-097027F3814A}"/>
              </a:ext>
            </a:extLst>
          </p:cNvPr>
          <p:cNvGrpSpPr/>
          <p:nvPr/>
        </p:nvGrpSpPr>
        <p:grpSpPr>
          <a:xfrm>
            <a:off x="8285092" y="3578568"/>
            <a:ext cx="426078" cy="420152"/>
            <a:chOff x="4381601" y="3173124"/>
            <a:chExt cx="473632" cy="473632"/>
          </a:xfrm>
        </p:grpSpPr>
        <p:sp>
          <p:nvSpPr>
            <p:cNvPr id="128" name="Oval 127">
              <a:extLst>
                <a:ext uri="{FF2B5EF4-FFF2-40B4-BE49-F238E27FC236}">
                  <a16:creationId xmlns:a16="http://schemas.microsoft.com/office/drawing/2014/main" id="{70ABF8EB-FEB8-794E-91E7-8607F14624C2}"/>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29" name="Picture 128" descr="router arrows.emf">
              <a:extLst>
                <a:ext uri="{FF2B5EF4-FFF2-40B4-BE49-F238E27FC236}">
                  <a16:creationId xmlns:a16="http://schemas.microsoft.com/office/drawing/2014/main" id="{76F408B0-292E-5740-B889-5BC71741AC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130" name="Group 129">
            <a:extLst>
              <a:ext uri="{FF2B5EF4-FFF2-40B4-BE49-F238E27FC236}">
                <a16:creationId xmlns:a16="http://schemas.microsoft.com/office/drawing/2014/main" id="{04368142-BBD2-5042-B281-C4165CFBADB6}"/>
              </a:ext>
            </a:extLst>
          </p:cNvPr>
          <p:cNvGrpSpPr/>
          <p:nvPr/>
        </p:nvGrpSpPr>
        <p:grpSpPr>
          <a:xfrm>
            <a:off x="7257546" y="3730172"/>
            <a:ext cx="426078" cy="420152"/>
            <a:chOff x="4381601" y="3173124"/>
            <a:chExt cx="473632" cy="473632"/>
          </a:xfrm>
        </p:grpSpPr>
        <p:sp>
          <p:nvSpPr>
            <p:cNvPr id="131" name="Oval 130">
              <a:extLst>
                <a:ext uri="{FF2B5EF4-FFF2-40B4-BE49-F238E27FC236}">
                  <a16:creationId xmlns:a16="http://schemas.microsoft.com/office/drawing/2014/main" id="{10AEB704-BD02-AE4E-8E1A-F3E096EDA551}"/>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2" name="Picture 131" descr="router arrows.emf">
              <a:extLst>
                <a:ext uri="{FF2B5EF4-FFF2-40B4-BE49-F238E27FC236}">
                  <a16:creationId xmlns:a16="http://schemas.microsoft.com/office/drawing/2014/main" id="{9FD20715-A464-204F-A790-CE3FD773AF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133" name="Rounded Rectangle 132">
            <a:extLst>
              <a:ext uri="{FF2B5EF4-FFF2-40B4-BE49-F238E27FC236}">
                <a16:creationId xmlns:a16="http://schemas.microsoft.com/office/drawing/2014/main" id="{9CA3AA40-0079-3247-A848-042BA54FF274}"/>
              </a:ext>
            </a:extLst>
          </p:cNvPr>
          <p:cNvSpPr/>
          <p:nvPr/>
        </p:nvSpPr>
        <p:spPr>
          <a:xfrm>
            <a:off x="259695" y="3513788"/>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34" name="Rounded Rectangle 133">
            <a:extLst>
              <a:ext uri="{FF2B5EF4-FFF2-40B4-BE49-F238E27FC236}">
                <a16:creationId xmlns:a16="http://schemas.microsoft.com/office/drawing/2014/main" id="{27E3DB18-63DE-F54F-B10B-B899E53F335C}"/>
              </a:ext>
            </a:extLst>
          </p:cNvPr>
          <p:cNvSpPr/>
          <p:nvPr/>
        </p:nvSpPr>
        <p:spPr>
          <a:xfrm>
            <a:off x="8507539" y="3421353"/>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35" name="Rounded Rectangle 134">
            <a:extLst>
              <a:ext uri="{FF2B5EF4-FFF2-40B4-BE49-F238E27FC236}">
                <a16:creationId xmlns:a16="http://schemas.microsoft.com/office/drawing/2014/main" id="{B3EA4832-8E63-7A40-ABAF-807E7070307B}"/>
              </a:ext>
            </a:extLst>
          </p:cNvPr>
          <p:cNvSpPr/>
          <p:nvPr/>
        </p:nvSpPr>
        <p:spPr>
          <a:xfrm>
            <a:off x="7549930" y="367184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36" name="Rounded Rectangle 135">
            <a:extLst>
              <a:ext uri="{FF2B5EF4-FFF2-40B4-BE49-F238E27FC236}">
                <a16:creationId xmlns:a16="http://schemas.microsoft.com/office/drawing/2014/main" id="{BDF03CE2-1AC8-484B-8246-5EA4937CD6A4}"/>
              </a:ext>
            </a:extLst>
          </p:cNvPr>
          <p:cNvSpPr/>
          <p:nvPr/>
        </p:nvSpPr>
        <p:spPr>
          <a:xfrm>
            <a:off x="1313191" y="371917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37" name="TextBox 136">
            <a:extLst>
              <a:ext uri="{FF2B5EF4-FFF2-40B4-BE49-F238E27FC236}">
                <a16:creationId xmlns:a16="http://schemas.microsoft.com/office/drawing/2014/main" id="{2A82BDA4-16C5-734A-9886-A183FE94CA87}"/>
              </a:ext>
            </a:extLst>
          </p:cNvPr>
          <p:cNvSpPr txBox="1"/>
          <p:nvPr/>
        </p:nvSpPr>
        <p:spPr>
          <a:xfrm>
            <a:off x="1998714" y="4078083"/>
            <a:ext cx="811441" cy="261610"/>
          </a:xfrm>
          <a:prstGeom prst="rect">
            <a:avLst/>
          </a:prstGeom>
          <a:noFill/>
        </p:spPr>
        <p:txBody>
          <a:bodyPr wrap="none" rtlCol="0">
            <a:spAutoFit/>
          </a:bodyPr>
          <a:lstStyle/>
          <a:p>
            <a:r>
              <a:rPr lang="en-US" sz="1050" dirty="0">
                <a:latin typeface="+mn-lt"/>
              </a:rPr>
              <a:t>AOC/ATC</a:t>
            </a:r>
          </a:p>
        </p:txBody>
      </p:sp>
      <p:sp>
        <p:nvSpPr>
          <p:cNvPr id="141" name="TextBox 140">
            <a:extLst>
              <a:ext uri="{FF2B5EF4-FFF2-40B4-BE49-F238E27FC236}">
                <a16:creationId xmlns:a16="http://schemas.microsoft.com/office/drawing/2014/main" id="{CA71868E-E183-914B-86D0-7678BBAA2A84}"/>
              </a:ext>
            </a:extLst>
          </p:cNvPr>
          <p:cNvSpPr txBox="1"/>
          <p:nvPr/>
        </p:nvSpPr>
        <p:spPr>
          <a:xfrm>
            <a:off x="7574049" y="4034703"/>
            <a:ext cx="811441" cy="261610"/>
          </a:xfrm>
          <a:prstGeom prst="rect">
            <a:avLst/>
          </a:prstGeom>
          <a:noFill/>
        </p:spPr>
        <p:txBody>
          <a:bodyPr wrap="none" rtlCol="0">
            <a:spAutoFit/>
          </a:bodyPr>
          <a:lstStyle/>
          <a:p>
            <a:r>
              <a:rPr lang="en-US" sz="1050" dirty="0">
                <a:latin typeface="+mn-lt"/>
              </a:rPr>
              <a:t>AOC/ATC</a:t>
            </a:r>
          </a:p>
        </p:txBody>
      </p:sp>
      <p:grpSp>
        <p:nvGrpSpPr>
          <p:cNvPr id="139" name="Group 138">
            <a:extLst>
              <a:ext uri="{FF2B5EF4-FFF2-40B4-BE49-F238E27FC236}">
                <a16:creationId xmlns:a16="http://schemas.microsoft.com/office/drawing/2014/main" id="{EF8D6785-30A0-2646-80C1-F2C68EDAA8B3}"/>
              </a:ext>
            </a:extLst>
          </p:cNvPr>
          <p:cNvGrpSpPr/>
          <p:nvPr/>
        </p:nvGrpSpPr>
        <p:grpSpPr>
          <a:xfrm>
            <a:off x="2221136" y="1660613"/>
            <a:ext cx="426078" cy="420152"/>
            <a:chOff x="4381601" y="3173124"/>
            <a:chExt cx="473632" cy="473632"/>
          </a:xfrm>
          <a:solidFill>
            <a:srgbClr val="92D050"/>
          </a:solidFill>
        </p:grpSpPr>
        <p:sp>
          <p:nvSpPr>
            <p:cNvPr id="142" name="Oval 141">
              <a:extLst>
                <a:ext uri="{FF2B5EF4-FFF2-40B4-BE49-F238E27FC236}">
                  <a16:creationId xmlns:a16="http://schemas.microsoft.com/office/drawing/2014/main" id="{976E7D71-0A89-9C4A-A43E-B1F26AF4B2F5}"/>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9" name="Picture 148" descr="router arrows.emf">
              <a:extLst>
                <a:ext uri="{FF2B5EF4-FFF2-40B4-BE49-F238E27FC236}">
                  <a16:creationId xmlns:a16="http://schemas.microsoft.com/office/drawing/2014/main" id="{03BDC4F5-89B0-E641-A57E-C918FB00BD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50" name="Group 149">
            <a:extLst>
              <a:ext uri="{FF2B5EF4-FFF2-40B4-BE49-F238E27FC236}">
                <a16:creationId xmlns:a16="http://schemas.microsoft.com/office/drawing/2014/main" id="{3C5FD6F0-E769-D94F-A10D-A29AA4D7A004}"/>
              </a:ext>
            </a:extLst>
          </p:cNvPr>
          <p:cNvGrpSpPr/>
          <p:nvPr/>
        </p:nvGrpSpPr>
        <p:grpSpPr>
          <a:xfrm>
            <a:off x="6812046" y="1561091"/>
            <a:ext cx="426078" cy="420152"/>
            <a:chOff x="4381601" y="3173124"/>
            <a:chExt cx="473632" cy="473632"/>
          </a:xfrm>
          <a:solidFill>
            <a:srgbClr val="92D050"/>
          </a:solidFill>
        </p:grpSpPr>
        <p:sp>
          <p:nvSpPr>
            <p:cNvPr id="151" name="Oval 150">
              <a:extLst>
                <a:ext uri="{FF2B5EF4-FFF2-40B4-BE49-F238E27FC236}">
                  <a16:creationId xmlns:a16="http://schemas.microsoft.com/office/drawing/2014/main" id="{79AF4FC2-90C6-174F-950D-A1260A5B4575}"/>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2" name="Picture 151" descr="router arrows.emf">
              <a:extLst>
                <a:ext uri="{FF2B5EF4-FFF2-40B4-BE49-F238E27FC236}">
                  <a16:creationId xmlns:a16="http://schemas.microsoft.com/office/drawing/2014/main" id="{9B9C5359-C516-1E45-86F5-1E787EB674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76" name="Group 175">
            <a:extLst>
              <a:ext uri="{FF2B5EF4-FFF2-40B4-BE49-F238E27FC236}">
                <a16:creationId xmlns:a16="http://schemas.microsoft.com/office/drawing/2014/main" id="{D887D6E5-8547-5543-BB56-13627673AFBD}"/>
              </a:ext>
            </a:extLst>
          </p:cNvPr>
          <p:cNvGrpSpPr/>
          <p:nvPr/>
        </p:nvGrpSpPr>
        <p:grpSpPr>
          <a:xfrm>
            <a:off x="2224867" y="2562673"/>
            <a:ext cx="426078" cy="420152"/>
            <a:chOff x="4381601" y="3173124"/>
            <a:chExt cx="473632" cy="473632"/>
          </a:xfrm>
          <a:solidFill>
            <a:srgbClr val="92D050"/>
          </a:solidFill>
        </p:grpSpPr>
        <p:sp>
          <p:nvSpPr>
            <p:cNvPr id="177" name="Oval 176">
              <a:extLst>
                <a:ext uri="{FF2B5EF4-FFF2-40B4-BE49-F238E27FC236}">
                  <a16:creationId xmlns:a16="http://schemas.microsoft.com/office/drawing/2014/main" id="{4E108CDD-F1CE-0740-B411-EE9646020A16}"/>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8" name="Picture 177" descr="router arrows.emf">
              <a:extLst>
                <a:ext uri="{FF2B5EF4-FFF2-40B4-BE49-F238E27FC236}">
                  <a16:creationId xmlns:a16="http://schemas.microsoft.com/office/drawing/2014/main" id="{8C89ABF4-7F17-8E48-B2F8-60FE7E2EE1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79" name="Group 178">
            <a:extLst>
              <a:ext uri="{FF2B5EF4-FFF2-40B4-BE49-F238E27FC236}">
                <a16:creationId xmlns:a16="http://schemas.microsoft.com/office/drawing/2014/main" id="{C307A340-9B00-404E-B554-CA5BE656551A}"/>
              </a:ext>
            </a:extLst>
          </p:cNvPr>
          <p:cNvGrpSpPr/>
          <p:nvPr/>
        </p:nvGrpSpPr>
        <p:grpSpPr>
          <a:xfrm>
            <a:off x="6815777" y="2463151"/>
            <a:ext cx="426078" cy="420152"/>
            <a:chOff x="4381601" y="3173124"/>
            <a:chExt cx="473632" cy="473632"/>
          </a:xfrm>
          <a:solidFill>
            <a:srgbClr val="92D050"/>
          </a:solidFill>
        </p:grpSpPr>
        <p:sp>
          <p:nvSpPr>
            <p:cNvPr id="180" name="Oval 179">
              <a:extLst>
                <a:ext uri="{FF2B5EF4-FFF2-40B4-BE49-F238E27FC236}">
                  <a16:creationId xmlns:a16="http://schemas.microsoft.com/office/drawing/2014/main" id="{12F06452-A2D8-0547-9CE4-E745246CB3D3}"/>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81" name="Picture 180" descr="router arrows.emf">
              <a:extLst>
                <a:ext uri="{FF2B5EF4-FFF2-40B4-BE49-F238E27FC236}">
                  <a16:creationId xmlns:a16="http://schemas.microsoft.com/office/drawing/2014/main" id="{1435EED5-4EF9-C64C-95BF-2C0C50FD1A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93" name="Group 192">
            <a:extLst>
              <a:ext uri="{FF2B5EF4-FFF2-40B4-BE49-F238E27FC236}">
                <a16:creationId xmlns:a16="http://schemas.microsoft.com/office/drawing/2014/main" id="{19323BD9-9741-1349-AFA4-9C6ADA918D60}"/>
              </a:ext>
            </a:extLst>
          </p:cNvPr>
          <p:cNvGrpSpPr/>
          <p:nvPr/>
        </p:nvGrpSpPr>
        <p:grpSpPr>
          <a:xfrm>
            <a:off x="2215130" y="3394426"/>
            <a:ext cx="426078" cy="420152"/>
            <a:chOff x="4381601" y="3173124"/>
            <a:chExt cx="473632" cy="473632"/>
          </a:xfrm>
          <a:solidFill>
            <a:srgbClr val="92D050"/>
          </a:solidFill>
        </p:grpSpPr>
        <p:sp>
          <p:nvSpPr>
            <p:cNvPr id="194" name="Oval 193">
              <a:extLst>
                <a:ext uri="{FF2B5EF4-FFF2-40B4-BE49-F238E27FC236}">
                  <a16:creationId xmlns:a16="http://schemas.microsoft.com/office/drawing/2014/main" id="{F2080A49-C7B6-D245-9E1C-234E5DEA3E17}"/>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95" name="Picture 194" descr="router arrows.emf">
              <a:extLst>
                <a:ext uri="{FF2B5EF4-FFF2-40B4-BE49-F238E27FC236}">
                  <a16:creationId xmlns:a16="http://schemas.microsoft.com/office/drawing/2014/main" id="{AD2BB985-6590-1344-A771-E45A4042FE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96" name="Group 195">
            <a:extLst>
              <a:ext uri="{FF2B5EF4-FFF2-40B4-BE49-F238E27FC236}">
                <a16:creationId xmlns:a16="http://schemas.microsoft.com/office/drawing/2014/main" id="{FB110C45-EF64-534A-A255-FFEA1C4579A6}"/>
              </a:ext>
            </a:extLst>
          </p:cNvPr>
          <p:cNvGrpSpPr/>
          <p:nvPr/>
        </p:nvGrpSpPr>
        <p:grpSpPr>
          <a:xfrm>
            <a:off x="6806040" y="3294904"/>
            <a:ext cx="426078" cy="420152"/>
            <a:chOff x="4381601" y="3173124"/>
            <a:chExt cx="473632" cy="473632"/>
          </a:xfrm>
          <a:solidFill>
            <a:srgbClr val="92D050"/>
          </a:solidFill>
        </p:grpSpPr>
        <p:sp>
          <p:nvSpPr>
            <p:cNvPr id="197" name="Oval 196">
              <a:extLst>
                <a:ext uri="{FF2B5EF4-FFF2-40B4-BE49-F238E27FC236}">
                  <a16:creationId xmlns:a16="http://schemas.microsoft.com/office/drawing/2014/main" id="{07092174-AAD9-8549-AB05-9FEF6BCC3EDD}"/>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98" name="Picture 197" descr="router arrows.emf">
              <a:extLst>
                <a:ext uri="{FF2B5EF4-FFF2-40B4-BE49-F238E27FC236}">
                  <a16:creationId xmlns:a16="http://schemas.microsoft.com/office/drawing/2014/main" id="{0766CCB4-D804-9344-B0E5-259D292508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210" name="Straight Arrow Connector 209">
            <a:extLst>
              <a:ext uri="{FF2B5EF4-FFF2-40B4-BE49-F238E27FC236}">
                <a16:creationId xmlns:a16="http://schemas.microsoft.com/office/drawing/2014/main" id="{31C5A61F-947B-2A48-B7DC-1A6971BA136A}"/>
              </a:ext>
            </a:extLst>
          </p:cNvPr>
          <p:cNvCxnSpPr>
            <a:cxnSpLocks/>
            <a:stCxn id="213" idx="0"/>
            <a:endCxn id="216" idx="4"/>
          </p:cNvCxnSpPr>
          <p:nvPr/>
        </p:nvCxnSpPr>
        <p:spPr>
          <a:xfrm flipH="1" flipV="1">
            <a:off x="4888082" y="2254504"/>
            <a:ext cx="3386" cy="298488"/>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1" name="TextBox 210">
            <a:extLst>
              <a:ext uri="{FF2B5EF4-FFF2-40B4-BE49-F238E27FC236}">
                <a16:creationId xmlns:a16="http://schemas.microsoft.com/office/drawing/2014/main" id="{363AFD82-C7B6-F54D-AF8E-8F4E8B79B310}"/>
              </a:ext>
            </a:extLst>
          </p:cNvPr>
          <p:cNvSpPr txBox="1"/>
          <p:nvPr/>
        </p:nvSpPr>
        <p:spPr>
          <a:xfrm>
            <a:off x="4337632" y="2283892"/>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212" name="Group 211">
            <a:extLst>
              <a:ext uri="{FF2B5EF4-FFF2-40B4-BE49-F238E27FC236}">
                <a16:creationId xmlns:a16="http://schemas.microsoft.com/office/drawing/2014/main" id="{2EBA00AE-ACD3-B549-9CA7-0274046FA366}"/>
              </a:ext>
            </a:extLst>
          </p:cNvPr>
          <p:cNvGrpSpPr/>
          <p:nvPr/>
        </p:nvGrpSpPr>
        <p:grpSpPr>
          <a:xfrm>
            <a:off x="4765763" y="2552992"/>
            <a:ext cx="251410" cy="247913"/>
            <a:chOff x="4381601" y="3173124"/>
            <a:chExt cx="473632" cy="473632"/>
          </a:xfrm>
          <a:solidFill>
            <a:srgbClr val="92D050"/>
          </a:solidFill>
        </p:grpSpPr>
        <p:sp>
          <p:nvSpPr>
            <p:cNvPr id="213" name="Oval 212">
              <a:extLst>
                <a:ext uri="{FF2B5EF4-FFF2-40B4-BE49-F238E27FC236}">
                  <a16:creationId xmlns:a16="http://schemas.microsoft.com/office/drawing/2014/main" id="{819BDA3E-8804-394E-BC11-66C0172E5BE8}"/>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14" name="Picture 213" descr="router arrows.emf">
              <a:extLst>
                <a:ext uri="{FF2B5EF4-FFF2-40B4-BE49-F238E27FC236}">
                  <a16:creationId xmlns:a16="http://schemas.microsoft.com/office/drawing/2014/main" id="{E6A8FDE9-96C6-F643-A39D-C710A732F1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215" name="Group 214">
            <a:extLst>
              <a:ext uri="{FF2B5EF4-FFF2-40B4-BE49-F238E27FC236}">
                <a16:creationId xmlns:a16="http://schemas.microsoft.com/office/drawing/2014/main" id="{90F8F8E8-AB48-1B42-80B4-FC907214B523}"/>
              </a:ext>
            </a:extLst>
          </p:cNvPr>
          <p:cNvGrpSpPr/>
          <p:nvPr/>
        </p:nvGrpSpPr>
        <p:grpSpPr>
          <a:xfrm>
            <a:off x="4762377" y="2006591"/>
            <a:ext cx="251410" cy="247913"/>
            <a:chOff x="4381601" y="3173124"/>
            <a:chExt cx="473632" cy="473632"/>
          </a:xfrm>
          <a:solidFill>
            <a:srgbClr val="92D050"/>
          </a:solidFill>
        </p:grpSpPr>
        <p:sp>
          <p:nvSpPr>
            <p:cNvPr id="216" name="Oval 215">
              <a:extLst>
                <a:ext uri="{FF2B5EF4-FFF2-40B4-BE49-F238E27FC236}">
                  <a16:creationId xmlns:a16="http://schemas.microsoft.com/office/drawing/2014/main" id="{0F75D49E-7FB4-0B4B-B7DE-0F9677198D4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17" name="Picture 216" descr="router arrows.emf">
              <a:extLst>
                <a:ext uri="{FF2B5EF4-FFF2-40B4-BE49-F238E27FC236}">
                  <a16:creationId xmlns:a16="http://schemas.microsoft.com/office/drawing/2014/main" id="{682D2915-33D1-E045-8363-DEE85CA477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218" name="Oval 217">
            <a:extLst>
              <a:ext uri="{FF2B5EF4-FFF2-40B4-BE49-F238E27FC236}">
                <a16:creationId xmlns:a16="http://schemas.microsoft.com/office/drawing/2014/main" id="{EEFB2774-E761-6C46-8F1B-29B849B3BBC9}"/>
              </a:ext>
            </a:extLst>
          </p:cNvPr>
          <p:cNvSpPr/>
          <p:nvPr/>
        </p:nvSpPr>
        <p:spPr>
          <a:xfrm>
            <a:off x="2888633" y="1194186"/>
            <a:ext cx="3338648" cy="3471452"/>
          </a:xfrm>
          <a:prstGeom prst="ellipse">
            <a:avLst/>
          </a:prstGeom>
          <a:solidFill>
            <a:srgbClr val="FFFFFF">
              <a:alpha val="63137"/>
            </a:srgbClr>
          </a:solidFill>
          <a:ln>
            <a:solidFill>
              <a:srgbClr val="C0000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9" name="TextBox 218">
            <a:extLst>
              <a:ext uri="{FF2B5EF4-FFF2-40B4-BE49-F238E27FC236}">
                <a16:creationId xmlns:a16="http://schemas.microsoft.com/office/drawing/2014/main" id="{6887226D-DF80-5B46-B86B-FF7E453E7C8B}"/>
              </a:ext>
            </a:extLst>
          </p:cNvPr>
          <p:cNvSpPr txBox="1"/>
          <p:nvPr/>
        </p:nvSpPr>
        <p:spPr>
          <a:xfrm>
            <a:off x="4069682" y="1213690"/>
            <a:ext cx="976549" cy="369332"/>
          </a:xfrm>
          <a:prstGeom prst="rect">
            <a:avLst/>
          </a:prstGeom>
          <a:noFill/>
        </p:spPr>
        <p:txBody>
          <a:bodyPr wrap="none" rtlCol="0">
            <a:spAutoFit/>
          </a:bodyPr>
          <a:lstStyle/>
          <a:p>
            <a:r>
              <a:rPr lang="en-US" b="1" dirty="0" err="1">
                <a:solidFill>
                  <a:srgbClr val="C00000"/>
                </a:solidFill>
                <a:latin typeface="+mn-lt"/>
              </a:rPr>
              <a:t>Uberlay</a:t>
            </a:r>
            <a:endParaRPr lang="en-US" b="1" dirty="0">
              <a:solidFill>
                <a:srgbClr val="C00000"/>
              </a:solidFill>
              <a:latin typeface="+mn-lt"/>
            </a:endParaRPr>
          </a:p>
        </p:txBody>
      </p:sp>
      <p:sp>
        <p:nvSpPr>
          <p:cNvPr id="220" name="Oval 219">
            <a:extLst>
              <a:ext uri="{FF2B5EF4-FFF2-40B4-BE49-F238E27FC236}">
                <a16:creationId xmlns:a16="http://schemas.microsoft.com/office/drawing/2014/main" id="{8299DECB-67BA-B148-90FB-F46B094204C0}"/>
              </a:ext>
            </a:extLst>
          </p:cNvPr>
          <p:cNvSpPr/>
          <p:nvPr/>
        </p:nvSpPr>
        <p:spPr>
          <a:xfrm>
            <a:off x="6293486" y="1734549"/>
            <a:ext cx="2615347" cy="506819"/>
          </a:xfrm>
          <a:prstGeom prst="ellipse">
            <a:avLst/>
          </a:prstGeom>
          <a:noFill/>
          <a:ln>
            <a:solidFill>
              <a:schemeClr val="bg1">
                <a:lumMod val="75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1" name="Oval 220">
            <a:extLst>
              <a:ext uri="{FF2B5EF4-FFF2-40B4-BE49-F238E27FC236}">
                <a16:creationId xmlns:a16="http://schemas.microsoft.com/office/drawing/2014/main" id="{49EE8FB2-FA20-514D-9664-406244E6267B}"/>
              </a:ext>
            </a:extLst>
          </p:cNvPr>
          <p:cNvSpPr/>
          <p:nvPr/>
        </p:nvSpPr>
        <p:spPr>
          <a:xfrm>
            <a:off x="474734" y="1812568"/>
            <a:ext cx="2312557" cy="506819"/>
          </a:xfrm>
          <a:prstGeom prst="ellipse">
            <a:avLst/>
          </a:prstGeom>
          <a:noFill/>
          <a:ln>
            <a:solidFill>
              <a:schemeClr val="bg1">
                <a:lumMod val="75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2" name="TextBox 221">
            <a:extLst>
              <a:ext uri="{FF2B5EF4-FFF2-40B4-BE49-F238E27FC236}">
                <a16:creationId xmlns:a16="http://schemas.microsoft.com/office/drawing/2014/main" id="{33A6542C-4722-1742-826E-4DED6EDE32F1}"/>
              </a:ext>
            </a:extLst>
          </p:cNvPr>
          <p:cNvSpPr txBox="1"/>
          <p:nvPr/>
        </p:nvSpPr>
        <p:spPr>
          <a:xfrm>
            <a:off x="803448" y="4207746"/>
            <a:ext cx="2331087" cy="369332"/>
          </a:xfrm>
          <a:prstGeom prst="rect">
            <a:avLst/>
          </a:prstGeom>
          <a:noFill/>
        </p:spPr>
        <p:txBody>
          <a:bodyPr wrap="none" rtlCol="0">
            <a:spAutoFit/>
          </a:bodyPr>
          <a:lstStyle/>
          <a:p>
            <a:r>
              <a:rPr lang="en-US" b="1" dirty="0">
                <a:solidFill>
                  <a:schemeClr val="bg1">
                    <a:lumMod val="75000"/>
                  </a:schemeClr>
                </a:solidFill>
                <a:latin typeface="+mn-lt"/>
              </a:rPr>
              <a:t>Site-Overlays (west)</a:t>
            </a:r>
          </a:p>
        </p:txBody>
      </p:sp>
      <p:sp>
        <p:nvSpPr>
          <p:cNvPr id="223" name="TextBox 222">
            <a:extLst>
              <a:ext uri="{FF2B5EF4-FFF2-40B4-BE49-F238E27FC236}">
                <a16:creationId xmlns:a16="http://schemas.microsoft.com/office/drawing/2014/main" id="{EA373077-49A5-7149-8E0F-9A9C6107334E}"/>
              </a:ext>
            </a:extLst>
          </p:cNvPr>
          <p:cNvSpPr txBox="1"/>
          <p:nvPr/>
        </p:nvSpPr>
        <p:spPr>
          <a:xfrm>
            <a:off x="6721154" y="4209302"/>
            <a:ext cx="2274982" cy="369332"/>
          </a:xfrm>
          <a:prstGeom prst="rect">
            <a:avLst/>
          </a:prstGeom>
          <a:noFill/>
        </p:spPr>
        <p:txBody>
          <a:bodyPr wrap="none" rtlCol="0">
            <a:spAutoFit/>
          </a:bodyPr>
          <a:lstStyle/>
          <a:p>
            <a:r>
              <a:rPr lang="en-US" b="1" dirty="0">
                <a:solidFill>
                  <a:schemeClr val="bg1">
                    <a:lumMod val="75000"/>
                  </a:schemeClr>
                </a:solidFill>
                <a:latin typeface="+mn-lt"/>
              </a:rPr>
              <a:t>Site-Overlays (east)</a:t>
            </a:r>
          </a:p>
        </p:txBody>
      </p:sp>
      <p:sp>
        <p:nvSpPr>
          <p:cNvPr id="224" name="Oval 223">
            <a:extLst>
              <a:ext uri="{FF2B5EF4-FFF2-40B4-BE49-F238E27FC236}">
                <a16:creationId xmlns:a16="http://schemas.microsoft.com/office/drawing/2014/main" id="{41465F75-C140-1C42-8C83-D64E9ABF4C97}"/>
              </a:ext>
            </a:extLst>
          </p:cNvPr>
          <p:cNvSpPr/>
          <p:nvPr/>
        </p:nvSpPr>
        <p:spPr>
          <a:xfrm>
            <a:off x="6299625" y="2629287"/>
            <a:ext cx="2615347" cy="506819"/>
          </a:xfrm>
          <a:prstGeom prst="ellipse">
            <a:avLst/>
          </a:prstGeom>
          <a:noFill/>
          <a:ln>
            <a:solidFill>
              <a:schemeClr val="bg1">
                <a:lumMod val="75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 name="Oval 224">
            <a:extLst>
              <a:ext uri="{FF2B5EF4-FFF2-40B4-BE49-F238E27FC236}">
                <a16:creationId xmlns:a16="http://schemas.microsoft.com/office/drawing/2014/main" id="{75BE3839-5B64-334B-80F3-9B07654E8B0A}"/>
              </a:ext>
            </a:extLst>
          </p:cNvPr>
          <p:cNvSpPr/>
          <p:nvPr/>
        </p:nvSpPr>
        <p:spPr>
          <a:xfrm>
            <a:off x="480873" y="2707306"/>
            <a:ext cx="2312557" cy="506819"/>
          </a:xfrm>
          <a:prstGeom prst="ellipse">
            <a:avLst/>
          </a:prstGeom>
          <a:noFill/>
          <a:ln>
            <a:solidFill>
              <a:schemeClr val="bg1">
                <a:lumMod val="75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6" name="Oval 225">
            <a:extLst>
              <a:ext uri="{FF2B5EF4-FFF2-40B4-BE49-F238E27FC236}">
                <a16:creationId xmlns:a16="http://schemas.microsoft.com/office/drawing/2014/main" id="{9BC7F059-BC67-0847-8A1F-889258ECAC7F}"/>
              </a:ext>
            </a:extLst>
          </p:cNvPr>
          <p:cNvSpPr/>
          <p:nvPr/>
        </p:nvSpPr>
        <p:spPr>
          <a:xfrm>
            <a:off x="6293486" y="3503186"/>
            <a:ext cx="2615347" cy="506819"/>
          </a:xfrm>
          <a:prstGeom prst="ellipse">
            <a:avLst/>
          </a:prstGeom>
          <a:noFill/>
          <a:ln>
            <a:solidFill>
              <a:schemeClr val="bg1">
                <a:lumMod val="75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7" name="Oval 226">
            <a:extLst>
              <a:ext uri="{FF2B5EF4-FFF2-40B4-BE49-F238E27FC236}">
                <a16:creationId xmlns:a16="http://schemas.microsoft.com/office/drawing/2014/main" id="{985FF90A-BF60-B345-B029-204D5E8A4AF5}"/>
              </a:ext>
            </a:extLst>
          </p:cNvPr>
          <p:cNvSpPr/>
          <p:nvPr/>
        </p:nvSpPr>
        <p:spPr>
          <a:xfrm>
            <a:off x="474734" y="3581205"/>
            <a:ext cx="2312557" cy="506819"/>
          </a:xfrm>
          <a:prstGeom prst="ellipse">
            <a:avLst/>
          </a:prstGeom>
          <a:noFill/>
          <a:ln>
            <a:solidFill>
              <a:schemeClr val="bg1">
                <a:lumMod val="75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8" name="Group 227">
            <a:extLst>
              <a:ext uri="{FF2B5EF4-FFF2-40B4-BE49-F238E27FC236}">
                <a16:creationId xmlns:a16="http://schemas.microsoft.com/office/drawing/2014/main" id="{797132D6-98AD-6148-A9C9-C54EBE039314}"/>
              </a:ext>
            </a:extLst>
          </p:cNvPr>
          <p:cNvGrpSpPr/>
          <p:nvPr/>
        </p:nvGrpSpPr>
        <p:grpSpPr>
          <a:xfrm>
            <a:off x="3330624" y="1831498"/>
            <a:ext cx="426078" cy="420152"/>
            <a:chOff x="4381601" y="3173124"/>
            <a:chExt cx="473632" cy="473632"/>
          </a:xfrm>
          <a:solidFill>
            <a:srgbClr val="92D050"/>
          </a:solidFill>
        </p:grpSpPr>
        <p:sp>
          <p:nvSpPr>
            <p:cNvPr id="229" name="Oval 228">
              <a:extLst>
                <a:ext uri="{FF2B5EF4-FFF2-40B4-BE49-F238E27FC236}">
                  <a16:creationId xmlns:a16="http://schemas.microsoft.com/office/drawing/2014/main" id="{7A492812-629C-C242-A962-B36D96B6997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30" name="Picture 229" descr="router arrows.emf">
              <a:extLst>
                <a:ext uri="{FF2B5EF4-FFF2-40B4-BE49-F238E27FC236}">
                  <a16:creationId xmlns:a16="http://schemas.microsoft.com/office/drawing/2014/main" id="{6B544A93-1B46-5440-917B-3B9EDA4949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231" name="Group 230">
            <a:extLst>
              <a:ext uri="{FF2B5EF4-FFF2-40B4-BE49-F238E27FC236}">
                <a16:creationId xmlns:a16="http://schemas.microsoft.com/office/drawing/2014/main" id="{AF96C93A-DFFA-254D-9F62-BC4CC13ED051}"/>
              </a:ext>
            </a:extLst>
          </p:cNvPr>
          <p:cNvGrpSpPr/>
          <p:nvPr/>
        </p:nvGrpSpPr>
        <p:grpSpPr>
          <a:xfrm>
            <a:off x="3334355" y="2733558"/>
            <a:ext cx="426078" cy="420152"/>
            <a:chOff x="4381601" y="3173124"/>
            <a:chExt cx="473632" cy="473632"/>
          </a:xfrm>
          <a:solidFill>
            <a:srgbClr val="92D050"/>
          </a:solidFill>
        </p:grpSpPr>
        <p:sp>
          <p:nvSpPr>
            <p:cNvPr id="232" name="Oval 231">
              <a:extLst>
                <a:ext uri="{FF2B5EF4-FFF2-40B4-BE49-F238E27FC236}">
                  <a16:creationId xmlns:a16="http://schemas.microsoft.com/office/drawing/2014/main" id="{FD50C978-CC2F-2349-AE59-084511E8D5D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33" name="Picture 232" descr="router arrows.emf">
              <a:extLst>
                <a:ext uri="{FF2B5EF4-FFF2-40B4-BE49-F238E27FC236}">
                  <a16:creationId xmlns:a16="http://schemas.microsoft.com/office/drawing/2014/main" id="{A93D6C75-06EE-0E4A-AE9B-247AFDAFBC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234" name="Group 233">
            <a:extLst>
              <a:ext uri="{FF2B5EF4-FFF2-40B4-BE49-F238E27FC236}">
                <a16:creationId xmlns:a16="http://schemas.microsoft.com/office/drawing/2014/main" id="{648A53CC-D3D8-BC49-80CD-5158E8E9F450}"/>
              </a:ext>
            </a:extLst>
          </p:cNvPr>
          <p:cNvGrpSpPr/>
          <p:nvPr/>
        </p:nvGrpSpPr>
        <p:grpSpPr>
          <a:xfrm>
            <a:off x="3324618" y="3565311"/>
            <a:ext cx="426078" cy="420152"/>
            <a:chOff x="4381601" y="3173124"/>
            <a:chExt cx="473632" cy="473632"/>
          </a:xfrm>
          <a:solidFill>
            <a:srgbClr val="92D050"/>
          </a:solidFill>
        </p:grpSpPr>
        <p:sp>
          <p:nvSpPr>
            <p:cNvPr id="235" name="Oval 234">
              <a:extLst>
                <a:ext uri="{FF2B5EF4-FFF2-40B4-BE49-F238E27FC236}">
                  <a16:creationId xmlns:a16="http://schemas.microsoft.com/office/drawing/2014/main" id="{1C001F16-44B6-EE4C-8B81-08C27652E51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36" name="Picture 235" descr="router arrows.emf">
              <a:extLst>
                <a:ext uri="{FF2B5EF4-FFF2-40B4-BE49-F238E27FC236}">
                  <a16:creationId xmlns:a16="http://schemas.microsoft.com/office/drawing/2014/main" id="{D759226E-DE95-AF45-B238-BD3BC4E73A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54" name="Rounded Rectangle 153">
            <a:extLst>
              <a:ext uri="{FF2B5EF4-FFF2-40B4-BE49-F238E27FC236}">
                <a16:creationId xmlns:a16="http://schemas.microsoft.com/office/drawing/2014/main" id="{63F302CC-EB7E-9A43-9297-A49BA860BAF6}"/>
              </a:ext>
            </a:extLst>
          </p:cNvPr>
          <p:cNvSpPr/>
          <p:nvPr/>
        </p:nvSpPr>
        <p:spPr>
          <a:xfrm>
            <a:off x="5948102" y="2215555"/>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grpSp>
        <p:nvGrpSpPr>
          <p:cNvPr id="167" name="Group 166">
            <a:extLst>
              <a:ext uri="{FF2B5EF4-FFF2-40B4-BE49-F238E27FC236}">
                <a16:creationId xmlns:a16="http://schemas.microsoft.com/office/drawing/2014/main" id="{AD746B7B-F85A-1A49-8DE9-17E46EC59E5D}"/>
              </a:ext>
            </a:extLst>
          </p:cNvPr>
          <p:cNvGrpSpPr/>
          <p:nvPr/>
        </p:nvGrpSpPr>
        <p:grpSpPr>
          <a:xfrm>
            <a:off x="5308654" y="1828733"/>
            <a:ext cx="426078" cy="420152"/>
            <a:chOff x="4381601" y="3173124"/>
            <a:chExt cx="473632" cy="473632"/>
          </a:xfrm>
          <a:solidFill>
            <a:srgbClr val="92D050"/>
          </a:solidFill>
        </p:grpSpPr>
        <p:sp>
          <p:nvSpPr>
            <p:cNvPr id="168" name="Oval 167">
              <a:extLst>
                <a:ext uri="{FF2B5EF4-FFF2-40B4-BE49-F238E27FC236}">
                  <a16:creationId xmlns:a16="http://schemas.microsoft.com/office/drawing/2014/main" id="{834EA886-53F9-304F-BE47-83B56A7E663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9" name="Picture 168" descr="router arrows.emf">
              <a:extLst>
                <a:ext uri="{FF2B5EF4-FFF2-40B4-BE49-F238E27FC236}">
                  <a16:creationId xmlns:a16="http://schemas.microsoft.com/office/drawing/2014/main" id="{CCEAFFE4-9931-3845-AE23-4A71F70F74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73" name="Group 172">
            <a:extLst>
              <a:ext uri="{FF2B5EF4-FFF2-40B4-BE49-F238E27FC236}">
                <a16:creationId xmlns:a16="http://schemas.microsoft.com/office/drawing/2014/main" id="{C1BE50EA-81EE-074B-A7CC-E4A8BFA0235E}"/>
              </a:ext>
            </a:extLst>
          </p:cNvPr>
          <p:cNvGrpSpPr/>
          <p:nvPr/>
        </p:nvGrpSpPr>
        <p:grpSpPr>
          <a:xfrm>
            <a:off x="5967235" y="1788687"/>
            <a:ext cx="426078" cy="420152"/>
            <a:chOff x="4381601" y="3173124"/>
            <a:chExt cx="473632" cy="473632"/>
          </a:xfrm>
          <a:solidFill>
            <a:srgbClr val="FF0000"/>
          </a:solidFill>
        </p:grpSpPr>
        <p:sp>
          <p:nvSpPr>
            <p:cNvPr id="174" name="Oval 173">
              <a:extLst>
                <a:ext uri="{FF2B5EF4-FFF2-40B4-BE49-F238E27FC236}">
                  <a16:creationId xmlns:a16="http://schemas.microsoft.com/office/drawing/2014/main" id="{FD29E82D-B79F-5348-97B1-DA1FA608E7E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5" name="Picture 174" descr="router arrows.emf">
              <a:extLst>
                <a:ext uri="{FF2B5EF4-FFF2-40B4-BE49-F238E27FC236}">
                  <a16:creationId xmlns:a16="http://schemas.microsoft.com/office/drawing/2014/main" id="{003A1134-D4D1-AF41-861F-0CF5E32D28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83" name="Rounded Rectangle 182">
            <a:extLst>
              <a:ext uri="{FF2B5EF4-FFF2-40B4-BE49-F238E27FC236}">
                <a16:creationId xmlns:a16="http://schemas.microsoft.com/office/drawing/2014/main" id="{401D0E62-9B79-6547-84F0-087CAAC28F28}"/>
              </a:ext>
            </a:extLst>
          </p:cNvPr>
          <p:cNvSpPr/>
          <p:nvPr/>
        </p:nvSpPr>
        <p:spPr>
          <a:xfrm>
            <a:off x="5951833" y="3117615"/>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grpSp>
        <p:nvGrpSpPr>
          <p:cNvPr id="184" name="Group 183">
            <a:extLst>
              <a:ext uri="{FF2B5EF4-FFF2-40B4-BE49-F238E27FC236}">
                <a16:creationId xmlns:a16="http://schemas.microsoft.com/office/drawing/2014/main" id="{6D23A9ED-1EFB-9E41-9EDB-FFBA9443BAD3}"/>
              </a:ext>
            </a:extLst>
          </p:cNvPr>
          <p:cNvGrpSpPr/>
          <p:nvPr/>
        </p:nvGrpSpPr>
        <p:grpSpPr>
          <a:xfrm>
            <a:off x="5312385" y="2730793"/>
            <a:ext cx="426078" cy="420152"/>
            <a:chOff x="4381601" y="3173124"/>
            <a:chExt cx="473632" cy="473632"/>
          </a:xfrm>
          <a:solidFill>
            <a:srgbClr val="92D050"/>
          </a:solidFill>
        </p:grpSpPr>
        <p:sp>
          <p:nvSpPr>
            <p:cNvPr id="185" name="Oval 184">
              <a:extLst>
                <a:ext uri="{FF2B5EF4-FFF2-40B4-BE49-F238E27FC236}">
                  <a16:creationId xmlns:a16="http://schemas.microsoft.com/office/drawing/2014/main" id="{3887E94E-EA5A-A140-94EA-51EC63234F5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86" name="Picture 185" descr="router arrows.emf">
              <a:extLst>
                <a:ext uri="{FF2B5EF4-FFF2-40B4-BE49-F238E27FC236}">
                  <a16:creationId xmlns:a16="http://schemas.microsoft.com/office/drawing/2014/main" id="{7ED9C1FA-3B81-6D4D-9695-E1ED5A8D34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90" name="Group 189">
            <a:extLst>
              <a:ext uri="{FF2B5EF4-FFF2-40B4-BE49-F238E27FC236}">
                <a16:creationId xmlns:a16="http://schemas.microsoft.com/office/drawing/2014/main" id="{78E35AC6-5CE6-2D4A-9D59-B89A48B59A74}"/>
              </a:ext>
            </a:extLst>
          </p:cNvPr>
          <p:cNvGrpSpPr/>
          <p:nvPr/>
        </p:nvGrpSpPr>
        <p:grpSpPr>
          <a:xfrm>
            <a:off x="5970966" y="2690747"/>
            <a:ext cx="426078" cy="420152"/>
            <a:chOff x="4381601" y="3173124"/>
            <a:chExt cx="473632" cy="473632"/>
          </a:xfrm>
          <a:solidFill>
            <a:srgbClr val="FF0000"/>
          </a:solidFill>
        </p:grpSpPr>
        <p:sp>
          <p:nvSpPr>
            <p:cNvPr id="191" name="Oval 190">
              <a:extLst>
                <a:ext uri="{FF2B5EF4-FFF2-40B4-BE49-F238E27FC236}">
                  <a16:creationId xmlns:a16="http://schemas.microsoft.com/office/drawing/2014/main" id="{99D77DAB-FE40-934E-A04C-4E7F24B1C397}"/>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92" name="Picture 191" descr="router arrows.emf">
              <a:extLst>
                <a:ext uri="{FF2B5EF4-FFF2-40B4-BE49-F238E27FC236}">
                  <a16:creationId xmlns:a16="http://schemas.microsoft.com/office/drawing/2014/main" id="{7438D037-3098-2042-9229-7BA1B429A7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200" name="Rounded Rectangle 199">
            <a:extLst>
              <a:ext uri="{FF2B5EF4-FFF2-40B4-BE49-F238E27FC236}">
                <a16:creationId xmlns:a16="http://schemas.microsoft.com/office/drawing/2014/main" id="{E3D9A982-E18C-614B-897E-ED97D6FC9547}"/>
              </a:ext>
            </a:extLst>
          </p:cNvPr>
          <p:cNvSpPr/>
          <p:nvPr/>
        </p:nvSpPr>
        <p:spPr>
          <a:xfrm>
            <a:off x="5942096" y="3949368"/>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grpSp>
        <p:nvGrpSpPr>
          <p:cNvPr id="201" name="Group 200">
            <a:extLst>
              <a:ext uri="{FF2B5EF4-FFF2-40B4-BE49-F238E27FC236}">
                <a16:creationId xmlns:a16="http://schemas.microsoft.com/office/drawing/2014/main" id="{B3F68602-1042-0843-987C-0966F0A76F77}"/>
              </a:ext>
            </a:extLst>
          </p:cNvPr>
          <p:cNvGrpSpPr/>
          <p:nvPr/>
        </p:nvGrpSpPr>
        <p:grpSpPr>
          <a:xfrm>
            <a:off x="5302648" y="3562546"/>
            <a:ext cx="426078" cy="420152"/>
            <a:chOff x="4381601" y="3173124"/>
            <a:chExt cx="473632" cy="473632"/>
          </a:xfrm>
          <a:solidFill>
            <a:srgbClr val="92D050"/>
          </a:solidFill>
        </p:grpSpPr>
        <p:sp>
          <p:nvSpPr>
            <p:cNvPr id="202" name="Oval 201">
              <a:extLst>
                <a:ext uri="{FF2B5EF4-FFF2-40B4-BE49-F238E27FC236}">
                  <a16:creationId xmlns:a16="http://schemas.microsoft.com/office/drawing/2014/main" id="{66A9E46D-631B-A14E-9244-AE262656D21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03" name="Picture 202" descr="router arrows.emf">
              <a:extLst>
                <a:ext uri="{FF2B5EF4-FFF2-40B4-BE49-F238E27FC236}">
                  <a16:creationId xmlns:a16="http://schemas.microsoft.com/office/drawing/2014/main" id="{AF3AB34D-5BA7-5448-B171-651B6214A0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207" name="Group 206">
            <a:extLst>
              <a:ext uri="{FF2B5EF4-FFF2-40B4-BE49-F238E27FC236}">
                <a16:creationId xmlns:a16="http://schemas.microsoft.com/office/drawing/2014/main" id="{B475CFD1-8A97-1341-9D9C-983E5D716F2A}"/>
              </a:ext>
            </a:extLst>
          </p:cNvPr>
          <p:cNvGrpSpPr/>
          <p:nvPr/>
        </p:nvGrpSpPr>
        <p:grpSpPr>
          <a:xfrm>
            <a:off x="5961229" y="3522500"/>
            <a:ext cx="426078" cy="420152"/>
            <a:chOff x="4381601" y="3173124"/>
            <a:chExt cx="473632" cy="473632"/>
          </a:xfrm>
          <a:solidFill>
            <a:srgbClr val="FF0000"/>
          </a:solidFill>
        </p:grpSpPr>
        <p:sp>
          <p:nvSpPr>
            <p:cNvPr id="208" name="Oval 207">
              <a:extLst>
                <a:ext uri="{FF2B5EF4-FFF2-40B4-BE49-F238E27FC236}">
                  <a16:creationId xmlns:a16="http://schemas.microsoft.com/office/drawing/2014/main" id="{7653C0CF-7161-804A-B01E-3C0F4EC1D083}"/>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09" name="Picture 208" descr="router arrows.emf">
              <a:extLst>
                <a:ext uri="{FF2B5EF4-FFF2-40B4-BE49-F238E27FC236}">
                  <a16:creationId xmlns:a16="http://schemas.microsoft.com/office/drawing/2014/main" id="{C9D4EA34-D9BE-6E44-BF03-A425490A88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53" name="Rounded Rectangle 152">
            <a:extLst>
              <a:ext uri="{FF2B5EF4-FFF2-40B4-BE49-F238E27FC236}">
                <a16:creationId xmlns:a16="http://schemas.microsoft.com/office/drawing/2014/main" id="{C13C0D46-644B-724D-A18E-735F9348EBE5}"/>
              </a:ext>
            </a:extLst>
          </p:cNvPr>
          <p:cNvSpPr/>
          <p:nvPr/>
        </p:nvSpPr>
        <p:spPr>
          <a:xfrm>
            <a:off x="2710637" y="2263264"/>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grpSp>
        <p:nvGrpSpPr>
          <p:cNvPr id="170" name="Group 169">
            <a:extLst>
              <a:ext uri="{FF2B5EF4-FFF2-40B4-BE49-F238E27FC236}">
                <a16:creationId xmlns:a16="http://schemas.microsoft.com/office/drawing/2014/main" id="{909BE353-6B3D-F94D-B818-EB20B69A580E}"/>
              </a:ext>
            </a:extLst>
          </p:cNvPr>
          <p:cNvGrpSpPr/>
          <p:nvPr/>
        </p:nvGrpSpPr>
        <p:grpSpPr>
          <a:xfrm>
            <a:off x="2768384" y="1825829"/>
            <a:ext cx="426078" cy="420152"/>
            <a:chOff x="4381601" y="3173124"/>
            <a:chExt cx="473632" cy="473632"/>
          </a:xfrm>
          <a:solidFill>
            <a:srgbClr val="FF0000"/>
          </a:solidFill>
        </p:grpSpPr>
        <p:sp>
          <p:nvSpPr>
            <p:cNvPr id="171" name="Oval 170">
              <a:extLst>
                <a:ext uri="{FF2B5EF4-FFF2-40B4-BE49-F238E27FC236}">
                  <a16:creationId xmlns:a16="http://schemas.microsoft.com/office/drawing/2014/main" id="{E2B1D13D-4F22-8240-B9F7-E7DA4CF12FF2}"/>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2" name="Picture 171" descr="router arrows.emf">
              <a:extLst>
                <a:ext uri="{FF2B5EF4-FFF2-40B4-BE49-F238E27FC236}">
                  <a16:creationId xmlns:a16="http://schemas.microsoft.com/office/drawing/2014/main" id="{8B5BE1D3-B13A-5144-B2F6-631A7B066F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82" name="Rounded Rectangle 181">
            <a:extLst>
              <a:ext uri="{FF2B5EF4-FFF2-40B4-BE49-F238E27FC236}">
                <a16:creationId xmlns:a16="http://schemas.microsoft.com/office/drawing/2014/main" id="{9ED07BF2-D15F-E042-ADF4-F4C98F29DB30}"/>
              </a:ext>
            </a:extLst>
          </p:cNvPr>
          <p:cNvSpPr/>
          <p:nvPr/>
        </p:nvSpPr>
        <p:spPr>
          <a:xfrm>
            <a:off x="2714368" y="3165324"/>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grpSp>
        <p:nvGrpSpPr>
          <p:cNvPr id="187" name="Group 186">
            <a:extLst>
              <a:ext uri="{FF2B5EF4-FFF2-40B4-BE49-F238E27FC236}">
                <a16:creationId xmlns:a16="http://schemas.microsoft.com/office/drawing/2014/main" id="{414ACAAB-A252-1F43-BDAD-EE317516520E}"/>
              </a:ext>
            </a:extLst>
          </p:cNvPr>
          <p:cNvGrpSpPr/>
          <p:nvPr/>
        </p:nvGrpSpPr>
        <p:grpSpPr>
          <a:xfrm>
            <a:off x="2772115" y="2727889"/>
            <a:ext cx="426078" cy="420152"/>
            <a:chOff x="4381601" y="3173124"/>
            <a:chExt cx="473632" cy="473632"/>
          </a:xfrm>
          <a:solidFill>
            <a:srgbClr val="FF0000"/>
          </a:solidFill>
        </p:grpSpPr>
        <p:sp>
          <p:nvSpPr>
            <p:cNvPr id="188" name="Oval 187">
              <a:extLst>
                <a:ext uri="{FF2B5EF4-FFF2-40B4-BE49-F238E27FC236}">
                  <a16:creationId xmlns:a16="http://schemas.microsoft.com/office/drawing/2014/main" id="{9324675C-2CB5-D442-860F-C39550816CA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89" name="Picture 188" descr="router arrows.emf">
              <a:extLst>
                <a:ext uri="{FF2B5EF4-FFF2-40B4-BE49-F238E27FC236}">
                  <a16:creationId xmlns:a16="http://schemas.microsoft.com/office/drawing/2014/main" id="{5070E337-AD74-7C41-86E3-71DE9AE9AD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99" name="Rounded Rectangle 198">
            <a:extLst>
              <a:ext uri="{FF2B5EF4-FFF2-40B4-BE49-F238E27FC236}">
                <a16:creationId xmlns:a16="http://schemas.microsoft.com/office/drawing/2014/main" id="{FA8A8CD7-B613-2642-AE8F-FD8652169933}"/>
              </a:ext>
            </a:extLst>
          </p:cNvPr>
          <p:cNvSpPr/>
          <p:nvPr/>
        </p:nvSpPr>
        <p:spPr>
          <a:xfrm>
            <a:off x="2704631" y="3997077"/>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grpSp>
        <p:nvGrpSpPr>
          <p:cNvPr id="204" name="Group 203">
            <a:extLst>
              <a:ext uri="{FF2B5EF4-FFF2-40B4-BE49-F238E27FC236}">
                <a16:creationId xmlns:a16="http://schemas.microsoft.com/office/drawing/2014/main" id="{BDAE21CF-02F9-8944-8282-9C248F7B8557}"/>
              </a:ext>
            </a:extLst>
          </p:cNvPr>
          <p:cNvGrpSpPr/>
          <p:nvPr/>
        </p:nvGrpSpPr>
        <p:grpSpPr>
          <a:xfrm>
            <a:off x="2762378" y="3559642"/>
            <a:ext cx="426078" cy="420152"/>
            <a:chOff x="4381601" y="3173124"/>
            <a:chExt cx="473632" cy="473632"/>
          </a:xfrm>
          <a:solidFill>
            <a:srgbClr val="FF0000"/>
          </a:solidFill>
        </p:grpSpPr>
        <p:sp>
          <p:nvSpPr>
            <p:cNvPr id="205" name="Oval 204">
              <a:extLst>
                <a:ext uri="{FF2B5EF4-FFF2-40B4-BE49-F238E27FC236}">
                  <a16:creationId xmlns:a16="http://schemas.microsoft.com/office/drawing/2014/main" id="{556BA448-D404-F642-BF42-D9A64136C2BB}"/>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06" name="Picture 205" descr="router arrows.emf">
              <a:extLst>
                <a:ext uri="{FF2B5EF4-FFF2-40B4-BE49-F238E27FC236}">
                  <a16:creationId xmlns:a16="http://schemas.microsoft.com/office/drawing/2014/main" id="{D9FF7AE7-0FD1-554F-8F42-DD2AB0EE3E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Tree>
    <p:extLst>
      <p:ext uri="{BB962C8B-B14F-4D97-AF65-F5344CB8AC3E}">
        <p14:creationId xmlns:p14="http://schemas.microsoft.com/office/powerpoint/2010/main" val="4137211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 name="Cloud 30"/>
          <p:cNvSpPr/>
          <p:nvPr/>
        </p:nvSpPr>
        <p:spPr>
          <a:xfrm>
            <a:off x="622984" y="1720669"/>
            <a:ext cx="7979376" cy="720192"/>
          </a:xfrm>
          <a:prstGeom prst="cloud">
            <a:avLst/>
          </a:prstGeom>
          <a:solidFill>
            <a:srgbClr val="FFFFFF">
              <a:alpha val="73725"/>
            </a:srgbClr>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CSP A</a:t>
            </a:r>
          </a:p>
        </p:txBody>
      </p:sp>
      <p:sp>
        <p:nvSpPr>
          <p:cNvPr id="72" name="Cloud 71">
            <a:extLst>
              <a:ext uri="{FF2B5EF4-FFF2-40B4-BE49-F238E27FC236}">
                <a16:creationId xmlns:a16="http://schemas.microsoft.com/office/drawing/2014/main" id="{5EF5BC92-159C-0248-9EAF-9090F95B1D67}"/>
              </a:ext>
            </a:extLst>
          </p:cNvPr>
          <p:cNvSpPr/>
          <p:nvPr/>
        </p:nvSpPr>
        <p:spPr>
          <a:xfrm>
            <a:off x="720129" y="2535528"/>
            <a:ext cx="7979376" cy="720192"/>
          </a:xfrm>
          <a:prstGeom prst="cloud">
            <a:avLst/>
          </a:prstGeom>
          <a:solidFill>
            <a:srgbClr val="FFFFFF">
              <a:alpha val="73725"/>
            </a:srgbClr>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CSP B</a:t>
            </a:r>
          </a:p>
        </p:txBody>
      </p:sp>
      <p:sp>
        <p:nvSpPr>
          <p:cNvPr id="73" name="Cloud 72">
            <a:extLst>
              <a:ext uri="{FF2B5EF4-FFF2-40B4-BE49-F238E27FC236}">
                <a16:creationId xmlns:a16="http://schemas.microsoft.com/office/drawing/2014/main" id="{3BA903EB-A4A0-6C49-8DE2-783E758F68B3}"/>
              </a:ext>
            </a:extLst>
          </p:cNvPr>
          <p:cNvSpPr/>
          <p:nvPr/>
        </p:nvSpPr>
        <p:spPr>
          <a:xfrm>
            <a:off x="723997" y="3425982"/>
            <a:ext cx="7979376" cy="720192"/>
          </a:xfrm>
          <a:prstGeom prst="cloud">
            <a:avLst/>
          </a:prstGeom>
          <a:solidFill>
            <a:srgbClr val="FFFFFF">
              <a:alpha val="73725"/>
            </a:srgbClr>
          </a:solidFill>
          <a:ln>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CSP C</a:t>
            </a:r>
          </a:p>
        </p:txBody>
      </p:sp>
      <p:sp>
        <p:nvSpPr>
          <p:cNvPr id="166" name="Cloud 165">
            <a:extLst>
              <a:ext uri="{FF2B5EF4-FFF2-40B4-BE49-F238E27FC236}">
                <a16:creationId xmlns:a16="http://schemas.microsoft.com/office/drawing/2014/main" id="{3F6329B8-283F-7344-95F9-212961B5EB3E}"/>
              </a:ext>
            </a:extLst>
          </p:cNvPr>
          <p:cNvSpPr/>
          <p:nvPr/>
        </p:nvSpPr>
        <p:spPr>
          <a:xfrm>
            <a:off x="7799640" y="1177265"/>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165" name="Cloud 164">
            <a:extLst>
              <a:ext uri="{FF2B5EF4-FFF2-40B4-BE49-F238E27FC236}">
                <a16:creationId xmlns:a16="http://schemas.microsoft.com/office/drawing/2014/main" id="{2BB91752-472C-1742-B79A-E59F2D110631}"/>
              </a:ext>
            </a:extLst>
          </p:cNvPr>
          <p:cNvSpPr/>
          <p:nvPr/>
        </p:nvSpPr>
        <p:spPr>
          <a:xfrm>
            <a:off x="140507" y="1295507"/>
            <a:ext cx="1302701" cy="731838"/>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Radio Region</a:t>
            </a:r>
          </a:p>
        </p:txBody>
      </p:sp>
      <p:sp>
        <p:nvSpPr>
          <p:cNvPr id="3" name="Title 2"/>
          <p:cNvSpPr>
            <a:spLocks noGrp="1"/>
          </p:cNvSpPr>
          <p:nvPr>
            <p:ph type="title"/>
          </p:nvPr>
        </p:nvSpPr>
        <p:spPr/>
        <p:txBody>
          <a:bodyPr/>
          <a:lstStyle/>
          <a:p>
            <a:r>
              <a:rPr lang="en-US" dirty="0"/>
              <a:t>ICAO – </a:t>
            </a:r>
            <a:r>
              <a:rPr lang="en-US" dirty="0" err="1"/>
              <a:t>Uberlay</a:t>
            </a:r>
            <a:r>
              <a:rPr lang="en-US" dirty="0"/>
              <a:t> Mapping System Federation</a:t>
            </a:r>
          </a:p>
        </p:txBody>
      </p:sp>
      <p:grpSp>
        <p:nvGrpSpPr>
          <p:cNvPr id="40" name="Group 39"/>
          <p:cNvGrpSpPr/>
          <p:nvPr/>
        </p:nvGrpSpPr>
        <p:grpSpPr>
          <a:xfrm>
            <a:off x="1652539" y="2097286"/>
            <a:ext cx="426078" cy="420152"/>
            <a:chOff x="4381601" y="3173124"/>
            <a:chExt cx="473632" cy="473632"/>
          </a:xfrm>
        </p:grpSpPr>
        <p:sp>
          <p:nvSpPr>
            <p:cNvPr id="41" name="Oval 4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2" name="Picture 4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44" name="Group 43"/>
          <p:cNvGrpSpPr/>
          <p:nvPr/>
        </p:nvGrpSpPr>
        <p:grpSpPr>
          <a:xfrm>
            <a:off x="606315" y="1902220"/>
            <a:ext cx="426078" cy="420152"/>
            <a:chOff x="4381601" y="3173124"/>
            <a:chExt cx="473632" cy="473632"/>
          </a:xfrm>
        </p:grpSpPr>
        <p:sp>
          <p:nvSpPr>
            <p:cNvPr id="45" name="Oval 44"/>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 name="Picture 45"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5" name="Group 74"/>
          <p:cNvGrpSpPr/>
          <p:nvPr/>
        </p:nvGrpSpPr>
        <p:grpSpPr>
          <a:xfrm>
            <a:off x="8222010" y="1866237"/>
            <a:ext cx="426078" cy="420152"/>
            <a:chOff x="4381601" y="3173124"/>
            <a:chExt cx="473632" cy="473632"/>
          </a:xfrm>
        </p:grpSpPr>
        <p:sp>
          <p:nvSpPr>
            <p:cNvPr id="76" name="Oval 75"/>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79" name="Group 78"/>
          <p:cNvGrpSpPr/>
          <p:nvPr/>
        </p:nvGrpSpPr>
        <p:grpSpPr>
          <a:xfrm>
            <a:off x="7194464" y="2017841"/>
            <a:ext cx="426078" cy="420152"/>
            <a:chOff x="4381601" y="3173124"/>
            <a:chExt cx="473632" cy="473632"/>
          </a:xfrm>
        </p:grpSpPr>
        <p:sp>
          <p:nvSpPr>
            <p:cNvPr id="80" name="Oval 79"/>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1" name="Picture 8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pic>
        <p:nvPicPr>
          <p:cNvPr id="459" name="Picture 458"/>
          <p:cNvPicPr>
            <a:picLocks noChangeAspect="1"/>
          </p:cNvPicPr>
          <p:nvPr/>
        </p:nvPicPr>
        <p:blipFill>
          <a:blip r:embed="rId4"/>
          <a:stretch>
            <a:fillRect/>
          </a:stretch>
        </p:blipFill>
        <p:spPr>
          <a:xfrm>
            <a:off x="457937" y="812032"/>
            <a:ext cx="667842" cy="667842"/>
          </a:xfrm>
          <a:prstGeom prst="rect">
            <a:avLst/>
          </a:prstGeom>
        </p:spPr>
      </p:pic>
      <p:grpSp>
        <p:nvGrpSpPr>
          <p:cNvPr id="460" name="Group 459"/>
          <p:cNvGrpSpPr/>
          <p:nvPr/>
        </p:nvGrpSpPr>
        <p:grpSpPr>
          <a:xfrm>
            <a:off x="693009" y="1162037"/>
            <a:ext cx="252689" cy="249175"/>
            <a:chOff x="4381601" y="3173124"/>
            <a:chExt cx="473632" cy="473632"/>
          </a:xfrm>
        </p:grpSpPr>
        <p:sp>
          <p:nvSpPr>
            <p:cNvPr id="461" name="Oval 460"/>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62" name="Picture 461"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cxnSp>
        <p:nvCxnSpPr>
          <p:cNvPr id="464" name="Straight Connector 463"/>
          <p:cNvCxnSpPr>
            <a:stCxn id="45" idx="0"/>
            <a:endCxn id="461" idx="4"/>
          </p:cNvCxnSpPr>
          <p:nvPr/>
        </p:nvCxnSpPr>
        <p:spPr>
          <a:xfrm flipV="1">
            <a:off x="819354" y="1411212"/>
            <a:ext cx="0" cy="49100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10" name="Rounded Rectangle 109"/>
          <p:cNvSpPr/>
          <p:nvPr/>
        </p:nvSpPr>
        <p:spPr>
          <a:xfrm>
            <a:off x="196613" y="180145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2" name="Rounded Rectangle 111"/>
          <p:cNvSpPr/>
          <p:nvPr/>
        </p:nvSpPr>
        <p:spPr>
          <a:xfrm>
            <a:off x="8444457" y="1709022"/>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13" name="Rounded Rectangle 112"/>
          <p:cNvSpPr/>
          <p:nvPr/>
        </p:nvSpPr>
        <p:spPr>
          <a:xfrm>
            <a:off x="7486848" y="1959516"/>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14" name="Rounded Rectangle 113"/>
          <p:cNvSpPr/>
          <p:nvPr/>
        </p:nvSpPr>
        <p:spPr>
          <a:xfrm>
            <a:off x="1250109" y="2006846"/>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sp>
        <p:nvSpPr>
          <p:cNvPr id="39" name="TextBox 38"/>
          <p:cNvSpPr txBox="1"/>
          <p:nvPr/>
        </p:nvSpPr>
        <p:spPr>
          <a:xfrm>
            <a:off x="1048223" y="2442567"/>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97" name="TextBox 96"/>
          <p:cNvSpPr txBox="1"/>
          <p:nvPr/>
        </p:nvSpPr>
        <p:spPr>
          <a:xfrm>
            <a:off x="7387860" y="2388672"/>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cxnSp>
        <p:nvCxnSpPr>
          <p:cNvPr id="35" name="Straight Arrow Connector 34">
            <a:extLst>
              <a:ext uri="{FF2B5EF4-FFF2-40B4-BE49-F238E27FC236}">
                <a16:creationId xmlns:a16="http://schemas.microsoft.com/office/drawing/2014/main" id="{91DCC803-7E61-F64F-8893-4B5A8FA574E3}"/>
              </a:ext>
            </a:extLst>
          </p:cNvPr>
          <p:cNvCxnSpPr>
            <a:cxnSpLocks/>
            <a:stCxn id="159" idx="4"/>
            <a:endCxn id="156" idx="0"/>
          </p:cNvCxnSpPr>
          <p:nvPr/>
        </p:nvCxnSpPr>
        <p:spPr>
          <a:xfrm flipH="1">
            <a:off x="3945912" y="2387893"/>
            <a:ext cx="1296" cy="1232318"/>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E3371432-1123-6C4E-8CCE-27A1943E7E83}"/>
              </a:ext>
            </a:extLst>
          </p:cNvPr>
          <p:cNvSpPr txBox="1"/>
          <p:nvPr/>
        </p:nvSpPr>
        <p:spPr>
          <a:xfrm>
            <a:off x="5669094" y="4626343"/>
            <a:ext cx="3082895" cy="369332"/>
          </a:xfrm>
          <a:prstGeom prst="rect">
            <a:avLst/>
          </a:prstGeom>
          <a:noFill/>
        </p:spPr>
        <p:txBody>
          <a:bodyPr wrap="none" rtlCol="0">
            <a:spAutoFit/>
          </a:bodyPr>
          <a:lstStyle/>
          <a:p>
            <a:r>
              <a:rPr lang="en-US" b="1" dirty="0">
                <a:latin typeface="+mn-lt"/>
              </a:rPr>
              <a:t>Inter &amp; Intra CSP Federation</a:t>
            </a:r>
            <a:endParaRPr lang="en-US" dirty="0">
              <a:latin typeface="+mn-lt"/>
            </a:endParaRPr>
          </a:p>
        </p:txBody>
      </p:sp>
      <p:sp>
        <p:nvSpPr>
          <p:cNvPr id="54" name="TextBox 53">
            <a:extLst>
              <a:ext uri="{FF2B5EF4-FFF2-40B4-BE49-F238E27FC236}">
                <a16:creationId xmlns:a16="http://schemas.microsoft.com/office/drawing/2014/main" id="{AFB3D7C5-BCEB-9C46-8469-F49B0D3D18FA}"/>
              </a:ext>
            </a:extLst>
          </p:cNvPr>
          <p:cNvSpPr txBox="1"/>
          <p:nvPr/>
        </p:nvSpPr>
        <p:spPr>
          <a:xfrm rot="16200000">
            <a:off x="3589562" y="2845927"/>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155" name="Group 154">
            <a:extLst>
              <a:ext uri="{FF2B5EF4-FFF2-40B4-BE49-F238E27FC236}">
                <a16:creationId xmlns:a16="http://schemas.microsoft.com/office/drawing/2014/main" id="{D2B59859-170C-8242-A3DD-EAA3CD0513CA}"/>
              </a:ext>
            </a:extLst>
          </p:cNvPr>
          <p:cNvGrpSpPr/>
          <p:nvPr/>
        </p:nvGrpSpPr>
        <p:grpSpPr>
          <a:xfrm>
            <a:off x="3820207" y="3620211"/>
            <a:ext cx="251410" cy="247913"/>
            <a:chOff x="4381601" y="3173124"/>
            <a:chExt cx="473632" cy="473632"/>
          </a:xfrm>
          <a:solidFill>
            <a:srgbClr val="92D050"/>
          </a:solidFill>
        </p:grpSpPr>
        <p:sp>
          <p:nvSpPr>
            <p:cNvPr id="156" name="Oval 155">
              <a:extLst>
                <a:ext uri="{FF2B5EF4-FFF2-40B4-BE49-F238E27FC236}">
                  <a16:creationId xmlns:a16="http://schemas.microsoft.com/office/drawing/2014/main" id="{FD72E89C-4390-C24A-9DED-2BBB43FE833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7" name="Picture 156" descr="router arrows.emf">
              <a:extLst>
                <a:ext uri="{FF2B5EF4-FFF2-40B4-BE49-F238E27FC236}">
                  <a16:creationId xmlns:a16="http://schemas.microsoft.com/office/drawing/2014/main" id="{AAC3BC14-B805-6A43-AB81-23147F8A66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58" name="Group 157">
            <a:extLst>
              <a:ext uri="{FF2B5EF4-FFF2-40B4-BE49-F238E27FC236}">
                <a16:creationId xmlns:a16="http://schemas.microsoft.com/office/drawing/2014/main" id="{8AA8004C-537D-9E47-A9BC-8E0C4EB072BF}"/>
              </a:ext>
            </a:extLst>
          </p:cNvPr>
          <p:cNvGrpSpPr/>
          <p:nvPr/>
        </p:nvGrpSpPr>
        <p:grpSpPr>
          <a:xfrm>
            <a:off x="3821503" y="2139980"/>
            <a:ext cx="251410" cy="247913"/>
            <a:chOff x="4381601" y="3173124"/>
            <a:chExt cx="473632" cy="473632"/>
          </a:xfrm>
          <a:solidFill>
            <a:srgbClr val="92D050"/>
          </a:solidFill>
        </p:grpSpPr>
        <p:sp>
          <p:nvSpPr>
            <p:cNvPr id="159" name="Oval 158">
              <a:extLst>
                <a:ext uri="{FF2B5EF4-FFF2-40B4-BE49-F238E27FC236}">
                  <a16:creationId xmlns:a16="http://schemas.microsoft.com/office/drawing/2014/main" id="{480122B0-25E2-BE46-8387-80053D6A36BB}"/>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0" name="Picture 159" descr="router arrows.emf">
              <a:extLst>
                <a:ext uri="{FF2B5EF4-FFF2-40B4-BE49-F238E27FC236}">
                  <a16:creationId xmlns:a16="http://schemas.microsoft.com/office/drawing/2014/main" id="{C71F5E77-235E-7F4F-84BB-ECFFD8E2ED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sp>
        <p:nvSpPr>
          <p:cNvPr id="4" name="TextBox 3">
            <a:extLst>
              <a:ext uri="{FF2B5EF4-FFF2-40B4-BE49-F238E27FC236}">
                <a16:creationId xmlns:a16="http://schemas.microsoft.com/office/drawing/2014/main" id="{51861389-5B46-834A-B655-DE1E3E72F168}"/>
              </a:ext>
            </a:extLst>
          </p:cNvPr>
          <p:cNvSpPr txBox="1"/>
          <p:nvPr/>
        </p:nvSpPr>
        <p:spPr>
          <a:xfrm>
            <a:off x="0" y="4626343"/>
            <a:ext cx="4323620" cy="369332"/>
          </a:xfrm>
          <a:prstGeom prst="rect">
            <a:avLst/>
          </a:prstGeom>
          <a:noFill/>
        </p:spPr>
        <p:txBody>
          <a:bodyPr wrap="none" rtlCol="0">
            <a:spAutoFit/>
          </a:bodyPr>
          <a:lstStyle/>
          <a:p>
            <a:r>
              <a:rPr lang="en-US" dirty="0">
                <a:latin typeface="+mn-lt"/>
              </a:rPr>
              <a:t>CSP = Communication Service Provider</a:t>
            </a:r>
          </a:p>
        </p:txBody>
      </p:sp>
      <p:cxnSp>
        <p:nvCxnSpPr>
          <p:cNvPr id="78" name="Straight Arrow Connector 77">
            <a:extLst>
              <a:ext uri="{FF2B5EF4-FFF2-40B4-BE49-F238E27FC236}">
                <a16:creationId xmlns:a16="http://schemas.microsoft.com/office/drawing/2014/main" id="{41EBA6F1-318C-7448-B5F8-FD7EEB8A2EF2}"/>
              </a:ext>
            </a:extLst>
          </p:cNvPr>
          <p:cNvCxnSpPr>
            <a:cxnSpLocks/>
            <a:stCxn id="84" idx="0"/>
            <a:endCxn id="87" idx="4"/>
          </p:cNvCxnSpPr>
          <p:nvPr/>
        </p:nvCxnSpPr>
        <p:spPr>
          <a:xfrm flipH="1" flipV="1">
            <a:off x="4888612" y="3187141"/>
            <a:ext cx="3386" cy="298488"/>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58FC63E7-EC13-BD4B-9C33-DB1A5EBE65A9}"/>
              </a:ext>
            </a:extLst>
          </p:cNvPr>
          <p:cNvSpPr txBox="1"/>
          <p:nvPr/>
        </p:nvSpPr>
        <p:spPr>
          <a:xfrm>
            <a:off x="4338162" y="3216529"/>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83" name="Group 82">
            <a:extLst>
              <a:ext uri="{FF2B5EF4-FFF2-40B4-BE49-F238E27FC236}">
                <a16:creationId xmlns:a16="http://schemas.microsoft.com/office/drawing/2014/main" id="{19129FE1-09E4-C140-B83D-EC2A21E41EB2}"/>
              </a:ext>
            </a:extLst>
          </p:cNvPr>
          <p:cNvGrpSpPr/>
          <p:nvPr/>
        </p:nvGrpSpPr>
        <p:grpSpPr>
          <a:xfrm>
            <a:off x="4766293" y="3485629"/>
            <a:ext cx="251410" cy="247913"/>
            <a:chOff x="4381601" y="3173124"/>
            <a:chExt cx="473632" cy="473632"/>
          </a:xfrm>
          <a:solidFill>
            <a:srgbClr val="92D050"/>
          </a:solidFill>
        </p:grpSpPr>
        <p:sp>
          <p:nvSpPr>
            <p:cNvPr id="84" name="Oval 83">
              <a:extLst>
                <a:ext uri="{FF2B5EF4-FFF2-40B4-BE49-F238E27FC236}">
                  <a16:creationId xmlns:a16="http://schemas.microsoft.com/office/drawing/2014/main" id="{C9E3DE7E-EE1C-2241-83E6-11B67A361B95}"/>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5" name="Picture 84" descr="router arrows.emf">
              <a:extLst>
                <a:ext uri="{FF2B5EF4-FFF2-40B4-BE49-F238E27FC236}">
                  <a16:creationId xmlns:a16="http://schemas.microsoft.com/office/drawing/2014/main" id="{BBEC6FD2-9455-CE42-8F37-5BAEBE4587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6" name="Group 85">
            <a:extLst>
              <a:ext uri="{FF2B5EF4-FFF2-40B4-BE49-F238E27FC236}">
                <a16:creationId xmlns:a16="http://schemas.microsoft.com/office/drawing/2014/main" id="{D419717D-975E-9F42-8A02-0370C26F90C4}"/>
              </a:ext>
            </a:extLst>
          </p:cNvPr>
          <p:cNvGrpSpPr/>
          <p:nvPr/>
        </p:nvGrpSpPr>
        <p:grpSpPr>
          <a:xfrm>
            <a:off x="4762907" y="2939228"/>
            <a:ext cx="251410" cy="247913"/>
            <a:chOff x="4381601" y="3173124"/>
            <a:chExt cx="473632" cy="473632"/>
          </a:xfrm>
          <a:solidFill>
            <a:srgbClr val="92D050"/>
          </a:solidFill>
        </p:grpSpPr>
        <p:sp>
          <p:nvSpPr>
            <p:cNvPr id="87" name="Oval 86">
              <a:extLst>
                <a:ext uri="{FF2B5EF4-FFF2-40B4-BE49-F238E27FC236}">
                  <a16:creationId xmlns:a16="http://schemas.microsoft.com/office/drawing/2014/main" id="{A62B9CEA-75FD-0D47-8F0C-384DF16A3875}"/>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8" name="Picture 87" descr="router arrows.emf">
              <a:extLst>
                <a:ext uri="{FF2B5EF4-FFF2-40B4-BE49-F238E27FC236}">
                  <a16:creationId xmlns:a16="http://schemas.microsoft.com/office/drawing/2014/main" id="{8A3389A7-A955-2A42-9A49-AFEA0A0059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9" name="Group 88">
            <a:extLst>
              <a:ext uri="{FF2B5EF4-FFF2-40B4-BE49-F238E27FC236}">
                <a16:creationId xmlns:a16="http://schemas.microsoft.com/office/drawing/2014/main" id="{DF8B3C98-1E35-DC4B-9D43-93005F4871CE}"/>
              </a:ext>
            </a:extLst>
          </p:cNvPr>
          <p:cNvGrpSpPr/>
          <p:nvPr/>
        </p:nvGrpSpPr>
        <p:grpSpPr>
          <a:xfrm>
            <a:off x="1715621" y="2932633"/>
            <a:ext cx="426078" cy="420152"/>
            <a:chOff x="4381601" y="3173124"/>
            <a:chExt cx="473632" cy="473632"/>
          </a:xfrm>
        </p:grpSpPr>
        <p:sp>
          <p:nvSpPr>
            <p:cNvPr id="90" name="Oval 89">
              <a:extLst>
                <a:ext uri="{FF2B5EF4-FFF2-40B4-BE49-F238E27FC236}">
                  <a16:creationId xmlns:a16="http://schemas.microsoft.com/office/drawing/2014/main" id="{27C5A9A6-0DD4-FF4D-826F-0DDF33357FB7}"/>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1" name="Picture 90" descr="router arrows.emf">
              <a:extLst>
                <a:ext uri="{FF2B5EF4-FFF2-40B4-BE49-F238E27FC236}">
                  <a16:creationId xmlns:a16="http://schemas.microsoft.com/office/drawing/2014/main" id="{8226C19E-CEFA-A646-9662-D121923E79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2" name="Group 91">
            <a:extLst>
              <a:ext uri="{FF2B5EF4-FFF2-40B4-BE49-F238E27FC236}">
                <a16:creationId xmlns:a16="http://schemas.microsoft.com/office/drawing/2014/main" id="{5D501CE5-93DF-324B-8B50-069DC45A2CA3}"/>
              </a:ext>
            </a:extLst>
          </p:cNvPr>
          <p:cNvGrpSpPr/>
          <p:nvPr/>
        </p:nvGrpSpPr>
        <p:grpSpPr>
          <a:xfrm>
            <a:off x="669397" y="2737567"/>
            <a:ext cx="426078" cy="420152"/>
            <a:chOff x="4381601" y="3173124"/>
            <a:chExt cx="473632" cy="473632"/>
          </a:xfrm>
        </p:grpSpPr>
        <p:sp>
          <p:nvSpPr>
            <p:cNvPr id="93" name="Oval 92">
              <a:extLst>
                <a:ext uri="{FF2B5EF4-FFF2-40B4-BE49-F238E27FC236}">
                  <a16:creationId xmlns:a16="http://schemas.microsoft.com/office/drawing/2014/main" id="{DC2368B6-245E-8143-A4F7-AC47414CEEDB}"/>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4" name="Picture 93" descr="router arrows.emf">
              <a:extLst>
                <a:ext uri="{FF2B5EF4-FFF2-40B4-BE49-F238E27FC236}">
                  <a16:creationId xmlns:a16="http://schemas.microsoft.com/office/drawing/2014/main" id="{B3155F3B-FA08-B347-8A76-6863423E7A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5" name="Group 94">
            <a:extLst>
              <a:ext uri="{FF2B5EF4-FFF2-40B4-BE49-F238E27FC236}">
                <a16:creationId xmlns:a16="http://schemas.microsoft.com/office/drawing/2014/main" id="{F409DAE2-FEEA-4647-BAE1-42FFF497BE70}"/>
              </a:ext>
            </a:extLst>
          </p:cNvPr>
          <p:cNvGrpSpPr/>
          <p:nvPr/>
        </p:nvGrpSpPr>
        <p:grpSpPr>
          <a:xfrm>
            <a:off x="8285092" y="2701584"/>
            <a:ext cx="426078" cy="420152"/>
            <a:chOff x="4381601" y="3173124"/>
            <a:chExt cx="473632" cy="473632"/>
          </a:xfrm>
        </p:grpSpPr>
        <p:sp>
          <p:nvSpPr>
            <p:cNvPr id="96" name="Oval 95">
              <a:extLst>
                <a:ext uri="{FF2B5EF4-FFF2-40B4-BE49-F238E27FC236}">
                  <a16:creationId xmlns:a16="http://schemas.microsoft.com/office/drawing/2014/main" id="{E9D68A5E-E15A-B444-951D-24308473D48B}"/>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98" name="Picture 97" descr="router arrows.emf">
              <a:extLst>
                <a:ext uri="{FF2B5EF4-FFF2-40B4-BE49-F238E27FC236}">
                  <a16:creationId xmlns:a16="http://schemas.microsoft.com/office/drawing/2014/main" id="{B5A04874-EC38-0845-8F52-5BF4449985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99" name="Group 98">
            <a:extLst>
              <a:ext uri="{FF2B5EF4-FFF2-40B4-BE49-F238E27FC236}">
                <a16:creationId xmlns:a16="http://schemas.microsoft.com/office/drawing/2014/main" id="{A8D15A6D-BA42-B04F-A26F-E2B1AAE6CAB2}"/>
              </a:ext>
            </a:extLst>
          </p:cNvPr>
          <p:cNvGrpSpPr/>
          <p:nvPr/>
        </p:nvGrpSpPr>
        <p:grpSpPr>
          <a:xfrm>
            <a:off x="7257546" y="2853188"/>
            <a:ext cx="426078" cy="420152"/>
            <a:chOff x="4381601" y="3173124"/>
            <a:chExt cx="473632" cy="473632"/>
          </a:xfrm>
        </p:grpSpPr>
        <p:sp>
          <p:nvSpPr>
            <p:cNvPr id="100" name="Oval 99">
              <a:extLst>
                <a:ext uri="{FF2B5EF4-FFF2-40B4-BE49-F238E27FC236}">
                  <a16:creationId xmlns:a16="http://schemas.microsoft.com/office/drawing/2014/main" id="{8268DF67-6C18-0C44-97A6-8BCD17F58B49}"/>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01" name="Picture 100" descr="router arrows.emf">
              <a:extLst>
                <a:ext uri="{FF2B5EF4-FFF2-40B4-BE49-F238E27FC236}">
                  <a16:creationId xmlns:a16="http://schemas.microsoft.com/office/drawing/2014/main" id="{C708FB0B-AEC5-6D45-8D1C-8B322093B0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102" name="Rounded Rectangle 101">
            <a:extLst>
              <a:ext uri="{FF2B5EF4-FFF2-40B4-BE49-F238E27FC236}">
                <a16:creationId xmlns:a16="http://schemas.microsoft.com/office/drawing/2014/main" id="{616F403D-0FB8-A34A-A55A-D341CD5BA758}"/>
              </a:ext>
            </a:extLst>
          </p:cNvPr>
          <p:cNvSpPr/>
          <p:nvPr/>
        </p:nvSpPr>
        <p:spPr>
          <a:xfrm>
            <a:off x="259695" y="2636804"/>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03" name="Rounded Rectangle 102">
            <a:extLst>
              <a:ext uri="{FF2B5EF4-FFF2-40B4-BE49-F238E27FC236}">
                <a16:creationId xmlns:a16="http://schemas.microsoft.com/office/drawing/2014/main" id="{846DD2C6-2C3D-D94C-BDCF-F1E7FCD18B0D}"/>
              </a:ext>
            </a:extLst>
          </p:cNvPr>
          <p:cNvSpPr/>
          <p:nvPr/>
        </p:nvSpPr>
        <p:spPr>
          <a:xfrm>
            <a:off x="8507539" y="2544369"/>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04" name="Rounded Rectangle 103">
            <a:extLst>
              <a:ext uri="{FF2B5EF4-FFF2-40B4-BE49-F238E27FC236}">
                <a16:creationId xmlns:a16="http://schemas.microsoft.com/office/drawing/2014/main" id="{3BD8ED6E-6D26-7E4B-8ADC-4EC0584CA6A6}"/>
              </a:ext>
            </a:extLst>
          </p:cNvPr>
          <p:cNvSpPr/>
          <p:nvPr/>
        </p:nvSpPr>
        <p:spPr>
          <a:xfrm>
            <a:off x="7549930" y="2794863"/>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05" name="Rounded Rectangle 104">
            <a:extLst>
              <a:ext uri="{FF2B5EF4-FFF2-40B4-BE49-F238E27FC236}">
                <a16:creationId xmlns:a16="http://schemas.microsoft.com/office/drawing/2014/main" id="{46525D2D-C158-A346-AEFB-78900084CEF8}"/>
              </a:ext>
            </a:extLst>
          </p:cNvPr>
          <p:cNvSpPr/>
          <p:nvPr/>
        </p:nvSpPr>
        <p:spPr>
          <a:xfrm>
            <a:off x="1313191" y="2842193"/>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06" name="TextBox 105">
            <a:extLst>
              <a:ext uri="{FF2B5EF4-FFF2-40B4-BE49-F238E27FC236}">
                <a16:creationId xmlns:a16="http://schemas.microsoft.com/office/drawing/2014/main" id="{44EACBAC-FE59-0643-A8A4-D2BCF8C97353}"/>
              </a:ext>
            </a:extLst>
          </p:cNvPr>
          <p:cNvSpPr txBox="1"/>
          <p:nvPr/>
        </p:nvSpPr>
        <p:spPr>
          <a:xfrm>
            <a:off x="1111305" y="3277914"/>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sp>
        <p:nvSpPr>
          <p:cNvPr id="107" name="TextBox 106">
            <a:extLst>
              <a:ext uri="{FF2B5EF4-FFF2-40B4-BE49-F238E27FC236}">
                <a16:creationId xmlns:a16="http://schemas.microsoft.com/office/drawing/2014/main" id="{7AD12507-5513-3548-8A55-649F69874E80}"/>
              </a:ext>
            </a:extLst>
          </p:cNvPr>
          <p:cNvSpPr txBox="1"/>
          <p:nvPr/>
        </p:nvSpPr>
        <p:spPr>
          <a:xfrm>
            <a:off x="7450942" y="3224019"/>
            <a:ext cx="811441" cy="261610"/>
          </a:xfrm>
          <a:prstGeom prst="rect">
            <a:avLst/>
          </a:prstGeom>
          <a:noFill/>
        </p:spPr>
        <p:txBody>
          <a:bodyPr wrap="none" rtlCol="0">
            <a:spAutoFit/>
          </a:bodyPr>
          <a:lstStyle/>
          <a:p>
            <a:r>
              <a:rPr lang="en-US" sz="1050">
                <a:latin typeface="+mn-lt"/>
              </a:rPr>
              <a:t>AOC/ATC</a:t>
            </a:r>
            <a:endParaRPr lang="en-US" sz="1050" dirty="0">
              <a:latin typeface="+mn-lt"/>
            </a:endParaRPr>
          </a:p>
        </p:txBody>
      </p:sp>
      <p:grpSp>
        <p:nvGrpSpPr>
          <p:cNvPr id="108" name="Group 107">
            <a:extLst>
              <a:ext uri="{FF2B5EF4-FFF2-40B4-BE49-F238E27FC236}">
                <a16:creationId xmlns:a16="http://schemas.microsoft.com/office/drawing/2014/main" id="{8B6909DE-B86A-4148-B2D4-6832446D78B5}"/>
              </a:ext>
            </a:extLst>
          </p:cNvPr>
          <p:cNvGrpSpPr/>
          <p:nvPr/>
        </p:nvGrpSpPr>
        <p:grpSpPr>
          <a:xfrm>
            <a:off x="1715621" y="3809617"/>
            <a:ext cx="426078" cy="420152"/>
            <a:chOff x="4381601" y="3173124"/>
            <a:chExt cx="473632" cy="473632"/>
          </a:xfrm>
        </p:grpSpPr>
        <p:sp>
          <p:nvSpPr>
            <p:cNvPr id="109" name="Oval 108">
              <a:extLst>
                <a:ext uri="{FF2B5EF4-FFF2-40B4-BE49-F238E27FC236}">
                  <a16:creationId xmlns:a16="http://schemas.microsoft.com/office/drawing/2014/main" id="{D32F0CA8-1968-FB4B-81CB-CF1E1DE49386}"/>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15" name="Picture 114" descr="router arrows.emf">
              <a:extLst>
                <a:ext uri="{FF2B5EF4-FFF2-40B4-BE49-F238E27FC236}">
                  <a16:creationId xmlns:a16="http://schemas.microsoft.com/office/drawing/2014/main" id="{2343AB13-645F-2A49-AEFC-F94FF62874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123" name="Group 122">
            <a:extLst>
              <a:ext uri="{FF2B5EF4-FFF2-40B4-BE49-F238E27FC236}">
                <a16:creationId xmlns:a16="http://schemas.microsoft.com/office/drawing/2014/main" id="{D118035C-BE2D-594A-9EAB-764C803E2715}"/>
              </a:ext>
            </a:extLst>
          </p:cNvPr>
          <p:cNvGrpSpPr/>
          <p:nvPr/>
        </p:nvGrpSpPr>
        <p:grpSpPr>
          <a:xfrm>
            <a:off x="669397" y="3614551"/>
            <a:ext cx="426078" cy="420152"/>
            <a:chOff x="4381601" y="3173124"/>
            <a:chExt cx="473632" cy="473632"/>
          </a:xfrm>
        </p:grpSpPr>
        <p:sp>
          <p:nvSpPr>
            <p:cNvPr id="124" name="Oval 123">
              <a:extLst>
                <a:ext uri="{FF2B5EF4-FFF2-40B4-BE49-F238E27FC236}">
                  <a16:creationId xmlns:a16="http://schemas.microsoft.com/office/drawing/2014/main" id="{6BE93681-7A5D-4B42-8B62-7B7E790C3065}"/>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25" name="Picture 124" descr="router arrows.emf">
              <a:extLst>
                <a:ext uri="{FF2B5EF4-FFF2-40B4-BE49-F238E27FC236}">
                  <a16:creationId xmlns:a16="http://schemas.microsoft.com/office/drawing/2014/main" id="{27FCF404-102F-7844-BCC3-BA0448194F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126" name="Group 125">
            <a:extLst>
              <a:ext uri="{FF2B5EF4-FFF2-40B4-BE49-F238E27FC236}">
                <a16:creationId xmlns:a16="http://schemas.microsoft.com/office/drawing/2014/main" id="{8F5DCF29-431E-8A42-B707-097027F3814A}"/>
              </a:ext>
            </a:extLst>
          </p:cNvPr>
          <p:cNvGrpSpPr/>
          <p:nvPr/>
        </p:nvGrpSpPr>
        <p:grpSpPr>
          <a:xfrm>
            <a:off x="8285092" y="3578568"/>
            <a:ext cx="426078" cy="420152"/>
            <a:chOff x="4381601" y="3173124"/>
            <a:chExt cx="473632" cy="473632"/>
          </a:xfrm>
        </p:grpSpPr>
        <p:sp>
          <p:nvSpPr>
            <p:cNvPr id="128" name="Oval 127">
              <a:extLst>
                <a:ext uri="{FF2B5EF4-FFF2-40B4-BE49-F238E27FC236}">
                  <a16:creationId xmlns:a16="http://schemas.microsoft.com/office/drawing/2014/main" id="{70ABF8EB-FEB8-794E-91E7-8607F14624C2}"/>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29" name="Picture 128" descr="router arrows.emf">
              <a:extLst>
                <a:ext uri="{FF2B5EF4-FFF2-40B4-BE49-F238E27FC236}">
                  <a16:creationId xmlns:a16="http://schemas.microsoft.com/office/drawing/2014/main" id="{76F408B0-292E-5740-B889-5BC71741AC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grpSp>
        <p:nvGrpSpPr>
          <p:cNvPr id="130" name="Group 129">
            <a:extLst>
              <a:ext uri="{FF2B5EF4-FFF2-40B4-BE49-F238E27FC236}">
                <a16:creationId xmlns:a16="http://schemas.microsoft.com/office/drawing/2014/main" id="{04368142-BBD2-5042-B281-C4165CFBADB6}"/>
              </a:ext>
            </a:extLst>
          </p:cNvPr>
          <p:cNvGrpSpPr/>
          <p:nvPr/>
        </p:nvGrpSpPr>
        <p:grpSpPr>
          <a:xfrm>
            <a:off x="7257546" y="3730172"/>
            <a:ext cx="426078" cy="420152"/>
            <a:chOff x="4381601" y="3173124"/>
            <a:chExt cx="473632" cy="473632"/>
          </a:xfrm>
        </p:grpSpPr>
        <p:sp>
          <p:nvSpPr>
            <p:cNvPr id="131" name="Oval 130">
              <a:extLst>
                <a:ext uri="{FF2B5EF4-FFF2-40B4-BE49-F238E27FC236}">
                  <a16:creationId xmlns:a16="http://schemas.microsoft.com/office/drawing/2014/main" id="{10AEB704-BD02-AE4E-8E1A-F3E096EDA551}"/>
                </a:ext>
              </a:extLst>
            </p:cNvPr>
            <p:cNvSpPr/>
            <p:nvPr/>
          </p:nvSpPr>
          <p:spPr>
            <a:xfrm>
              <a:off x="4381601" y="3173124"/>
              <a:ext cx="473632" cy="473632"/>
            </a:xfrm>
            <a:prstGeom prst="ellipse">
              <a:avLst/>
            </a:prstGeom>
            <a:solidFill>
              <a:srgbClr val="214794"/>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2" name="Picture 131" descr="router arrows.emf">
              <a:extLst>
                <a:ext uri="{FF2B5EF4-FFF2-40B4-BE49-F238E27FC236}">
                  <a16:creationId xmlns:a16="http://schemas.microsoft.com/office/drawing/2014/main" id="{9FD20715-A464-204F-A790-CE3FD773AF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ln>
              <a:noFill/>
            </a:ln>
            <a:effectLst/>
          </p:spPr>
        </p:pic>
      </p:grpSp>
      <p:sp>
        <p:nvSpPr>
          <p:cNvPr id="133" name="Rounded Rectangle 132">
            <a:extLst>
              <a:ext uri="{FF2B5EF4-FFF2-40B4-BE49-F238E27FC236}">
                <a16:creationId xmlns:a16="http://schemas.microsoft.com/office/drawing/2014/main" id="{9CA3AA40-0079-3247-A848-042BA54FF274}"/>
              </a:ext>
            </a:extLst>
          </p:cNvPr>
          <p:cNvSpPr/>
          <p:nvPr/>
        </p:nvSpPr>
        <p:spPr>
          <a:xfrm>
            <a:off x="259695" y="3513788"/>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34" name="Rounded Rectangle 133">
            <a:extLst>
              <a:ext uri="{FF2B5EF4-FFF2-40B4-BE49-F238E27FC236}">
                <a16:creationId xmlns:a16="http://schemas.microsoft.com/office/drawing/2014/main" id="{27E3DB18-63DE-F54F-B10B-B899E53F335C}"/>
              </a:ext>
            </a:extLst>
          </p:cNvPr>
          <p:cNvSpPr/>
          <p:nvPr/>
        </p:nvSpPr>
        <p:spPr>
          <a:xfrm>
            <a:off x="8507539" y="3421353"/>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A/G-R</a:t>
            </a:r>
            <a:endParaRPr lang="en-US" sz="1000" dirty="0">
              <a:solidFill>
                <a:srgbClr val="0070C0"/>
              </a:solidFill>
            </a:endParaRPr>
          </a:p>
        </p:txBody>
      </p:sp>
      <p:sp>
        <p:nvSpPr>
          <p:cNvPr id="135" name="Rounded Rectangle 134">
            <a:extLst>
              <a:ext uri="{FF2B5EF4-FFF2-40B4-BE49-F238E27FC236}">
                <a16:creationId xmlns:a16="http://schemas.microsoft.com/office/drawing/2014/main" id="{B3EA4832-8E63-7A40-ABAF-807E7070307B}"/>
              </a:ext>
            </a:extLst>
          </p:cNvPr>
          <p:cNvSpPr/>
          <p:nvPr/>
        </p:nvSpPr>
        <p:spPr>
          <a:xfrm>
            <a:off x="7549930" y="367184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36" name="Rounded Rectangle 135">
            <a:extLst>
              <a:ext uri="{FF2B5EF4-FFF2-40B4-BE49-F238E27FC236}">
                <a16:creationId xmlns:a16="http://schemas.microsoft.com/office/drawing/2014/main" id="{BDF03CE2-1AC8-484B-8246-5EA4937CD6A4}"/>
              </a:ext>
            </a:extLst>
          </p:cNvPr>
          <p:cNvSpPr/>
          <p:nvPr/>
        </p:nvSpPr>
        <p:spPr>
          <a:xfrm>
            <a:off x="1313191" y="3719177"/>
            <a:ext cx="536538" cy="206015"/>
          </a:xfrm>
          <a:prstGeom prst="roundRect">
            <a:avLst/>
          </a:prstGeom>
          <a:solidFill>
            <a:srgbClr val="FFFFFF"/>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a:solidFill>
                  <a:srgbClr val="0070C0"/>
                </a:solidFill>
              </a:rPr>
              <a:t>G/G-R</a:t>
            </a:r>
            <a:endParaRPr lang="en-US" sz="1000" dirty="0">
              <a:solidFill>
                <a:srgbClr val="0070C0"/>
              </a:solidFill>
            </a:endParaRPr>
          </a:p>
        </p:txBody>
      </p:sp>
      <p:sp>
        <p:nvSpPr>
          <p:cNvPr id="137" name="TextBox 136">
            <a:extLst>
              <a:ext uri="{FF2B5EF4-FFF2-40B4-BE49-F238E27FC236}">
                <a16:creationId xmlns:a16="http://schemas.microsoft.com/office/drawing/2014/main" id="{2A82BDA4-16C5-734A-9886-A183FE94CA87}"/>
              </a:ext>
            </a:extLst>
          </p:cNvPr>
          <p:cNvSpPr txBox="1"/>
          <p:nvPr/>
        </p:nvSpPr>
        <p:spPr>
          <a:xfrm>
            <a:off x="1998714" y="4078083"/>
            <a:ext cx="811441" cy="261610"/>
          </a:xfrm>
          <a:prstGeom prst="rect">
            <a:avLst/>
          </a:prstGeom>
          <a:noFill/>
        </p:spPr>
        <p:txBody>
          <a:bodyPr wrap="none" rtlCol="0">
            <a:spAutoFit/>
          </a:bodyPr>
          <a:lstStyle/>
          <a:p>
            <a:r>
              <a:rPr lang="en-US" sz="1050" dirty="0">
                <a:latin typeface="+mn-lt"/>
              </a:rPr>
              <a:t>AOC/ATC</a:t>
            </a:r>
          </a:p>
        </p:txBody>
      </p:sp>
      <p:sp>
        <p:nvSpPr>
          <p:cNvPr id="141" name="TextBox 140">
            <a:extLst>
              <a:ext uri="{FF2B5EF4-FFF2-40B4-BE49-F238E27FC236}">
                <a16:creationId xmlns:a16="http://schemas.microsoft.com/office/drawing/2014/main" id="{CA71868E-E183-914B-86D0-7678BBAA2A84}"/>
              </a:ext>
            </a:extLst>
          </p:cNvPr>
          <p:cNvSpPr txBox="1"/>
          <p:nvPr/>
        </p:nvSpPr>
        <p:spPr>
          <a:xfrm>
            <a:off x="7574049" y="4034703"/>
            <a:ext cx="811441" cy="261610"/>
          </a:xfrm>
          <a:prstGeom prst="rect">
            <a:avLst/>
          </a:prstGeom>
          <a:noFill/>
        </p:spPr>
        <p:txBody>
          <a:bodyPr wrap="none" rtlCol="0">
            <a:spAutoFit/>
          </a:bodyPr>
          <a:lstStyle/>
          <a:p>
            <a:r>
              <a:rPr lang="en-US" sz="1050" dirty="0">
                <a:latin typeface="+mn-lt"/>
              </a:rPr>
              <a:t>AOC/ATC</a:t>
            </a:r>
          </a:p>
        </p:txBody>
      </p:sp>
      <p:grpSp>
        <p:nvGrpSpPr>
          <p:cNvPr id="139" name="Group 138">
            <a:extLst>
              <a:ext uri="{FF2B5EF4-FFF2-40B4-BE49-F238E27FC236}">
                <a16:creationId xmlns:a16="http://schemas.microsoft.com/office/drawing/2014/main" id="{EF8D6785-30A0-2646-80C1-F2C68EDAA8B3}"/>
              </a:ext>
            </a:extLst>
          </p:cNvPr>
          <p:cNvGrpSpPr/>
          <p:nvPr/>
        </p:nvGrpSpPr>
        <p:grpSpPr>
          <a:xfrm>
            <a:off x="2221136" y="1660613"/>
            <a:ext cx="426078" cy="420152"/>
            <a:chOff x="4381601" y="3173124"/>
            <a:chExt cx="473632" cy="473632"/>
          </a:xfrm>
          <a:solidFill>
            <a:srgbClr val="92D050"/>
          </a:solidFill>
        </p:grpSpPr>
        <p:sp>
          <p:nvSpPr>
            <p:cNvPr id="142" name="Oval 141">
              <a:extLst>
                <a:ext uri="{FF2B5EF4-FFF2-40B4-BE49-F238E27FC236}">
                  <a16:creationId xmlns:a16="http://schemas.microsoft.com/office/drawing/2014/main" id="{976E7D71-0A89-9C4A-A43E-B1F26AF4B2F5}"/>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49" name="Picture 148" descr="router arrows.emf">
              <a:extLst>
                <a:ext uri="{FF2B5EF4-FFF2-40B4-BE49-F238E27FC236}">
                  <a16:creationId xmlns:a16="http://schemas.microsoft.com/office/drawing/2014/main" id="{03BDC4F5-89B0-E641-A57E-C918FB00BD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50" name="Group 149">
            <a:extLst>
              <a:ext uri="{FF2B5EF4-FFF2-40B4-BE49-F238E27FC236}">
                <a16:creationId xmlns:a16="http://schemas.microsoft.com/office/drawing/2014/main" id="{3C5FD6F0-E769-D94F-A10D-A29AA4D7A004}"/>
              </a:ext>
            </a:extLst>
          </p:cNvPr>
          <p:cNvGrpSpPr/>
          <p:nvPr/>
        </p:nvGrpSpPr>
        <p:grpSpPr>
          <a:xfrm>
            <a:off x="6812046" y="1561091"/>
            <a:ext cx="426078" cy="420152"/>
            <a:chOff x="4381601" y="3173124"/>
            <a:chExt cx="473632" cy="473632"/>
          </a:xfrm>
          <a:solidFill>
            <a:srgbClr val="92D050"/>
          </a:solidFill>
        </p:grpSpPr>
        <p:sp>
          <p:nvSpPr>
            <p:cNvPr id="151" name="Oval 150">
              <a:extLst>
                <a:ext uri="{FF2B5EF4-FFF2-40B4-BE49-F238E27FC236}">
                  <a16:creationId xmlns:a16="http://schemas.microsoft.com/office/drawing/2014/main" id="{79AF4FC2-90C6-174F-950D-A1260A5B4575}"/>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52" name="Picture 151" descr="router arrows.emf">
              <a:extLst>
                <a:ext uri="{FF2B5EF4-FFF2-40B4-BE49-F238E27FC236}">
                  <a16:creationId xmlns:a16="http://schemas.microsoft.com/office/drawing/2014/main" id="{9B9C5359-C516-1E45-86F5-1E787EB674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76" name="Group 175">
            <a:extLst>
              <a:ext uri="{FF2B5EF4-FFF2-40B4-BE49-F238E27FC236}">
                <a16:creationId xmlns:a16="http://schemas.microsoft.com/office/drawing/2014/main" id="{D887D6E5-8547-5543-BB56-13627673AFBD}"/>
              </a:ext>
            </a:extLst>
          </p:cNvPr>
          <p:cNvGrpSpPr/>
          <p:nvPr/>
        </p:nvGrpSpPr>
        <p:grpSpPr>
          <a:xfrm>
            <a:off x="2224867" y="2562673"/>
            <a:ext cx="426078" cy="420152"/>
            <a:chOff x="4381601" y="3173124"/>
            <a:chExt cx="473632" cy="473632"/>
          </a:xfrm>
          <a:solidFill>
            <a:srgbClr val="92D050"/>
          </a:solidFill>
        </p:grpSpPr>
        <p:sp>
          <p:nvSpPr>
            <p:cNvPr id="177" name="Oval 176">
              <a:extLst>
                <a:ext uri="{FF2B5EF4-FFF2-40B4-BE49-F238E27FC236}">
                  <a16:creationId xmlns:a16="http://schemas.microsoft.com/office/drawing/2014/main" id="{4E108CDD-F1CE-0740-B411-EE9646020A16}"/>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8" name="Picture 177" descr="router arrows.emf">
              <a:extLst>
                <a:ext uri="{FF2B5EF4-FFF2-40B4-BE49-F238E27FC236}">
                  <a16:creationId xmlns:a16="http://schemas.microsoft.com/office/drawing/2014/main" id="{8C89ABF4-7F17-8E48-B2F8-60FE7E2EE1E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79" name="Group 178">
            <a:extLst>
              <a:ext uri="{FF2B5EF4-FFF2-40B4-BE49-F238E27FC236}">
                <a16:creationId xmlns:a16="http://schemas.microsoft.com/office/drawing/2014/main" id="{C307A340-9B00-404E-B554-CA5BE656551A}"/>
              </a:ext>
            </a:extLst>
          </p:cNvPr>
          <p:cNvGrpSpPr/>
          <p:nvPr/>
        </p:nvGrpSpPr>
        <p:grpSpPr>
          <a:xfrm>
            <a:off x="6815777" y="2463151"/>
            <a:ext cx="426078" cy="420152"/>
            <a:chOff x="4381601" y="3173124"/>
            <a:chExt cx="473632" cy="473632"/>
          </a:xfrm>
          <a:solidFill>
            <a:srgbClr val="92D050"/>
          </a:solidFill>
        </p:grpSpPr>
        <p:sp>
          <p:nvSpPr>
            <p:cNvPr id="180" name="Oval 179">
              <a:extLst>
                <a:ext uri="{FF2B5EF4-FFF2-40B4-BE49-F238E27FC236}">
                  <a16:creationId xmlns:a16="http://schemas.microsoft.com/office/drawing/2014/main" id="{12F06452-A2D8-0547-9CE4-E745246CB3D3}"/>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81" name="Picture 180" descr="router arrows.emf">
              <a:extLst>
                <a:ext uri="{FF2B5EF4-FFF2-40B4-BE49-F238E27FC236}">
                  <a16:creationId xmlns:a16="http://schemas.microsoft.com/office/drawing/2014/main" id="{1435EED5-4EF9-C64C-95BF-2C0C50FD1A3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93" name="Group 192">
            <a:extLst>
              <a:ext uri="{FF2B5EF4-FFF2-40B4-BE49-F238E27FC236}">
                <a16:creationId xmlns:a16="http://schemas.microsoft.com/office/drawing/2014/main" id="{19323BD9-9741-1349-AFA4-9C6ADA918D60}"/>
              </a:ext>
            </a:extLst>
          </p:cNvPr>
          <p:cNvGrpSpPr/>
          <p:nvPr/>
        </p:nvGrpSpPr>
        <p:grpSpPr>
          <a:xfrm>
            <a:off x="2215130" y="3394426"/>
            <a:ext cx="426078" cy="420152"/>
            <a:chOff x="4381601" y="3173124"/>
            <a:chExt cx="473632" cy="473632"/>
          </a:xfrm>
          <a:solidFill>
            <a:srgbClr val="92D050"/>
          </a:solidFill>
        </p:grpSpPr>
        <p:sp>
          <p:nvSpPr>
            <p:cNvPr id="194" name="Oval 193">
              <a:extLst>
                <a:ext uri="{FF2B5EF4-FFF2-40B4-BE49-F238E27FC236}">
                  <a16:creationId xmlns:a16="http://schemas.microsoft.com/office/drawing/2014/main" id="{F2080A49-C7B6-D245-9E1C-234E5DEA3E17}"/>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95" name="Picture 194" descr="router arrows.emf">
              <a:extLst>
                <a:ext uri="{FF2B5EF4-FFF2-40B4-BE49-F238E27FC236}">
                  <a16:creationId xmlns:a16="http://schemas.microsoft.com/office/drawing/2014/main" id="{AD2BB985-6590-1344-A771-E45A4042FE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96" name="Group 195">
            <a:extLst>
              <a:ext uri="{FF2B5EF4-FFF2-40B4-BE49-F238E27FC236}">
                <a16:creationId xmlns:a16="http://schemas.microsoft.com/office/drawing/2014/main" id="{FB110C45-EF64-534A-A255-FFEA1C4579A6}"/>
              </a:ext>
            </a:extLst>
          </p:cNvPr>
          <p:cNvGrpSpPr/>
          <p:nvPr/>
        </p:nvGrpSpPr>
        <p:grpSpPr>
          <a:xfrm>
            <a:off x="6806040" y="3294904"/>
            <a:ext cx="426078" cy="420152"/>
            <a:chOff x="4381601" y="3173124"/>
            <a:chExt cx="473632" cy="473632"/>
          </a:xfrm>
          <a:solidFill>
            <a:srgbClr val="92D050"/>
          </a:solidFill>
        </p:grpSpPr>
        <p:sp>
          <p:nvSpPr>
            <p:cNvPr id="197" name="Oval 196">
              <a:extLst>
                <a:ext uri="{FF2B5EF4-FFF2-40B4-BE49-F238E27FC236}">
                  <a16:creationId xmlns:a16="http://schemas.microsoft.com/office/drawing/2014/main" id="{07092174-AAD9-8549-AB05-9FEF6BCC3EDD}"/>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98" name="Picture 197" descr="router arrows.emf">
              <a:extLst>
                <a:ext uri="{FF2B5EF4-FFF2-40B4-BE49-F238E27FC236}">
                  <a16:creationId xmlns:a16="http://schemas.microsoft.com/office/drawing/2014/main" id="{0766CCB4-D804-9344-B0E5-259D292508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210" name="Straight Arrow Connector 209">
            <a:extLst>
              <a:ext uri="{FF2B5EF4-FFF2-40B4-BE49-F238E27FC236}">
                <a16:creationId xmlns:a16="http://schemas.microsoft.com/office/drawing/2014/main" id="{31C5A61F-947B-2A48-B7DC-1A6971BA136A}"/>
              </a:ext>
            </a:extLst>
          </p:cNvPr>
          <p:cNvCxnSpPr>
            <a:cxnSpLocks/>
            <a:stCxn id="213" idx="0"/>
            <a:endCxn id="216" idx="4"/>
          </p:cNvCxnSpPr>
          <p:nvPr/>
        </p:nvCxnSpPr>
        <p:spPr>
          <a:xfrm flipH="1" flipV="1">
            <a:off x="4888082" y="2254504"/>
            <a:ext cx="3386" cy="298488"/>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1" name="TextBox 210">
            <a:extLst>
              <a:ext uri="{FF2B5EF4-FFF2-40B4-BE49-F238E27FC236}">
                <a16:creationId xmlns:a16="http://schemas.microsoft.com/office/drawing/2014/main" id="{363AFD82-C7B6-F54D-AF8E-8F4E8B79B310}"/>
              </a:ext>
            </a:extLst>
          </p:cNvPr>
          <p:cNvSpPr txBox="1"/>
          <p:nvPr/>
        </p:nvSpPr>
        <p:spPr>
          <a:xfrm>
            <a:off x="4337632" y="2283892"/>
            <a:ext cx="545342" cy="261610"/>
          </a:xfrm>
          <a:prstGeom prst="rect">
            <a:avLst/>
          </a:prstGeom>
          <a:noFill/>
        </p:spPr>
        <p:txBody>
          <a:bodyPr wrap="none" rtlCol="0">
            <a:spAutoFit/>
          </a:bodyPr>
          <a:lstStyle/>
          <a:p>
            <a:r>
              <a:rPr lang="en-US" sz="1100" dirty="0">
                <a:solidFill>
                  <a:srgbClr val="C00000"/>
                </a:solidFill>
                <a:latin typeface="+mn-lt"/>
              </a:rPr>
              <a:t>EBGP</a:t>
            </a:r>
          </a:p>
        </p:txBody>
      </p:sp>
      <p:grpSp>
        <p:nvGrpSpPr>
          <p:cNvPr id="212" name="Group 211">
            <a:extLst>
              <a:ext uri="{FF2B5EF4-FFF2-40B4-BE49-F238E27FC236}">
                <a16:creationId xmlns:a16="http://schemas.microsoft.com/office/drawing/2014/main" id="{2EBA00AE-ACD3-B549-9CA7-0274046FA366}"/>
              </a:ext>
            </a:extLst>
          </p:cNvPr>
          <p:cNvGrpSpPr/>
          <p:nvPr/>
        </p:nvGrpSpPr>
        <p:grpSpPr>
          <a:xfrm>
            <a:off x="4765763" y="2552992"/>
            <a:ext cx="251410" cy="247913"/>
            <a:chOff x="4381601" y="3173124"/>
            <a:chExt cx="473632" cy="473632"/>
          </a:xfrm>
          <a:solidFill>
            <a:srgbClr val="92D050"/>
          </a:solidFill>
        </p:grpSpPr>
        <p:sp>
          <p:nvSpPr>
            <p:cNvPr id="213" name="Oval 212">
              <a:extLst>
                <a:ext uri="{FF2B5EF4-FFF2-40B4-BE49-F238E27FC236}">
                  <a16:creationId xmlns:a16="http://schemas.microsoft.com/office/drawing/2014/main" id="{819BDA3E-8804-394E-BC11-66C0172E5BE8}"/>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14" name="Picture 213" descr="router arrows.emf">
              <a:extLst>
                <a:ext uri="{FF2B5EF4-FFF2-40B4-BE49-F238E27FC236}">
                  <a16:creationId xmlns:a16="http://schemas.microsoft.com/office/drawing/2014/main" id="{E6A8FDE9-96C6-F643-A39D-C710A732F1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215" name="Group 214">
            <a:extLst>
              <a:ext uri="{FF2B5EF4-FFF2-40B4-BE49-F238E27FC236}">
                <a16:creationId xmlns:a16="http://schemas.microsoft.com/office/drawing/2014/main" id="{90F8F8E8-AB48-1B42-80B4-FC907214B523}"/>
              </a:ext>
            </a:extLst>
          </p:cNvPr>
          <p:cNvGrpSpPr/>
          <p:nvPr/>
        </p:nvGrpSpPr>
        <p:grpSpPr>
          <a:xfrm>
            <a:off x="4762377" y="2006591"/>
            <a:ext cx="251410" cy="247913"/>
            <a:chOff x="4381601" y="3173124"/>
            <a:chExt cx="473632" cy="473632"/>
          </a:xfrm>
          <a:solidFill>
            <a:srgbClr val="92D050"/>
          </a:solidFill>
        </p:grpSpPr>
        <p:sp>
          <p:nvSpPr>
            <p:cNvPr id="216" name="Oval 215">
              <a:extLst>
                <a:ext uri="{FF2B5EF4-FFF2-40B4-BE49-F238E27FC236}">
                  <a16:creationId xmlns:a16="http://schemas.microsoft.com/office/drawing/2014/main" id="{0F75D49E-7FB4-0B4B-B7DE-0F9677198D4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17" name="Picture 216" descr="router arrows.emf">
              <a:extLst>
                <a:ext uri="{FF2B5EF4-FFF2-40B4-BE49-F238E27FC236}">
                  <a16:creationId xmlns:a16="http://schemas.microsoft.com/office/drawing/2014/main" id="{682D2915-33D1-E045-8363-DEE85CA4776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219" name="TextBox 218">
            <a:extLst>
              <a:ext uri="{FF2B5EF4-FFF2-40B4-BE49-F238E27FC236}">
                <a16:creationId xmlns:a16="http://schemas.microsoft.com/office/drawing/2014/main" id="{6887226D-DF80-5B46-B86B-FF7E453E7C8B}"/>
              </a:ext>
            </a:extLst>
          </p:cNvPr>
          <p:cNvSpPr txBox="1"/>
          <p:nvPr/>
        </p:nvSpPr>
        <p:spPr>
          <a:xfrm>
            <a:off x="4069682" y="1213690"/>
            <a:ext cx="976549" cy="369332"/>
          </a:xfrm>
          <a:prstGeom prst="rect">
            <a:avLst/>
          </a:prstGeom>
          <a:noFill/>
        </p:spPr>
        <p:txBody>
          <a:bodyPr wrap="none" rtlCol="0">
            <a:spAutoFit/>
          </a:bodyPr>
          <a:lstStyle/>
          <a:p>
            <a:r>
              <a:rPr lang="en-US" b="1" dirty="0" err="1">
                <a:solidFill>
                  <a:srgbClr val="C00000"/>
                </a:solidFill>
                <a:latin typeface="+mn-lt"/>
              </a:rPr>
              <a:t>Uberlay</a:t>
            </a:r>
            <a:endParaRPr lang="en-US" b="1" dirty="0">
              <a:solidFill>
                <a:srgbClr val="C00000"/>
              </a:solidFill>
              <a:latin typeface="+mn-lt"/>
            </a:endParaRPr>
          </a:p>
        </p:txBody>
      </p:sp>
      <p:sp>
        <p:nvSpPr>
          <p:cNvPr id="222" name="TextBox 221">
            <a:extLst>
              <a:ext uri="{FF2B5EF4-FFF2-40B4-BE49-F238E27FC236}">
                <a16:creationId xmlns:a16="http://schemas.microsoft.com/office/drawing/2014/main" id="{33A6542C-4722-1742-826E-4DED6EDE32F1}"/>
              </a:ext>
            </a:extLst>
          </p:cNvPr>
          <p:cNvSpPr txBox="1"/>
          <p:nvPr/>
        </p:nvSpPr>
        <p:spPr>
          <a:xfrm>
            <a:off x="803448" y="4207746"/>
            <a:ext cx="2331087" cy="369332"/>
          </a:xfrm>
          <a:prstGeom prst="rect">
            <a:avLst/>
          </a:prstGeom>
          <a:noFill/>
        </p:spPr>
        <p:txBody>
          <a:bodyPr wrap="none" rtlCol="0">
            <a:spAutoFit/>
          </a:bodyPr>
          <a:lstStyle/>
          <a:p>
            <a:r>
              <a:rPr lang="en-US" b="1" dirty="0">
                <a:solidFill>
                  <a:schemeClr val="bg1">
                    <a:lumMod val="75000"/>
                  </a:schemeClr>
                </a:solidFill>
                <a:latin typeface="+mn-lt"/>
              </a:rPr>
              <a:t>Site-Overlays (west)</a:t>
            </a:r>
          </a:p>
        </p:txBody>
      </p:sp>
      <p:sp>
        <p:nvSpPr>
          <p:cNvPr id="223" name="TextBox 222">
            <a:extLst>
              <a:ext uri="{FF2B5EF4-FFF2-40B4-BE49-F238E27FC236}">
                <a16:creationId xmlns:a16="http://schemas.microsoft.com/office/drawing/2014/main" id="{EA373077-49A5-7149-8E0F-9A9C6107334E}"/>
              </a:ext>
            </a:extLst>
          </p:cNvPr>
          <p:cNvSpPr txBox="1"/>
          <p:nvPr/>
        </p:nvSpPr>
        <p:spPr>
          <a:xfrm>
            <a:off x="6721154" y="4209302"/>
            <a:ext cx="2274982" cy="369332"/>
          </a:xfrm>
          <a:prstGeom prst="rect">
            <a:avLst/>
          </a:prstGeom>
          <a:noFill/>
        </p:spPr>
        <p:txBody>
          <a:bodyPr wrap="none" rtlCol="0">
            <a:spAutoFit/>
          </a:bodyPr>
          <a:lstStyle/>
          <a:p>
            <a:r>
              <a:rPr lang="en-US" b="1" dirty="0">
                <a:solidFill>
                  <a:schemeClr val="bg1">
                    <a:lumMod val="75000"/>
                  </a:schemeClr>
                </a:solidFill>
                <a:latin typeface="+mn-lt"/>
              </a:rPr>
              <a:t>Site-Overlays (east)</a:t>
            </a:r>
          </a:p>
        </p:txBody>
      </p:sp>
      <p:sp>
        <p:nvSpPr>
          <p:cNvPr id="154" name="Rounded Rectangle 153">
            <a:extLst>
              <a:ext uri="{FF2B5EF4-FFF2-40B4-BE49-F238E27FC236}">
                <a16:creationId xmlns:a16="http://schemas.microsoft.com/office/drawing/2014/main" id="{63F302CC-EB7E-9A43-9297-A49BA860BAF6}"/>
              </a:ext>
            </a:extLst>
          </p:cNvPr>
          <p:cNvSpPr/>
          <p:nvPr/>
        </p:nvSpPr>
        <p:spPr>
          <a:xfrm>
            <a:off x="5948102" y="2215555"/>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grpSp>
        <p:nvGrpSpPr>
          <p:cNvPr id="173" name="Group 172">
            <a:extLst>
              <a:ext uri="{FF2B5EF4-FFF2-40B4-BE49-F238E27FC236}">
                <a16:creationId xmlns:a16="http://schemas.microsoft.com/office/drawing/2014/main" id="{C1BE50EA-81EE-074B-A7CC-E4A8BFA0235E}"/>
              </a:ext>
            </a:extLst>
          </p:cNvPr>
          <p:cNvGrpSpPr/>
          <p:nvPr/>
        </p:nvGrpSpPr>
        <p:grpSpPr>
          <a:xfrm>
            <a:off x="5967235" y="1788687"/>
            <a:ext cx="426078" cy="420152"/>
            <a:chOff x="4381601" y="3173124"/>
            <a:chExt cx="473632" cy="473632"/>
          </a:xfrm>
          <a:solidFill>
            <a:srgbClr val="FF0000"/>
          </a:solidFill>
        </p:grpSpPr>
        <p:sp>
          <p:nvSpPr>
            <p:cNvPr id="174" name="Oval 173">
              <a:extLst>
                <a:ext uri="{FF2B5EF4-FFF2-40B4-BE49-F238E27FC236}">
                  <a16:creationId xmlns:a16="http://schemas.microsoft.com/office/drawing/2014/main" id="{FD29E82D-B79F-5348-97B1-DA1FA608E7E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5" name="Picture 174" descr="router arrows.emf">
              <a:extLst>
                <a:ext uri="{FF2B5EF4-FFF2-40B4-BE49-F238E27FC236}">
                  <a16:creationId xmlns:a16="http://schemas.microsoft.com/office/drawing/2014/main" id="{003A1134-D4D1-AF41-861F-0CF5E32D283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83" name="Rounded Rectangle 182">
            <a:extLst>
              <a:ext uri="{FF2B5EF4-FFF2-40B4-BE49-F238E27FC236}">
                <a16:creationId xmlns:a16="http://schemas.microsoft.com/office/drawing/2014/main" id="{401D0E62-9B79-6547-84F0-087CAAC28F28}"/>
              </a:ext>
            </a:extLst>
          </p:cNvPr>
          <p:cNvSpPr/>
          <p:nvPr/>
        </p:nvSpPr>
        <p:spPr>
          <a:xfrm>
            <a:off x="5951833" y="3117615"/>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grpSp>
        <p:nvGrpSpPr>
          <p:cNvPr id="190" name="Group 189">
            <a:extLst>
              <a:ext uri="{FF2B5EF4-FFF2-40B4-BE49-F238E27FC236}">
                <a16:creationId xmlns:a16="http://schemas.microsoft.com/office/drawing/2014/main" id="{78E35AC6-5CE6-2D4A-9D59-B89A48B59A74}"/>
              </a:ext>
            </a:extLst>
          </p:cNvPr>
          <p:cNvGrpSpPr/>
          <p:nvPr/>
        </p:nvGrpSpPr>
        <p:grpSpPr>
          <a:xfrm>
            <a:off x="5970966" y="2690747"/>
            <a:ext cx="426078" cy="420152"/>
            <a:chOff x="4381601" y="3173124"/>
            <a:chExt cx="473632" cy="473632"/>
          </a:xfrm>
          <a:solidFill>
            <a:srgbClr val="FF0000"/>
          </a:solidFill>
        </p:grpSpPr>
        <p:sp>
          <p:nvSpPr>
            <p:cNvPr id="191" name="Oval 190">
              <a:extLst>
                <a:ext uri="{FF2B5EF4-FFF2-40B4-BE49-F238E27FC236}">
                  <a16:creationId xmlns:a16="http://schemas.microsoft.com/office/drawing/2014/main" id="{99D77DAB-FE40-934E-A04C-4E7F24B1C397}"/>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92" name="Picture 191" descr="router arrows.emf">
              <a:extLst>
                <a:ext uri="{FF2B5EF4-FFF2-40B4-BE49-F238E27FC236}">
                  <a16:creationId xmlns:a16="http://schemas.microsoft.com/office/drawing/2014/main" id="{7438D037-3098-2042-9229-7BA1B429A7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200" name="Rounded Rectangle 199">
            <a:extLst>
              <a:ext uri="{FF2B5EF4-FFF2-40B4-BE49-F238E27FC236}">
                <a16:creationId xmlns:a16="http://schemas.microsoft.com/office/drawing/2014/main" id="{E3D9A982-E18C-614B-897E-ED97D6FC9547}"/>
              </a:ext>
            </a:extLst>
          </p:cNvPr>
          <p:cNvSpPr/>
          <p:nvPr/>
        </p:nvSpPr>
        <p:spPr>
          <a:xfrm>
            <a:off x="5942096" y="3949368"/>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RTR-E</a:t>
            </a:r>
          </a:p>
        </p:txBody>
      </p:sp>
      <p:grpSp>
        <p:nvGrpSpPr>
          <p:cNvPr id="207" name="Group 206">
            <a:extLst>
              <a:ext uri="{FF2B5EF4-FFF2-40B4-BE49-F238E27FC236}">
                <a16:creationId xmlns:a16="http://schemas.microsoft.com/office/drawing/2014/main" id="{B475CFD1-8A97-1341-9D9C-983E5D716F2A}"/>
              </a:ext>
            </a:extLst>
          </p:cNvPr>
          <p:cNvGrpSpPr/>
          <p:nvPr/>
        </p:nvGrpSpPr>
        <p:grpSpPr>
          <a:xfrm>
            <a:off x="5961229" y="3522500"/>
            <a:ext cx="426078" cy="420152"/>
            <a:chOff x="4381601" y="3173124"/>
            <a:chExt cx="473632" cy="473632"/>
          </a:xfrm>
          <a:solidFill>
            <a:srgbClr val="FF0000"/>
          </a:solidFill>
        </p:grpSpPr>
        <p:sp>
          <p:nvSpPr>
            <p:cNvPr id="208" name="Oval 207">
              <a:extLst>
                <a:ext uri="{FF2B5EF4-FFF2-40B4-BE49-F238E27FC236}">
                  <a16:creationId xmlns:a16="http://schemas.microsoft.com/office/drawing/2014/main" id="{7653C0CF-7161-804A-B01E-3C0F4EC1D083}"/>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09" name="Picture 208" descr="router arrows.emf">
              <a:extLst>
                <a:ext uri="{FF2B5EF4-FFF2-40B4-BE49-F238E27FC236}">
                  <a16:creationId xmlns:a16="http://schemas.microsoft.com/office/drawing/2014/main" id="{C9D4EA34-D9BE-6E44-BF03-A425490A88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53" name="Rounded Rectangle 152">
            <a:extLst>
              <a:ext uri="{FF2B5EF4-FFF2-40B4-BE49-F238E27FC236}">
                <a16:creationId xmlns:a16="http://schemas.microsoft.com/office/drawing/2014/main" id="{C13C0D46-644B-724D-A18E-735F9348EBE5}"/>
              </a:ext>
            </a:extLst>
          </p:cNvPr>
          <p:cNvSpPr/>
          <p:nvPr/>
        </p:nvSpPr>
        <p:spPr>
          <a:xfrm>
            <a:off x="2710637" y="2263264"/>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grpSp>
        <p:nvGrpSpPr>
          <p:cNvPr id="170" name="Group 169">
            <a:extLst>
              <a:ext uri="{FF2B5EF4-FFF2-40B4-BE49-F238E27FC236}">
                <a16:creationId xmlns:a16="http://schemas.microsoft.com/office/drawing/2014/main" id="{909BE353-6B3D-F94D-B818-EB20B69A580E}"/>
              </a:ext>
            </a:extLst>
          </p:cNvPr>
          <p:cNvGrpSpPr/>
          <p:nvPr/>
        </p:nvGrpSpPr>
        <p:grpSpPr>
          <a:xfrm>
            <a:off x="2768384" y="1825829"/>
            <a:ext cx="426078" cy="420152"/>
            <a:chOff x="4381601" y="3173124"/>
            <a:chExt cx="473632" cy="473632"/>
          </a:xfrm>
          <a:solidFill>
            <a:srgbClr val="FF0000"/>
          </a:solidFill>
        </p:grpSpPr>
        <p:sp>
          <p:nvSpPr>
            <p:cNvPr id="171" name="Oval 170">
              <a:extLst>
                <a:ext uri="{FF2B5EF4-FFF2-40B4-BE49-F238E27FC236}">
                  <a16:creationId xmlns:a16="http://schemas.microsoft.com/office/drawing/2014/main" id="{E2B1D13D-4F22-8240-B9F7-E7DA4CF12FF2}"/>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2" name="Picture 171" descr="router arrows.emf">
              <a:extLst>
                <a:ext uri="{FF2B5EF4-FFF2-40B4-BE49-F238E27FC236}">
                  <a16:creationId xmlns:a16="http://schemas.microsoft.com/office/drawing/2014/main" id="{8B5BE1D3-B13A-5144-B2F6-631A7B066F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82" name="Rounded Rectangle 181">
            <a:extLst>
              <a:ext uri="{FF2B5EF4-FFF2-40B4-BE49-F238E27FC236}">
                <a16:creationId xmlns:a16="http://schemas.microsoft.com/office/drawing/2014/main" id="{9ED07BF2-D15F-E042-ADF4-F4C98F29DB30}"/>
              </a:ext>
            </a:extLst>
          </p:cNvPr>
          <p:cNvSpPr/>
          <p:nvPr/>
        </p:nvSpPr>
        <p:spPr>
          <a:xfrm>
            <a:off x="2714368" y="3165324"/>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grpSp>
        <p:nvGrpSpPr>
          <p:cNvPr id="187" name="Group 186">
            <a:extLst>
              <a:ext uri="{FF2B5EF4-FFF2-40B4-BE49-F238E27FC236}">
                <a16:creationId xmlns:a16="http://schemas.microsoft.com/office/drawing/2014/main" id="{414ACAAB-A252-1F43-BDAD-EE317516520E}"/>
              </a:ext>
            </a:extLst>
          </p:cNvPr>
          <p:cNvGrpSpPr/>
          <p:nvPr/>
        </p:nvGrpSpPr>
        <p:grpSpPr>
          <a:xfrm>
            <a:off x="2772115" y="2727889"/>
            <a:ext cx="426078" cy="420152"/>
            <a:chOff x="4381601" y="3173124"/>
            <a:chExt cx="473632" cy="473632"/>
          </a:xfrm>
          <a:solidFill>
            <a:srgbClr val="FF0000"/>
          </a:solidFill>
        </p:grpSpPr>
        <p:sp>
          <p:nvSpPr>
            <p:cNvPr id="188" name="Oval 187">
              <a:extLst>
                <a:ext uri="{FF2B5EF4-FFF2-40B4-BE49-F238E27FC236}">
                  <a16:creationId xmlns:a16="http://schemas.microsoft.com/office/drawing/2014/main" id="{9324675C-2CB5-D442-860F-C39550816CA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89" name="Picture 188" descr="router arrows.emf">
              <a:extLst>
                <a:ext uri="{FF2B5EF4-FFF2-40B4-BE49-F238E27FC236}">
                  <a16:creationId xmlns:a16="http://schemas.microsoft.com/office/drawing/2014/main" id="{5070E337-AD74-7C41-86E3-71DE9AE9AD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99" name="Rounded Rectangle 198">
            <a:extLst>
              <a:ext uri="{FF2B5EF4-FFF2-40B4-BE49-F238E27FC236}">
                <a16:creationId xmlns:a16="http://schemas.microsoft.com/office/drawing/2014/main" id="{FA8A8CD7-B613-2642-AE8F-FD8652169933}"/>
              </a:ext>
            </a:extLst>
          </p:cNvPr>
          <p:cNvSpPr/>
          <p:nvPr/>
        </p:nvSpPr>
        <p:spPr>
          <a:xfrm>
            <a:off x="2704631" y="3997077"/>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RTR-W</a:t>
            </a:r>
          </a:p>
        </p:txBody>
      </p:sp>
      <p:grpSp>
        <p:nvGrpSpPr>
          <p:cNvPr id="204" name="Group 203">
            <a:extLst>
              <a:ext uri="{FF2B5EF4-FFF2-40B4-BE49-F238E27FC236}">
                <a16:creationId xmlns:a16="http://schemas.microsoft.com/office/drawing/2014/main" id="{BDAE21CF-02F9-8944-8282-9C248F7B8557}"/>
              </a:ext>
            </a:extLst>
          </p:cNvPr>
          <p:cNvGrpSpPr/>
          <p:nvPr/>
        </p:nvGrpSpPr>
        <p:grpSpPr>
          <a:xfrm>
            <a:off x="2762378" y="3559642"/>
            <a:ext cx="426078" cy="420152"/>
            <a:chOff x="4381601" y="3173124"/>
            <a:chExt cx="473632" cy="473632"/>
          </a:xfrm>
          <a:solidFill>
            <a:srgbClr val="FF0000"/>
          </a:solidFill>
        </p:grpSpPr>
        <p:sp>
          <p:nvSpPr>
            <p:cNvPr id="205" name="Oval 204">
              <a:extLst>
                <a:ext uri="{FF2B5EF4-FFF2-40B4-BE49-F238E27FC236}">
                  <a16:creationId xmlns:a16="http://schemas.microsoft.com/office/drawing/2014/main" id="{556BA448-D404-F642-BF42-D9A64136C2BB}"/>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06" name="Picture 205" descr="router arrows.emf">
              <a:extLst>
                <a:ext uri="{FF2B5EF4-FFF2-40B4-BE49-F238E27FC236}">
                  <a16:creationId xmlns:a16="http://schemas.microsoft.com/office/drawing/2014/main" id="{D9FF7AE7-0FD1-554F-8F42-DD2AB0EE3E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5" name="Rectangle 4">
            <a:extLst>
              <a:ext uri="{FF2B5EF4-FFF2-40B4-BE49-F238E27FC236}">
                <a16:creationId xmlns:a16="http://schemas.microsoft.com/office/drawing/2014/main" id="{EEAE08F3-BECF-C242-9018-1C5AC1383AB2}"/>
              </a:ext>
            </a:extLst>
          </p:cNvPr>
          <p:cNvSpPr/>
          <p:nvPr/>
        </p:nvSpPr>
        <p:spPr>
          <a:xfrm>
            <a:off x="71610" y="1533954"/>
            <a:ext cx="9072390" cy="2762359"/>
          </a:xfrm>
          <a:prstGeom prst="rect">
            <a:avLst/>
          </a:prstGeom>
          <a:solidFill>
            <a:srgbClr val="FFFFFF">
              <a:alpha val="76863"/>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8" name="Oval 217">
            <a:extLst>
              <a:ext uri="{FF2B5EF4-FFF2-40B4-BE49-F238E27FC236}">
                <a16:creationId xmlns:a16="http://schemas.microsoft.com/office/drawing/2014/main" id="{EEFB2774-E761-6C46-8F1B-29B849B3BBC9}"/>
              </a:ext>
            </a:extLst>
          </p:cNvPr>
          <p:cNvSpPr/>
          <p:nvPr/>
        </p:nvSpPr>
        <p:spPr>
          <a:xfrm>
            <a:off x="2888633" y="1194186"/>
            <a:ext cx="3338648" cy="3471452"/>
          </a:xfrm>
          <a:prstGeom prst="ellipse">
            <a:avLst/>
          </a:prstGeom>
          <a:solidFill>
            <a:srgbClr val="FFFFFF">
              <a:alpha val="63137"/>
            </a:srgbClr>
          </a:solidFill>
          <a:ln>
            <a:solidFill>
              <a:srgbClr val="C0000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8" name="Group 227">
            <a:extLst>
              <a:ext uri="{FF2B5EF4-FFF2-40B4-BE49-F238E27FC236}">
                <a16:creationId xmlns:a16="http://schemas.microsoft.com/office/drawing/2014/main" id="{797132D6-98AD-6148-A9C9-C54EBE039314}"/>
              </a:ext>
            </a:extLst>
          </p:cNvPr>
          <p:cNvGrpSpPr/>
          <p:nvPr/>
        </p:nvGrpSpPr>
        <p:grpSpPr>
          <a:xfrm>
            <a:off x="3330624" y="1831498"/>
            <a:ext cx="426078" cy="420152"/>
            <a:chOff x="4381601" y="3173124"/>
            <a:chExt cx="473632" cy="473632"/>
          </a:xfrm>
          <a:solidFill>
            <a:srgbClr val="92D050"/>
          </a:solidFill>
        </p:grpSpPr>
        <p:sp>
          <p:nvSpPr>
            <p:cNvPr id="229" name="Oval 228">
              <a:extLst>
                <a:ext uri="{FF2B5EF4-FFF2-40B4-BE49-F238E27FC236}">
                  <a16:creationId xmlns:a16="http://schemas.microsoft.com/office/drawing/2014/main" id="{7A492812-629C-C242-A962-B36D96B6997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30" name="Picture 229" descr="router arrows.emf">
              <a:extLst>
                <a:ext uri="{FF2B5EF4-FFF2-40B4-BE49-F238E27FC236}">
                  <a16:creationId xmlns:a16="http://schemas.microsoft.com/office/drawing/2014/main" id="{6B544A93-1B46-5440-917B-3B9EDA49493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231" name="Group 230">
            <a:extLst>
              <a:ext uri="{FF2B5EF4-FFF2-40B4-BE49-F238E27FC236}">
                <a16:creationId xmlns:a16="http://schemas.microsoft.com/office/drawing/2014/main" id="{AF96C93A-DFFA-254D-9F62-BC4CC13ED051}"/>
              </a:ext>
            </a:extLst>
          </p:cNvPr>
          <p:cNvGrpSpPr/>
          <p:nvPr/>
        </p:nvGrpSpPr>
        <p:grpSpPr>
          <a:xfrm>
            <a:off x="3334355" y="2733558"/>
            <a:ext cx="426078" cy="420152"/>
            <a:chOff x="4381601" y="3173124"/>
            <a:chExt cx="473632" cy="473632"/>
          </a:xfrm>
          <a:solidFill>
            <a:srgbClr val="92D050"/>
          </a:solidFill>
        </p:grpSpPr>
        <p:sp>
          <p:nvSpPr>
            <p:cNvPr id="232" name="Oval 231">
              <a:extLst>
                <a:ext uri="{FF2B5EF4-FFF2-40B4-BE49-F238E27FC236}">
                  <a16:creationId xmlns:a16="http://schemas.microsoft.com/office/drawing/2014/main" id="{FD50C978-CC2F-2349-AE59-084511E8D5D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33" name="Picture 232" descr="router arrows.emf">
              <a:extLst>
                <a:ext uri="{FF2B5EF4-FFF2-40B4-BE49-F238E27FC236}">
                  <a16:creationId xmlns:a16="http://schemas.microsoft.com/office/drawing/2014/main" id="{A93D6C75-06EE-0E4A-AE9B-247AFDAFBC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234" name="Group 233">
            <a:extLst>
              <a:ext uri="{FF2B5EF4-FFF2-40B4-BE49-F238E27FC236}">
                <a16:creationId xmlns:a16="http://schemas.microsoft.com/office/drawing/2014/main" id="{648A53CC-D3D8-BC49-80CD-5158E8E9F450}"/>
              </a:ext>
            </a:extLst>
          </p:cNvPr>
          <p:cNvGrpSpPr/>
          <p:nvPr/>
        </p:nvGrpSpPr>
        <p:grpSpPr>
          <a:xfrm>
            <a:off x="3324618" y="3565311"/>
            <a:ext cx="426078" cy="420152"/>
            <a:chOff x="4381601" y="3173124"/>
            <a:chExt cx="473632" cy="473632"/>
          </a:xfrm>
          <a:solidFill>
            <a:srgbClr val="92D050"/>
          </a:solidFill>
        </p:grpSpPr>
        <p:sp>
          <p:nvSpPr>
            <p:cNvPr id="235" name="Oval 234">
              <a:extLst>
                <a:ext uri="{FF2B5EF4-FFF2-40B4-BE49-F238E27FC236}">
                  <a16:creationId xmlns:a16="http://schemas.microsoft.com/office/drawing/2014/main" id="{1C001F16-44B6-EE4C-8B81-08C27652E51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36" name="Picture 235" descr="router arrows.emf">
              <a:extLst>
                <a:ext uri="{FF2B5EF4-FFF2-40B4-BE49-F238E27FC236}">
                  <a16:creationId xmlns:a16="http://schemas.microsoft.com/office/drawing/2014/main" id="{D759226E-DE95-AF45-B238-BD3BC4E73A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67" name="Group 166">
            <a:extLst>
              <a:ext uri="{FF2B5EF4-FFF2-40B4-BE49-F238E27FC236}">
                <a16:creationId xmlns:a16="http://schemas.microsoft.com/office/drawing/2014/main" id="{AD746B7B-F85A-1A49-8DE9-17E46EC59E5D}"/>
              </a:ext>
            </a:extLst>
          </p:cNvPr>
          <p:cNvGrpSpPr/>
          <p:nvPr/>
        </p:nvGrpSpPr>
        <p:grpSpPr>
          <a:xfrm>
            <a:off x="5308654" y="1828733"/>
            <a:ext cx="426078" cy="420152"/>
            <a:chOff x="4381601" y="3173124"/>
            <a:chExt cx="473632" cy="473632"/>
          </a:xfrm>
          <a:solidFill>
            <a:srgbClr val="92D050"/>
          </a:solidFill>
        </p:grpSpPr>
        <p:sp>
          <p:nvSpPr>
            <p:cNvPr id="168" name="Oval 167">
              <a:extLst>
                <a:ext uri="{FF2B5EF4-FFF2-40B4-BE49-F238E27FC236}">
                  <a16:creationId xmlns:a16="http://schemas.microsoft.com/office/drawing/2014/main" id="{834EA886-53F9-304F-BE47-83B56A7E663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9" name="Picture 168" descr="router arrows.emf">
              <a:extLst>
                <a:ext uri="{FF2B5EF4-FFF2-40B4-BE49-F238E27FC236}">
                  <a16:creationId xmlns:a16="http://schemas.microsoft.com/office/drawing/2014/main" id="{CCEAFFE4-9931-3845-AE23-4A71F70F74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84" name="Group 183">
            <a:extLst>
              <a:ext uri="{FF2B5EF4-FFF2-40B4-BE49-F238E27FC236}">
                <a16:creationId xmlns:a16="http://schemas.microsoft.com/office/drawing/2014/main" id="{6D23A9ED-1EFB-9E41-9EDB-FFBA9443BAD3}"/>
              </a:ext>
            </a:extLst>
          </p:cNvPr>
          <p:cNvGrpSpPr/>
          <p:nvPr/>
        </p:nvGrpSpPr>
        <p:grpSpPr>
          <a:xfrm>
            <a:off x="5312385" y="2730793"/>
            <a:ext cx="426078" cy="420152"/>
            <a:chOff x="4381601" y="3173124"/>
            <a:chExt cx="473632" cy="473632"/>
          </a:xfrm>
          <a:solidFill>
            <a:srgbClr val="92D050"/>
          </a:solidFill>
        </p:grpSpPr>
        <p:sp>
          <p:nvSpPr>
            <p:cNvPr id="185" name="Oval 184">
              <a:extLst>
                <a:ext uri="{FF2B5EF4-FFF2-40B4-BE49-F238E27FC236}">
                  <a16:creationId xmlns:a16="http://schemas.microsoft.com/office/drawing/2014/main" id="{3887E94E-EA5A-A140-94EA-51EC63234F5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86" name="Picture 185" descr="router arrows.emf">
              <a:extLst>
                <a:ext uri="{FF2B5EF4-FFF2-40B4-BE49-F238E27FC236}">
                  <a16:creationId xmlns:a16="http://schemas.microsoft.com/office/drawing/2014/main" id="{7ED9C1FA-3B81-6D4D-9695-E1ED5A8D34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201" name="Group 200">
            <a:extLst>
              <a:ext uri="{FF2B5EF4-FFF2-40B4-BE49-F238E27FC236}">
                <a16:creationId xmlns:a16="http://schemas.microsoft.com/office/drawing/2014/main" id="{B3F68602-1042-0843-987C-0966F0A76F77}"/>
              </a:ext>
            </a:extLst>
          </p:cNvPr>
          <p:cNvGrpSpPr/>
          <p:nvPr/>
        </p:nvGrpSpPr>
        <p:grpSpPr>
          <a:xfrm>
            <a:off x="5313664" y="3562546"/>
            <a:ext cx="426078" cy="420152"/>
            <a:chOff x="4381601" y="3173124"/>
            <a:chExt cx="473632" cy="473632"/>
          </a:xfrm>
          <a:solidFill>
            <a:srgbClr val="92D050"/>
          </a:solidFill>
        </p:grpSpPr>
        <p:sp>
          <p:nvSpPr>
            <p:cNvPr id="202" name="Oval 201">
              <a:extLst>
                <a:ext uri="{FF2B5EF4-FFF2-40B4-BE49-F238E27FC236}">
                  <a16:creationId xmlns:a16="http://schemas.microsoft.com/office/drawing/2014/main" id="{66A9E46D-631B-A14E-9244-AE262656D21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203" name="Picture 202" descr="router arrows.emf">
              <a:extLst>
                <a:ext uri="{FF2B5EF4-FFF2-40B4-BE49-F238E27FC236}">
                  <a16:creationId xmlns:a16="http://schemas.microsoft.com/office/drawing/2014/main" id="{AF3AB34D-5BA7-5448-B171-651B6214A05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6" name="TextBox 5">
            <a:extLst>
              <a:ext uri="{FF2B5EF4-FFF2-40B4-BE49-F238E27FC236}">
                <a16:creationId xmlns:a16="http://schemas.microsoft.com/office/drawing/2014/main" id="{24A06445-EF7E-984A-B085-E05040422780}"/>
              </a:ext>
            </a:extLst>
          </p:cNvPr>
          <p:cNvSpPr txBox="1"/>
          <p:nvPr/>
        </p:nvSpPr>
        <p:spPr>
          <a:xfrm>
            <a:off x="4060541" y="2129821"/>
            <a:ext cx="790601" cy="338554"/>
          </a:xfrm>
          <a:prstGeom prst="rect">
            <a:avLst/>
          </a:prstGeom>
          <a:noFill/>
        </p:spPr>
        <p:txBody>
          <a:bodyPr wrap="none" rtlCol="0">
            <a:spAutoFit/>
          </a:bodyPr>
          <a:lstStyle/>
          <a:p>
            <a:r>
              <a:rPr lang="en-US" sz="1600" dirty="0">
                <a:solidFill>
                  <a:schemeClr val="tx1">
                    <a:lumMod val="50000"/>
                    <a:lumOff val="50000"/>
                  </a:schemeClr>
                </a:solidFill>
                <a:latin typeface="+mn-lt"/>
              </a:rPr>
              <a:t>CSP A</a:t>
            </a:r>
          </a:p>
        </p:txBody>
      </p:sp>
      <p:sp>
        <p:nvSpPr>
          <p:cNvPr id="237" name="TextBox 236">
            <a:extLst>
              <a:ext uri="{FF2B5EF4-FFF2-40B4-BE49-F238E27FC236}">
                <a16:creationId xmlns:a16="http://schemas.microsoft.com/office/drawing/2014/main" id="{156CB6AA-D158-4A4C-B086-B4734F20BAFE}"/>
              </a:ext>
            </a:extLst>
          </p:cNvPr>
          <p:cNvSpPr txBox="1"/>
          <p:nvPr/>
        </p:nvSpPr>
        <p:spPr>
          <a:xfrm>
            <a:off x="4152948" y="2937712"/>
            <a:ext cx="785793" cy="338554"/>
          </a:xfrm>
          <a:prstGeom prst="rect">
            <a:avLst/>
          </a:prstGeom>
          <a:noFill/>
        </p:spPr>
        <p:txBody>
          <a:bodyPr wrap="none" rtlCol="0">
            <a:spAutoFit/>
          </a:bodyPr>
          <a:lstStyle/>
          <a:p>
            <a:r>
              <a:rPr lang="en-US" sz="1600" dirty="0">
                <a:solidFill>
                  <a:schemeClr val="tx1">
                    <a:lumMod val="50000"/>
                    <a:lumOff val="50000"/>
                  </a:schemeClr>
                </a:solidFill>
                <a:latin typeface="+mn-lt"/>
              </a:rPr>
              <a:t>CSP B</a:t>
            </a:r>
          </a:p>
        </p:txBody>
      </p:sp>
      <p:sp>
        <p:nvSpPr>
          <p:cNvPr id="239" name="TextBox 238">
            <a:extLst>
              <a:ext uri="{FF2B5EF4-FFF2-40B4-BE49-F238E27FC236}">
                <a16:creationId xmlns:a16="http://schemas.microsoft.com/office/drawing/2014/main" id="{258A8FCC-3EE7-F94C-AA77-1B0DAEF38A40}"/>
              </a:ext>
            </a:extLst>
          </p:cNvPr>
          <p:cNvSpPr txBox="1"/>
          <p:nvPr/>
        </p:nvSpPr>
        <p:spPr>
          <a:xfrm>
            <a:off x="4157103" y="3827800"/>
            <a:ext cx="801823" cy="338554"/>
          </a:xfrm>
          <a:prstGeom prst="rect">
            <a:avLst/>
          </a:prstGeom>
          <a:noFill/>
        </p:spPr>
        <p:txBody>
          <a:bodyPr wrap="none" rtlCol="0">
            <a:spAutoFit/>
          </a:bodyPr>
          <a:lstStyle/>
          <a:p>
            <a:r>
              <a:rPr lang="en-US" sz="1600" dirty="0">
                <a:solidFill>
                  <a:schemeClr val="tx1">
                    <a:lumMod val="50000"/>
                    <a:lumOff val="50000"/>
                  </a:schemeClr>
                </a:solidFill>
                <a:latin typeface="+mn-lt"/>
              </a:rPr>
              <a:t>CSP C</a:t>
            </a:r>
          </a:p>
        </p:txBody>
      </p:sp>
      <p:sp>
        <p:nvSpPr>
          <p:cNvPr id="240" name="TextBox 239">
            <a:extLst>
              <a:ext uri="{FF2B5EF4-FFF2-40B4-BE49-F238E27FC236}">
                <a16:creationId xmlns:a16="http://schemas.microsoft.com/office/drawing/2014/main" id="{B7A166F4-E5C8-C845-8664-45F78B79E334}"/>
              </a:ext>
            </a:extLst>
          </p:cNvPr>
          <p:cNvSpPr txBox="1"/>
          <p:nvPr/>
        </p:nvSpPr>
        <p:spPr>
          <a:xfrm>
            <a:off x="4069682" y="1446073"/>
            <a:ext cx="963320" cy="577081"/>
          </a:xfrm>
          <a:prstGeom prst="rect">
            <a:avLst/>
          </a:prstGeom>
          <a:noFill/>
        </p:spPr>
        <p:txBody>
          <a:bodyPr wrap="square" rtlCol="0">
            <a:spAutoFit/>
          </a:bodyPr>
          <a:lstStyle/>
          <a:p>
            <a:pPr algn="ctr"/>
            <a:r>
              <a:rPr lang="en-US" sz="1050" dirty="0">
                <a:solidFill>
                  <a:srgbClr val="00B050"/>
                </a:solidFill>
                <a:latin typeface="+mn-lt"/>
              </a:rPr>
              <a:t>Mapping System Federation</a:t>
            </a:r>
          </a:p>
        </p:txBody>
      </p:sp>
      <p:cxnSp>
        <p:nvCxnSpPr>
          <p:cNvPr id="241" name="Straight Connector 240">
            <a:extLst>
              <a:ext uri="{FF2B5EF4-FFF2-40B4-BE49-F238E27FC236}">
                <a16:creationId xmlns:a16="http://schemas.microsoft.com/office/drawing/2014/main" id="{39EEEB9F-6127-2548-A556-BAC8AC485A76}"/>
              </a:ext>
            </a:extLst>
          </p:cNvPr>
          <p:cNvCxnSpPr>
            <a:cxnSpLocks/>
            <a:stCxn id="232" idx="6"/>
            <a:endCxn id="185" idx="2"/>
          </p:cNvCxnSpPr>
          <p:nvPr/>
        </p:nvCxnSpPr>
        <p:spPr>
          <a:xfrm flipV="1">
            <a:off x="3760433" y="2940869"/>
            <a:ext cx="1551952" cy="2765"/>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CC7635FC-9442-0540-8771-FDFEBDFD6ED7}"/>
              </a:ext>
            </a:extLst>
          </p:cNvPr>
          <p:cNvCxnSpPr>
            <a:cxnSpLocks/>
          </p:cNvCxnSpPr>
          <p:nvPr/>
        </p:nvCxnSpPr>
        <p:spPr>
          <a:xfrm>
            <a:off x="5143906" y="4777780"/>
            <a:ext cx="512042" cy="6241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AA1EDCA8-B9C7-AC4D-9DBB-A3AADD8B6D8A}"/>
              </a:ext>
            </a:extLst>
          </p:cNvPr>
          <p:cNvCxnSpPr>
            <a:cxnSpLocks/>
            <a:stCxn id="229" idx="6"/>
            <a:endCxn id="168" idx="2"/>
          </p:cNvCxnSpPr>
          <p:nvPr/>
        </p:nvCxnSpPr>
        <p:spPr>
          <a:xfrm flipV="1">
            <a:off x="3756702" y="2038809"/>
            <a:ext cx="1551952" cy="2765"/>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FAF65F3C-6F72-B844-89A6-D258939A4C69}"/>
              </a:ext>
            </a:extLst>
          </p:cNvPr>
          <p:cNvCxnSpPr>
            <a:cxnSpLocks/>
            <a:stCxn id="185" idx="0"/>
            <a:endCxn id="168" idx="4"/>
          </p:cNvCxnSpPr>
          <p:nvPr/>
        </p:nvCxnSpPr>
        <p:spPr>
          <a:xfrm flipH="1" flipV="1">
            <a:off x="5521693" y="2248885"/>
            <a:ext cx="3731" cy="481908"/>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3A7273BB-99CA-E44E-9F1E-2A6BFA44DBBA}"/>
              </a:ext>
            </a:extLst>
          </p:cNvPr>
          <p:cNvCxnSpPr>
            <a:cxnSpLocks/>
            <a:stCxn id="202" idx="0"/>
            <a:endCxn id="185" idx="4"/>
          </p:cNvCxnSpPr>
          <p:nvPr/>
        </p:nvCxnSpPr>
        <p:spPr>
          <a:xfrm flipH="1" flipV="1">
            <a:off x="5525424" y="3150945"/>
            <a:ext cx="1279" cy="411601"/>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1E30C3DB-CCBD-1949-81E3-7901E1515291}"/>
              </a:ext>
            </a:extLst>
          </p:cNvPr>
          <p:cNvCxnSpPr>
            <a:cxnSpLocks/>
          </p:cNvCxnSpPr>
          <p:nvPr/>
        </p:nvCxnSpPr>
        <p:spPr>
          <a:xfrm flipH="1" flipV="1">
            <a:off x="3542853" y="2259923"/>
            <a:ext cx="3731" cy="481908"/>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E2D49BC2-ADF1-F345-8B1B-8F982685AE5E}"/>
              </a:ext>
            </a:extLst>
          </p:cNvPr>
          <p:cNvCxnSpPr>
            <a:cxnSpLocks/>
          </p:cNvCxnSpPr>
          <p:nvPr/>
        </p:nvCxnSpPr>
        <p:spPr>
          <a:xfrm flipH="1" flipV="1">
            <a:off x="3546584" y="3161983"/>
            <a:ext cx="1279" cy="411601"/>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CB1C6457-215A-D848-823F-84E5A1C2EC89}"/>
              </a:ext>
            </a:extLst>
          </p:cNvPr>
          <p:cNvCxnSpPr>
            <a:cxnSpLocks/>
            <a:stCxn id="235" idx="6"/>
            <a:endCxn id="202" idx="2"/>
          </p:cNvCxnSpPr>
          <p:nvPr/>
        </p:nvCxnSpPr>
        <p:spPr>
          <a:xfrm flipV="1">
            <a:off x="3750696" y="3772622"/>
            <a:ext cx="1562968" cy="2765"/>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8" name="Arc 17">
            <a:extLst>
              <a:ext uri="{FF2B5EF4-FFF2-40B4-BE49-F238E27FC236}">
                <a16:creationId xmlns:a16="http://schemas.microsoft.com/office/drawing/2014/main" id="{760AAC49-1699-6140-BF06-469D9886275C}"/>
              </a:ext>
            </a:extLst>
          </p:cNvPr>
          <p:cNvSpPr/>
          <p:nvPr/>
        </p:nvSpPr>
        <p:spPr>
          <a:xfrm>
            <a:off x="3118011" y="1479874"/>
            <a:ext cx="2830009" cy="2915856"/>
          </a:xfrm>
          <a:prstGeom prst="arc">
            <a:avLst>
              <a:gd name="adj1" fmla="val 19505737"/>
              <a:gd name="adj2" fmla="val 1960845"/>
            </a:avLst>
          </a:prstGeom>
          <a:ln w="19050">
            <a:solidFill>
              <a:srgbClr val="00B05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9" name="Arc 248">
            <a:extLst>
              <a:ext uri="{FF2B5EF4-FFF2-40B4-BE49-F238E27FC236}">
                <a16:creationId xmlns:a16="http://schemas.microsoft.com/office/drawing/2014/main" id="{0ADE92BC-BAB7-5045-BB33-E461EBA91B9E}"/>
              </a:ext>
            </a:extLst>
          </p:cNvPr>
          <p:cNvSpPr/>
          <p:nvPr/>
        </p:nvSpPr>
        <p:spPr>
          <a:xfrm>
            <a:off x="3172378" y="1471984"/>
            <a:ext cx="2780826" cy="2915856"/>
          </a:xfrm>
          <a:prstGeom prst="arc">
            <a:avLst>
              <a:gd name="adj1" fmla="val 8990840"/>
              <a:gd name="adj2" fmla="val 12725751"/>
            </a:avLst>
          </a:prstGeom>
          <a:ln w="19050">
            <a:solidFill>
              <a:srgbClr val="00B050"/>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130200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Cloud 62">
            <a:extLst>
              <a:ext uri="{FF2B5EF4-FFF2-40B4-BE49-F238E27FC236}">
                <a16:creationId xmlns:a16="http://schemas.microsoft.com/office/drawing/2014/main" id="{13828D83-0DA6-C34D-B617-004F81DE03B3}"/>
              </a:ext>
            </a:extLst>
          </p:cNvPr>
          <p:cNvSpPr/>
          <p:nvPr/>
        </p:nvSpPr>
        <p:spPr>
          <a:xfrm>
            <a:off x="2413857" y="1347653"/>
            <a:ext cx="2785211" cy="124096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Underlay-AS-A</a:t>
            </a:r>
          </a:p>
        </p:txBody>
      </p:sp>
      <p:sp>
        <p:nvSpPr>
          <p:cNvPr id="64" name="Cloud 63">
            <a:extLst>
              <a:ext uri="{FF2B5EF4-FFF2-40B4-BE49-F238E27FC236}">
                <a16:creationId xmlns:a16="http://schemas.microsoft.com/office/drawing/2014/main" id="{2967BBD2-B711-7C4F-A253-D04E2FB880A9}"/>
              </a:ext>
            </a:extLst>
          </p:cNvPr>
          <p:cNvSpPr/>
          <p:nvPr/>
        </p:nvSpPr>
        <p:spPr>
          <a:xfrm>
            <a:off x="6075378" y="1445807"/>
            <a:ext cx="2785211" cy="124096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Underlay-AS-B</a:t>
            </a:r>
          </a:p>
        </p:txBody>
      </p:sp>
      <p:sp>
        <p:nvSpPr>
          <p:cNvPr id="65" name="Cloud 64">
            <a:extLst>
              <a:ext uri="{FF2B5EF4-FFF2-40B4-BE49-F238E27FC236}">
                <a16:creationId xmlns:a16="http://schemas.microsoft.com/office/drawing/2014/main" id="{2BF93E93-2832-2441-8D21-2D43BD8F95B9}"/>
              </a:ext>
            </a:extLst>
          </p:cNvPr>
          <p:cNvSpPr/>
          <p:nvPr/>
        </p:nvSpPr>
        <p:spPr>
          <a:xfrm>
            <a:off x="3848083" y="2752164"/>
            <a:ext cx="2785211" cy="124096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Underlay-AS-C</a:t>
            </a:r>
          </a:p>
        </p:txBody>
      </p:sp>
      <p:sp>
        <p:nvSpPr>
          <p:cNvPr id="3" name="Title 2"/>
          <p:cNvSpPr>
            <a:spLocks noGrp="1"/>
          </p:cNvSpPr>
          <p:nvPr>
            <p:ph type="title"/>
          </p:nvPr>
        </p:nvSpPr>
        <p:spPr/>
        <p:txBody>
          <a:bodyPr/>
          <a:lstStyle/>
          <a:p>
            <a:r>
              <a:rPr lang="en-US" dirty="0"/>
              <a:t>Multi-AS </a:t>
            </a:r>
            <a:r>
              <a:rPr lang="en-US" dirty="0" err="1"/>
              <a:t>Uberlay</a:t>
            </a:r>
            <a:r>
              <a:rPr lang="en-US" dirty="0"/>
              <a:t> - Federation</a:t>
            </a: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grpSp>
        <p:nvGrpSpPr>
          <p:cNvPr id="442" name="Group 441"/>
          <p:cNvGrpSpPr/>
          <p:nvPr/>
        </p:nvGrpSpPr>
        <p:grpSpPr>
          <a:xfrm>
            <a:off x="6672877" y="1343708"/>
            <a:ext cx="426078" cy="420152"/>
            <a:chOff x="4381601" y="3173124"/>
            <a:chExt cx="473632" cy="473632"/>
          </a:xfrm>
          <a:solidFill>
            <a:schemeClr val="accent2">
              <a:lumMod val="60000"/>
              <a:lumOff val="40000"/>
            </a:schemeClr>
          </a:solidFill>
        </p:grpSpPr>
        <p:sp>
          <p:nvSpPr>
            <p:cNvPr id="443" name="Oval 44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44" name="Picture 44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29" name="Group 128">
            <a:extLst>
              <a:ext uri="{FF2B5EF4-FFF2-40B4-BE49-F238E27FC236}">
                <a16:creationId xmlns:a16="http://schemas.microsoft.com/office/drawing/2014/main" id="{EA7668F4-E339-934F-947B-0DFBA4D80438}"/>
              </a:ext>
            </a:extLst>
          </p:cNvPr>
          <p:cNvGrpSpPr/>
          <p:nvPr/>
        </p:nvGrpSpPr>
        <p:grpSpPr>
          <a:xfrm>
            <a:off x="4376264" y="1345455"/>
            <a:ext cx="426078" cy="420152"/>
            <a:chOff x="4381601" y="3173124"/>
            <a:chExt cx="473632" cy="473632"/>
          </a:xfrm>
          <a:solidFill>
            <a:schemeClr val="accent2">
              <a:lumMod val="60000"/>
              <a:lumOff val="40000"/>
            </a:schemeClr>
          </a:solidFill>
        </p:grpSpPr>
        <p:sp>
          <p:nvSpPr>
            <p:cNvPr id="130" name="Oval 129">
              <a:extLst>
                <a:ext uri="{FF2B5EF4-FFF2-40B4-BE49-F238E27FC236}">
                  <a16:creationId xmlns:a16="http://schemas.microsoft.com/office/drawing/2014/main" id="{1C6A69E6-E99A-1845-A3A4-8B1CA89D6B2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1" name="Picture 130" descr="router arrows.emf">
              <a:extLst>
                <a:ext uri="{FF2B5EF4-FFF2-40B4-BE49-F238E27FC236}">
                  <a16:creationId xmlns:a16="http://schemas.microsoft.com/office/drawing/2014/main" id="{DDFB3D23-3F17-DC44-A126-D257C85547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32" name="Group 131">
            <a:extLst>
              <a:ext uri="{FF2B5EF4-FFF2-40B4-BE49-F238E27FC236}">
                <a16:creationId xmlns:a16="http://schemas.microsoft.com/office/drawing/2014/main" id="{AFC99AEE-4BAF-D246-809D-668D5607B8C8}"/>
              </a:ext>
            </a:extLst>
          </p:cNvPr>
          <p:cNvGrpSpPr/>
          <p:nvPr/>
        </p:nvGrpSpPr>
        <p:grpSpPr>
          <a:xfrm>
            <a:off x="5302802" y="2783464"/>
            <a:ext cx="426078" cy="420152"/>
            <a:chOff x="4381601" y="3173124"/>
            <a:chExt cx="473632" cy="473632"/>
          </a:xfrm>
          <a:solidFill>
            <a:schemeClr val="accent2">
              <a:lumMod val="60000"/>
              <a:lumOff val="40000"/>
            </a:schemeClr>
          </a:solidFill>
        </p:grpSpPr>
        <p:sp>
          <p:nvSpPr>
            <p:cNvPr id="133" name="Oval 132">
              <a:extLst>
                <a:ext uri="{FF2B5EF4-FFF2-40B4-BE49-F238E27FC236}">
                  <a16:creationId xmlns:a16="http://schemas.microsoft.com/office/drawing/2014/main" id="{6BF9B1A2-7A98-9E4F-8EA1-1503AD37DA7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4" name="Picture 133" descr="router arrows.emf">
              <a:extLst>
                <a:ext uri="{FF2B5EF4-FFF2-40B4-BE49-F238E27FC236}">
                  <a16:creationId xmlns:a16="http://schemas.microsoft.com/office/drawing/2014/main" id="{37C53EA3-DBD5-384D-B7EE-2ED6232913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22" name="TextBox 21">
            <a:extLst>
              <a:ext uri="{FF2B5EF4-FFF2-40B4-BE49-F238E27FC236}">
                <a16:creationId xmlns:a16="http://schemas.microsoft.com/office/drawing/2014/main" id="{FD6491AF-ECC9-D146-A17B-22EED11A9CCB}"/>
              </a:ext>
            </a:extLst>
          </p:cNvPr>
          <p:cNvSpPr txBox="1"/>
          <p:nvPr/>
        </p:nvSpPr>
        <p:spPr>
          <a:xfrm>
            <a:off x="5223300" y="969645"/>
            <a:ext cx="963320" cy="577081"/>
          </a:xfrm>
          <a:prstGeom prst="rect">
            <a:avLst/>
          </a:prstGeom>
          <a:noFill/>
        </p:spPr>
        <p:txBody>
          <a:bodyPr wrap="square" rtlCol="0">
            <a:spAutoFit/>
          </a:bodyPr>
          <a:lstStyle/>
          <a:p>
            <a:pPr algn="ctr"/>
            <a:r>
              <a:rPr lang="en-US" sz="1050" dirty="0">
                <a:solidFill>
                  <a:srgbClr val="00B050"/>
                </a:solidFill>
                <a:latin typeface="+mn-lt"/>
              </a:rPr>
              <a:t>Mapping System Federation</a:t>
            </a:r>
          </a:p>
        </p:txBody>
      </p:sp>
      <p:cxnSp>
        <p:nvCxnSpPr>
          <p:cNvPr id="141" name="Straight Connector 140">
            <a:extLst>
              <a:ext uri="{FF2B5EF4-FFF2-40B4-BE49-F238E27FC236}">
                <a16:creationId xmlns:a16="http://schemas.microsoft.com/office/drawing/2014/main" id="{8CCA32A0-1F9B-384D-A47E-B436966CA0CC}"/>
              </a:ext>
            </a:extLst>
          </p:cNvPr>
          <p:cNvCxnSpPr>
            <a:cxnSpLocks/>
          </p:cNvCxnSpPr>
          <p:nvPr/>
        </p:nvCxnSpPr>
        <p:spPr>
          <a:xfrm flipV="1">
            <a:off x="6969181" y="4962871"/>
            <a:ext cx="498263" cy="147117"/>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D5A787FB-DBF9-3C4E-BCAD-430D2B41DB3E}"/>
              </a:ext>
            </a:extLst>
          </p:cNvPr>
          <p:cNvSpPr txBox="1"/>
          <p:nvPr/>
        </p:nvSpPr>
        <p:spPr>
          <a:xfrm>
            <a:off x="7601132" y="4866517"/>
            <a:ext cx="1439818" cy="261610"/>
          </a:xfrm>
          <a:prstGeom prst="rect">
            <a:avLst/>
          </a:prstGeom>
          <a:noFill/>
        </p:spPr>
        <p:txBody>
          <a:bodyPr wrap="none" rtlCol="0">
            <a:spAutoFit/>
          </a:bodyPr>
          <a:lstStyle/>
          <a:p>
            <a:r>
              <a:rPr lang="en-US" sz="1100" dirty="0">
                <a:latin typeface="+mn-lt"/>
              </a:rPr>
              <a:t>LISP MS Federation</a:t>
            </a:r>
          </a:p>
        </p:txBody>
      </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cxnSp>
        <p:nvCxnSpPr>
          <p:cNvPr id="14" name="Straight Connector 13">
            <a:extLst>
              <a:ext uri="{FF2B5EF4-FFF2-40B4-BE49-F238E27FC236}">
                <a16:creationId xmlns:a16="http://schemas.microsoft.com/office/drawing/2014/main" id="{717E176E-2E2E-0147-BF1F-5EE075888F80}"/>
              </a:ext>
            </a:extLst>
          </p:cNvPr>
          <p:cNvCxnSpPr>
            <a:stCxn id="130" idx="6"/>
            <a:endCxn id="443" idx="2"/>
          </p:cNvCxnSpPr>
          <p:nvPr/>
        </p:nvCxnSpPr>
        <p:spPr>
          <a:xfrm flipV="1">
            <a:off x="4802342" y="1553784"/>
            <a:ext cx="1870535" cy="1747"/>
          </a:xfrm>
          <a:prstGeom prst="line">
            <a:avLst/>
          </a:prstGeom>
          <a:ln w="19050">
            <a:solidFill>
              <a:schemeClr val="accent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2CEC14CD-B32F-3D4A-84FC-D6D6C10C59FF}"/>
              </a:ext>
            </a:extLst>
          </p:cNvPr>
          <p:cNvCxnSpPr>
            <a:cxnSpLocks/>
            <a:stCxn id="130" idx="5"/>
            <a:endCxn id="133" idx="1"/>
          </p:cNvCxnSpPr>
          <p:nvPr/>
        </p:nvCxnSpPr>
        <p:spPr>
          <a:xfrm>
            <a:off x="4739944" y="1704077"/>
            <a:ext cx="625256" cy="1140917"/>
          </a:xfrm>
          <a:prstGeom prst="line">
            <a:avLst/>
          </a:prstGeom>
          <a:ln w="19050">
            <a:solidFill>
              <a:schemeClr val="accent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116B311-61BA-8847-AE97-5693E9F8C72F}"/>
              </a:ext>
            </a:extLst>
          </p:cNvPr>
          <p:cNvCxnSpPr>
            <a:cxnSpLocks/>
            <a:stCxn id="133" idx="7"/>
            <a:endCxn id="443" idx="3"/>
          </p:cNvCxnSpPr>
          <p:nvPr/>
        </p:nvCxnSpPr>
        <p:spPr>
          <a:xfrm flipV="1">
            <a:off x="5666482" y="1702330"/>
            <a:ext cx="1068793" cy="1142664"/>
          </a:xfrm>
          <a:prstGeom prst="line">
            <a:avLst/>
          </a:prstGeom>
          <a:ln w="19050">
            <a:solidFill>
              <a:schemeClr val="accent2">
                <a:lumMod val="60000"/>
                <a:lumOff val="4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55348AFF-C869-6C45-A920-848B528B8E6D}"/>
              </a:ext>
            </a:extLst>
          </p:cNvPr>
          <p:cNvGrpSpPr/>
          <p:nvPr/>
        </p:nvGrpSpPr>
        <p:grpSpPr>
          <a:xfrm>
            <a:off x="5698124" y="3654964"/>
            <a:ext cx="536538" cy="596883"/>
            <a:chOff x="4808782" y="3612613"/>
            <a:chExt cx="536538" cy="596883"/>
          </a:xfrm>
        </p:grpSpPr>
        <p:sp>
          <p:nvSpPr>
            <p:cNvPr id="166" name="Rounded Rectangle 165">
              <a:extLst>
                <a:ext uri="{FF2B5EF4-FFF2-40B4-BE49-F238E27FC236}">
                  <a16:creationId xmlns:a16="http://schemas.microsoft.com/office/drawing/2014/main" id="{4B769DAD-9785-7342-B0BF-922730DB6278}"/>
                </a:ext>
              </a:extLst>
            </p:cNvPr>
            <p:cNvSpPr/>
            <p:nvPr/>
          </p:nvSpPr>
          <p:spPr>
            <a:xfrm>
              <a:off x="4808782" y="400348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XTR-C</a:t>
              </a:r>
            </a:p>
          </p:txBody>
        </p:sp>
        <p:grpSp>
          <p:nvGrpSpPr>
            <p:cNvPr id="167" name="Group 166">
              <a:extLst>
                <a:ext uri="{FF2B5EF4-FFF2-40B4-BE49-F238E27FC236}">
                  <a16:creationId xmlns:a16="http://schemas.microsoft.com/office/drawing/2014/main" id="{7B22BF16-A6CD-2F45-BC6B-26C2A806A39D}"/>
                </a:ext>
              </a:extLst>
            </p:cNvPr>
            <p:cNvGrpSpPr/>
            <p:nvPr/>
          </p:nvGrpSpPr>
          <p:grpSpPr>
            <a:xfrm>
              <a:off x="4881793" y="3612613"/>
              <a:ext cx="426078" cy="420152"/>
              <a:chOff x="4381601" y="3173124"/>
              <a:chExt cx="473632" cy="473632"/>
            </a:xfrm>
            <a:solidFill>
              <a:srgbClr val="FF0000"/>
            </a:solidFill>
          </p:grpSpPr>
          <p:sp>
            <p:nvSpPr>
              <p:cNvPr id="168" name="Oval 167">
                <a:extLst>
                  <a:ext uri="{FF2B5EF4-FFF2-40B4-BE49-F238E27FC236}">
                    <a16:creationId xmlns:a16="http://schemas.microsoft.com/office/drawing/2014/main" id="{70DEABDB-57B9-A443-9EAF-0221F729272A}"/>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9" name="Picture 168" descr="router arrows.emf">
                <a:extLst>
                  <a:ext uri="{FF2B5EF4-FFF2-40B4-BE49-F238E27FC236}">
                    <a16:creationId xmlns:a16="http://schemas.microsoft.com/office/drawing/2014/main" id="{F27BC270-587A-354E-B67E-E8061CAA1D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grpSp>
        <p:nvGrpSpPr>
          <p:cNvPr id="4" name="Group 3">
            <a:extLst>
              <a:ext uri="{FF2B5EF4-FFF2-40B4-BE49-F238E27FC236}">
                <a16:creationId xmlns:a16="http://schemas.microsoft.com/office/drawing/2014/main" id="{8FA84370-30B1-1B4F-B062-F1DDDE0D09E5}"/>
              </a:ext>
            </a:extLst>
          </p:cNvPr>
          <p:cNvGrpSpPr/>
          <p:nvPr/>
        </p:nvGrpSpPr>
        <p:grpSpPr>
          <a:xfrm>
            <a:off x="2172545" y="1568820"/>
            <a:ext cx="536538" cy="643450"/>
            <a:chOff x="2540354" y="2404486"/>
            <a:chExt cx="536538" cy="643450"/>
          </a:xfrm>
        </p:grpSpPr>
        <p:sp>
          <p:nvSpPr>
            <p:cNvPr id="128" name="Rounded Rectangle 127">
              <a:extLst>
                <a:ext uri="{FF2B5EF4-FFF2-40B4-BE49-F238E27FC236}">
                  <a16:creationId xmlns:a16="http://schemas.microsoft.com/office/drawing/2014/main" id="{B2BEE21A-C51C-CB42-9803-B8DC35C5AB34}"/>
                </a:ext>
              </a:extLst>
            </p:cNvPr>
            <p:cNvSpPr/>
            <p:nvPr/>
          </p:nvSpPr>
          <p:spPr>
            <a:xfrm>
              <a:off x="2540354" y="284192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XTR-A</a:t>
              </a:r>
            </a:p>
          </p:txBody>
        </p:sp>
        <p:grpSp>
          <p:nvGrpSpPr>
            <p:cNvPr id="170" name="Group 169">
              <a:extLst>
                <a:ext uri="{FF2B5EF4-FFF2-40B4-BE49-F238E27FC236}">
                  <a16:creationId xmlns:a16="http://schemas.microsoft.com/office/drawing/2014/main" id="{A90A5DB8-D185-9247-845B-496D4797222B}"/>
                </a:ext>
              </a:extLst>
            </p:cNvPr>
            <p:cNvGrpSpPr/>
            <p:nvPr/>
          </p:nvGrpSpPr>
          <p:grpSpPr>
            <a:xfrm>
              <a:off x="2598101" y="2404486"/>
              <a:ext cx="426078" cy="420152"/>
              <a:chOff x="4381601" y="3173124"/>
              <a:chExt cx="473632" cy="473632"/>
            </a:xfrm>
            <a:solidFill>
              <a:srgbClr val="FF0000"/>
            </a:solidFill>
          </p:grpSpPr>
          <p:sp>
            <p:nvSpPr>
              <p:cNvPr id="171" name="Oval 170">
                <a:extLst>
                  <a:ext uri="{FF2B5EF4-FFF2-40B4-BE49-F238E27FC236}">
                    <a16:creationId xmlns:a16="http://schemas.microsoft.com/office/drawing/2014/main" id="{BCBC89DE-90E6-4D4C-904F-982C41EC341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2" name="Picture 171" descr="router arrows.emf">
                <a:extLst>
                  <a:ext uri="{FF2B5EF4-FFF2-40B4-BE49-F238E27FC236}">
                    <a16:creationId xmlns:a16="http://schemas.microsoft.com/office/drawing/2014/main" id="{13AB60D4-07E9-4C4B-9DB3-C03E1FD2BD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grpSp>
        <p:nvGrpSpPr>
          <p:cNvPr id="6" name="Group 5">
            <a:extLst>
              <a:ext uri="{FF2B5EF4-FFF2-40B4-BE49-F238E27FC236}">
                <a16:creationId xmlns:a16="http://schemas.microsoft.com/office/drawing/2014/main" id="{412B2C21-17DA-CC4E-B6DE-6F23E0F8FD56}"/>
              </a:ext>
            </a:extLst>
          </p:cNvPr>
          <p:cNvGrpSpPr/>
          <p:nvPr/>
        </p:nvGrpSpPr>
        <p:grpSpPr>
          <a:xfrm>
            <a:off x="8498128" y="2130110"/>
            <a:ext cx="536538" cy="632883"/>
            <a:chOff x="6276993" y="2059001"/>
            <a:chExt cx="536538" cy="632883"/>
          </a:xfrm>
        </p:grpSpPr>
        <p:sp>
          <p:nvSpPr>
            <p:cNvPr id="165" name="Rounded Rectangle 164">
              <a:extLst>
                <a:ext uri="{FF2B5EF4-FFF2-40B4-BE49-F238E27FC236}">
                  <a16:creationId xmlns:a16="http://schemas.microsoft.com/office/drawing/2014/main" id="{290C4346-90B3-6F4E-8B92-DDA0D274C73C}"/>
                </a:ext>
              </a:extLst>
            </p:cNvPr>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XTR-B1</a:t>
              </a:r>
            </a:p>
          </p:txBody>
        </p:sp>
        <p:grpSp>
          <p:nvGrpSpPr>
            <p:cNvPr id="173" name="Group 172">
              <a:extLst>
                <a:ext uri="{FF2B5EF4-FFF2-40B4-BE49-F238E27FC236}">
                  <a16:creationId xmlns:a16="http://schemas.microsoft.com/office/drawing/2014/main" id="{4804C294-C632-7740-AF2F-808E6BAA5251}"/>
                </a:ext>
              </a:extLst>
            </p:cNvPr>
            <p:cNvGrpSpPr/>
            <p:nvPr/>
          </p:nvGrpSpPr>
          <p:grpSpPr>
            <a:xfrm>
              <a:off x="6296126" y="2059001"/>
              <a:ext cx="426078" cy="420152"/>
              <a:chOff x="4381601" y="3173124"/>
              <a:chExt cx="473632" cy="473632"/>
            </a:xfrm>
            <a:solidFill>
              <a:srgbClr val="FF0000"/>
            </a:solidFill>
          </p:grpSpPr>
          <p:sp>
            <p:nvSpPr>
              <p:cNvPr id="174" name="Oval 173">
                <a:extLst>
                  <a:ext uri="{FF2B5EF4-FFF2-40B4-BE49-F238E27FC236}">
                    <a16:creationId xmlns:a16="http://schemas.microsoft.com/office/drawing/2014/main" id="{748E4921-60A4-CB4A-8EA4-257B943C850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5" name="Picture 174" descr="router arrows.emf">
                <a:extLst>
                  <a:ext uri="{FF2B5EF4-FFF2-40B4-BE49-F238E27FC236}">
                    <a16:creationId xmlns:a16="http://schemas.microsoft.com/office/drawing/2014/main" id="{CA70592C-B521-BB42-A1FA-AF433AE8EE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sp>
        <p:nvSpPr>
          <p:cNvPr id="67" name="Rounded Rectangle 66">
            <a:extLst>
              <a:ext uri="{FF2B5EF4-FFF2-40B4-BE49-F238E27FC236}">
                <a16:creationId xmlns:a16="http://schemas.microsoft.com/office/drawing/2014/main" id="{AA29B613-A7B7-1643-B3A1-4226F94394B6}"/>
              </a:ext>
            </a:extLst>
          </p:cNvPr>
          <p:cNvSpPr/>
          <p:nvPr/>
        </p:nvSpPr>
        <p:spPr>
          <a:xfrm>
            <a:off x="3870372" y="1409052"/>
            <a:ext cx="536538" cy="206015"/>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92D050"/>
                </a:solidFill>
              </a:rPr>
              <a:t>MS-A</a:t>
            </a:r>
          </a:p>
        </p:txBody>
      </p:sp>
      <p:sp>
        <p:nvSpPr>
          <p:cNvPr id="68" name="Rounded Rectangle 67">
            <a:extLst>
              <a:ext uri="{FF2B5EF4-FFF2-40B4-BE49-F238E27FC236}">
                <a16:creationId xmlns:a16="http://schemas.microsoft.com/office/drawing/2014/main" id="{D15B0765-A442-C640-97FD-51F446DAE423}"/>
              </a:ext>
            </a:extLst>
          </p:cNvPr>
          <p:cNvSpPr/>
          <p:nvPr/>
        </p:nvSpPr>
        <p:spPr>
          <a:xfrm>
            <a:off x="4869659" y="2997601"/>
            <a:ext cx="536538" cy="206015"/>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92D050"/>
                </a:solidFill>
              </a:rPr>
              <a:t>MS-C</a:t>
            </a:r>
          </a:p>
        </p:txBody>
      </p:sp>
      <p:sp>
        <p:nvSpPr>
          <p:cNvPr id="69" name="Rounded Rectangle 68">
            <a:extLst>
              <a:ext uri="{FF2B5EF4-FFF2-40B4-BE49-F238E27FC236}">
                <a16:creationId xmlns:a16="http://schemas.microsoft.com/office/drawing/2014/main" id="{CA8F5D41-3A1B-A04C-BB3E-5180DBA4464D}"/>
              </a:ext>
            </a:extLst>
          </p:cNvPr>
          <p:cNvSpPr/>
          <p:nvPr/>
        </p:nvSpPr>
        <p:spPr>
          <a:xfrm>
            <a:off x="6958465" y="1278795"/>
            <a:ext cx="536538" cy="206015"/>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92D050"/>
                </a:solidFill>
              </a:rPr>
              <a:t>MS-B</a:t>
            </a:r>
          </a:p>
        </p:txBody>
      </p:sp>
      <p:grpSp>
        <p:nvGrpSpPr>
          <p:cNvPr id="71" name="Group 70">
            <a:extLst>
              <a:ext uri="{FF2B5EF4-FFF2-40B4-BE49-F238E27FC236}">
                <a16:creationId xmlns:a16="http://schemas.microsoft.com/office/drawing/2014/main" id="{69E2161F-8B47-0747-9365-1AAC0A461777}"/>
              </a:ext>
            </a:extLst>
          </p:cNvPr>
          <p:cNvGrpSpPr/>
          <p:nvPr/>
        </p:nvGrpSpPr>
        <p:grpSpPr>
          <a:xfrm>
            <a:off x="8219500" y="1099431"/>
            <a:ext cx="536538" cy="632883"/>
            <a:chOff x="6276993" y="2059001"/>
            <a:chExt cx="536538" cy="632883"/>
          </a:xfrm>
        </p:grpSpPr>
        <p:sp>
          <p:nvSpPr>
            <p:cNvPr id="72" name="Rounded Rectangle 71">
              <a:extLst>
                <a:ext uri="{FF2B5EF4-FFF2-40B4-BE49-F238E27FC236}">
                  <a16:creationId xmlns:a16="http://schemas.microsoft.com/office/drawing/2014/main" id="{7561CF5A-5D94-1B4A-9FC6-51E18E0EB4D7}"/>
                </a:ext>
              </a:extLst>
            </p:cNvPr>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XTR-B2</a:t>
              </a:r>
            </a:p>
          </p:txBody>
        </p:sp>
        <p:grpSp>
          <p:nvGrpSpPr>
            <p:cNvPr id="73" name="Group 72">
              <a:extLst>
                <a:ext uri="{FF2B5EF4-FFF2-40B4-BE49-F238E27FC236}">
                  <a16:creationId xmlns:a16="http://schemas.microsoft.com/office/drawing/2014/main" id="{107D9346-7CEB-4241-82AE-3BF3B0A27B9C}"/>
                </a:ext>
              </a:extLst>
            </p:cNvPr>
            <p:cNvGrpSpPr/>
            <p:nvPr/>
          </p:nvGrpSpPr>
          <p:grpSpPr>
            <a:xfrm>
              <a:off x="6296126" y="2059001"/>
              <a:ext cx="426078" cy="420152"/>
              <a:chOff x="4381601" y="3173124"/>
              <a:chExt cx="473632" cy="473632"/>
            </a:xfrm>
            <a:solidFill>
              <a:srgbClr val="FF0000"/>
            </a:solidFill>
          </p:grpSpPr>
          <p:sp>
            <p:nvSpPr>
              <p:cNvPr id="74" name="Oval 73">
                <a:extLst>
                  <a:ext uri="{FF2B5EF4-FFF2-40B4-BE49-F238E27FC236}">
                    <a16:creationId xmlns:a16="http://schemas.microsoft.com/office/drawing/2014/main" id="{0E2C6250-75CC-9D42-8601-F36B78401A04}"/>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5" name="Picture 74" descr="router arrows.emf">
                <a:extLst>
                  <a:ext uri="{FF2B5EF4-FFF2-40B4-BE49-F238E27FC236}">
                    <a16:creationId xmlns:a16="http://schemas.microsoft.com/office/drawing/2014/main" id="{CC96E26C-BB81-2942-BFCD-9F40E13EA3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sp>
        <p:nvSpPr>
          <p:cNvPr id="12" name="TextBox 11">
            <a:extLst>
              <a:ext uri="{FF2B5EF4-FFF2-40B4-BE49-F238E27FC236}">
                <a16:creationId xmlns:a16="http://schemas.microsoft.com/office/drawing/2014/main" id="{527F8BA6-43D5-BD40-B0D7-2A60E6666595}"/>
              </a:ext>
            </a:extLst>
          </p:cNvPr>
          <p:cNvSpPr txBox="1"/>
          <p:nvPr/>
        </p:nvSpPr>
        <p:spPr>
          <a:xfrm>
            <a:off x="87635" y="2751871"/>
            <a:ext cx="3923570" cy="2031325"/>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mn-lt"/>
              </a:rPr>
              <a:t>Each MS/MR services the XTRs in its AS</a:t>
            </a:r>
          </a:p>
          <a:p>
            <a:pPr marL="285750" indent="-285750">
              <a:buFont typeface="Arial" panose="020B0604020202020204" pitchFamily="34" charset="0"/>
              <a:buChar char="•"/>
            </a:pPr>
            <a:r>
              <a:rPr lang="en-US" dirty="0">
                <a:latin typeface="+mn-lt"/>
              </a:rPr>
              <a:t>As hosts move, their EIDs must be registered to the MS in the AS they are connected to</a:t>
            </a:r>
          </a:p>
          <a:p>
            <a:pPr marL="285750" indent="-285750">
              <a:buFont typeface="Arial" panose="020B0604020202020204" pitchFamily="34" charset="0"/>
              <a:buChar char="•"/>
            </a:pPr>
            <a:r>
              <a:rPr lang="en-US" dirty="0">
                <a:latin typeface="+mn-lt"/>
              </a:rPr>
              <a:t>EID related Peering agreements across ASs must be enforced</a:t>
            </a:r>
          </a:p>
        </p:txBody>
      </p:sp>
      <p:sp>
        <p:nvSpPr>
          <p:cNvPr id="15" name="TextBox 14">
            <a:extLst>
              <a:ext uri="{FF2B5EF4-FFF2-40B4-BE49-F238E27FC236}">
                <a16:creationId xmlns:a16="http://schemas.microsoft.com/office/drawing/2014/main" id="{871FB711-7857-A14A-9179-873770C33F47}"/>
              </a:ext>
            </a:extLst>
          </p:cNvPr>
          <p:cNvSpPr txBox="1"/>
          <p:nvPr/>
        </p:nvSpPr>
        <p:spPr>
          <a:xfrm>
            <a:off x="7083757" y="4299094"/>
            <a:ext cx="2012089" cy="261610"/>
          </a:xfrm>
          <a:prstGeom prst="rect">
            <a:avLst/>
          </a:prstGeom>
          <a:noFill/>
        </p:spPr>
        <p:txBody>
          <a:bodyPr wrap="none" rtlCol="0">
            <a:spAutoFit/>
          </a:bodyPr>
          <a:lstStyle/>
          <a:p>
            <a:r>
              <a:rPr lang="en-US" sz="1100" dirty="0">
                <a:latin typeface="+mn-lt"/>
              </a:rPr>
              <a:t>MS = MS+MR in all diagrams</a:t>
            </a:r>
          </a:p>
        </p:txBody>
      </p:sp>
      <p:grpSp>
        <p:nvGrpSpPr>
          <p:cNvPr id="60" name="Group 59">
            <a:extLst>
              <a:ext uri="{FF2B5EF4-FFF2-40B4-BE49-F238E27FC236}">
                <a16:creationId xmlns:a16="http://schemas.microsoft.com/office/drawing/2014/main" id="{D782CCDA-6056-CC48-98B8-C3FFAFC73D73}"/>
              </a:ext>
            </a:extLst>
          </p:cNvPr>
          <p:cNvGrpSpPr/>
          <p:nvPr/>
        </p:nvGrpSpPr>
        <p:grpSpPr>
          <a:xfrm>
            <a:off x="4176084" y="2266608"/>
            <a:ext cx="251410" cy="247913"/>
            <a:chOff x="4381601" y="3173124"/>
            <a:chExt cx="473632" cy="473632"/>
          </a:xfrm>
          <a:solidFill>
            <a:srgbClr val="92D050"/>
          </a:solidFill>
        </p:grpSpPr>
        <p:sp>
          <p:nvSpPr>
            <p:cNvPr id="61" name="Oval 60">
              <a:extLst>
                <a:ext uri="{FF2B5EF4-FFF2-40B4-BE49-F238E27FC236}">
                  <a16:creationId xmlns:a16="http://schemas.microsoft.com/office/drawing/2014/main" id="{D4A899AB-C838-974E-ACE7-FE16327B57A2}"/>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2" name="Picture 61" descr="router arrows.emf">
              <a:extLst>
                <a:ext uri="{FF2B5EF4-FFF2-40B4-BE49-F238E27FC236}">
                  <a16:creationId xmlns:a16="http://schemas.microsoft.com/office/drawing/2014/main" id="{41C8EF76-5622-2D40-BDBA-F9421A5F78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66" name="Group 65">
            <a:extLst>
              <a:ext uri="{FF2B5EF4-FFF2-40B4-BE49-F238E27FC236}">
                <a16:creationId xmlns:a16="http://schemas.microsoft.com/office/drawing/2014/main" id="{99396D23-EEEF-8048-9B85-61D7EE8AF375}"/>
              </a:ext>
            </a:extLst>
          </p:cNvPr>
          <p:cNvGrpSpPr/>
          <p:nvPr/>
        </p:nvGrpSpPr>
        <p:grpSpPr>
          <a:xfrm>
            <a:off x="4618192" y="2820939"/>
            <a:ext cx="251410" cy="247913"/>
            <a:chOff x="4381601" y="3173124"/>
            <a:chExt cx="473632" cy="473632"/>
          </a:xfrm>
          <a:solidFill>
            <a:srgbClr val="92D050"/>
          </a:solidFill>
        </p:grpSpPr>
        <p:sp>
          <p:nvSpPr>
            <p:cNvPr id="76" name="Oval 75">
              <a:extLst>
                <a:ext uri="{FF2B5EF4-FFF2-40B4-BE49-F238E27FC236}">
                  <a16:creationId xmlns:a16="http://schemas.microsoft.com/office/drawing/2014/main" id="{6B77C0BA-2C93-F54B-9307-B408B6C61B12}"/>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a:extLst>
                <a:ext uri="{FF2B5EF4-FFF2-40B4-BE49-F238E27FC236}">
                  <a16:creationId xmlns:a16="http://schemas.microsoft.com/office/drawing/2014/main" id="{08973760-0E69-D94A-B385-4AFB2D61F5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78" name="Group 77">
            <a:extLst>
              <a:ext uri="{FF2B5EF4-FFF2-40B4-BE49-F238E27FC236}">
                <a16:creationId xmlns:a16="http://schemas.microsoft.com/office/drawing/2014/main" id="{6CBBCACD-8015-8245-BDAC-4051C2643E18}"/>
              </a:ext>
            </a:extLst>
          </p:cNvPr>
          <p:cNvGrpSpPr/>
          <p:nvPr/>
        </p:nvGrpSpPr>
        <p:grpSpPr>
          <a:xfrm>
            <a:off x="5030724" y="1714740"/>
            <a:ext cx="251410" cy="247913"/>
            <a:chOff x="4381601" y="3173124"/>
            <a:chExt cx="473632" cy="473632"/>
          </a:xfrm>
          <a:solidFill>
            <a:srgbClr val="92D050"/>
          </a:solidFill>
        </p:grpSpPr>
        <p:sp>
          <p:nvSpPr>
            <p:cNvPr id="79" name="Oval 78">
              <a:extLst>
                <a:ext uri="{FF2B5EF4-FFF2-40B4-BE49-F238E27FC236}">
                  <a16:creationId xmlns:a16="http://schemas.microsoft.com/office/drawing/2014/main" id="{A2AF8B62-EB9D-AA41-8066-DCC7EB46EAB0}"/>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0" name="Picture 79" descr="router arrows.emf">
              <a:extLst>
                <a:ext uri="{FF2B5EF4-FFF2-40B4-BE49-F238E27FC236}">
                  <a16:creationId xmlns:a16="http://schemas.microsoft.com/office/drawing/2014/main" id="{47493A25-964C-5743-9C47-364AB30888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1" name="Group 80">
            <a:extLst>
              <a:ext uri="{FF2B5EF4-FFF2-40B4-BE49-F238E27FC236}">
                <a16:creationId xmlns:a16="http://schemas.microsoft.com/office/drawing/2014/main" id="{609C0A15-AAFA-164A-A28B-1BFE153EB56F}"/>
              </a:ext>
            </a:extLst>
          </p:cNvPr>
          <p:cNvGrpSpPr/>
          <p:nvPr/>
        </p:nvGrpSpPr>
        <p:grpSpPr>
          <a:xfrm>
            <a:off x="6129179" y="1716446"/>
            <a:ext cx="251410" cy="247913"/>
            <a:chOff x="4381601" y="3173124"/>
            <a:chExt cx="473632" cy="473632"/>
          </a:xfrm>
          <a:solidFill>
            <a:srgbClr val="92D050"/>
          </a:solidFill>
        </p:grpSpPr>
        <p:sp>
          <p:nvSpPr>
            <p:cNvPr id="82" name="Oval 81">
              <a:extLst>
                <a:ext uri="{FF2B5EF4-FFF2-40B4-BE49-F238E27FC236}">
                  <a16:creationId xmlns:a16="http://schemas.microsoft.com/office/drawing/2014/main" id="{28FFC0B1-4494-C941-9626-CEC9E9D91208}"/>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3" name="Picture 82" descr="router arrows.emf">
              <a:extLst>
                <a:ext uri="{FF2B5EF4-FFF2-40B4-BE49-F238E27FC236}">
                  <a16:creationId xmlns:a16="http://schemas.microsoft.com/office/drawing/2014/main" id="{01B80FBB-0C8A-B44E-9166-79ADE61651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4" name="Group 83">
            <a:extLst>
              <a:ext uri="{FF2B5EF4-FFF2-40B4-BE49-F238E27FC236}">
                <a16:creationId xmlns:a16="http://schemas.microsoft.com/office/drawing/2014/main" id="{E75D12AC-9E02-4C48-90F0-6CF6E464E6E6}"/>
              </a:ext>
            </a:extLst>
          </p:cNvPr>
          <p:cNvGrpSpPr/>
          <p:nvPr/>
        </p:nvGrpSpPr>
        <p:grpSpPr>
          <a:xfrm>
            <a:off x="5945803" y="2719885"/>
            <a:ext cx="251410" cy="247913"/>
            <a:chOff x="4381601" y="3173124"/>
            <a:chExt cx="473632" cy="473632"/>
          </a:xfrm>
          <a:solidFill>
            <a:srgbClr val="92D050"/>
          </a:solidFill>
        </p:grpSpPr>
        <p:sp>
          <p:nvSpPr>
            <p:cNvPr id="85" name="Oval 84">
              <a:extLst>
                <a:ext uri="{FF2B5EF4-FFF2-40B4-BE49-F238E27FC236}">
                  <a16:creationId xmlns:a16="http://schemas.microsoft.com/office/drawing/2014/main" id="{8068A86A-79C8-5344-817D-3EBF94D03748}"/>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6" name="Picture 85" descr="router arrows.emf">
              <a:extLst>
                <a:ext uri="{FF2B5EF4-FFF2-40B4-BE49-F238E27FC236}">
                  <a16:creationId xmlns:a16="http://schemas.microsoft.com/office/drawing/2014/main" id="{91B90DA0-F4DC-ED49-AD4F-A63E7F76B9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7" name="Group 86">
            <a:extLst>
              <a:ext uri="{FF2B5EF4-FFF2-40B4-BE49-F238E27FC236}">
                <a16:creationId xmlns:a16="http://schemas.microsoft.com/office/drawing/2014/main" id="{CDD17DDC-7872-6E47-891A-2D902F44A9DE}"/>
              </a:ext>
            </a:extLst>
          </p:cNvPr>
          <p:cNvGrpSpPr/>
          <p:nvPr/>
        </p:nvGrpSpPr>
        <p:grpSpPr>
          <a:xfrm>
            <a:off x="6335260" y="2327808"/>
            <a:ext cx="251410" cy="247913"/>
            <a:chOff x="4381601" y="3173124"/>
            <a:chExt cx="473632" cy="473632"/>
          </a:xfrm>
          <a:solidFill>
            <a:srgbClr val="92D050"/>
          </a:solidFill>
        </p:grpSpPr>
        <p:sp>
          <p:nvSpPr>
            <p:cNvPr id="88" name="Oval 87">
              <a:extLst>
                <a:ext uri="{FF2B5EF4-FFF2-40B4-BE49-F238E27FC236}">
                  <a16:creationId xmlns:a16="http://schemas.microsoft.com/office/drawing/2014/main" id="{0443F70A-8CA8-2047-805B-EEC98EBEDC8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9" name="Picture 88" descr="router arrows.emf">
              <a:extLst>
                <a:ext uri="{FF2B5EF4-FFF2-40B4-BE49-F238E27FC236}">
                  <a16:creationId xmlns:a16="http://schemas.microsoft.com/office/drawing/2014/main" id="{07B0A912-21DC-CB40-A05C-28193FA2A7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cxnSp>
        <p:nvCxnSpPr>
          <p:cNvPr id="91" name="Straight Arrow Connector 90">
            <a:extLst>
              <a:ext uri="{FF2B5EF4-FFF2-40B4-BE49-F238E27FC236}">
                <a16:creationId xmlns:a16="http://schemas.microsoft.com/office/drawing/2014/main" id="{AEB86E43-4D86-FE46-BE56-AF4C3BA43FA3}"/>
              </a:ext>
            </a:extLst>
          </p:cNvPr>
          <p:cNvCxnSpPr>
            <a:cxnSpLocks/>
            <a:stCxn id="83" idx="1"/>
            <a:endCxn id="80" idx="3"/>
          </p:cNvCxnSpPr>
          <p:nvPr/>
        </p:nvCxnSpPr>
        <p:spPr>
          <a:xfrm flipH="1" flipV="1">
            <a:off x="5255152" y="1838697"/>
            <a:ext cx="901009" cy="1706"/>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1F1A947E-1BAA-DD40-BD5C-18B64F76D22F}"/>
              </a:ext>
            </a:extLst>
          </p:cNvPr>
          <p:cNvSpPr txBox="1"/>
          <p:nvPr/>
        </p:nvSpPr>
        <p:spPr>
          <a:xfrm>
            <a:off x="5406197" y="1811389"/>
            <a:ext cx="545342" cy="261610"/>
          </a:xfrm>
          <a:prstGeom prst="rect">
            <a:avLst/>
          </a:prstGeom>
          <a:noFill/>
        </p:spPr>
        <p:txBody>
          <a:bodyPr wrap="none" rtlCol="0">
            <a:spAutoFit/>
          </a:bodyPr>
          <a:lstStyle/>
          <a:p>
            <a:r>
              <a:rPr lang="en-US" sz="1100" dirty="0">
                <a:solidFill>
                  <a:srgbClr val="C00000"/>
                </a:solidFill>
                <a:latin typeface="+mn-lt"/>
              </a:rPr>
              <a:t>EBGP</a:t>
            </a:r>
          </a:p>
        </p:txBody>
      </p:sp>
      <p:cxnSp>
        <p:nvCxnSpPr>
          <p:cNvPr id="93" name="Straight Arrow Connector 92">
            <a:extLst>
              <a:ext uri="{FF2B5EF4-FFF2-40B4-BE49-F238E27FC236}">
                <a16:creationId xmlns:a16="http://schemas.microsoft.com/office/drawing/2014/main" id="{B30A77D9-C490-E14C-AB4C-F8120DF99AE7}"/>
              </a:ext>
            </a:extLst>
          </p:cNvPr>
          <p:cNvCxnSpPr>
            <a:cxnSpLocks/>
            <a:stCxn id="88" idx="3"/>
            <a:endCxn id="85" idx="7"/>
          </p:cNvCxnSpPr>
          <p:nvPr/>
        </p:nvCxnSpPr>
        <p:spPr>
          <a:xfrm flipH="1">
            <a:off x="6160395" y="2539415"/>
            <a:ext cx="211683" cy="216776"/>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20D50030-4AC2-014A-BBA9-D1EAE40F62E7}"/>
              </a:ext>
            </a:extLst>
          </p:cNvPr>
          <p:cNvCxnSpPr>
            <a:cxnSpLocks/>
            <a:stCxn id="61" idx="5"/>
            <a:endCxn id="76" idx="1"/>
          </p:cNvCxnSpPr>
          <p:nvPr/>
        </p:nvCxnSpPr>
        <p:spPr>
          <a:xfrm>
            <a:off x="4390676" y="2478215"/>
            <a:ext cx="264334" cy="379030"/>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CA82AB53-AB4A-7E45-B653-457FF79EFB3F}"/>
              </a:ext>
            </a:extLst>
          </p:cNvPr>
          <p:cNvCxnSpPr>
            <a:cxnSpLocks/>
          </p:cNvCxnSpPr>
          <p:nvPr/>
        </p:nvCxnSpPr>
        <p:spPr>
          <a:xfrm>
            <a:off x="6982027" y="4685972"/>
            <a:ext cx="468977" cy="0"/>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D2F65911-5CB9-1F49-A864-0DE93AE282C8}"/>
              </a:ext>
            </a:extLst>
          </p:cNvPr>
          <p:cNvSpPr txBox="1"/>
          <p:nvPr/>
        </p:nvSpPr>
        <p:spPr>
          <a:xfrm>
            <a:off x="7451004" y="4560704"/>
            <a:ext cx="1697901" cy="261610"/>
          </a:xfrm>
          <a:prstGeom prst="rect">
            <a:avLst/>
          </a:prstGeom>
          <a:noFill/>
        </p:spPr>
        <p:txBody>
          <a:bodyPr wrap="none" rtlCol="0">
            <a:spAutoFit/>
          </a:bodyPr>
          <a:lstStyle/>
          <a:p>
            <a:r>
              <a:rPr lang="en-US" sz="1100" b="1" dirty="0">
                <a:latin typeface="+mn-lt"/>
              </a:rPr>
              <a:t>Underlay</a:t>
            </a:r>
            <a:r>
              <a:rPr lang="en-US" sz="1100" dirty="0">
                <a:latin typeface="+mn-lt"/>
              </a:rPr>
              <a:t> Inter AS EBGP</a:t>
            </a:r>
          </a:p>
        </p:txBody>
      </p:sp>
    </p:spTree>
    <p:extLst>
      <p:ext uri="{BB962C8B-B14F-4D97-AF65-F5344CB8AC3E}">
        <p14:creationId xmlns:p14="http://schemas.microsoft.com/office/powerpoint/2010/main" val="422399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Cloud 62">
            <a:extLst>
              <a:ext uri="{FF2B5EF4-FFF2-40B4-BE49-F238E27FC236}">
                <a16:creationId xmlns:a16="http://schemas.microsoft.com/office/drawing/2014/main" id="{13828D83-0DA6-C34D-B617-004F81DE03B3}"/>
              </a:ext>
            </a:extLst>
          </p:cNvPr>
          <p:cNvSpPr/>
          <p:nvPr/>
        </p:nvSpPr>
        <p:spPr>
          <a:xfrm>
            <a:off x="1613757" y="1347653"/>
            <a:ext cx="2785211" cy="124096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Underlay-AS-A</a:t>
            </a:r>
          </a:p>
        </p:txBody>
      </p:sp>
      <p:sp>
        <p:nvSpPr>
          <p:cNvPr id="64" name="Cloud 63">
            <a:extLst>
              <a:ext uri="{FF2B5EF4-FFF2-40B4-BE49-F238E27FC236}">
                <a16:creationId xmlns:a16="http://schemas.microsoft.com/office/drawing/2014/main" id="{2967BBD2-B711-7C4F-A253-D04E2FB880A9}"/>
              </a:ext>
            </a:extLst>
          </p:cNvPr>
          <p:cNvSpPr/>
          <p:nvPr/>
        </p:nvSpPr>
        <p:spPr>
          <a:xfrm>
            <a:off x="5275278" y="1445807"/>
            <a:ext cx="2785211" cy="124096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Underlay-AS-B</a:t>
            </a:r>
          </a:p>
        </p:txBody>
      </p:sp>
      <p:sp>
        <p:nvSpPr>
          <p:cNvPr id="65" name="Cloud 64">
            <a:extLst>
              <a:ext uri="{FF2B5EF4-FFF2-40B4-BE49-F238E27FC236}">
                <a16:creationId xmlns:a16="http://schemas.microsoft.com/office/drawing/2014/main" id="{2BF93E93-2832-2441-8D21-2D43BD8F95B9}"/>
              </a:ext>
            </a:extLst>
          </p:cNvPr>
          <p:cNvSpPr/>
          <p:nvPr/>
        </p:nvSpPr>
        <p:spPr>
          <a:xfrm>
            <a:off x="3047983" y="2752164"/>
            <a:ext cx="2785211" cy="1240963"/>
          </a:xfrm>
          <a:prstGeom prst="cloud">
            <a:avLst/>
          </a:prstGeom>
          <a:solidFill>
            <a:srgbClr val="FFFFFF">
              <a:alpha val="73725"/>
            </a:srgbClr>
          </a:solidFill>
          <a:ln>
            <a:solidFill>
              <a:schemeClr val="bg2">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bg2">
                    <a:lumMod val="75000"/>
                  </a:schemeClr>
                </a:solidFill>
              </a:rPr>
              <a:t>Underlay-AS-C</a:t>
            </a:r>
          </a:p>
        </p:txBody>
      </p:sp>
      <p:sp>
        <p:nvSpPr>
          <p:cNvPr id="3" name="Title 2"/>
          <p:cNvSpPr>
            <a:spLocks noGrp="1"/>
          </p:cNvSpPr>
          <p:nvPr>
            <p:ph type="title"/>
          </p:nvPr>
        </p:nvSpPr>
        <p:spPr/>
        <p:txBody>
          <a:bodyPr/>
          <a:lstStyle/>
          <a:p>
            <a:r>
              <a:rPr lang="en-US" dirty="0"/>
              <a:t>Peering agreements and policies</a:t>
            </a:r>
          </a:p>
        </p:txBody>
      </p:sp>
      <p:grpSp>
        <p:nvGrpSpPr>
          <p:cNvPr id="2" name="Group 1"/>
          <p:cNvGrpSpPr/>
          <p:nvPr/>
        </p:nvGrpSpPr>
        <p:grpSpPr>
          <a:xfrm>
            <a:off x="8046720" y="79691"/>
            <a:ext cx="921818" cy="583814"/>
            <a:chOff x="7583999" y="79691"/>
            <a:chExt cx="1384539" cy="876868"/>
          </a:xfrm>
        </p:grpSpPr>
        <p:sp>
          <p:nvSpPr>
            <p:cNvPr id="111" name="Rounded Rectangle 110"/>
            <p:cNvSpPr/>
            <p:nvPr/>
          </p:nvSpPr>
          <p:spPr>
            <a:xfrm>
              <a:off x="8104544" y="192734"/>
              <a:ext cx="863994" cy="206015"/>
            </a:xfrm>
            <a:prstGeom prst="roundRect">
              <a:avLst/>
            </a:prstGeom>
            <a:solidFill>
              <a:srgbClr val="FFFFFF"/>
            </a:solidFill>
            <a:ln>
              <a:solidFill>
                <a:srgbClr val="92D05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LISP MS/MR</a:t>
              </a:r>
            </a:p>
          </p:txBody>
        </p:sp>
        <p:grpSp>
          <p:nvGrpSpPr>
            <p:cNvPr id="116" name="Group 115"/>
            <p:cNvGrpSpPr/>
            <p:nvPr/>
          </p:nvGrpSpPr>
          <p:grpSpPr>
            <a:xfrm>
              <a:off x="7583999" y="79691"/>
              <a:ext cx="426078" cy="420152"/>
              <a:chOff x="4381601" y="3173124"/>
              <a:chExt cx="473632" cy="473632"/>
            </a:xfrm>
            <a:solidFill>
              <a:srgbClr val="92D050"/>
            </a:solidFill>
          </p:grpSpPr>
          <p:sp>
            <p:nvSpPr>
              <p:cNvPr id="117" name="Oval 116"/>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18" name="Picture 117"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19" name="Group 118"/>
            <p:cNvGrpSpPr/>
            <p:nvPr/>
          </p:nvGrpSpPr>
          <p:grpSpPr>
            <a:xfrm>
              <a:off x="7583999" y="536407"/>
              <a:ext cx="426078" cy="420152"/>
              <a:chOff x="4381601" y="3173124"/>
              <a:chExt cx="473632" cy="473632"/>
            </a:xfrm>
            <a:solidFill>
              <a:srgbClr val="FF0000"/>
            </a:solidFill>
          </p:grpSpPr>
          <p:sp>
            <p:nvSpPr>
              <p:cNvPr id="120" name="Oval 119"/>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100" kern="0" dirty="0">
                  <a:latin typeface="Arial"/>
                </a:endParaRPr>
              </a:p>
            </p:txBody>
          </p:sp>
          <p:pic>
            <p:nvPicPr>
              <p:cNvPr id="121" name="Picture 120"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sp>
          <p:nvSpPr>
            <p:cNvPr id="122" name="Rounded Rectangle 121"/>
            <p:cNvSpPr/>
            <p:nvPr/>
          </p:nvSpPr>
          <p:spPr>
            <a:xfrm>
              <a:off x="8104544" y="638873"/>
              <a:ext cx="863994"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Border Router</a:t>
              </a:r>
            </a:p>
          </p:txBody>
        </p:sp>
      </p:grpSp>
      <p:grpSp>
        <p:nvGrpSpPr>
          <p:cNvPr id="442" name="Group 441"/>
          <p:cNvGrpSpPr/>
          <p:nvPr/>
        </p:nvGrpSpPr>
        <p:grpSpPr>
          <a:xfrm>
            <a:off x="5872777" y="1343708"/>
            <a:ext cx="426078" cy="420152"/>
            <a:chOff x="4381601" y="3173124"/>
            <a:chExt cx="473632" cy="473632"/>
          </a:xfrm>
          <a:solidFill>
            <a:schemeClr val="accent2">
              <a:lumMod val="60000"/>
              <a:lumOff val="40000"/>
            </a:schemeClr>
          </a:solidFill>
        </p:grpSpPr>
        <p:sp>
          <p:nvSpPr>
            <p:cNvPr id="443" name="Oval 442"/>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444" name="Picture 443" descr="router arrows.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29" name="Group 128">
            <a:extLst>
              <a:ext uri="{FF2B5EF4-FFF2-40B4-BE49-F238E27FC236}">
                <a16:creationId xmlns:a16="http://schemas.microsoft.com/office/drawing/2014/main" id="{EA7668F4-E339-934F-947B-0DFBA4D80438}"/>
              </a:ext>
            </a:extLst>
          </p:cNvPr>
          <p:cNvGrpSpPr/>
          <p:nvPr/>
        </p:nvGrpSpPr>
        <p:grpSpPr>
          <a:xfrm>
            <a:off x="3576164" y="1345455"/>
            <a:ext cx="426078" cy="420152"/>
            <a:chOff x="4381601" y="3173124"/>
            <a:chExt cx="473632" cy="473632"/>
          </a:xfrm>
          <a:solidFill>
            <a:schemeClr val="accent2">
              <a:lumMod val="60000"/>
              <a:lumOff val="40000"/>
            </a:schemeClr>
          </a:solidFill>
        </p:grpSpPr>
        <p:sp>
          <p:nvSpPr>
            <p:cNvPr id="130" name="Oval 129">
              <a:extLst>
                <a:ext uri="{FF2B5EF4-FFF2-40B4-BE49-F238E27FC236}">
                  <a16:creationId xmlns:a16="http://schemas.microsoft.com/office/drawing/2014/main" id="{1C6A69E6-E99A-1845-A3A4-8B1CA89D6B29}"/>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1" name="Picture 130" descr="router arrows.emf">
              <a:extLst>
                <a:ext uri="{FF2B5EF4-FFF2-40B4-BE49-F238E27FC236}">
                  <a16:creationId xmlns:a16="http://schemas.microsoft.com/office/drawing/2014/main" id="{DDFB3D23-3F17-DC44-A126-D257C855477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nvGrpSpPr>
          <p:cNvPr id="132" name="Group 131">
            <a:extLst>
              <a:ext uri="{FF2B5EF4-FFF2-40B4-BE49-F238E27FC236}">
                <a16:creationId xmlns:a16="http://schemas.microsoft.com/office/drawing/2014/main" id="{AFC99AEE-4BAF-D246-809D-668D5607B8C8}"/>
              </a:ext>
            </a:extLst>
          </p:cNvPr>
          <p:cNvGrpSpPr/>
          <p:nvPr/>
        </p:nvGrpSpPr>
        <p:grpSpPr>
          <a:xfrm>
            <a:off x="3906619" y="3505956"/>
            <a:ext cx="426078" cy="420152"/>
            <a:chOff x="4381601" y="3173124"/>
            <a:chExt cx="473632" cy="473632"/>
          </a:xfrm>
          <a:solidFill>
            <a:schemeClr val="accent2">
              <a:lumMod val="60000"/>
              <a:lumOff val="40000"/>
            </a:schemeClr>
          </a:solidFill>
        </p:grpSpPr>
        <p:sp>
          <p:nvSpPr>
            <p:cNvPr id="133" name="Oval 132">
              <a:extLst>
                <a:ext uri="{FF2B5EF4-FFF2-40B4-BE49-F238E27FC236}">
                  <a16:creationId xmlns:a16="http://schemas.microsoft.com/office/drawing/2014/main" id="{6BF9B1A2-7A98-9E4F-8EA1-1503AD37DA7C}"/>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34" name="Picture 133" descr="router arrows.emf">
              <a:extLst>
                <a:ext uri="{FF2B5EF4-FFF2-40B4-BE49-F238E27FC236}">
                  <a16:creationId xmlns:a16="http://schemas.microsoft.com/office/drawing/2014/main" id="{37C53EA3-DBD5-384D-B7EE-2ED62329130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cxnSp>
        <p:nvCxnSpPr>
          <p:cNvPr id="141" name="Straight Connector 140">
            <a:extLst>
              <a:ext uri="{FF2B5EF4-FFF2-40B4-BE49-F238E27FC236}">
                <a16:creationId xmlns:a16="http://schemas.microsoft.com/office/drawing/2014/main" id="{8CCA32A0-1F9B-384D-A47E-B436966CA0CC}"/>
              </a:ext>
            </a:extLst>
          </p:cNvPr>
          <p:cNvCxnSpPr>
            <a:cxnSpLocks/>
          </p:cNvCxnSpPr>
          <p:nvPr/>
        </p:nvCxnSpPr>
        <p:spPr>
          <a:xfrm flipV="1">
            <a:off x="6969181" y="4962871"/>
            <a:ext cx="498263" cy="147117"/>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D5A787FB-DBF9-3C4E-BCAD-430D2B41DB3E}"/>
              </a:ext>
            </a:extLst>
          </p:cNvPr>
          <p:cNvSpPr txBox="1"/>
          <p:nvPr/>
        </p:nvSpPr>
        <p:spPr>
          <a:xfrm>
            <a:off x="7601132" y="4866517"/>
            <a:ext cx="1439818" cy="261610"/>
          </a:xfrm>
          <a:prstGeom prst="rect">
            <a:avLst/>
          </a:prstGeom>
          <a:noFill/>
        </p:spPr>
        <p:txBody>
          <a:bodyPr wrap="none" rtlCol="0">
            <a:spAutoFit/>
          </a:bodyPr>
          <a:lstStyle/>
          <a:p>
            <a:r>
              <a:rPr lang="en-US" sz="1100" dirty="0">
                <a:latin typeface="+mn-lt"/>
              </a:rPr>
              <a:t>LISP MS Federation</a:t>
            </a:r>
          </a:p>
        </p:txBody>
      </p:sp>
      <p:grpSp>
        <p:nvGrpSpPr>
          <p:cNvPr id="161" name="Group 160">
            <a:extLst>
              <a:ext uri="{FF2B5EF4-FFF2-40B4-BE49-F238E27FC236}">
                <a16:creationId xmlns:a16="http://schemas.microsoft.com/office/drawing/2014/main" id="{33C25E02-AF68-2D47-98A4-05BD1F0F8CB8}"/>
              </a:ext>
            </a:extLst>
          </p:cNvPr>
          <p:cNvGrpSpPr/>
          <p:nvPr/>
        </p:nvGrpSpPr>
        <p:grpSpPr>
          <a:xfrm>
            <a:off x="8040093" y="727436"/>
            <a:ext cx="283681" cy="279735"/>
            <a:chOff x="4381601" y="3173124"/>
            <a:chExt cx="473632" cy="473632"/>
          </a:xfrm>
          <a:solidFill>
            <a:srgbClr val="92D050"/>
          </a:solidFill>
        </p:grpSpPr>
        <p:sp>
          <p:nvSpPr>
            <p:cNvPr id="162" name="Oval 161">
              <a:extLst>
                <a:ext uri="{FF2B5EF4-FFF2-40B4-BE49-F238E27FC236}">
                  <a16:creationId xmlns:a16="http://schemas.microsoft.com/office/drawing/2014/main" id="{ED3BAC22-3A09-8B45-A732-246F667AC8C9}"/>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3" name="Picture 162" descr="router arrows.emf">
              <a:extLst>
                <a:ext uri="{FF2B5EF4-FFF2-40B4-BE49-F238E27FC236}">
                  <a16:creationId xmlns:a16="http://schemas.microsoft.com/office/drawing/2014/main" id="{8932311C-7FD1-CF47-8525-A78BEF9ABB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sp>
        <p:nvSpPr>
          <p:cNvPr id="164" name="Rounded Rectangle 163">
            <a:extLst>
              <a:ext uri="{FF2B5EF4-FFF2-40B4-BE49-F238E27FC236}">
                <a16:creationId xmlns:a16="http://schemas.microsoft.com/office/drawing/2014/main" id="{77166DD5-88A9-C647-969A-11487117652A}"/>
              </a:ext>
            </a:extLst>
          </p:cNvPr>
          <p:cNvSpPr/>
          <p:nvPr/>
        </p:nvSpPr>
        <p:spPr>
          <a:xfrm>
            <a:off x="8393296" y="787372"/>
            <a:ext cx="666420" cy="158905"/>
          </a:xfrm>
          <a:prstGeom prst="roundRect">
            <a:avLst/>
          </a:prstGeom>
          <a:solidFill>
            <a:srgbClr val="FFFFFF"/>
          </a:solidFill>
          <a:ln>
            <a:solidFill>
              <a:schemeClr val="accent4">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600" dirty="0">
                <a:solidFill>
                  <a:schemeClr val="tx1"/>
                </a:solidFill>
              </a:rPr>
              <a:t>Underlay ASBR</a:t>
            </a:r>
          </a:p>
        </p:txBody>
      </p:sp>
      <p:grpSp>
        <p:nvGrpSpPr>
          <p:cNvPr id="5" name="Group 4">
            <a:extLst>
              <a:ext uri="{FF2B5EF4-FFF2-40B4-BE49-F238E27FC236}">
                <a16:creationId xmlns:a16="http://schemas.microsoft.com/office/drawing/2014/main" id="{55348AFF-C869-6C45-A920-848B528B8E6D}"/>
              </a:ext>
            </a:extLst>
          </p:cNvPr>
          <p:cNvGrpSpPr/>
          <p:nvPr/>
        </p:nvGrpSpPr>
        <p:grpSpPr>
          <a:xfrm>
            <a:off x="4898024" y="3654964"/>
            <a:ext cx="536538" cy="596883"/>
            <a:chOff x="4808782" y="3612613"/>
            <a:chExt cx="536538" cy="596883"/>
          </a:xfrm>
        </p:grpSpPr>
        <p:sp>
          <p:nvSpPr>
            <p:cNvPr id="166" name="Rounded Rectangle 165">
              <a:extLst>
                <a:ext uri="{FF2B5EF4-FFF2-40B4-BE49-F238E27FC236}">
                  <a16:creationId xmlns:a16="http://schemas.microsoft.com/office/drawing/2014/main" id="{4B769DAD-9785-7342-B0BF-922730DB6278}"/>
                </a:ext>
              </a:extLst>
            </p:cNvPr>
            <p:cNvSpPr/>
            <p:nvPr/>
          </p:nvSpPr>
          <p:spPr>
            <a:xfrm>
              <a:off x="4808782" y="400348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XTR-C</a:t>
              </a:r>
            </a:p>
          </p:txBody>
        </p:sp>
        <p:grpSp>
          <p:nvGrpSpPr>
            <p:cNvPr id="167" name="Group 166">
              <a:extLst>
                <a:ext uri="{FF2B5EF4-FFF2-40B4-BE49-F238E27FC236}">
                  <a16:creationId xmlns:a16="http://schemas.microsoft.com/office/drawing/2014/main" id="{7B22BF16-A6CD-2F45-BC6B-26C2A806A39D}"/>
                </a:ext>
              </a:extLst>
            </p:cNvPr>
            <p:cNvGrpSpPr/>
            <p:nvPr/>
          </p:nvGrpSpPr>
          <p:grpSpPr>
            <a:xfrm>
              <a:off x="4881793" y="3612613"/>
              <a:ext cx="426078" cy="420152"/>
              <a:chOff x="4381601" y="3173124"/>
              <a:chExt cx="473632" cy="473632"/>
            </a:xfrm>
            <a:solidFill>
              <a:srgbClr val="FF0000"/>
            </a:solidFill>
          </p:grpSpPr>
          <p:sp>
            <p:nvSpPr>
              <p:cNvPr id="168" name="Oval 167">
                <a:extLst>
                  <a:ext uri="{FF2B5EF4-FFF2-40B4-BE49-F238E27FC236}">
                    <a16:creationId xmlns:a16="http://schemas.microsoft.com/office/drawing/2014/main" id="{70DEABDB-57B9-A443-9EAF-0221F729272A}"/>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69" name="Picture 168" descr="router arrows.emf">
                <a:extLst>
                  <a:ext uri="{FF2B5EF4-FFF2-40B4-BE49-F238E27FC236}">
                    <a16:creationId xmlns:a16="http://schemas.microsoft.com/office/drawing/2014/main" id="{F27BC270-587A-354E-B67E-E8061CAA1D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grpSp>
        <p:nvGrpSpPr>
          <p:cNvPr id="4" name="Group 3">
            <a:extLst>
              <a:ext uri="{FF2B5EF4-FFF2-40B4-BE49-F238E27FC236}">
                <a16:creationId xmlns:a16="http://schemas.microsoft.com/office/drawing/2014/main" id="{8FA84370-30B1-1B4F-B062-F1DDDE0D09E5}"/>
              </a:ext>
            </a:extLst>
          </p:cNvPr>
          <p:cNvGrpSpPr/>
          <p:nvPr/>
        </p:nvGrpSpPr>
        <p:grpSpPr>
          <a:xfrm>
            <a:off x="1372445" y="1568820"/>
            <a:ext cx="536538" cy="643450"/>
            <a:chOff x="2540354" y="2404486"/>
            <a:chExt cx="536538" cy="643450"/>
          </a:xfrm>
        </p:grpSpPr>
        <p:sp>
          <p:nvSpPr>
            <p:cNvPr id="128" name="Rounded Rectangle 127">
              <a:extLst>
                <a:ext uri="{FF2B5EF4-FFF2-40B4-BE49-F238E27FC236}">
                  <a16:creationId xmlns:a16="http://schemas.microsoft.com/office/drawing/2014/main" id="{B2BEE21A-C51C-CB42-9803-B8DC35C5AB34}"/>
                </a:ext>
              </a:extLst>
            </p:cNvPr>
            <p:cNvSpPr/>
            <p:nvPr/>
          </p:nvSpPr>
          <p:spPr>
            <a:xfrm>
              <a:off x="2540354" y="2841921"/>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XTR-A</a:t>
              </a:r>
            </a:p>
          </p:txBody>
        </p:sp>
        <p:grpSp>
          <p:nvGrpSpPr>
            <p:cNvPr id="170" name="Group 169">
              <a:extLst>
                <a:ext uri="{FF2B5EF4-FFF2-40B4-BE49-F238E27FC236}">
                  <a16:creationId xmlns:a16="http://schemas.microsoft.com/office/drawing/2014/main" id="{A90A5DB8-D185-9247-845B-496D4797222B}"/>
                </a:ext>
              </a:extLst>
            </p:cNvPr>
            <p:cNvGrpSpPr/>
            <p:nvPr/>
          </p:nvGrpSpPr>
          <p:grpSpPr>
            <a:xfrm>
              <a:off x="2598101" y="2404486"/>
              <a:ext cx="426078" cy="420152"/>
              <a:chOff x="4381601" y="3173124"/>
              <a:chExt cx="473632" cy="473632"/>
            </a:xfrm>
            <a:solidFill>
              <a:srgbClr val="FF0000"/>
            </a:solidFill>
          </p:grpSpPr>
          <p:sp>
            <p:nvSpPr>
              <p:cNvPr id="171" name="Oval 170">
                <a:extLst>
                  <a:ext uri="{FF2B5EF4-FFF2-40B4-BE49-F238E27FC236}">
                    <a16:creationId xmlns:a16="http://schemas.microsoft.com/office/drawing/2014/main" id="{BCBC89DE-90E6-4D4C-904F-982C41EC341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2" name="Picture 171" descr="router arrows.emf">
                <a:extLst>
                  <a:ext uri="{FF2B5EF4-FFF2-40B4-BE49-F238E27FC236}">
                    <a16:creationId xmlns:a16="http://schemas.microsoft.com/office/drawing/2014/main" id="{13AB60D4-07E9-4C4B-9DB3-C03E1FD2BD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grpSp>
        <p:nvGrpSpPr>
          <p:cNvPr id="6" name="Group 5">
            <a:extLst>
              <a:ext uri="{FF2B5EF4-FFF2-40B4-BE49-F238E27FC236}">
                <a16:creationId xmlns:a16="http://schemas.microsoft.com/office/drawing/2014/main" id="{412B2C21-17DA-CC4E-B6DE-6F23E0F8FD56}"/>
              </a:ext>
            </a:extLst>
          </p:cNvPr>
          <p:cNvGrpSpPr/>
          <p:nvPr/>
        </p:nvGrpSpPr>
        <p:grpSpPr>
          <a:xfrm>
            <a:off x="7698028" y="2130110"/>
            <a:ext cx="536538" cy="632883"/>
            <a:chOff x="6276993" y="2059001"/>
            <a:chExt cx="536538" cy="632883"/>
          </a:xfrm>
        </p:grpSpPr>
        <p:sp>
          <p:nvSpPr>
            <p:cNvPr id="165" name="Rounded Rectangle 164">
              <a:extLst>
                <a:ext uri="{FF2B5EF4-FFF2-40B4-BE49-F238E27FC236}">
                  <a16:creationId xmlns:a16="http://schemas.microsoft.com/office/drawing/2014/main" id="{290C4346-90B3-6F4E-8B92-DDA0D274C73C}"/>
                </a:ext>
              </a:extLst>
            </p:cNvPr>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XTR-B1</a:t>
              </a:r>
            </a:p>
          </p:txBody>
        </p:sp>
        <p:grpSp>
          <p:nvGrpSpPr>
            <p:cNvPr id="173" name="Group 172">
              <a:extLst>
                <a:ext uri="{FF2B5EF4-FFF2-40B4-BE49-F238E27FC236}">
                  <a16:creationId xmlns:a16="http://schemas.microsoft.com/office/drawing/2014/main" id="{4804C294-C632-7740-AF2F-808E6BAA5251}"/>
                </a:ext>
              </a:extLst>
            </p:cNvPr>
            <p:cNvGrpSpPr/>
            <p:nvPr/>
          </p:nvGrpSpPr>
          <p:grpSpPr>
            <a:xfrm>
              <a:off x="6296126" y="2059001"/>
              <a:ext cx="426078" cy="420152"/>
              <a:chOff x="4381601" y="3173124"/>
              <a:chExt cx="473632" cy="473632"/>
            </a:xfrm>
            <a:solidFill>
              <a:srgbClr val="FF0000"/>
            </a:solidFill>
          </p:grpSpPr>
          <p:sp>
            <p:nvSpPr>
              <p:cNvPr id="174" name="Oval 173">
                <a:extLst>
                  <a:ext uri="{FF2B5EF4-FFF2-40B4-BE49-F238E27FC236}">
                    <a16:creationId xmlns:a16="http://schemas.microsoft.com/office/drawing/2014/main" id="{748E4921-60A4-CB4A-8EA4-257B943C8508}"/>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175" name="Picture 174" descr="router arrows.emf">
                <a:extLst>
                  <a:ext uri="{FF2B5EF4-FFF2-40B4-BE49-F238E27FC236}">
                    <a16:creationId xmlns:a16="http://schemas.microsoft.com/office/drawing/2014/main" id="{CA70592C-B521-BB42-A1FA-AF433AE8EE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sp>
        <p:nvSpPr>
          <p:cNvPr id="67" name="Rounded Rectangle 66">
            <a:extLst>
              <a:ext uri="{FF2B5EF4-FFF2-40B4-BE49-F238E27FC236}">
                <a16:creationId xmlns:a16="http://schemas.microsoft.com/office/drawing/2014/main" id="{AA29B613-A7B7-1643-B3A1-4226F94394B6}"/>
              </a:ext>
            </a:extLst>
          </p:cNvPr>
          <p:cNvSpPr/>
          <p:nvPr/>
        </p:nvSpPr>
        <p:spPr>
          <a:xfrm>
            <a:off x="3070272" y="1409052"/>
            <a:ext cx="536538" cy="206015"/>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92D050"/>
                </a:solidFill>
              </a:rPr>
              <a:t>MS-A</a:t>
            </a:r>
          </a:p>
        </p:txBody>
      </p:sp>
      <p:sp>
        <p:nvSpPr>
          <p:cNvPr id="68" name="Rounded Rectangle 67">
            <a:extLst>
              <a:ext uri="{FF2B5EF4-FFF2-40B4-BE49-F238E27FC236}">
                <a16:creationId xmlns:a16="http://schemas.microsoft.com/office/drawing/2014/main" id="{D15B0765-A442-C640-97FD-51F446DAE423}"/>
              </a:ext>
            </a:extLst>
          </p:cNvPr>
          <p:cNvSpPr/>
          <p:nvPr/>
        </p:nvSpPr>
        <p:spPr>
          <a:xfrm>
            <a:off x="3473476" y="3720093"/>
            <a:ext cx="536538" cy="206015"/>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92D050"/>
                </a:solidFill>
              </a:rPr>
              <a:t>MS-C</a:t>
            </a:r>
          </a:p>
        </p:txBody>
      </p:sp>
      <p:sp>
        <p:nvSpPr>
          <p:cNvPr id="69" name="Rounded Rectangle 68">
            <a:extLst>
              <a:ext uri="{FF2B5EF4-FFF2-40B4-BE49-F238E27FC236}">
                <a16:creationId xmlns:a16="http://schemas.microsoft.com/office/drawing/2014/main" id="{CA8F5D41-3A1B-A04C-BB3E-5180DBA4464D}"/>
              </a:ext>
            </a:extLst>
          </p:cNvPr>
          <p:cNvSpPr/>
          <p:nvPr/>
        </p:nvSpPr>
        <p:spPr>
          <a:xfrm>
            <a:off x="6158365" y="1278795"/>
            <a:ext cx="536538" cy="206015"/>
          </a:xfrm>
          <a:prstGeom prst="roundRect">
            <a:avLst/>
          </a:prstGeom>
          <a:solidFill>
            <a:srgbClr val="FFFFFF"/>
          </a:solidFill>
          <a:ln>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92D050"/>
                </a:solidFill>
              </a:rPr>
              <a:t>MS-B</a:t>
            </a:r>
          </a:p>
        </p:txBody>
      </p:sp>
      <p:grpSp>
        <p:nvGrpSpPr>
          <p:cNvPr id="71" name="Group 70">
            <a:extLst>
              <a:ext uri="{FF2B5EF4-FFF2-40B4-BE49-F238E27FC236}">
                <a16:creationId xmlns:a16="http://schemas.microsoft.com/office/drawing/2014/main" id="{69E2161F-8B47-0747-9365-1AAC0A461777}"/>
              </a:ext>
            </a:extLst>
          </p:cNvPr>
          <p:cNvGrpSpPr/>
          <p:nvPr/>
        </p:nvGrpSpPr>
        <p:grpSpPr>
          <a:xfrm>
            <a:off x="7419400" y="1099431"/>
            <a:ext cx="536538" cy="632883"/>
            <a:chOff x="6276993" y="2059001"/>
            <a:chExt cx="536538" cy="632883"/>
          </a:xfrm>
        </p:grpSpPr>
        <p:sp>
          <p:nvSpPr>
            <p:cNvPr id="72" name="Rounded Rectangle 71">
              <a:extLst>
                <a:ext uri="{FF2B5EF4-FFF2-40B4-BE49-F238E27FC236}">
                  <a16:creationId xmlns:a16="http://schemas.microsoft.com/office/drawing/2014/main" id="{7561CF5A-5D94-1B4A-9FC6-51E18E0EB4D7}"/>
                </a:ext>
              </a:extLst>
            </p:cNvPr>
            <p:cNvSpPr/>
            <p:nvPr/>
          </p:nvSpPr>
          <p:spPr>
            <a:xfrm>
              <a:off x="6276993" y="2485869"/>
              <a:ext cx="536538" cy="206015"/>
            </a:xfrm>
            <a:prstGeom prst="roundRect">
              <a:avLst/>
            </a:prstGeom>
            <a:solidFill>
              <a:srgbClr val="FFFFFF"/>
            </a:solidFill>
            <a:ln>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000" dirty="0">
                  <a:solidFill>
                    <a:srgbClr val="FF0000"/>
                  </a:solidFill>
                </a:rPr>
                <a:t>XTR-B2</a:t>
              </a:r>
            </a:p>
          </p:txBody>
        </p:sp>
        <p:grpSp>
          <p:nvGrpSpPr>
            <p:cNvPr id="73" name="Group 72">
              <a:extLst>
                <a:ext uri="{FF2B5EF4-FFF2-40B4-BE49-F238E27FC236}">
                  <a16:creationId xmlns:a16="http://schemas.microsoft.com/office/drawing/2014/main" id="{107D9346-7CEB-4241-82AE-3BF3B0A27B9C}"/>
                </a:ext>
              </a:extLst>
            </p:cNvPr>
            <p:cNvGrpSpPr/>
            <p:nvPr/>
          </p:nvGrpSpPr>
          <p:grpSpPr>
            <a:xfrm>
              <a:off x="6296126" y="2059001"/>
              <a:ext cx="426078" cy="420152"/>
              <a:chOff x="4381601" y="3173124"/>
              <a:chExt cx="473632" cy="473632"/>
            </a:xfrm>
            <a:solidFill>
              <a:srgbClr val="FF0000"/>
            </a:solidFill>
          </p:grpSpPr>
          <p:sp>
            <p:nvSpPr>
              <p:cNvPr id="74" name="Oval 73">
                <a:extLst>
                  <a:ext uri="{FF2B5EF4-FFF2-40B4-BE49-F238E27FC236}">
                    <a16:creationId xmlns:a16="http://schemas.microsoft.com/office/drawing/2014/main" id="{0E2C6250-75CC-9D42-8601-F36B78401A04}"/>
                  </a:ext>
                </a:extLst>
              </p:cNvPr>
              <p:cNvSpPr/>
              <p:nvPr/>
            </p:nvSpPr>
            <p:spPr>
              <a:xfrm>
                <a:off x="4381601" y="3173124"/>
                <a:ext cx="473632" cy="473632"/>
              </a:xfrm>
              <a:prstGeom prst="ellipse">
                <a:avLst/>
              </a:prstGeom>
              <a:grp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5" name="Picture 74" descr="router arrows.emf">
                <a:extLst>
                  <a:ext uri="{FF2B5EF4-FFF2-40B4-BE49-F238E27FC236}">
                    <a16:creationId xmlns:a16="http://schemas.microsoft.com/office/drawing/2014/main" id="{CC96E26C-BB81-2942-BFCD-9F40E13EA39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grpFill/>
              <a:ln>
                <a:noFill/>
              </a:ln>
              <a:effectLst/>
            </p:spPr>
          </p:pic>
        </p:grpSp>
      </p:grpSp>
      <p:sp>
        <p:nvSpPr>
          <p:cNvPr id="12" name="TextBox 11">
            <a:extLst>
              <a:ext uri="{FF2B5EF4-FFF2-40B4-BE49-F238E27FC236}">
                <a16:creationId xmlns:a16="http://schemas.microsoft.com/office/drawing/2014/main" id="{527F8BA6-43D5-BD40-B0D7-2A60E6666595}"/>
              </a:ext>
            </a:extLst>
          </p:cNvPr>
          <p:cNvSpPr txBox="1"/>
          <p:nvPr/>
        </p:nvSpPr>
        <p:spPr>
          <a:xfrm>
            <a:off x="48154" y="4191320"/>
            <a:ext cx="5722981" cy="861774"/>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mn-lt"/>
              </a:rPr>
              <a:t>Policies Based on peering Agreements</a:t>
            </a:r>
          </a:p>
          <a:p>
            <a:pPr marL="742950" lvl="1" indent="-285750">
              <a:buFont typeface="Arial" panose="020B0604020202020204" pitchFamily="34" charset="0"/>
              <a:buChar char="•"/>
            </a:pPr>
            <a:r>
              <a:rPr lang="en-US" sz="1600" dirty="0">
                <a:latin typeface="+mn-lt"/>
              </a:rPr>
              <a:t>Transit: EID-prefixes allowed/denied in certain ASs</a:t>
            </a:r>
          </a:p>
          <a:p>
            <a:pPr marL="742950" lvl="1" indent="-285750">
              <a:buFont typeface="Arial" panose="020B0604020202020204" pitchFamily="34" charset="0"/>
              <a:buChar char="•"/>
            </a:pPr>
            <a:r>
              <a:rPr lang="en-US" sz="1600" dirty="0">
                <a:latin typeface="+mn-lt"/>
              </a:rPr>
              <a:t>Ingress: Preferable terms via a particular AS_PATH</a:t>
            </a:r>
          </a:p>
        </p:txBody>
      </p:sp>
      <p:sp>
        <p:nvSpPr>
          <p:cNvPr id="15" name="TextBox 14">
            <a:extLst>
              <a:ext uri="{FF2B5EF4-FFF2-40B4-BE49-F238E27FC236}">
                <a16:creationId xmlns:a16="http://schemas.microsoft.com/office/drawing/2014/main" id="{871FB711-7857-A14A-9179-873770C33F47}"/>
              </a:ext>
            </a:extLst>
          </p:cNvPr>
          <p:cNvSpPr txBox="1"/>
          <p:nvPr/>
        </p:nvSpPr>
        <p:spPr>
          <a:xfrm>
            <a:off x="7083757" y="4299094"/>
            <a:ext cx="2012089" cy="261610"/>
          </a:xfrm>
          <a:prstGeom prst="rect">
            <a:avLst/>
          </a:prstGeom>
          <a:noFill/>
        </p:spPr>
        <p:txBody>
          <a:bodyPr wrap="none" rtlCol="0">
            <a:spAutoFit/>
          </a:bodyPr>
          <a:lstStyle/>
          <a:p>
            <a:r>
              <a:rPr lang="en-US" sz="1100" dirty="0">
                <a:latin typeface="+mn-lt"/>
              </a:rPr>
              <a:t>MS = MS+MR in all diagrams</a:t>
            </a:r>
          </a:p>
        </p:txBody>
      </p:sp>
      <p:grpSp>
        <p:nvGrpSpPr>
          <p:cNvPr id="60" name="Group 59">
            <a:extLst>
              <a:ext uri="{FF2B5EF4-FFF2-40B4-BE49-F238E27FC236}">
                <a16:creationId xmlns:a16="http://schemas.microsoft.com/office/drawing/2014/main" id="{D782CCDA-6056-CC48-98B8-C3FFAFC73D73}"/>
              </a:ext>
            </a:extLst>
          </p:cNvPr>
          <p:cNvGrpSpPr/>
          <p:nvPr/>
        </p:nvGrpSpPr>
        <p:grpSpPr>
          <a:xfrm>
            <a:off x="3375984" y="2266608"/>
            <a:ext cx="251410" cy="247913"/>
            <a:chOff x="4381601" y="3173124"/>
            <a:chExt cx="473632" cy="473632"/>
          </a:xfrm>
          <a:solidFill>
            <a:srgbClr val="92D050"/>
          </a:solidFill>
        </p:grpSpPr>
        <p:sp>
          <p:nvSpPr>
            <p:cNvPr id="61" name="Oval 60">
              <a:extLst>
                <a:ext uri="{FF2B5EF4-FFF2-40B4-BE49-F238E27FC236}">
                  <a16:creationId xmlns:a16="http://schemas.microsoft.com/office/drawing/2014/main" id="{D4A899AB-C838-974E-ACE7-FE16327B57A2}"/>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62" name="Picture 61" descr="router arrows.emf">
              <a:extLst>
                <a:ext uri="{FF2B5EF4-FFF2-40B4-BE49-F238E27FC236}">
                  <a16:creationId xmlns:a16="http://schemas.microsoft.com/office/drawing/2014/main" id="{41C8EF76-5622-2D40-BDBA-F9421A5F78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66" name="Group 65">
            <a:extLst>
              <a:ext uri="{FF2B5EF4-FFF2-40B4-BE49-F238E27FC236}">
                <a16:creationId xmlns:a16="http://schemas.microsoft.com/office/drawing/2014/main" id="{99396D23-EEEF-8048-9B85-61D7EE8AF375}"/>
              </a:ext>
            </a:extLst>
          </p:cNvPr>
          <p:cNvGrpSpPr/>
          <p:nvPr/>
        </p:nvGrpSpPr>
        <p:grpSpPr>
          <a:xfrm>
            <a:off x="3818092" y="2820939"/>
            <a:ext cx="251410" cy="247913"/>
            <a:chOff x="4381601" y="3173124"/>
            <a:chExt cx="473632" cy="473632"/>
          </a:xfrm>
          <a:solidFill>
            <a:srgbClr val="92D050"/>
          </a:solidFill>
        </p:grpSpPr>
        <p:sp>
          <p:nvSpPr>
            <p:cNvPr id="76" name="Oval 75">
              <a:extLst>
                <a:ext uri="{FF2B5EF4-FFF2-40B4-BE49-F238E27FC236}">
                  <a16:creationId xmlns:a16="http://schemas.microsoft.com/office/drawing/2014/main" id="{6B77C0BA-2C93-F54B-9307-B408B6C61B12}"/>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77" name="Picture 76" descr="router arrows.emf">
              <a:extLst>
                <a:ext uri="{FF2B5EF4-FFF2-40B4-BE49-F238E27FC236}">
                  <a16:creationId xmlns:a16="http://schemas.microsoft.com/office/drawing/2014/main" id="{08973760-0E69-D94A-B385-4AFB2D61F53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78" name="Group 77">
            <a:extLst>
              <a:ext uri="{FF2B5EF4-FFF2-40B4-BE49-F238E27FC236}">
                <a16:creationId xmlns:a16="http://schemas.microsoft.com/office/drawing/2014/main" id="{6CBBCACD-8015-8245-BDAC-4051C2643E18}"/>
              </a:ext>
            </a:extLst>
          </p:cNvPr>
          <p:cNvGrpSpPr/>
          <p:nvPr/>
        </p:nvGrpSpPr>
        <p:grpSpPr>
          <a:xfrm>
            <a:off x="4230624" y="1714740"/>
            <a:ext cx="251410" cy="247913"/>
            <a:chOff x="4381601" y="3173124"/>
            <a:chExt cx="473632" cy="473632"/>
          </a:xfrm>
          <a:solidFill>
            <a:srgbClr val="92D050"/>
          </a:solidFill>
        </p:grpSpPr>
        <p:sp>
          <p:nvSpPr>
            <p:cNvPr id="79" name="Oval 78">
              <a:extLst>
                <a:ext uri="{FF2B5EF4-FFF2-40B4-BE49-F238E27FC236}">
                  <a16:creationId xmlns:a16="http://schemas.microsoft.com/office/drawing/2014/main" id="{A2AF8B62-EB9D-AA41-8066-DCC7EB46EAB0}"/>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0" name="Picture 79" descr="router arrows.emf">
              <a:extLst>
                <a:ext uri="{FF2B5EF4-FFF2-40B4-BE49-F238E27FC236}">
                  <a16:creationId xmlns:a16="http://schemas.microsoft.com/office/drawing/2014/main" id="{47493A25-964C-5743-9C47-364AB30888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1" name="Group 80">
            <a:extLst>
              <a:ext uri="{FF2B5EF4-FFF2-40B4-BE49-F238E27FC236}">
                <a16:creationId xmlns:a16="http://schemas.microsoft.com/office/drawing/2014/main" id="{609C0A15-AAFA-164A-A28B-1BFE153EB56F}"/>
              </a:ext>
            </a:extLst>
          </p:cNvPr>
          <p:cNvGrpSpPr/>
          <p:nvPr/>
        </p:nvGrpSpPr>
        <p:grpSpPr>
          <a:xfrm>
            <a:off x="5329079" y="1716446"/>
            <a:ext cx="251410" cy="247913"/>
            <a:chOff x="4381601" y="3173124"/>
            <a:chExt cx="473632" cy="473632"/>
          </a:xfrm>
          <a:solidFill>
            <a:srgbClr val="92D050"/>
          </a:solidFill>
        </p:grpSpPr>
        <p:sp>
          <p:nvSpPr>
            <p:cNvPr id="82" name="Oval 81">
              <a:extLst>
                <a:ext uri="{FF2B5EF4-FFF2-40B4-BE49-F238E27FC236}">
                  <a16:creationId xmlns:a16="http://schemas.microsoft.com/office/drawing/2014/main" id="{28FFC0B1-4494-C941-9626-CEC9E9D91208}"/>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3" name="Picture 82" descr="router arrows.emf">
              <a:extLst>
                <a:ext uri="{FF2B5EF4-FFF2-40B4-BE49-F238E27FC236}">
                  <a16:creationId xmlns:a16="http://schemas.microsoft.com/office/drawing/2014/main" id="{01B80FBB-0C8A-B44E-9166-79ADE61651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4" name="Group 83">
            <a:extLst>
              <a:ext uri="{FF2B5EF4-FFF2-40B4-BE49-F238E27FC236}">
                <a16:creationId xmlns:a16="http://schemas.microsoft.com/office/drawing/2014/main" id="{E75D12AC-9E02-4C48-90F0-6CF6E464E6E6}"/>
              </a:ext>
            </a:extLst>
          </p:cNvPr>
          <p:cNvGrpSpPr/>
          <p:nvPr/>
        </p:nvGrpSpPr>
        <p:grpSpPr>
          <a:xfrm>
            <a:off x="5145703" y="2719885"/>
            <a:ext cx="251410" cy="247913"/>
            <a:chOff x="4381601" y="3173124"/>
            <a:chExt cx="473632" cy="473632"/>
          </a:xfrm>
          <a:solidFill>
            <a:srgbClr val="92D050"/>
          </a:solidFill>
        </p:grpSpPr>
        <p:sp>
          <p:nvSpPr>
            <p:cNvPr id="85" name="Oval 84">
              <a:extLst>
                <a:ext uri="{FF2B5EF4-FFF2-40B4-BE49-F238E27FC236}">
                  <a16:creationId xmlns:a16="http://schemas.microsoft.com/office/drawing/2014/main" id="{8068A86A-79C8-5344-817D-3EBF94D03748}"/>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6" name="Picture 85" descr="router arrows.emf">
              <a:extLst>
                <a:ext uri="{FF2B5EF4-FFF2-40B4-BE49-F238E27FC236}">
                  <a16:creationId xmlns:a16="http://schemas.microsoft.com/office/drawing/2014/main" id="{91B90DA0-F4DC-ED49-AD4F-A63E7F76B9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grpSp>
        <p:nvGrpSpPr>
          <p:cNvPr id="87" name="Group 86">
            <a:extLst>
              <a:ext uri="{FF2B5EF4-FFF2-40B4-BE49-F238E27FC236}">
                <a16:creationId xmlns:a16="http://schemas.microsoft.com/office/drawing/2014/main" id="{CDD17DDC-7872-6E47-891A-2D902F44A9DE}"/>
              </a:ext>
            </a:extLst>
          </p:cNvPr>
          <p:cNvGrpSpPr/>
          <p:nvPr/>
        </p:nvGrpSpPr>
        <p:grpSpPr>
          <a:xfrm>
            <a:off x="5535160" y="2327808"/>
            <a:ext cx="251410" cy="247913"/>
            <a:chOff x="4381601" y="3173124"/>
            <a:chExt cx="473632" cy="473632"/>
          </a:xfrm>
          <a:solidFill>
            <a:srgbClr val="92D050"/>
          </a:solidFill>
        </p:grpSpPr>
        <p:sp>
          <p:nvSpPr>
            <p:cNvPr id="88" name="Oval 87">
              <a:extLst>
                <a:ext uri="{FF2B5EF4-FFF2-40B4-BE49-F238E27FC236}">
                  <a16:creationId xmlns:a16="http://schemas.microsoft.com/office/drawing/2014/main" id="{0443F70A-8CA8-2047-805B-EEC98EBEDC84}"/>
                </a:ext>
              </a:extLst>
            </p:cNvPr>
            <p:cNvSpPr/>
            <p:nvPr/>
          </p:nvSpPr>
          <p:spPr>
            <a:xfrm>
              <a:off x="4381601" y="3173124"/>
              <a:ext cx="473632" cy="473632"/>
            </a:xfrm>
            <a:prstGeom prst="ellipse">
              <a:avLst/>
            </a:prstGeom>
            <a:solidFill>
              <a:schemeClr val="accent4">
                <a:lumMod val="60000"/>
                <a:lumOff val="40000"/>
              </a:schemeClr>
            </a:solidFill>
            <a:ln w="9525" cap="flat" cmpd="sng" algn="ctr">
              <a:noFill/>
              <a:prstDash val="solid"/>
            </a:ln>
            <a:effectLst/>
          </p:spPr>
          <p:txBody>
            <a:bodyPr lIns="91432" tIns="45716" rIns="91432" bIns="45716" rtlCol="0" anchor="ctr"/>
            <a:lstStyle/>
            <a:p>
              <a:pPr algn="ctr" defTabSz="913769"/>
              <a:endParaRPr lang="en-US" sz="1800" kern="0" dirty="0">
                <a:solidFill>
                  <a:schemeClr val="tx2">
                    <a:lumMod val="50000"/>
                  </a:schemeClr>
                </a:solidFill>
                <a:latin typeface="Arial"/>
              </a:endParaRPr>
            </a:p>
          </p:txBody>
        </p:sp>
        <p:pic>
          <p:nvPicPr>
            <p:cNvPr id="89" name="Picture 88" descr="router arrows.emf">
              <a:extLst>
                <a:ext uri="{FF2B5EF4-FFF2-40B4-BE49-F238E27FC236}">
                  <a16:creationId xmlns:a16="http://schemas.microsoft.com/office/drawing/2014/main" id="{07B0A912-21DC-CB40-A05C-28193FA2A7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32433" y="3234232"/>
              <a:ext cx="371969" cy="351417"/>
            </a:xfrm>
            <a:prstGeom prst="rect">
              <a:avLst/>
            </a:prstGeom>
            <a:solidFill>
              <a:schemeClr val="accent4">
                <a:lumMod val="60000"/>
                <a:lumOff val="40000"/>
              </a:schemeClr>
            </a:solidFill>
            <a:ln>
              <a:noFill/>
            </a:ln>
            <a:effectLst/>
          </p:spPr>
        </p:pic>
      </p:grpSp>
      <p:cxnSp>
        <p:nvCxnSpPr>
          <p:cNvPr id="91" name="Straight Arrow Connector 90">
            <a:extLst>
              <a:ext uri="{FF2B5EF4-FFF2-40B4-BE49-F238E27FC236}">
                <a16:creationId xmlns:a16="http://schemas.microsoft.com/office/drawing/2014/main" id="{AEB86E43-4D86-FE46-BE56-AF4C3BA43FA3}"/>
              </a:ext>
            </a:extLst>
          </p:cNvPr>
          <p:cNvCxnSpPr>
            <a:cxnSpLocks/>
            <a:stCxn id="83" idx="1"/>
            <a:endCxn id="80" idx="3"/>
          </p:cNvCxnSpPr>
          <p:nvPr/>
        </p:nvCxnSpPr>
        <p:spPr>
          <a:xfrm flipH="1" flipV="1">
            <a:off x="4455052" y="1838697"/>
            <a:ext cx="901009" cy="1706"/>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1F1A947E-1BAA-DD40-BD5C-18B64F76D22F}"/>
              </a:ext>
            </a:extLst>
          </p:cNvPr>
          <p:cNvSpPr txBox="1"/>
          <p:nvPr/>
        </p:nvSpPr>
        <p:spPr>
          <a:xfrm>
            <a:off x="4606097" y="1811389"/>
            <a:ext cx="545342" cy="261610"/>
          </a:xfrm>
          <a:prstGeom prst="rect">
            <a:avLst/>
          </a:prstGeom>
          <a:noFill/>
        </p:spPr>
        <p:txBody>
          <a:bodyPr wrap="none" rtlCol="0">
            <a:spAutoFit/>
          </a:bodyPr>
          <a:lstStyle/>
          <a:p>
            <a:r>
              <a:rPr lang="en-US" sz="1100" dirty="0">
                <a:solidFill>
                  <a:srgbClr val="C00000"/>
                </a:solidFill>
                <a:latin typeface="+mn-lt"/>
              </a:rPr>
              <a:t>EBGP</a:t>
            </a:r>
          </a:p>
        </p:txBody>
      </p:sp>
      <p:cxnSp>
        <p:nvCxnSpPr>
          <p:cNvPr id="93" name="Straight Arrow Connector 92">
            <a:extLst>
              <a:ext uri="{FF2B5EF4-FFF2-40B4-BE49-F238E27FC236}">
                <a16:creationId xmlns:a16="http://schemas.microsoft.com/office/drawing/2014/main" id="{B30A77D9-C490-E14C-AB4C-F8120DF99AE7}"/>
              </a:ext>
            </a:extLst>
          </p:cNvPr>
          <p:cNvCxnSpPr>
            <a:cxnSpLocks/>
            <a:stCxn id="88" idx="3"/>
            <a:endCxn id="85" idx="7"/>
          </p:cNvCxnSpPr>
          <p:nvPr/>
        </p:nvCxnSpPr>
        <p:spPr>
          <a:xfrm flipH="1">
            <a:off x="5360295" y="2539415"/>
            <a:ext cx="211683" cy="216776"/>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20D50030-4AC2-014A-BBA9-D1EAE40F62E7}"/>
              </a:ext>
            </a:extLst>
          </p:cNvPr>
          <p:cNvCxnSpPr>
            <a:cxnSpLocks/>
            <a:stCxn id="61" idx="5"/>
            <a:endCxn id="76" idx="1"/>
          </p:cNvCxnSpPr>
          <p:nvPr/>
        </p:nvCxnSpPr>
        <p:spPr>
          <a:xfrm>
            <a:off x="3590576" y="2478215"/>
            <a:ext cx="264334" cy="379030"/>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CA82AB53-AB4A-7E45-B653-457FF79EFB3F}"/>
              </a:ext>
            </a:extLst>
          </p:cNvPr>
          <p:cNvCxnSpPr>
            <a:cxnSpLocks/>
          </p:cNvCxnSpPr>
          <p:nvPr/>
        </p:nvCxnSpPr>
        <p:spPr>
          <a:xfrm>
            <a:off x="6982027" y="4685972"/>
            <a:ext cx="468977" cy="0"/>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D2F65911-5CB9-1F49-A864-0DE93AE282C8}"/>
              </a:ext>
            </a:extLst>
          </p:cNvPr>
          <p:cNvSpPr txBox="1"/>
          <p:nvPr/>
        </p:nvSpPr>
        <p:spPr>
          <a:xfrm>
            <a:off x="7451004" y="4560704"/>
            <a:ext cx="1697901" cy="261610"/>
          </a:xfrm>
          <a:prstGeom prst="rect">
            <a:avLst/>
          </a:prstGeom>
          <a:noFill/>
        </p:spPr>
        <p:txBody>
          <a:bodyPr wrap="none" rtlCol="0">
            <a:spAutoFit/>
          </a:bodyPr>
          <a:lstStyle/>
          <a:p>
            <a:r>
              <a:rPr lang="en-US" sz="1100" b="1" dirty="0">
                <a:latin typeface="+mn-lt"/>
              </a:rPr>
              <a:t>Underlay</a:t>
            </a:r>
            <a:r>
              <a:rPr lang="en-US" sz="1100" dirty="0">
                <a:latin typeface="+mn-lt"/>
              </a:rPr>
              <a:t> Inter AS EBGP</a:t>
            </a:r>
          </a:p>
        </p:txBody>
      </p:sp>
      <p:sp>
        <p:nvSpPr>
          <p:cNvPr id="7" name="Freeform 6">
            <a:extLst>
              <a:ext uri="{FF2B5EF4-FFF2-40B4-BE49-F238E27FC236}">
                <a16:creationId xmlns:a16="http://schemas.microsoft.com/office/drawing/2014/main" id="{94394F58-F002-2149-9474-93B7BD4047D9}"/>
              </a:ext>
            </a:extLst>
          </p:cNvPr>
          <p:cNvSpPr/>
          <p:nvPr/>
        </p:nvSpPr>
        <p:spPr>
          <a:xfrm>
            <a:off x="1864519" y="1457325"/>
            <a:ext cx="5607844" cy="496829"/>
          </a:xfrm>
          <a:custGeom>
            <a:avLst/>
            <a:gdLst>
              <a:gd name="connsiteX0" fmla="*/ 0 w 5607844"/>
              <a:gd name="connsiteY0" fmla="*/ 321469 h 496829"/>
              <a:gd name="connsiteX1" fmla="*/ 2214562 w 5607844"/>
              <a:gd name="connsiteY1" fmla="*/ 328613 h 496829"/>
              <a:gd name="connsiteX2" fmla="*/ 3693319 w 5607844"/>
              <a:gd name="connsiteY2" fmla="*/ 235744 h 496829"/>
              <a:gd name="connsiteX3" fmla="*/ 4429125 w 5607844"/>
              <a:gd name="connsiteY3" fmla="*/ 492919 h 496829"/>
              <a:gd name="connsiteX4" fmla="*/ 5607844 w 5607844"/>
              <a:gd name="connsiteY4" fmla="*/ 0 h 496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7844" h="496829">
                <a:moveTo>
                  <a:pt x="0" y="321469"/>
                </a:moveTo>
                <a:cubicBezTo>
                  <a:pt x="799504" y="332184"/>
                  <a:pt x="1599009" y="342900"/>
                  <a:pt x="2214562" y="328613"/>
                </a:cubicBezTo>
                <a:cubicBezTo>
                  <a:pt x="2830115" y="314326"/>
                  <a:pt x="3324225" y="208360"/>
                  <a:pt x="3693319" y="235744"/>
                </a:cubicBezTo>
                <a:cubicBezTo>
                  <a:pt x="4062413" y="263128"/>
                  <a:pt x="4110038" y="532210"/>
                  <a:pt x="4429125" y="492919"/>
                </a:cubicBezTo>
                <a:cubicBezTo>
                  <a:pt x="4748212" y="453628"/>
                  <a:pt x="5178028" y="226814"/>
                  <a:pt x="5607844" y="0"/>
                </a:cubicBezTo>
              </a:path>
            </a:pathLst>
          </a:custGeom>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8" name="Freeform 7">
            <a:extLst>
              <a:ext uri="{FF2B5EF4-FFF2-40B4-BE49-F238E27FC236}">
                <a16:creationId xmlns:a16="http://schemas.microsoft.com/office/drawing/2014/main" id="{3C9D1BD0-372C-1541-BA8B-D52F83060546}"/>
              </a:ext>
            </a:extLst>
          </p:cNvPr>
          <p:cNvSpPr/>
          <p:nvPr/>
        </p:nvSpPr>
        <p:spPr>
          <a:xfrm>
            <a:off x="1885950" y="1864519"/>
            <a:ext cx="5807869" cy="1243354"/>
          </a:xfrm>
          <a:custGeom>
            <a:avLst/>
            <a:gdLst>
              <a:gd name="connsiteX0" fmla="*/ 0 w 5807869"/>
              <a:gd name="connsiteY0" fmla="*/ 0 h 1243354"/>
              <a:gd name="connsiteX1" fmla="*/ 1421606 w 5807869"/>
              <a:gd name="connsiteY1" fmla="*/ 542925 h 1243354"/>
              <a:gd name="connsiteX2" fmla="*/ 1871663 w 5807869"/>
              <a:gd name="connsiteY2" fmla="*/ 1078706 h 1243354"/>
              <a:gd name="connsiteX3" fmla="*/ 2278856 w 5807869"/>
              <a:gd name="connsiteY3" fmla="*/ 1235869 h 1243354"/>
              <a:gd name="connsiteX4" fmla="*/ 3386138 w 5807869"/>
              <a:gd name="connsiteY4" fmla="*/ 1157287 h 1243354"/>
              <a:gd name="connsiteX5" fmla="*/ 3943350 w 5807869"/>
              <a:gd name="connsiteY5" fmla="*/ 642937 h 1243354"/>
              <a:gd name="connsiteX6" fmla="*/ 4600575 w 5807869"/>
              <a:gd name="connsiteY6" fmla="*/ 528637 h 1243354"/>
              <a:gd name="connsiteX7" fmla="*/ 5807869 w 5807869"/>
              <a:gd name="connsiteY7" fmla="*/ 478631 h 1243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07869" h="1243354">
                <a:moveTo>
                  <a:pt x="0" y="0"/>
                </a:moveTo>
                <a:cubicBezTo>
                  <a:pt x="554831" y="181570"/>
                  <a:pt x="1109662" y="363141"/>
                  <a:pt x="1421606" y="542925"/>
                </a:cubicBezTo>
                <a:cubicBezTo>
                  <a:pt x="1733550" y="722709"/>
                  <a:pt x="1728788" y="963215"/>
                  <a:pt x="1871663" y="1078706"/>
                </a:cubicBezTo>
                <a:cubicBezTo>
                  <a:pt x="2014538" y="1194197"/>
                  <a:pt x="2026444" y="1222772"/>
                  <a:pt x="2278856" y="1235869"/>
                </a:cubicBezTo>
                <a:cubicBezTo>
                  <a:pt x="2531269" y="1248966"/>
                  <a:pt x="3108722" y="1256109"/>
                  <a:pt x="3386138" y="1157287"/>
                </a:cubicBezTo>
                <a:cubicBezTo>
                  <a:pt x="3663554" y="1058465"/>
                  <a:pt x="3740944" y="747712"/>
                  <a:pt x="3943350" y="642937"/>
                </a:cubicBezTo>
                <a:cubicBezTo>
                  <a:pt x="4145756" y="538162"/>
                  <a:pt x="4289822" y="556021"/>
                  <a:pt x="4600575" y="528637"/>
                </a:cubicBezTo>
                <a:cubicBezTo>
                  <a:pt x="4911328" y="501253"/>
                  <a:pt x="5359598" y="489942"/>
                  <a:pt x="5807869" y="478631"/>
                </a:cubicBezTo>
              </a:path>
            </a:pathLst>
          </a:custGeom>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90" name="TextBox 89">
            <a:extLst>
              <a:ext uri="{FF2B5EF4-FFF2-40B4-BE49-F238E27FC236}">
                <a16:creationId xmlns:a16="http://schemas.microsoft.com/office/drawing/2014/main" id="{5DCA0291-C111-4647-80C0-07096718050C}"/>
              </a:ext>
            </a:extLst>
          </p:cNvPr>
          <p:cNvSpPr txBox="1"/>
          <p:nvPr/>
        </p:nvSpPr>
        <p:spPr>
          <a:xfrm>
            <a:off x="110214" y="2719885"/>
            <a:ext cx="3096522" cy="1354217"/>
          </a:xfrm>
          <a:prstGeom prst="rect">
            <a:avLst/>
          </a:prstGeom>
          <a:noFill/>
        </p:spPr>
        <p:txBody>
          <a:bodyPr wrap="square" rtlCol="0">
            <a:spAutoFit/>
          </a:bodyPr>
          <a:lstStyle/>
          <a:p>
            <a:r>
              <a:rPr lang="en-US" dirty="0">
                <a:latin typeface="+mn-lt"/>
              </a:rPr>
              <a:t>Peering Agreements</a:t>
            </a:r>
          </a:p>
          <a:p>
            <a:pPr marL="285750" indent="-285750">
              <a:buFont typeface="Arial" panose="020B0604020202020204" pitchFamily="34" charset="0"/>
              <a:buChar char="•"/>
            </a:pPr>
            <a:r>
              <a:rPr lang="en-US" sz="1600" dirty="0">
                <a:latin typeface="+mn-lt"/>
              </a:rPr>
              <a:t>Refer to EID prefixes</a:t>
            </a:r>
          </a:p>
          <a:p>
            <a:pPr marL="285750" indent="-285750">
              <a:buFont typeface="Arial" panose="020B0604020202020204" pitchFamily="34" charset="0"/>
              <a:buChar char="•"/>
            </a:pPr>
            <a:r>
              <a:rPr lang="en-US" sz="1600" dirty="0">
                <a:latin typeface="+mn-lt"/>
              </a:rPr>
              <a:t>Terms of Service</a:t>
            </a:r>
          </a:p>
          <a:p>
            <a:pPr marL="285750" indent="-285750">
              <a:buFont typeface="Arial" panose="020B0604020202020204" pitchFamily="34" charset="0"/>
              <a:buChar char="•"/>
            </a:pPr>
            <a:r>
              <a:rPr lang="en-US" sz="1600" dirty="0">
                <a:latin typeface="+mn-lt"/>
              </a:rPr>
              <a:t>Govern use of all resources in the AS (Over &amp; Under)</a:t>
            </a:r>
          </a:p>
        </p:txBody>
      </p:sp>
    </p:spTree>
    <p:extLst>
      <p:ext uri="{BB962C8B-B14F-4D97-AF65-F5344CB8AC3E}">
        <p14:creationId xmlns:p14="http://schemas.microsoft.com/office/powerpoint/2010/main" val="4245501249"/>
      </p:ext>
    </p:extLst>
  </p:cSld>
  <p:clrMapOvr>
    <a:masterClrMapping/>
  </p:clrMapOvr>
</p:sld>
</file>

<file path=ppt/theme/theme1.xml><?xml version="1.0" encoding="utf-8"?>
<a:theme xmlns:a="http://schemas.openxmlformats.org/drawingml/2006/main" name="Cisco Corporate Template 2017">
  <a:themeElements>
    <a:clrScheme name="Cisco White Template Colors_FINAL">
      <a:dk1>
        <a:srgbClr val="282828"/>
      </a:dk1>
      <a:lt1>
        <a:srgbClr val="005073"/>
      </a:lt1>
      <a:dk2>
        <a:srgbClr val="005073"/>
      </a:dk2>
      <a:lt2>
        <a:srgbClr val="FFFFFF"/>
      </a:lt2>
      <a:accent1>
        <a:srgbClr val="00BCEB"/>
      </a:accent1>
      <a:accent2>
        <a:srgbClr val="6EBE4A"/>
      </a:accent2>
      <a:accent3>
        <a:srgbClr val="005073"/>
      </a:accent3>
      <a:accent4>
        <a:srgbClr val="676767"/>
      </a:accent4>
      <a:accent5>
        <a:srgbClr val="FBAB18"/>
      </a:accent5>
      <a:accent6>
        <a:srgbClr val="E3241B"/>
      </a:accent6>
      <a:hlink>
        <a:srgbClr val="00BCEB"/>
      </a:hlink>
      <a:folHlink>
        <a:srgbClr val="005073"/>
      </a:folHlink>
    </a:clrScheme>
    <a:fontScheme name="CiscoSans True Type">
      <a:majorFont>
        <a:latin typeface="CiscoSansTT ExtraLight"/>
        <a:ea typeface=""/>
        <a:cs typeface=""/>
      </a:majorFont>
      <a:minorFont>
        <a:latin typeface="CiscoSansTT Extra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dirty="0" smtClean="0">
            <a:latin typeface="+mn-lt"/>
          </a:defRPr>
        </a:defPPr>
      </a:lstStyle>
    </a:txDef>
  </a:objectDefaults>
  <a:extraClrSchemeLst/>
  <a:extLst>
    <a:ext uri="{05A4C25C-085E-4340-85A3-A5531E510DB2}">
      <thm15:themeFamily xmlns:thm15="http://schemas.microsoft.com/office/thememl/2012/main" name="Cisco Corporate Template 2017" id="{FFC0580F-7D98-6041-A33C-C73C34996C57}" vid="{BDA9C892-18A3-E24F-ACAE-C4FC49ECE8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65625</TotalTime>
  <Words>3078</Words>
  <Application>Microsoft Macintosh PowerPoint</Application>
  <PresentationFormat>On-screen Show (16:9)</PresentationFormat>
  <Paragraphs>664</Paragraphs>
  <Slides>31</Slides>
  <Notes>16</Notes>
  <HiddenSlides>7</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CiscoSansTT ExtraLight</vt:lpstr>
      <vt:lpstr>Cisco Corporate Template 2017</vt:lpstr>
      <vt:lpstr>LISP Multi-AS Backbones</vt:lpstr>
      <vt:lpstr>Agenda</vt:lpstr>
      <vt:lpstr>Ground Based LISP (GBL) - Reference Topology</vt:lpstr>
      <vt:lpstr>ICAO Federated Network</vt:lpstr>
      <vt:lpstr>ICAO – Existing peering agreements</vt:lpstr>
      <vt:lpstr>ICAO – Uberlay Structure</vt:lpstr>
      <vt:lpstr>ICAO – Uberlay Mapping System Federation</vt:lpstr>
      <vt:lpstr>Multi-AS Uberlay - Federation</vt:lpstr>
      <vt:lpstr>Peering agreements and policies</vt:lpstr>
      <vt:lpstr>Multi-AS Uberlay – Scenarios</vt:lpstr>
      <vt:lpstr>Summary of Requirements</vt:lpstr>
      <vt:lpstr>Next steps</vt:lpstr>
      <vt:lpstr>PowerPoint Presentation</vt:lpstr>
      <vt:lpstr>Background Information</vt:lpstr>
      <vt:lpstr>Drivers for Re-homing EIDs across CSP Uberlay Map Systems</vt:lpstr>
      <vt:lpstr>Requirements for a Federated Mapping System</vt:lpstr>
      <vt:lpstr>Options to Consider</vt:lpstr>
      <vt:lpstr>Concerns</vt:lpstr>
      <vt:lpstr>ICAO – Use Case 1: Air Traffic Control</vt:lpstr>
      <vt:lpstr>ICAO – Use Case 2: Airline Operation Control</vt:lpstr>
      <vt:lpstr>ICAO – Use Case 3: Multi-link</vt:lpstr>
      <vt:lpstr>ICAO – Use Case 4 – Path Preference</vt:lpstr>
      <vt:lpstr>Ground Based LISP (GBL) – Behavior (1)</vt:lpstr>
      <vt:lpstr>Ground Based LISP (GBL) – Behavior (2)</vt:lpstr>
      <vt:lpstr>Per Application Path Preference</vt:lpstr>
      <vt:lpstr>Session Establishment and Subscription</vt:lpstr>
      <vt:lpstr>Optimized Multi-link mobility (1)</vt:lpstr>
      <vt:lpstr>Optimized Multi-link mobility (2)</vt:lpstr>
      <vt:lpstr>ICAO – Existing peering agreements</vt:lpstr>
      <vt:lpstr>ICAO – Uberlay Structure</vt:lpstr>
      <vt:lpstr>ICAO – Uberlay Mapping System Federation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Victor Moreno (vimoreno)</cp:lastModifiedBy>
  <cp:revision>470</cp:revision>
  <dcterms:created xsi:type="dcterms:W3CDTF">2017-09-14T00:15:27Z</dcterms:created>
  <dcterms:modified xsi:type="dcterms:W3CDTF">2021-07-29T06:46:56Z</dcterms:modified>
</cp:coreProperties>
</file>