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4" r:id="rId4"/>
    <p:sldId id="263" r:id="rId5"/>
    <p:sldId id="258" r:id="rId6"/>
    <p:sldId id="259" r:id="rId7"/>
    <p:sldId id="265" r:id="rId8"/>
    <p:sldId id="266" r:id="rId9"/>
    <p:sldId id="267"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0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75BB23-53ED-B946-9522-320CCA8742E8}" type="datetimeFigureOut">
              <a:rPr lang="en-US" smtClean="0"/>
              <a:pPr/>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1452E-B691-C247-A893-EE00A54CFAB8}" type="slidenum">
              <a:rPr lang="en-US" smtClean="0"/>
              <a:pPr/>
              <a:t>‹#›</a:t>
            </a:fld>
            <a:endParaRPr lang="en-US"/>
          </a:p>
        </p:txBody>
      </p:sp>
    </p:spTree>
    <p:extLst>
      <p:ext uri="{BB962C8B-B14F-4D97-AF65-F5344CB8AC3E}">
        <p14:creationId xmlns:p14="http://schemas.microsoft.com/office/powerpoint/2010/main" xmlns="" val="3990836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5BB23-53ED-B946-9522-320CCA8742E8}" type="datetimeFigureOut">
              <a:rPr lang="en-US" smtClean="0"/>
              <a:pPr/>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1452E-B691-C247-A893-EE00A54CFAB8}" type="slidenum">
              <a:rPr lang="en-US" smtClean="0"/>
              <a:pPr/>
              <a:t>‹#›</a:t>
            </a:fld>
            <a:endParaRPr lang="en-US"/>
          </a:p>
        </p:txBody>
      </p:sp>
    </p:spTree>
    <p:extLst>
      <p:ext uri="{BB962C8B-B14F-4D97-AF65-F5344CB8AC3E}">
        <p14:creationId xmlns:p14="http://schemas.microsoft.com/office/powerpoint/2010/main" xmlns="" val="1129833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5BB23-53ED-B946-9522-320CCA8742E8}" type="datetimeFigureOut">
              <a:rPr lang="en-US" smtClean="0"/>
              <a:pPr/>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1452E-B691-C247-A893-EE00A54CFAB8}" type="slidenum">
              <a:rPr lang="en-US" smtClean="0"/>
              <a:pPr/>
              <a:t>‹#›</a:t>
            </a:fld>
            <a:endParaRPr lang="en-US"/>
          </a:p>
        </p:txBody>
      </p:sp>
    </p:spTree>
    <p:extLst>
      <p:ext uri="{BB962C8B-B14F-4D97-AF65-F5344CB8AC3E}">
        <p14:creationId xmlns:p14="http://schemas.microsoft.com/office/powerpoint/2010/main" xmlns="" val="344940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5BB23-53ED-B946-9522-320CCA8742E8}" type="datetimeFigureOut">
              <a:rPr lang="en-US" smtClean="0"/>
              <a:pPr/>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1452E-B691-C247-A893-EE00A54CFAB8}" type="slidenum">
              <a:rPr lang="en-US" smtClean="0"/>
              <a:pPr/>
              <a:t>‹#›</a:t>
            </a:fld>
            <a:endParaRPr lang="en-US"/>
          </a:p>
        </p:txBody>
      </p:sp>
    </p:spTree>
    <p:extLst>
      <p:ext uri="{BB962C8B-B14F-4D97-AF65-F5344CB8AC3E}">
        <p14:creationId xmlns:p14="http://schemas.microsoft.com/office/powerpoint/2010/main" xmlns="" val="3099982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75BB23-53ED-B946-9522-320CCA8742E8}" type="datetimeFigureOut">
              <a:rPr lang="en-US" smtClean="0"/>
              <a:pPr/>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1452E-B691-C247-A893-EE00A54CFAB8}" type="slidenum">
              <a:rPr lang="en-US" smtClean="0"/>
              <a:pPr/>
              <a:t>‹#›</a:t>
            </a:fld>
            <a:endParaRPr lang="en-US"/>
          </a:p>
        </p:txBody>
      </p:sp>
    </p:spTree>
    <p:extLst>
      <p:ext uri="{BB962C8B-B14F-4D97-AF65-F5344CB8AC3E}">
        <p14:creationId xmlns:p14="http://schemas.microsoft.com/office/powerpoint/2010/main" xmlns="" val="2702787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75BB23-53ED-B946-9522-320CCA8742E8}" type="datetimeFigureOut">
              <a:rPr lang="en-US" smtClean="0"/>
              <a:pPr/>
              <a:t>10/21/2013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31452E-B691-C247-A893-EE00A54CFAB8}" type="slidenum">
              <a:rPr lang="en-US" smtClean="0"/>
              <a:pPr/>
              <a:t>‹#›</a:t>
            </a:fld>
            <a:endParaRPr lang="en-US"/>
          </a:p>
        </p:txBody>
      </p:sp>
    </p:spTree>
    <p:extLst>
      <p:ext uri="{BB962C8B-B14F-4D97-AF65-F5344CB8AC3E}">
        <p14:creationId xmlns:p14="http://schemas.microsoft.com/office/powerpoint/2010/main" xmlns="" val="1392596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75BB23-53ED-B946-9522-320CCA8742E8}" type="datetimeFigureOut">
              <a:rPr lang="en-US" smtClean="0"/>
              <a:pPr/>
              <a:t>10/21/2013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31452E-B691-C247-A893-EE00A54CFAB8}" type="slidenum">
              <a:rPr lang="en-US" smtClean="0"/>
              <a:pPr/>
              <a:t>‹#›</a:t>
            </a:fld>
            <a:endParaRPr lang="en-US"/>
          </a:p>
        </p:txBody>
      </p:sp>
    </p:spTree>
    <p:extLst>
      <p:ext uri="{BB962C8B-B14F-4D97-AF65-F5344CB8AC3E}">
        <p14:creationId xmlns:p14="http://schemas.microsoft.com/office/powerpoint/2010/main" xmlns="" val="3545780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75BB23-53ED-B946-9522-320CCA8742E8}" type="datetimeFigureOut">
              <a:rPr lang="en-US" smtClean="0"/>
              <a:pPr/>
              <a:t>10/21/2013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31452E-B691-C247-A893-EE00A54CFAB8}" type="slidenum">
              <a:rPr lang="en-US" smtClean="0"/>
              <a:pPr/>
              <a:t>‹#›</a:t>
            </a:fld>
            <a:endParaRPr lang="en-US"/>
          </a:p>
        </p:txBody>
      </p:sp>
    </p:spTree>
    <p:extLst>
      <p:ext uri="{BB962C8B-B14F-4D97-AF65-F5344CB8AC3E}">
        <p14:creationId xmlns:p14="http://schemas.microsoft.com/office/powerpoint/2010/main" xmlns="" val="4088011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5BB23-53ED-B946-9522-320CCA8742E8}" type="datetimeFigureOut">
              <a:rPr lang="en-US" smtClean="0"/>
              <a:pPr/>
              <a:t>10/21/2013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31452E-B691-C247-A893-EE00A54CFAB8}" type="slidenum">
              <a:rPr lang="en-US" smtClean="0"/>
              <a:pPr/>
              <a:t>‹#›</a:t>
            </a:fld>
            <a:endParaRPr lang="en-US"/>
          </a:p>
        </p:txBody>
      </p:sp>
    </p:spTree>
    <p:extLst>
      <p:ext uri="{BB962C8B-B14F-4D97-AF65-F5344CB8AC3E}">
        <p14:creationId xmlns:p14="http://schemas.microsoft.com/office/powerpoint/2010/main" xmlns="" val="1602174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75BB23-53ED-B946-9522-320CCA8742E8}" type="datetimeFigureOut">
              <a:rPr lang="en-US" smtClean="0"/>
              <a:pPr/>
              <a:t>10/21/2013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31452E-B691-C247-A893-EE00A54CFAB8}" type="slidenum">
              <a:rPr lang="en-US" smtClean="0"/>
              <a:pPr/>
              <a:t>‹#›</a:t>
            </a:fld>
            <a:endParaRPr lang="en-US"/>
          </a:p>
        </p:txBody>
      </p:sp>
    </p:spTree>
    <p:extLst>
      <p:ext uri="{BB962C8B-B14F-4D97-AF65-F5344CB8AC3E}">
        <p14:creationId xmlns:p14="http://schemas.microsoft.com/office/powerpoint/2010/main" xmlns="" val="16020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75BB23-53ED-B946-9522-320CCA8742E8}" type="datetimeFigureOut">
              <a:rPr lang="en-US" smtClean="0"/>
              <a:pPr/>
              <a:t>10/21/2013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31452E-B691-C247-A893-EE00A54CFAB8}" type="slidenum">
              <a:rPr lang="en-US" smtClean="0"/>
              <a:pPr/>
              <a:t>‹#›</a:t>
            </a:fld>
            <a:endParaRPr lang="en-US"/>
          </a:p>
        </p:txBody>
      </p:sp>
    </p:spTree>
    <p:extLst>
      <p:ext uri="{BB962C8B-B14F-4D97-AF65-F5344CB8AC3E}">
        <p14:creationId xmlns:p14="http://schemas.microsoft.com/office/powerpoint/2010/main" xmlns="" val="259006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5BB23-53ED-B946-9522-320CCA8742E8}" type="datetimeFigureOut">
              <a:rPr lang="en-US" smtClean="0"/>
              <a:pPr/>
              <a:t>10/21/2013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31452E-B691-C247-A893-EE00A54CFAB8}" type="slidenum">
              <a:rPr lang="en-US" smtClean="0"/>
              <a:pPr/>
              <a:t>‹#›</a:t>
            </a:fld>
            <a:endParaRPr lang="en-US"/>
          </a:p>
        </p:txBody>
      </p:sp>
    </p:spTree>
    <p:extLst>
      <p:ext uri="{BB962C8B-B14F-4D97-AF65-F5344CB8AC3E}">
        <p14:creationId xmlns:p14="http://schemas.microsoft.com/office/powerpoint/2010/main" xmlns="" val="1243414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MIF Charter Discussion</a:t>
            </a:r>
            <a:endParaRPr lang="en-US" dirty="0"/>
          </a:p>
        </p:txBody>
      </p:sp>
      <p:sp>
        <p:nvSpPr>
          <p:cNvPr id="3" name="Subtitle 2"/>
          <p:cNvSpPr>
            <a:spLocks noGrp="1"/>
          </p:cNvSpPr>
          <p:nvPr>
            <p:ph type="subTitle" idx="1"/>
          </p:nvPr>
        </p:nvSpPr>
        <p:spPr/>
        <p:txBody>
          <a:bodyPr/>
          <a:lstStyle/>
          <a:p>
            <a:r>
              <a:rPr lang="en-US" dirty="0" smtClean="0"/>
              <a:t>Teleconference</a:t>
            </a:r>
          </a:p>
          <a:p>
            <a:r>
              <a:rPr lang="en-US" dirty="0" smtClean="0"/>
              <a:t>Oct 21, 2013</a:t>
            </a:r>
            <a:endParaRPr lang="en-US" dirty="0"/>
          </a:p>
        </p:txBody>
      </p:sp>
    </p:spTree>
    <p:extLst>
      <p:ext uri="{BB962C8B-B14F-4D97-AF65-F5344CB8AC3E}">
        <p14:creationId xmlns:p14="http://schemas.microsoft.com/office/powerpoint/2010/main" xmlns="" val="2035792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IETF 88</a:t>
            </a:r>
            <a:r>
              <a:rPr lang="en-US" baseline="30000" dirty="0" smtClean="0"/>
              <a:t>th</a:t>
            </a:r>
            <a:r>
              <a:rPr lang="en-US" dirty="0" smtClean="0"/>
              <a:t> WG Meeting to achieve </a:t>
            </a:r>
            <a:r>
              <a:rPr lang="en-US" dirty="0" err="1" smtClean="0"/>
              <a:t>concensus</a:t>
            </a:r>
            <a:r>
              <a:rPr lang="en-US" dirty="0" smtClean="0"/>
              <a:t> </a:t>
            </a:r>
          </a:p>
          <a:p>
            <a:endParaRPr lang="en-US" dirty="0"/>
          </a:p>
          <a:p>
            <a:r>
              <a:rPr lang="en-US" dirty="0" smtClean="0"/>
              <a:t>Thoughts?</a:t>
            </a:r>
            <a:endParaRPr lang="en-US" dirty="0"/>
          </a:p>
        </p:txBody>
      </p:sp>
    </p:spTree>
    <p:extLst>
      <p:ext uri="{BB962C8B-B14F-4D97-AF65-F5344CB8AC3E}">
        <p14:creationId xmlns:p14="http://schemas.microsoft.com/office/powerpoint/2010/main" xmlns="" val="2587438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pPr marL="514350" indent="-514350">
              <a:buAutoNum type="arabicParenR"/>
            </a:pPr>
            <a:r>
              <a:rPr lang="en-US" altLang="zh-CN" sz="3000" dirty="0" smtClean="0"/>
              <a:t>IESG recommend that MIF charter needs external review</a:t>
            </a:r>
          </a:p>
          <a:p>
            <a:pPr marL="514350" indent="-514350">
              <a:buAutoNum type="arabicParenR"/>
            </a:pPr>
            <a:r>
              <a:rPr lang="en-US" sz="3000" dirty="0" smtClean="0"/>
              <a:t>We discuss </a:t>
            </a:r>
            <a:r>
              <a:rPr lang="en-US" sz="3000" dirty="0" err="1" smtClean="0"/>
              <a:t>teleconf</a:t>
            </a:r>
            <a:r>
              <a:rPr lang="en-US" sz="3000" dirty="0" smtClean="0"/>
              <a:t> today, then IETF 88</a:t>
            </a:r>
            <a:r>
              <a:rPr lang="en-US" sz="3000" baseline="30000" dirty="0" smtClean="0"/>
              <a:t>th</a:t>
            </a:r>
            <a:r>
              <a:rPr lang="en-US" sz="3000" dirty="0" smtClean="0"/>
              <a:t> meeting WG </a:t>
            </a:r>
            <a:r>
              <a:rPr lang="en-US" sz="3000" dirty="0" err="1" smtClean="0"/>
              <a:t>concensus</a:t>
            </a:r>
            <a:r>
              <a:rPr lang="en-US" sz="3000" dirty="0" smtClean="0"/>
              <a:t> discussion</a:t>
            </a:r>
          </a:p>
          <a:p>
            <a:pPr marL="514350" indent="-514350">
              <a:buAutoNum type="arabicParenR"/>
            </a:pPr>
            <a:endParaRPr lang="en-US" sz="3000" dirty="0" smtClean="0"/>
          </a:p>
          <a:p>
            <a:pPr marL="514350" indent="-514350">
              <a:buAutoNum type="arabicParenR"/>
            </a:pPr>
            <a:endParaRPr lang="en-US" sz="3000" dirty="0"/>
          </a:p>
        </p:txBody>
      </p:sp>
    </p:spTree>
    <p:extLst>
      <p:ext uri="{BB962C8B-B14F-4D97-AF65-F5344CB8AC3E}">
        <p14:creationId xmlns:p14="http://schemas.microsoft.com/office/powerpoint/2010/main" xmlns="" val="2344600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MIF Arch</a:t>
            </a:r>
            <a:endParaRPr lang="en-US" dirty="0"/>
          </a:p>
        </p:txBody>
      </p:sp>
      <p:sp>
        <p:nvSpPr>
          <p:cNvPr id="3" name="Content Placeholder 2"/>
          <p:cNvSpPr>
            <a:spLocks noGrp="1"/>
          </p:cNvSpPr>
          <p:nvPr>
            <p:ph idx="1"/>
          </p:nvPr>
        </p:nvSpPr>
        <p:spPr/>
        <p:txBody>
          <a:bodyPr>
            <a:normAutofit/>
          </a:bodyPr>
          <a:lstStyle/>
          <a:p>
            <a:pPr>
              <a:buNone/>
            </a:pPr>
            <a:r>
              <a:rPr lang="en-US" dirty="0" smtClean="0"/>
              <a:t>1)	</a:t>
            </a:r>
            <a:r>
              <a:rPr lang="en-US" altLang="zh-CN" b="1" dirty="0" smtClean="0"/>
              <a:t> </a:t>
            </a:r>
            <a:r>
              <a:rPr lang="en-US" altLang="zh-CN" sz="3000" dirty="0" smtClean="0"/>
              <a:t>Architecture document, defining consistent approach, recommended practices and requirements for possible protocol changes to</a:t>
            </a:r>
            <a:endParaRPr lang="en-US" sz="3000" dirty="0"/>
          </a:p>
        </p:txBody>
      </p:sp>
    </p:spTree>
    <p:extLst>
      <p:ext uri="{BB962C8B-B14F-4D97-AF65-F5344CB8AC3E}">
        <p14:creationId xmlns:p14="http://schemas.microsoft.com/office/powerpoint/2010/main" xmlns="" val="2344600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MIF Arch </a:t>
            </a:r>
            <a:r>
              <a:rPr lang="en-US" dirty="0" err="1" smtClean="0"/>
              <a:t>followup</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2) Handling sets of network configuration objects by nodes, attached to  multiple networks: a solution could include a set of requirements for  changes to protocols used to provide configuration information. For example:</a:t>
            </a:r>
          </a:p>
          <a:p>
            <a:pPr lvl="1">
              <a:buNone/>
            </a:pPr>
            <a:r>
              <a:rPr lang="en-US" dirty="0" smtClean="0"/>
              <a:t>	- Requirements for DHCPv6 options, Neighbor Discovery options etc. to communicate association of the objects with particular provisioning domains</a:t>
            </a:r>
          </a:p>
          <a:p>
            <a:pPr lvl="1">
              <a:buNone/>
            </a:pPr>
            <a:r>
              <a:rPr lang="en-US" dirty="0" smtClean="0"/>
              <a:t>	- Best practices for nodes how to group the configuration objects into sets and use them for network connectivity</a:t>
            </a:r>
          </a:p>
        </p:txBody>
      </p:sp>
    </p:spTree>
    <p:extLst>
      <p:ext uri="{BB962C8B-B14F-4D97-AF65-F5344CB8AC3E}">
        <p14:creationId xmlns:p14="http://schemas.microsoft.com/office/powerpoint/2010/main" xmlns="" val="2344600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MIF API</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altLang="zh-CN" dirty="0" smtClean="0"/>
              <a:t>3)	MIF API: While no changes are </a:t>
            </a:r>
            <a:r>
              <a:rPr lang="en-US" altLang="zh-CN" b="1" dirty="0" smtClean="0"/>
              <a:t>required</a:t>
            </a:r>
            <a:r>
              <a:rPr lang="en-US" altLang="zh-CN" dirty="0" smtClean="0"/>
              <a:t> for applications to run on multiple interface hosts, a new API could provide additional services to applications running on hosts attached to multiple provisioning domains. For instance, these services could assist advanced applications in having greater control over first-hop, source address and/or DNS. </a:t>
            </a:r>
            <a:r>
              <a:rPr lang="en-US" altLang="zh-CN" b="1" dirty="0" smtClean="0"/>
              <a:t>selection, interface and other network configuration elements selection.</a:t>
            </a:r>
            <a:r>
              <a:rPr lang="en-US" altLang="zh-CN" dirty="0" smtClean="0"/>
              <a:t> This API will be defined as an abstract interface specification, i.e., specific details about mapping to operating system primitives or programming language will be left out.</a:t>
            </a:r>
            <a:endParaRPr lang="en-US" dirty="0"/>
          </a:p>
        </p:txBody>
      </p:sp>
    </p:spTree>
    <p:extLst>
      <p:ext uri="{BB962C8B-B14F-4D97-AF65-F5344CB8AC3E}">
        <p14:creationId xmlns:p14="http://schemas.microsoft.com/office/powerpoint/2010/main" xmlns="" val="2666948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MIF API session continuity</a:t>
            </a:r>
            <a:endParaRPr lang="en-US" dirty="0"/>
          </a:p>
        </p:txBody>
      </p:sp>
      <p:sp>
        <p:nvSpPr>
          <p:cNvPr id="3" name="Content Placeholder 2"/>
          <p:cNvSpPr>
            <a:spLocks noGrp="1"/>
          </p:cNvSpPr>
          <p:nvPr>
            <p:ph idx="1"/>
          </p:nvPr>
        </p:nvSpPr>
        <p:spPr/>
        <p:txBody>
          <a:bodyPr>
            <a:normAutofit/>
          </a:bodyPr>
          <a:lstStyle/>
          <a:p>
            <a:pPr>
              <a:buNone/>
            </a:pPr>
            <a:r>
              <a:rPr lang="en-US" dirty="0" smtClean="0"/>
              <a:t>4)	There are several classes of applications that would desire session continuity in the presence of changing connectivity and multiple attachments. An informational document will recommend some basic steps that applications can follow in order to maintain session continuity to improve user experience by using the aforementioned MIF API interfaces.</a:t>
            </a:r>
            <a:endParaRPr lang="en-US" dirty="0"/>
          </a:p>
        </p:txBody>
      </p:sp>
    </p:spTree>
    <p:extLst>
      <p:ext uri="{BB962C8B-B14F-4D97-AF65-F5344CB8AC3E}">
        <p14:creationId xmlns:p14="http://schemas.microsoft.com/office/powerpoint/2010/main" xmlns="" val="195715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interface environment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5)	 </a:t>
            </a:r>
            <a:r>
              <a:rPr lang="en-US" altLang="zh-CN" dirty="0" smtClean="0"/>
              <a:t>The interface selection in </a:t>
            </a:r>
            <a:r>
              <a:rPr lang="en-US" altLang="zh-CN" dirty="0" smtClean="0"/>
              <a:t>a multi-interface </a:t>
            </a:r>
            <a:r>
              <a:rPr lang="en-US" altLang="zh-CN" dirty="0" smtClean="0"/>
              <a:t>environment is exclusive, only one interface can be used. </a:t>
            </a:r>
            <a:r>
              <a:rPr lang="en-US" altLang="zh-CN" dirty="0" smtClean="0"/>
              <a:t>When a </a:t>
            </a:r>
            <a:r>
              <a:rPr lang="en-US" altLang="zh-CN" dirty="0" smtClean="0"/>
              <a:t>host sticks to a failed interface, users have to be asked to make </a:t>
            </a:r>
            <a:r>
              <a:rPr lang="en-US" altLang="zh-CN" dirty="0" smtClean="0"/>
              <a:t>manual intervention </a:t>
            </a:r>
            <a:r>
              <a:rPr lang="en-US" altLang="zh-CN" dirty="0" smtClean="0"/>
              <a:t>to recover the connection.  </a:t>
            </a:r>
            <a:r>
              <a:rPr lang="en-US" altLang="zh-CN" dirty="0" smtClean="0"/>
              <a:t>A mechanism </a:t>
            </a:r>
            <a:r>
              <a:rPr lang="en-US" altLang="zh-CN" dirty="0" smtClean="0"/>
              <a:t>making the interface selection with automatic fallback </a:t>
            </a:r>
            <a:r>
              <a:rPr lang="en-US" altLang="zh-CN" dirty="0" smtClean="0"/>
              <a:t>capability could </a:t>
            </a:r>
            <a:r>
              <a:rPr lang="en-US" altLang="zh-CN" dirty="0" smtClean="0"/>
              <a:t>achieve the smoother selection process by using some </a:t>
            </a:r>
            <a:r>
              <a:rPr lang="en-US" altLang="zh-CN" dirty="0" err="1" smtClean="0"/>
              <a:t>heuristical</a:t>
            </a:r>
            <a:r>
              <a:rPr lang="en-US" altLang="zh-CN" dirty="0" smtClean="0"/>
              <a:t> information</a:t>
            </a:r>
            <a:r>
              <a:rPr lang="en-US" altLang="zh-CN" dirty="0" smtClean="0"/>
              <a:t>.</a:t>
            </a:r>
            <a:r>
              <a:rPr lang="en-US" dirty="0" smtClean="0"/>
              <a:t>.</a:t>
            </a:r>
            <a:endParaRPr lang="en-US" dirty="0"/>
          </a:p>
        </p:txBody>
      </p:sp>
    </p:spTree>
    <p:extLst>
      <p:ext uri="{BB962C8B-B14F-4D97-AF65-F5344CB8AC3E}">
        <p14:creationId xmlns:p14="http://schemas.microsoft.com/office/powerpoint/2010/main" xmlns="" val="195715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Front part</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dirty="0" smtClean="0"/>
              <a:t>Nodes attached to multiple networks may encounter problems due to</a:t>
            </a:r>
          </a:p>
          <a:p>
            <a:pPr>
              <a:buNone/>
            </a:pPr>
            <a:r>
              <a:rPr lang="en-US" dirty="0" smtClean="0"/>
              <a:t> conflict of the networks configuration  and/or simultaneous use of</a:t>
            </a:r>
          </a:p>
          <a:p>
            <a:pPr>
              <a:buNone/>
            </a:pPr>
            <a:r>
              <a:rPr lang="en-US" dirty="0" smtClean="0"/>
              <a:t> the multiple available networks. This can happen over multiple </a:t>
            </a:r>
          </a:p>
          <a:p>
            <a:pPr>
              <a:buNone/>
            </a:pPr>
            <a:r>
              <a:rPr lang="en-US" dirty="0" smtClean="0"/>
              <a:t> physical network interfaces, a combination of physical and virtual</a:t>
            </a:r>
          </a:p>
          <a:p>
            <a:pPr>
              <a:buNone/>
            </a:pPr>
            <a:r>
              <a:rPr lang="en-US" dirty="0" smtClean="0"/>
              <a:t> interfaces (VPNs or tunnels), or even indirectly through multiple </a:t>
            </a:r>
          </a:p>
          <a:p>
            <a:pPr>
              <a:buNone/>
            </a:pPr>
            <a:r>
              <a:rPr lang="en-US" dirty="0" smtClean="0"/>
              <a:t> default routers being on the same link. For instance, current laptops</a:t>
            </a:r>
          </a:p>
          <a:p>
            <a:pPr>
              <a:buNone/>
            </a:pPr>
            <a:r>
              <a:rPr lang="en-US" dirty="0" smtClean="0"/>
              <a:t> and </a:t>
            </a:r>
            <a:r>
              <a:rPr lang="en-US" dirty="0" err="1" smtClean="0"/>
              <a:t>smartphones</a:t>
            </a:r>
            <a:r>
              <a:rPr lang="en-US" dirty="0" smtClean="0"/>
              <a:t> typically have multiple access network interfaces.</a:t>
            </a:r>
          </a:p>
          <a:p>
            <a:pPr>
              <a:buNone/>
            </a:pPr>
            <a:r>
              <a:rPr lang="en-US" dirty="0" smtClean="0"/>
              <a:t> </a:t>
            </a:r>
          </a:p>
          <a:p>
            <a:pPr>
              <a:buNone/>
            </a:pPr>
            <a:r>
              <a:rPr lang="en-US" dirty="0" smtClean="0"/>
              <a:t> The MIF problem statement document [RFC6418] enumerate the problems</a:t>
            </a:r>
          </a:p>
          <a:p>
            <a:pPr>
              <a:buNone/>
            </a:pPr>
            <a:r>
              <a:rPr lang="en-US" dirty="0" smtClean="0"/>
              <a:t> into 3 categories</a:t>
            </a:r>
          </a:p>
          <a:p>
            <a:pPr>
              <a:buNone/>
            </a:pPr>
            <a:r>
              <a:rPr lang="en-US" dirty="0" smtClean="0"/>
              <a:t> 1.  Lack of consistent and distinctive management of configuration</a:t>
            </a:r>
          </a:p>
          <a:p>
            <a:pPr>
              <a:buNone/>
            </a:pPr>
            <a:r>
              <a:rPr lang="en-US" dirty="0" smtClean="0"/>
              <a:t>     elements, associated with different networks.</a:t>
            </a:r>
          </a:p>
          <a:p>
            <a:pPr>
              <a:buNone/>
            </a:pPr>
            <a:endParaRPr lang="en-US" dirty="0" smtClean="0"/>
          </a:p>
          <a:p>
            <a:pPr>
              <a:buNone/>
            </a:pPr>
            <a:r>
              <a:rPr lang="en-US" dirty="0" smtClean="0"/>
              <a:t> 2.  Inappropriate mixed use of configuration elements, associated</a:t>
            </a:r>
          </a:p>
          <a:p>
            <a:pPr>
              <a:buNone/>
            </a:pPr>
            <a:r>
              <a:rPr lang="en-US" dirty="0" smtClean="0"/>
              <a:t>     with different networks, in the course of a particular network</a:t>
            </a:r>
          </a:p>
          <a:p>
            <a:pPr>
              <a:buNone/>
            </a:pPr>
            <a:r>
              <a:rPr lang="en-US" dirty="0" smtClean="0"/>
              <a:t>     activity / connection.</a:t>
            </a:r>
          </a:p>
          <a:p>
            <a:pPr>
              <a:buNone/>
            </a:pPr>
            <a:endParaRPr lang="en-US" dirty="0" smtClean="0"/>
          </a:p>
          <a:p>
            <a:pPr>
              <a:buNone/>
            </a:pPr>
            <a:r>
              <a:rPr lang="en-US" dirty="0" smtClean="0"/>
              <a:t> 3.  Use of a particular network, not consistent with the intent of</a:t>
            </a:r>
          </a:p>
          <a:p>
            <a:pPr>
              <a:buNone/>
            </a:pPr>
            <a:r>
              <a:rPr lang="en-US" dirty="0" smtClean="0"/>
              <a:t>     the scenario / involved parties, leading to connectivity failure</a:t>
            </a:r>
          </a:p>
          <a:p>
            <a:pPr>
              <a:buNone/>
            </a:pPr>
            <a:r>
              <a:rPr lang="en-US" dirty="0" smtClean="0"/>
              <a:t>     and / or other undesired consequences.</a:t>
            </a:r>
          </a:p>
          <a:p>
            <a:pPr>
              <a:buNone/>
            </a:pPr>
            <a:r>
              <a:rPr lang="en-US" dirty="0" smtClean="0"/>
              <a:t> </a:t>
            </a:r>
          </a:p>
          <a:p>
            <a:pPr>
              <a:buNone/>
            </a:pPr>
            <a:r>
              <a:rPr lang="en-US" dirty="0" smtClean="0"/>
              <a:t> A number of operating systems have implemented various techniques </a:t>
            </a:r>
          </a:p>
          <a:p>
            <a:pPr>
              <a:buNone/>
            </a:pPr>
            <a:r>
              <a:rPr lang="en-US" dirty="0" smtClean="0"/>
              <a:t> ([RFC6419])to deal with attachments to multiple networks. Some devices </a:t>
            </a:r>
          </a:p>
          <a:p>
            <a:pPr>
              <a:buNone/>
            </a:pPr>
            <a:r>
              <a:rPr lang="en-US" dirty="0" smtClean="0"/>
              <a:t> employ only one interface at a time and some allow per-host </a:t>
            </a:r>
          </a:p>
          <a:p>
            <a:pPr>
              <a:buNone/>
            </a:pPr>
            <a:r>
              <a:rPr lang="en-US" dirty="0" smtClean="0"/>
              <a:t> configuration of preferences between the interfaces but still use just</a:t>
            </a:r>
          </a:p>
          <a:p>
            <a:pPr>
              <a:buNone/>
            </a:pPr>
            <a:r>
              <a:rPr lang="en-US" dirty="0" smtClean="0"/>
              <a:t> one at a time. Other systems allow per-application preferences or </a:t>
            </a:r>
          </a:p>
          <a:p>
            <a:pPr>
              <a:buNone/>
            </a:pPr>
            <a:r>
              <a:rPr lang="en-US" dirty="0" smtClean="0"/>
              <a:t> implement sophisticated policy managers that can be configured by users</a:t>
            </a:r>
          </a:p>
          <a:p>
            <a:pPr>
              <a:buNone/>
            </a:pPr>
            <a:r>
              <a:rPr lang="en-US" dirty="0" smtClean="0"/>
              <a:t> or controlled externally. In many cases the issues may still appear. </a:t>
            </a:r>
          </a:p>
          <a:p>
            <a:pPr>
              <a:buNone/>
            </a:pPr>
            <a:r>
              <a:rPr lang="en-US" dirty="0" smtClean="0"/>
              <a:t> </a:t>
            </a:r>
          </a:p>
          <a:p>
            <a:pPr>
              <a:buNone/>
            </a:pPr>
            <a:endParaRPr lang="en-US" dirty="0" smtClean="0"/>
          </a:p>
          <a:p>
            <a:pPr>
              <a:buNone/>
            </a:pPr>
            <a:r>
              <a:rPr lang="en-US" dirty="0" smtClean="0"/>
              <a:t> The purpose of the MIF working group is to describe the architecture </a:t>
            </a:r>
          </a:p>
          <a:p>
            <a:pPr>
              <a:buNone/>
            </a:pPr>
            <a:r>
              <a:rPr lang="en-US" dirty="0" smtClean="0"/>
              <a:t> attaching to multiple provisioning domains.  The group shall also analyze</a:t>
            </a:r>
          </a:p>
          <a:p>
            <a:pPr>
              <a:buNone/>
            </a:pPr>
            <a:r>
              <a:rPr lang="en-US" dirty="0" smtClean="0"/>
              <a:t> that applications will be influenced by these existing mechanisms. </a:t>
            </a:r>
          </a:p>
          <a:p>
            <a:pPr>
              <a:buNone/>
            </a:pPr>
            <a:r>
              <a:rPr lang="en-US" dirty="0" smtClean="0"/>
              <a:t> The WG shall employ and refer to existing IETF work in this area, </a:t>
            </a:r>
          </a:p>
          <a:p>
            <a:pPr>
              <a:buNone/>
            </a:pPr>
            <a:r>
              <a:rPr lang="en-US" dirty="0" smtClean="0"/>
              <a:t> including, for instance, strong/weak models (RFC 1122), address selection</a:t>
            </a:r>
          </a:p>
          <a:p>
            <a:pPr>
              <a:buNone/>
            </a:pPr>
            <a:r>
              <a:rPr lang="en-US" dirty="0" smtClean="0"/>
              <a:t> (RFC 3484), ICE and other mechanisms higher layers can use for address </a:t>
            </a:r>
          </a:p>
          <a:p>
            <a:pPr>
              <a:buNone/>
            </a:pPr>
            <a:r>
              <a:rPr lang="en-US" dirty="0" smtClean="0"/>
              <a:t> selection, DHCP mechanisms, Router Advertisement mechanisms, and DNS </a:t>
            </a:r>
          </a:p>
          <a:p>
            <a:pPr>
              <a:buNone/>
            </a:pPr>
            <a:r>
              <a:rPr lang="en-US" dirty="0" smtClean="0"/>
              <a:t> recommendations.</a:t>
            </a:r>
            <a:endParaRPr lang="en-US" dirty="0"/>
          </a:p>
        </p:txBody>
      </p:sp>
    </p:spTree>
    <p:extLst>
      <p:ext uri="{BB962C8B-B14F-4D97-AF65-F5344CB8AC3E}">
        <p14:creationId xmlns:p14="http://schemas.microsoft.com/office/powerpoint/2010/main" xmlns="" val="195715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Ending part</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Network discovery and selection on lower layers as defined by RFC 5113</a:t>
            </a:r>
          </a:p>
          <a:p>
            <a:pPr>
              <a:buNone/>
            </a:pPr>
            <a:r>
              <a:rPr lang="en-US" dirty="0" smtClean="0"/>
              <a:t> is out of scope. With the exception of support for additional DHCP</a:t>
            </a:r>
          </a:p>
          <a:p>
            <a:pPr>
              <a:buNone/>
            </a:pPr>
            <a:r>
              <a:rPr lang="en-US" dirty="0" smtClean="0"/>
              <a:t> options in DHCP servers, group shall not assume any software beyond</a:t>
            </a:r>
          </a:p>
          <a:p>
            <a:pPr>
              <a:buNone/>
            </a:pPr>
            <a:r>
              <a:rPr lang="en-US" dirty="0" smtClean="0"/>
              <a:t> basic IP protocol support on its peers or in network nodes. No work</a:t>
            </a:r>
          </a:p>
          <a:p>
            <a:pPr>
              <a:buNone/>
            </a:pPr>
            <a:r>
              <a:rPr lang="en-US" dirty="0" smtClean="0"/>
              <a:t> will be done to enable traffic flows to move from one interface to</a:t>
            </a:r>
          </a:p>
          <a:p>
            <a:pPr>
              <a:buNone/>
            </a:pPr>
            <a:r>
              <a:rPr lang="en-US" dirty="0" smtClean="0"/>
              <a:t> another. The group recognizes existing work on mechanisms that require</a:t>
            </a:r>
          </a:p>
          <a:p>
            <a:pPr>
              <a:buNone/>
            </a:pPr>
            <a:r>
              <a:rPr lang="en-US" dirty="0" smtClean="0"/>
              <a:t> peer or network support for moving traffic flows such as RFC 5206, RFC</a:t>
            </a:r>
          </a:p>
          <a:p>
            <a:pPr>
              <a:buNone/>
            </a:pPr>
            <a:r>
              <a:rPr lang="en-US" dirty="0" smtClean="0"/>
              <a:t> 4980 and the use of multiple care-of addresses in Mobile IPv6. This</a:t>
            </a:r>
          </a:p>
          <a:p>
            <a:pPr>
              <a:buNone/>
            </a:pPr>
            <a:r>
              <a:rPr lang="en-US" dirty="0" smtClean="0"/>
              <a:t> group does not work on or impact such mechanisms.</a:t>
            </a:r>
          </a:p>
          <a:p>
            <a:pPr>
              <a:buNone/>
            </a:pPr>
            <a:endParaRPr lang="en-US" dirty="0" smtClean="0"/>
          </a:p>
          <a:p>
            <a:pPr>
              <a:buNone/>
            </a:pPr>
            <a:r>
              <a:rPr lang="en-US" dirty="0" smtClean="0"/>
              <a:t> Future work in this area requires </a:t>
            </a:r>
            <a:r>
              <a:rPr lang="en-US" dirty="0" err="1" smtClean="0"/>
              <a:t>rechartering</a:t>
            </a:r>
            <a:r>
              <a:rPr lang="en-US" dirty="0" smtClean="0"/>
              <a:t> the working group or</a:t>
            </a:r>
          </a:p>
          <a:p>
            <a:pPr>
              <a:buNone/>
            </a:pPr>
            <a:r>
              <a:rPr lang="en-US" dirty="0" smtClean="0"/>
              <a:t> asking other, specialized working groups (such as DHC or 6MAN) to deal</a:t>
            </a:r>
          </a:p>
          <a:p>
            <a:pPr>
              <a:buNone/>
            </a:pPr>
            <a:r>
              <a:rPr lang="en-US" dirty="0" smtClean="0"/>
              <a:t> with specific issues.</a:t>
            </a:r>
            <a:endParaRPr lang="en-US" dirty="0"/>
          </a:p>
        </p:txBody>
      </p:sp>
    </p:spTree>
    <p:extLst>
      <p:ext uri="{BB962C8B-B14F-4D97-AF65-F5344CB8AC3E}">
        <p14:creationId xmlns:p14="http://schemas.microsoft.com/office/powerpoint/2010/main" xmlns="" val="195715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125</TotalTime>
  <Words>577</Words>
  <Application>Microsoft Office PowerPoint</Application>
  <PresentationFormat>全屏显示(4:3)</PresentationFormat>
  <Paragraphs>75</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Theme</vt:lpstr>
      <vt:lpstr>MIF Charter Discussion</vt:lpstr>
      <vt:lpstr>Background</vt:lpstr>
      <vt:lpstr>MIF Arch</vt:lpstr>
      <vt:lpstr>MIF Arch followup</vt:lpstr>
      <vt:lpstr>MIF API</vt:lpstr>
      <vt:lpstr>MIF API session continuity</vt:lpstr>
      <vt:lpstr>Multiple interface environment</vt:lpstr>
      <vt:lpstr>Front part</vt:lpstr>
      <vt:lpstr>Ending part</vt:lpstr>
      <vt:lpstr>Next Steps</vt:lpstr>
    </vt:vector>
  </TitlesOfParts>
  <Company>Painless Security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MIF Architecture Design Team</dc:title>
  <dc:creator>Margaret Wasserman</dc:creator>
  <cp:lastModifiedBy>邓辉</cp:lastModifiedBy>
  <cp:revision>14</cp:revision>
  <dcterms:created xsi:type="dcterms:W3CDTF">2013-05-28T13:41:19Z</dcterms:created>
  <dcterms:modified xsi:type="dcterms:W3CDTF">2013-10-21T11:12:37Z</dcterms:modified>
</cp:coreProperties>
</file>