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75" r:id="rId6"/>
    <p:sldId id="286" r:id="rId7"/>
    <p:sldId id="287"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61" autoAdjust="0"/>
  </p:normalViewPr>
  <p:slideViewPr>
    <p:cSldViewPr>
      <p:cViewPr varScale="1">
        <p:scale>
          <a:sx n="122" d="100"/>
          <a:sy n="122" d="100"/>
        </p:scale>
        <p:origin x="211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B2ABF85C-CCB0-44F3-84E8-EF37D675D819}" type="datetimeFigureOut">
              <a:rPr lang="en-US"/>
              <a:pPr/>
              <a:t>10/23/2025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7474DBA-FBA7-4CCB-9B1A-C49F34361C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87474DBA-FBA7-4CCB-9B1A-C49F34361C6E}" type="slidenum">
              <a:rPr lang="en-US" altLang="en-US" smtClean="0"/>
              <a:pPr/>
              <a:t>1</a:t>
            </a:fld>
            <a:endParaRPr lang="en-US" altLang="en-US"/>
          </a:p>
        </p:txBody>
      </p:sp>
    </p:spTree>
    <p:extLst>
      <p:ext uri="{BB962C8B-B14F-4D97-AF65-F5344CB8AC3E}">
        <p14:creationId xmlns:p14="http://schemas.microsoft.com/office/powerpoint/2010/main" val="294564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a simple use case: a STAMP test packet encapsulated in the MPLS using IP/UDP. When the LSP works correctly, the Session-Reflector receives the Packet, as shown in the left diagram. Assume that the LSP is terminated on the Node B (right diagram). The control plane looks at the STAMP packet with IP/UDP headers. The STAMP packet will be dropped if the IP DA is IPv4 loopback or IPv6 Dummy range. But if the IP DA is one of the addresses associated with the Session-Reflector, the STAMP packet may be forwarded by the Node B. In other words, MPLS OAM packets may be leaked into the IP network.</a:t>
            </a:r>
          </a:p>
        </p:txBody>
      </p:sp>
      <p:sp>
        <p:nvSpPr>
          <p:cNvPr id="4" name="Slide Number Placeholder 3"/>
          <p:cNvSpPr>
            <a:spLocks noGrp="1"/>
          </p:cNvSpPr>
          <p:nvPr>
            <p:ph type="sldNum" sz="quarter" idx="5"/>
          </p:nvPr>
        </p:nvSpPr>
        <p:spPr/>
        <p:txBody>
          <a:bodyPr/>
          <a:lstStyle/>
          <a:p>
            <a:fld id="{87474DBA-FBA7-4CCB-9B1A-C49F34361C6E}" type="slidenum">
              <a:rPr lang="en-US" altLang="en-US" smtClean="0"/>
              <a:pPr/>
              <a:t>4</a:t>
            </a:fld>
            <a:endParaRPr lang="en-US" altLang="en-US"/>
          </a:p>
        </p:txBody>
      </p:sp>
    </p:spTree>
    <p:extLst>
      <p:ext uri="{BB962C8B-B14F-4D97-AF65-F5344CB8AC3E}">
        <p14:creationId xmlns:p14="http://schemas.microsoft.com/office/powerpoint/2010/main" val="1475162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DD6A0F1-1773-4648-B198-64BBBEEE4DD8}"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BE3394A-8E4B-4EAC-86BA-8874E5E6A3F1}"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594D48A-3AD6-4F89-9755-D8183EAFC1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7032918-B78D-48D3-9023-2B83025287DE}"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2446CC4-61A1-48C1-B991-1A9C6F90F2E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D7934869-47B3-446D-9398-05667BA90B02}"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8A7E6B67-C374-4F14-A9F9-315B828896B3}"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A5A0B32-BF88-409A-84F2-E3978B071007}"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0D9D039E-9502-4272-9236-2B6E0B59EB0B}"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206176AD-A57D-413D-B800-7FACBACAC10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0D63111-250F-46E3-818F-8DCD03F55A40}"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47F72B67-43D5-416D-B713-27780031DA9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685800"/>
            <a:ext cx="7772400" cy="2914650"/>
          </a:xfrm>
        </p:spPr>
        <p:txBody>
          <a:bodyPr/>
          <a:lstStyle/>
          <a:p>
            <a:pPr eaLnBrk="1" hangingPunct="1"/>
            <a:r>
              <a:rPr lang="en-US" sz="4000" dirty="0"/>
              <a:t>STAMP over MPLS LSP</a:t>
            </a:r>
            <a:br>
              <a:rPr lang="en-US" sz="4000" b="1" dirty="0"/>
            </a:br>
            <a:br>
              <a:rPr lang="en-US" altLang="en-US" sz="4000" dirty="0"/>
            </a:br>
            <a:r>
              <a:rPr lang="en-US" sz="2400" dirty="0">
                <a:latin typeface="Courier New" panose="02070309020205020404" pitchFamily="49" charset="0"/>
                <a:cs typeface="Courier New" panose="02070309020205020404" pitchFamily="49" charset="0"/>
              </a:rPr>
              <a:t> </a:t>
            </a:r>
            <a:r>
              <a:rPr lang="en-US" sz="2400" dirty="0"/>
              <a:t>draft-</a:t>
            </a:r>
            <a:r>
              <a:rPr lang="en-US" sz="2400" dirty="0" err="1"/>
              <a:t>mirsky</a:t>
            </a:r>
            <a:r>
              <a:rPr lang="en-US" sz="2400" dirty="0"/>
              <a:t>-</a:t>
            </a:r>
            <a:r>
              <a:rPr lang="en-US" sz="2400" dirty="0" err="1"/>
              <a:t>mpls</a:t>
            </a:r>
            <a:r>
              <a:rPr lang="en-US" sz="2400" dirty="0"/>
              <a:t>-stamp</a:t>
            </a:r>
            <a:br>
              <a:rPr lang="en-US" sz="2400" b="1" dirty="0"/>
            </a:br>
            <a:endParaRPr lang="en-US" altLang="en-US" sz="2400" dirty="0"/>
          </a:p>
        </p:txBody>
      </p:sp>
      <p:sp>
        <p:nvSpPr>
          <p:cNvPr id="3075" name="Rectangle 3"/>
          <p:cNvSpPr>
            <a:spLocks noGrp="1" noChangeArrowheads="1"/>
          </p:cNvSpPr>
          <p:nvPr>
            <p:ph type="subTitle" idx="1"/>
          </p:nvPr>
        </p:nvSpPr>
        <p:spPr>
          <a:xfrm>
            <a:off x="1371600" y="4495800"/>
            <a:ext cx="6400800" cy="1905000"/>
          </a:xfrm>
        </p:spPr>
        <p:txBody>
          <a:bodyPr/>
          <a:lstStyle/>
          <a:p>
            <a:pPr algn="r"/>
            <a:r>
              <a:rPr lang="en-US" sz="1800" dirty="0">
                <a:cs typeface="Courier New" panose="02070309020205020404" pitchFamily="49" charset="0"/>
              </a:rPr>
              <a:t>Greg Mirsky (Ericsson)</a:t>
            </a:r>
          </a:p>
          <a:p>
            <a:pPr algn="r"/>
            <a:r>
              <a:rPr lang="en-US" sz="1800" dirty="0">
                <a:cs typeface="Courier New" panose="02070309020205020404" pitchFamily="49" charset="0"/>
              </a:rPr>
              <a:t>Li Zhang (Huawei Technologies)</a:t>
            </a:r>
          </a:p>
          <a:p>
            <a:pPr algn="r"/>
            <a:r>
              <a:rPr lang="en-US" sz="1800" dirty="0">
                <a:cs typeface="Courier New" panose="02070309020205020404" pitchFamily="49" charset="0"/>
              </a:rPr>
              <a:t>Loa Andersson (Bronze Dragon Consulting)</a:t>
            </a:r>
            <a:endParaRPr lang="en-US" altLang="zh-CN" sz="1600" dirty="0">
              <a:ea typeface="SimSun" pitchFamily="2" charset="-122"/>
            </a:endParaRPr>
          </a:p>
          <a:p>
            <a:pPr algn="l" eaLnBrk="1" hangingPunct="1"/>
            <a:endParaRPr lang="en-US" altLang="zh-CN" sz="1600" dirty="0">
              <a:ea typeface="SimSun" pitchFamily="2" charset="-122"/>
            </a:endParaRPr>
          </a:p>
          <a:p>
            <a:pPr algn="l" eaLnBrk="1" hangingPunct="1"/>
            <a:endParaRPr lang="en-US" altLang="zh-CN" sz="1600" dirty="0">
              <a:ea typeface="SimSun" pitchFamily="2" charset="-122"/>
            </a:endParaRPr>
          </a:p>
          <a:p>
            <a:pPr algn="r" eaLnBrk="1" hangingPunct="1"/>
            <a:r>
              <a:rPr lang="en-US" altLang="zh-CN" sz="1600" dirty="0">
                <a:ea typeface="SimSun" pitchFamily="2" charset="-122"/>
              </a:rPr>
              <a:t>IETF-124,  Nov, 2025</a:t>
            </a:r>
            <a:endParaRPr lang="en-US" altLang="en-US" sz="1600" dirty="0">
              <a:ea typeface="SimSun"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z="3200" dirty="0"/>
              <a:t>Simple Two-way Active Measurement Protocol</a:t>
            </a:r>
          </a:p>
        </p:txBody>
      </p:sp>
      <p:sp>
        <p:nvSpPr>
          <p:cNvPr id="4099" name="Content Placeholder 2"/>
          <p:cNvSpPr>
            <a:spLocks noGrp="1"/>
          </p:cNvSpPr>
          <p:nvPr>
            <p:ph idx="1"/>
          </p:nvPr>
        </p:nvSpPr>
        <p:spPr>
          <a:xfrm>
            <a:off x="381000" y="1600200"/>
            <a:ext cx="8229600" cy="4495800"/>
          </a:xfrm>
        </p:spPr>
        <p:txBody>
          <a:bodyPr/>
          <a:lstStyle/>
          <a:p>
            <a:r>
              <a:rPr lang="en-US" sz="2000" dirty="0"/>
              <a:t>RFC 8762 “Simple Two-Way Active Measurement Protocol” and RFC 8972 “Simple Two-Way Active Measurement Protocol Optional Extensions” defined the baseline protocol and several extensions (e.g., Extra Padding, Direct Loss Measurement, Timestamp Source Reporting, Follow-up Telemetry).</a:t>
            </a:r>
          </a:p>
          <a:p>
            <a:r>
              <a:rPr lang="en-US" sz="2000" dirty="0"/>
              <a:t>The protocol supports measurements of packet delay, packet loss, and detection of packet duplication and re-ordering.</a:t>
            </a:r>
          </a:p>
          <a:p>
            <a:r>
              <a:rPr lang="en-US" sz="2000" dirty="0"/>
              <a:t>Actors – Session-Sender and Session-Reflector.</a:t>
            </a:r>
          </a:p>
          <a:p>
            <a:r>
              <a:rPr lang="en-US" sz="2000" dirty="0"/>
              <a:t>Mechanism – echo request, echo reply.</a:t>
            </a:r>
          </a:p>
          <a:p>
            <a:pPr lvl="1">
              <a:buNone/>
            </a:pPr>
            <a:endParaRPr lang="en-US" sz="2000" dirty="0"/>
          </a:p>
          <a:p>
            <a:pPr lvl="1">
              <a:buNone/>
            </a:pPr>
            <a:endParaRPr lang="en-US" sz="2000" dirty="0"/>
          </a:p>
          <a:p>
            <a:pPr>
              <a:buNone/>
            </a:pPr>
            <a:endParaRPr lang="en-US" altLang="en-US" sz="2000" dirty="0"/>
          </a:p>
        </p:txBody>
      </p:sp>
      <p:sp>
        <p:nvSpPr>
          <p:cNvPr id="2" name="Slide Number Placeholder 1">
            <a:extLst>
              <a:ext uri="{FF2B5EF4-FFF2-40B4-BE49-F238E27FC236}">
                <a16:creationId xmlns:a16="http://schemas.microsoft.com/office/drawing/2014/main" id="{61F9A72E-269C-1155-7C09-FB1C1AD8075E}"/>
              </a:ext>
            </a:extLst>
          </p:cNvPr>
          <p:cNvSpPr>
            <a:spLocks noGrp="1"/>
          </p:cNvSpPr>
          <p:nvPr>
            <p:ph type="sldNum" sz="quarter" idx="12"/>
          </p:nvPr>
        </p:nvSpPr>
        <p:spPr>
          <a:xfrm>
            <a:off x="6858000" y="6278562"/>
            <a:ext cx="2133600" cy="476250"/>
          </a:xfrm>
        </p:spPr>
        <p:txBody>
          <a:bodyPr/>
          <a:lstStyle/>
          <a:p>
            <a:fld id="{D7032918-B78D-48D3-9023-2B83025287DE}" type="slidenum">
              <a:rPr lang="en-US" altLang="en-US" smtClean="0"/>
              <a:pPr/>
              <a:t>2</a:t>
            </a:fld>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7519" y="381000"/>
            <a:ext cx="7724481" cy="914400"/>
          </a:xfrm>
        </p:spPr>
        <p:txBody>
          <a:bodyPr anchor="b">
            <a:normAutofit/>
          </a:bodyPr>
          <a:lstStyle/>
          <a:p>
            <a:r>
              <a:rPr lang="en-US" sz="3200" dirty="0"/>
              <a:t>STAMP in MPLS</a:t>
            </a:r>
          </a:p>
        </p:txBody>
      </p:sp>
      <p:sp>
        <p:nvSpPr>
          <p:cNvPr id="17" name="Content Placeholder 2"/>
          <p:cNvSpPr>
            <a:spLocks noGrp="1"/>
          </p:cNvSpPr>
          <p:nvPr>
            <p:ph idx="1"/>
          </p:nvPr>
        </p:nvSpPr>
        <p:spPr>
          <a:xfrm>
            <a:off x="657518" y="1600200"/>
            <a:ext cx="8029281" cy="4381108"/>
          </a:xfrm>
        </p:spPr>
        <p:txBody>
          <a:bodyPr anchor="t">
            <a:normAutofit/>
          </a:bodyPr>
          <a:lstStyle/>
          <a:p>
            <a:pPr>
              <a:lnSpc>
                <a:spcPct val="90000"/>
              </a:lnSpc>
            </a:pPr>
            <a:r>
              <a:rPr lang="en-US" sz="2000" dirty="0"/>
              <a:t>Use LSP Ping to bootstrap a STAMP test session</a:t>
            </a:r>
          </a:p>
          <a:p>
            <a:pPr lvl="1">
              <a:lnSpc>
                <a:spcPct val="90000"/>
              </a:lnSpc>
            </a:pPr>
            <a:r>
              <a:rPr lang="en-US" sz="2000" dirty="0"/>
              <a:t> Communicate STAMP Session ID and Destination UDP port number – 862 is recommended; a number from the Dynamic port numbers range - optional</a:t>
            </a:r>
          </a:p>
          <a:p>
            <a:pPr lvl="1">
              <a:lnSpc>
                <a:spcPct val="90000"/>
              </a:lnSpc>
            </a:pPr>
            <a:endParaRPr lang="en-US" sz="2000" dirty="0"/>
          </a:p>
          <a:p>
            <a:pPr>
              <a:lnSpc>
                <a:spcPct val="90000"/>
              </a:lnSpc>
            </a:pPr>
            <a:r>
              <a:rPr lang="en-US" sz="2000" dirty="0"/>
              <a:t>Use IP/UDP encapsulation:</a:t>
            </a:r>
          </a:p>
          <a:p>
            <a:pPr lvl="1">
              <a:lnSpc>
                <a:spcPct val="90000"/>
              </a:lnSpc>
            </a:pPr>
            <a:r>
              <a:rPr lang="en-US" sz="2000" dirty="0"/>
              <a:t>Destination IP address:</a:t>
            </a:r>
          </a:p>
          <a:p>
            <a:pPr lvl="2">
              <a:lnSpc>
                <a:spcPct val="90000"/>
              </a:lnSpc>
            </a:pPr>
            <a:r>
              <a:rPr lang="en-US" sz="2000" dirty="0"/>
              <a:t>From 127/8 range for IPv4</a:t>
            </a:r>
          </a:p>
          <a:p>
            <a:pPr lvl="2">
              <a:lnSpc>
                <a:spcPct val="90000"/>
              </a:lnSpc>
            </a:pPr>
            <a:r>
              <a:rPr lang="en-US" sz="2000" dirty="0"/>
              <a:t>From Dummy IPv6 range (see draft-ietf-mpls-p2mp-bfd)</a:t>
            </a:r>
          </a:p>
          <a:p>
            <a:pPr lvl="1">
              <a:lnSpc>
                <a:spcPct val="90000"/>
              </a:lnSpc>
            </a:pPr>
            <a:r>
              <a:rPr lang="en-US" sz="2000" dirty="0"/>
              <a:t>Destination UDP port number – see above</a:t>
            </a:r>
          </a:p>
          <a:p>
            <a:pPr lvl="1">
              <a:lnSpc>
                <a:spcPct val="90000"/>
              </a:lnSpc>
            </a:pPr>
            <a:r>
              <a:rPr lang="en-US" sz="2000" dirty="0"/>
              <a:t>TTL/Hop count – 255</a:t>
            </a:r>
          </a:p>
          <a:p>
            <a:pPr marL="0" indent="0">
              <a:lnSpc>
                <a:spcPct val="90000"/>
              </a:lnSpc>
              <a:buNone/>
            </a:pPr>
            <a:endParaRPr lang="en-US" sz="2000" dirty="0"/>
          </a:p>
          <a:p>
            <a:pPr>
              <a:lnSpc>
                <a:spcPct val="90000"/>
              </a:lnSpc>
              <a:buNone/>
            </a:pPr>
            <a:endParaRPr lang="en-US" sz="2000" dirty="0"/>
          </a:p>
          <a:p>
            <a:pPr lvl="1">
              <a:lnSpc>
                <a:spcPct val="90000"/>
              </a:lnSpc>
              <a:buNone/>
            </a:pPr>
            <a:endParaRPr lang="en-US" sz="2000" dirty="0"/>
          </a:p>
          <a:p>
            <a:pPr lvl="1">
              <a:lnSpc>
                <a:spcPct val="90000"/>
              </a:lnSpc>
              <a:buNone/>
            </a:pPr>
            <a:endParaRPr lang="en-US" sz="2000" dirty="0"/>
          </a:p>
          <a:p>
            <a:pPr>
              <a:lnSpc>
                <a:spcPct val="90000"/>
              </a:lnSpc>
              <a:buNone/>
            </a:pPr>
            <a:endParaRPr lang="en-US" altLang="en-US" sz="2000" dirty="0"/>
          </a:p>
        </p:txBody>
      </p:sp>
      <p:sp>
        <p:nvSpPr>
          <p:cNvPr id="3" name="Slide Number Placeholder 2">
            <a:extLst>
              <a:ext uri="{FF2B5EF4-FFF2-40B4-BE49-F238E27FC236}">
                <a16:creationId xmlns:a16="http://schemas.microsoft.com/office/drawing/2014/main" id="{880E67CC-0694-4F43-FECD-E8DA63D4B85B}"/>
              </a:ext>
            </a:extLst>
          </p:cNvPr>
          <p:cNvSpPr>
            <a:spLocks noGrp="1"/>
          </p:cNvSpPr>
          <p:nvPr>
            <p:ph type="sldNum" sz="quarter" idx="12"/>
          </p:nvPr>
        </p:nvSpPr>
        <p:spPr>
          <a:xfrm>
            <a:off x="6457950" y="6356350"/>
            <a:ext cx="2057400" cy="365125"/>
          </a:xfrm>
        </p:spPr>
        <p:txBody>
          <a:bodyPr>
            <a:normAutofit/>
          </a:bodyPr>
          <a:lstStyle/>
          <a:p>
            <a:pPr>
              <a:spcAft>
                <a:spcPts val="600"/>
              </a:spcAft>
            </a:pPr>
            <a:fld id="{D7032918-B78D-48D3-9023-2B83025287DE}" type="slidenum">
              <a:rPr lang="en-US" altLang="en-US" smtClean="0"/>
              <a:pPr>
                <a:spcAft>
                  <a:spcPts val="600"/>
                </a:spcAft>
              </a:pPr>
              <a:t>3</a:t>
            </a:fld>
            <a:endParaRPr lang="en-US" altLang="en-US"/>
          </a:p>
        </p:txBody>
      </p:sp>
      <p:grpSp>
        <p:nvGrpSpPr>
          <p:cNvPr id="22" name="Group 21">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768" y="6737718"/>
            <a:ext cx="9155399" cy="123363"/>
            <a:chOff x="-5025" y="6737718"/>
            <a:chExt cx="12207200" cy="123363"/>
          </a:xfrm>
        </p:grpSpPr>
        <p:sp>
          <p:nvSpPr>
            <p:cNvPr id="23" name="Rectangle 22">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60189C6-DAF7-A67F-8531-35A7580202A1}"/>
              </a:ext>
            </a:extLst>
          </p:cNvPr>
          <p:cNvSpPr>
            <a:spLocks noGrp="1"/>
          </p:cNvSpPr>
          <p:nvPr>
            <p:ph type="sldNum" sz="quarter" idx="12"/>
          </p:nvPr>
        </p:nvSpPr>
        <p:spPr/>
        <p:txBody>
          <a:bodyPr/>
          <a:lstStyle/>
          <a:p>
            <a:fld id="{D7032918-B78D-48D3-9023-2B83025287DE}" type="slidenum">
              <a:rPr lang="en-US" altLang="en-US" smtClean="0"/>
              <a:pPr/>
              <a:t>4</a:t>
            </a:fld>
            <a:endParaRPr lang="en-US" altLang="en-US"/>
          </a:p>
        </p:txBody>
      </p:sp>
      <p:pic>
        <p:nvPicPr>
          <p:cNvPr id="5" name="Obrázek 2">
            <a:extLst>
              <a:ext uri="{FF2B5EF4-FFF2-40B4-BE49-F238E27FC236}">
                <a16:creationId xmlns:a16="http://schemas.microsoft.com/office/drawing/2014/main" id="{17B8DBB3-C5BA-9EE0-5697-B6E6914D7BDB}"/>
              </a:ext>
            </a:extLst>
          </p:cNvPr>
          <p:cNvPicPr>
            <a:picLocks noChangeAspect="1"/>
          </p:cNvPicPr>
          <p:nvPr/>
        </p:nvPicPr>
        <p:blipFill>
          <a:blip r:embed="rId3"/>
          <a:stretch/>
        </p:blipFill>
        <p:spPr>
          <a:xfrm>
            <a:off x="2244804" y="502057"/>
            <a:ext cx="609599" cy="708103"/>
          </a:xfrm>
          <a:prstGeom prst="rect">
            <a:avLst/>
          </a:prstGeom>
        </p:spPr>
      </p:pic>
      <p:pic>
        <p:nvPicPr>
          <p:cNvPr id="6" name="Obrázek 2">
            <a:extLst>
              <a:ext uri="{FF2B5EF4-FFF2-40B4-BE49-F238E27FC236}">
                <a16:creationId xmlns:a16="http://schemas.microsoft.com/office/drawing/2014/main" id="{FE1AFB99-F827-2918-3937-36219C85687A}"/>
              </a:ext>
            </a:extLst>
          </p:cNvPr>
          <p:cNvPicPr>
            <a:picLocks noChangeAspect="1"/>
          </p:cNvPicPr>
          <p:nvPr/>
        </p:nvPicPr>
        <p:blipFill>
          <a:blip r:embed="rId3"/>
          <a:stretch/>
        </p:blipFill>
        <p:spPr>
          <a:xfrm>
            <a:off x="2162969" y="5419095"/>
            <a:ext cx="609599" cy="708103"/>
          </a:xfrm>
          <a:prstGeom prst="rect">
            <a:avLst/>
          </a:prstGeom>
        </p:spPr>
      </p:pic>
      <p:pic>
        <p:nvPicPr>
          <p:cNvPr id="7" name="Obrázek 2">
            <a:extLst>
              <a:ext uri="{FF2B5EF4-FFF2-40B4-BE49-F238E27FC236}">
                <a16:creationId xmlns:a16="http://schemas.microsoft.com/office/drawing/2014/main" id="{90F21A6A-E8B6-6B05-9A93-15E360FCD19C}"/>
              </a:ext>
            </a:extLst>
          </p:cNvPr>
          <p:cNvPicPr>
            <a:picLocks noChangeAspect="1"/>
          </p:cNvPicPr>
          <p:nvPr/>
        </p:nvPicPr>
        <p:blipFill>
          <a:blip r:embed="rId3"/>
          <a:stretch/>
        </p:blipFill>
        <p:spPr>
          <a:xfrm>
            <a:off x="949404" y="1930220"/>
            <a:ext cx="609599" cy="708103"/>
          </a:xfrm>
          <a:prstGeom prst="rect">
            <a:avLst/>
          </a:prstGeom>
        </p:spPr>
      </p:pic>
      <p:pic>
        <p:nvPicPr>
          <p:cNvPr id="8" name="Obrázek 2">
            <a:extLst>
              <a:ext uri="{FF2B5EF4-FFF2-40B4-BE49-F238E27FC236}">
                <a16:creationId xmlns:a16="http://schemas.microsoft.com/office/drawing/2014/main" id="{25247322-FEE7-F58D-815E-79D73E95865B}"/>
              </a:ext>
            </a:extLst>
          </p:cNvPr>
          <p:cNvPicPr>
            <a:picLocks noChangeAspect="1"/>
          </p:cNvPicPr>
          <p:nvPr/>
        </p:nvPicPr>
        <p:blipFill>
          <a:blip r:embed="rId3"/>
          <a:stretch/>
        </p:blipFill>
        <p:spPr>
          <a:xfrm>
            <a:off x="3540204" y="1930220"/>
            <a:ext cx="609599" cy="708103"/>
          </a:xfrm>
          <a:prstGeom prst="rect">
            <a:avLst/>
          </a:prstGeom>
        </p:spPr>
      </p:pic>
      <p:pic>
        <p:nvPicPr>
          <p:cNvPr id="9" name="Obrázek 2">
            <a:extLst>
              <a:ext uri="{FF2B5EF4-FFF2-40B4-BE49-F238E27FC236}">
                <a16:creationId xmlns:a16="http://schemas.microsoft.com/office/drawing/2014/main" id="{6D27FDFB-8110-A1D5-D716-18258E2852D3}"/>
              </a:ext>
            </a:extLst>
          </p:cNvPr>
          <p:cNvPicPr>
            <a:picLocks noChangeAspect="1"/>
          </p:cNvPicPr>
          <p:nvPr/>
        </p:nvPicPr>
        <p:blipFill>
          <a:blip r:embed="rId3"/>
          <a:stretch/>
        </p:blipFill>
        <p:spPr>
          <a:xfrm>
            <a:off x="983019" y="4075320"/>
            <a:ext cx="609599" cy="708103"/>
          </a:xfrm>
          <a:prstGeom prst="rect">
            <a:avLst/>
          </a:prstGeom>
        </p:spPr>
      </p:pic>
      <p:pic>
        <p:nvPicPr>
          <p:cNvPr id="10" name="Obrázek 2">
            <a:extLst>
              <a:ext uri="{FF2B5EF4-FFF2-40B4-BE49-F238E27FC236}">
                <a16:creationId xmlns:a16="http://schemas.microsoft.com/office/drawing/2014/main" id="{FE70D3E3-3F5E-6DD4-5290-3B142C8C95C0}"/>
              </a:ext>
            </a:extLst>
          </p:cNvPr>
          <p:cNvPicPr>
            <a:picLocks noChangeAspect="1"/>
          </p:cNvPicPr>
          <p:nvPr/>
        </p:nvPicPr>
        <p:blipFill>
          <a:blip r:embed="rId3"/>
          <a:stretch/>
        </p:blipFill>
        <p:spPr>
          <a:xfrm>
            <a:off x="3540204" y="4075320"/>
            <a:ext cx="609599" cy="708103"/>
          </a:xfrm>
          <a:prstGeom prst="rect">
            <a:avLst/>
          </a:prstGeom>
        </p:spPr>
      </p:pic>
      <p:sp>
        <p:nvSpPr>
          <p:cNvPr id="11" name="Title 1">
            <a:extLst>
              <a:ext uri="{FF2B5EF4-FFF2-40B4-BE49-F238E27FC236}">
                <a16:creationId xmlns:a16="http://schemas.microsoft.com/office/drawing/2014/main" id="{F0C00681-AD7B-79F9-AE45-1BB2A45F534B}"/>
              </a:ext>
            </a:extLst>
          </p:cNvPr>
          <p:cNvSpPr txBox="1">
            <a:spLocks/>
          </p:cNvSpPr>
          <p:nvPr/>
        </p:nvSpPr>
        <p:spPr bwMode="auto">
          <a:xfrm>
            <a:off x="244703" y="621423"/>
            <a:ext cx="1752451" cy="365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r>
              <a:rPr lang="en-US" sz="1600" kern="0" dirty="0"/>
              <a:t>Session-Sender</a:t>
            </a:r>
          </a:p>
        </p:txBody>
      </p:sp>
      <p:sp>
        <p:nvSpPr>
          <p:cNvPr id="12" name="Title 1">
            <a:extLst>
              <a:ext uri="{FF2B5EF4-FFF2-40B4-BE49-F238E27FC236}">
                <a16:creationId xmlns:a16="http://schemas.microsoft.com/office/drawing/2014/main" id="{61E061AA-4915-8118-C0A5-EA3823091A1A}"/>
              </a:ext>
            </a:extLst>
          </p:cNvPr>
          <p:cNvSpPr txBox="1">
            <a:spLocks/>
          </p:cNvSpPr>
          <p:nvPr/>
        </p:nvSpPr>
        <p:spPr bwMode="auto">
          <a:xfrm>
            <a:off x="377977" y="5694136"/>
            <a:ext cx="1752451" cy="365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fontScale="925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r>
              <a:rPr lang="en-US" sz="1600" kern="0" dirty="0"/>
              <a:t>Session-Reflector</a:t>
            </a:r>
          </a:p>
        </p:txBody>
      </p:sp>
      <p:cxnSp>
        <p:nvCxnSpPr>
          <p:cNvPr id="13" name="Straight Connector 12">
            <a:extLst>
              <a:ext uri="{FF2B5EF4-FFF2-40B4-BE49-F238E27FC236}">
                <a16:creationId xmlns:a16="http://schemas.microsoft.com/office/drawing/2014/main" id="{D47061D5-326D-0C82-FB97-4D39115D68E2}"/>
              </a:ext>
            </a:extLst>
          </p:cNvPr>
          <p:cNvCxnSpPr>
            <a:cxnSpLocks/>
          </p:cNvCxnSpPr>
          <p:nvPr/>
        </p:nvCxnSpPr>
        <p:spPr>
          <a:xfrm flipH="1">
            <a:off x="1406604" y="1008433"/>
            <a:ext cx="838200" cy="988151"/>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381C191-8A49-4A02-8881-2920E1191DC7}"/>
              </a:ext>
            </a:extLst>
          </p:cNvPr>
          <p:cNvCxnSpPr>
            <a:cxnSpLocks/>
          </p:cNvCxnSpPr>
          <p:nvPr/>
        </p:nvCxnSpPr>
        <p:spPr>
          <a:xfrm flipH="1">
            <a:off x="2758000" y="4609953"/>
            <a:ext cx="838200" cy="988151"/>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34B1865-F7DF-F717-0935-4161A3D7D54F}"/>
              </a:ext>
            </a:extLst>
          </p:cNvPr>
          <p:cNvCxnSpPr>
            <a:cxnSpLocks/>
            <a:endCxn id="9" idx="0"/>
          </p:cNvCxnSpPr>
          <p:nvPr/>
        </p:nvCxnSpPr>
        <p:spPr>
          <a:xfrm>
            <a:off x="1275493" y="2638323"/>
            <a:ext cx="12326" cy="1436997"/>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35F2B91-71CF-9471-11AC-C26A22876395}"/>
              </a:ext>
            </a:extLst>
          </p:cNvPr>
          <p:cNvCxnSpPr>
            <a:cxnSpLocks/>
          </p:cNvCxnSpPr>
          <p:nvPr/>
        </p:nvCxnSpPr>
        <p:spPr>
          <a:xfrm>
            <a:off x="3838840" y="2638322"/>
            <a:ext cx="12326" cy="1436997"/>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88F2FAD-DF34-04B8-CCC6-2B0167F791F9}"/>
              </a:ext>
            </a:extLst>
          </p:cNvPr>
          <p:cNvCxnSpPr>
            <a:cxnSpLocks/>
          </p:cNvCxnSpPr>
          <p:nvPr/>
        </p:nvCxnSpPr>
        <p:spPr>
          <a:xfrm>
            <a:off x="1451145" y="4777452"/>
            <a:ext cx="753252" cy="764279"/>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3462E1C-EDF2-9EFA-6B16-F6D6318E3F33}"/>
              </a:ext>
            </a:extLst>
          </p:cNvPr>
          <p:cNvCxnSpPr>
            <a:cxnSpLocks/>
          </p:cNvCxnSpPr>
          <p:nvPr/>
        </p:nvCxnSpPr>
        <p:spPr>
          <a:xfrm>
            <a:off x="2829718" y="1084928"/>
            <a:ext cx="862885" cy="881642"/>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221FDDED-0F4E-B9C3-8C19-4BFCD1FC3ACE}"/>
              </a:ext>
            </a:extLst>
          </p:cNvPr>
          <p:cNvSpPr/>
          <p:nvPr/>
        </p:nvSpPr>
        <p:spPr>
          <a:xfrm>
            <a:off x="3758724" y="276279"/>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MPLS</a:t>
            </a:r>
          </a:p>
        </p:txBody>
      </p:sp>
      <p:sp>
        <p:nvSpPr>
          <p:cNvPr id="31" name="Rectangle 30">
            <a:extLst>
              <a:ext uri="{FF2B5EF4-FFF2-40B4-BE49-F238E27FC236}">
                <a16:creationId xmlns:a16="http://schemas.microsoft.com/office/drawing/2014/main" id="{2A4591B8-0B12-BA48-DF3F-6F9A25CA3DDE}"/>
              </a:ext>
            </a:extLst>
          </p:cNvPr>
          <p:cNvSpPr/>
          <p:nvPr/>
        </p:nvSpPr>
        <p:spPr>
          <a:xfrm>
            <a:off x="3758724" y="711526"/>
            <a:ext cx="571576" cy="45155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IP</a:t>
            </a:r>
          </a:p>
        </p:txBody>
      </p:sp>
      <p:sp>
        <p:nvSpPr>
          <p:cNvPr id="33" name="Rectangle 32">
            <a:extLst>
              <a:ext uri="{FF2B5EF4-FFF2-40B4-BE49-F238E27FC236}">
                <a16:creationId xmlns:a16="http://schemas.microsoft.com/office/drawing/2014/main" id="{FAB3D83E-4F63-AD99-4249-D867461651A9}"/>
              </a:ext>
            </a:extLst>
          </p:cNvPr>
          <p:cNvSpPr/>
          <p:nvPr/>
        </p:nvSpPr>
        <p:spPr>
          <a:xfrm>
            <a:off x="3758724" y="1167661"/>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STAMP</a:t>
            </a:r>
          </a:p>
        </p:txBody>
      </p:sp>
      <p:sp>
        <p:nvSpPr>
          <p:cNvPr id="68" name="Rectangle 67">
            <a:extLst>
              <a:ext uri="{FF2B5EF4-FFF2-40B4-BE49-F238E27FC236}">
                <a16:creationId xmlns:a16="http://schemas.microsoft.com/office/drawing/2014/main" id="{3DEC59DD-D980-67F3-D8BF-40508FD083CB}"/>
              </a:ext>
            </a:extLst>
          </p:cNvPr>
          <p:cNvSpPr/>
          <p:nvPr/>
        </p:nvSpPr>
        <p:spPr>
          <a:xfrm>
            <a:off x="3758724" y="4890005"/>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MPLS</a:t>
            </a:r>
          </a:p>
        </p:txBody>
      </p:sp>
      <p:sp>
        <p:nvSpPr>
          <p:cNvPr id="69" name="Rectangle 68">
            <a:extLst>
              <a:ext uri="{FF2B5EF4-FFF2-40B4-BE49-F238E27FC236}">
                <a16:creationId xmlns:a16="http://schemas.microsoft.com/office/drawing/2014/main" id="{76F3D8F1-BCEF-6CB7-D692-7DD1A0148F01}"/>
              </a:ext>
            </a:extLst>
          </p:cNvPr>
          <p:cNvSpPr/>
          <p:nvPr/>
        </p:nvSpPr>
        <p:spPr>
          <a:xfrm>
            <a:off x="3758724" y="5349738"/>
            <a:ext cx="571576" cy="45155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IP</a:t>
            </a:r>
          </a:p>
        </p:txBody>
      </p:sp>
      <p:sp>
        <p:nvSpPr>
          <p:cNvPr id="70" name="Rectangle 69">
            <a:extLst>
              <a:ext uri="{FF2B5EF4-FFF2-40B4-BE49-F238E27FC236}">
                <a16:creationId xmlns:a16="http://schemas.microsoft.com/office/drawing/2014/main" id="{DE21C125-84E9-D9E2-15F5-84A94100A2DD}"/>
              </a:ext>
            </a:extLst>
          </p:cNvPr>
          <p:cNvSpPr/>
          <p:nvPr/>
        </p:nvSpPr>
        <p:spPr>
          <a:xfrm>
            <a:off x="3758724" y="5809471"/>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STAMP</a:t>
            </a:r>
          </a:p>
        </p:txBody>
      </p:sp>
      <p:pic>
        <p:nvPicPr>
          <p:cNvPr id="93" name="Obrázek 2">
            <a:extLst>
              <a:ext uri="{FF2B5EF4-FFF2-40B4-BE49-F238E27FC236}">
                <a16:creationId xmlns:a16="http://schemas.microsoft.com/office/drawing/2014/main" id="{47F54A16-B0C2-A4CD-B871-5E3F4AB2BFF8}"/>
              </a:ext>
            </a:extLst>
          </p:cNvPr>
          <p:cNvPicPr>
            <a:picLocks noChangeAspect="1"/>
          </p:cNvPicPr>
          <p:nvPr/>
        </p:nvPicPr>
        <p:blipFill>
          <a:blip r:embed="rId3"/>
          <a:stretch/>
        </p:blipFill>
        <p:spPr>
          <a:xfrm>
            <a:off x="6331293" y="449933"/>
            <a:ext cx="609599" cy="708103"/>
          </a:xfrm>
          <a:prstGeom prst="rect">
            <a:avLst/>
          </a:prstGeom>
        </p:spPr>
      </p:pic>
      <p:pic>
        <p:nvPicPr>
          <p:cNvPr id="94" name="Obrázek 2">
            <a:extLst>
              <a:ext uri="{FF2B5EF4-FFF2-40B4-BE49-F238E27FC236}">
                <a16:creationId xmlns:a16="http://schemas.microsoft.com/office/drawing/2014/main" id="{0394C30A-8317-3A15-A876-3F1704D92972}"/>
              </a:ext>
            </a:extLst>
          </p:cNvPr>
          <p:cNvPicPr>
            <a:picLocks noChangeAspect="1"/>
          </p:cNvPicPr>
          <p:nvPr/>
        </p:nvPicPr>
        <p:blipFill>
          <a:blip r:embed="rId3"/>
          <a:stretch/>
        </p:blipFill>
        <p:spPr>
          <a:xfrm>
            <a:off x="5181600" y="1930219"/>
            <a:ext cx="609599" cy="708103"/>
          </a:xfrm>
          <a:prstGeom prst="rect">
            <a:avLst/>
          </a:prstGeom>
        </p:spPr>
      </p:pic>
      <p:pic>
        <p:nvPicPr>
          <p:cNvPr id="95" name="Obrázek 2">
            <a:extLst>
              <a:ext uri="{FF2B5EF4-FFF2-40B4-BE49-F238E27FC236}">
                <a16:creationId xmlns:a16="http://schemas.microsoft.com/office/drawing/2014/main" id="{6415D391-0D3A-FC07-DA34-C48F6F7477DD}"/>
              </a:ext>
            </a:extLst>
          </p:cNvPr>
          <p:cNvPicPr>
            <a:picLocks noChangeAspect="1"/>
          </p:cNvPicPr>
          <p:nvPr/>
        </p:nvPicPr>
        <p:blipFill>
          <a:blip r:embed="rId3"/>
          <a:stretch/>
        </p:blipFill>
        <p:spPr>
          <a:xfrm>
            <a:off x="7264740" y="1930218"/>
            <a:ext cx="609599" cy="708103"/>
          </a:xfrm>
          <a:prstGeom prst="rect">
            <a:avLst/>
          </a:prstGeom>
        </p:spPr>
      </p:pic>
      <p:pic>
        <p:nvPicPr>
          <p:cNvPr id="96" name="Obrázek 2">
            <a:extLst>
              <a:ext uri="{FF2B5EF4-FFF2-40B4-BE49-F238E27FC236}">
                <a16:creationId xmlns:a16="http://schemas.microsoft.com/office/drawing/2014/main" id="{C442EBB1-B975-090C-F626-25215FE795CF}"/>
              </a:ext>
            </a:extLst>
          </p:cNvPr>
          <p:cNvPicPr>
            <a:picLocks noChangeAspect="1"/>
          </p:cNvPicPr>
          <p:nvPr/>
        </p:nvPicPr>
        <p:blipFill>
          <a:blip r:embed="rId3"/>
          <a:stretch/>
        </p:blipFill>
        <p:spPr>
          <a:xfrm>
            <a:off x="5214480" y="4181902"/>
            <a:ext cx="609599" cy="708103"/>
          </a:xfrm>
          <a:prstGeom prst="rect">
            <a:avLst/>
          </a:prstGeom>
        </p:spPr>
      </p:pic>
      <p:pic>
        <p:nvPicPr>
          <p:cNvPr id="97" name="Obrázek 2">
            <a:extLst>
              <a:ext uri="{FF2B5EF4-FFF2-40B4-BE49-F238E27FC236}">
                <a16:creationId xmlns:a16="http://schemas.microsoft.com/office/drawing/2014/main" id="{36C93F54-BB7A-155C-0E37-710A138D27B4}"/>
              </a:ext>
            </a:extLst>
          </p:cNvPr>
          <p:cNvPicPr>
            <a:picLocks noChangeAspect="1"/>
          </p:cNvPicPr>
          <p:nvPr/>
        </p:nvPicPr>
        <p:blipFill>
          <a:blip r:embed="rId3"/>
          <a:stretch/>
        </p:blipFill>
        <p:spPr>
          <a:xfrm>
            <a:off x="7388055" y="4113744"/>
            <a:ext cx="609599" cy="708103"/>
          </a:xfrm>
          <a:prstGeom prst="rect">
            <a:avLst/>
          </a:prstGeom>
        </p:spPr>
      </p:pic>
      <p:pic>
        <p:nvPicPr>
          <p:cNvPr id="98" name="Obrázek 2">
            <a:extLst>
              <a:ext uri="{FF2B5EF4-FFF2-40B4-BE49-F238E27FC236}">
                <a16:creationId xmlns:a16="http://schemas.microsoft.com/office/drawing/2014/main" id="{158A6C09-D87D-D2A2-546B-E1539BD1C11A}"/>
              </a:ext>
            </a:extLst>
          </p:cNvPr>
          <p:cNvPicPr>
            <a:picLocks noChangeAspect="1"/>
          </p:cNvPicPr>
          <p:nvPr/>
        </p:nvPicPr>
        <p:blipFill>
          <a:blip r:embed="rId3"/>
          <a:stretch/>
        </p:blipFill>
        <p:spPr>
          <a:xfrm>
            <a:off x="6368305" y="5360321"/>
            <a:ext cx="609599" cy="708103"/>
          </a:xfrm>
          <a:prstGeom prst="rect">
            <a:avLst/>
          </a:prstGeom>
        </p:spPr>
      </p:pic>
      <p:cxnSp>
        <p:nvCxnSpPr>
          <p:cNvPr id="99" name="Straight Connector 98">
            <a:extLst>
              <a:ext uri="{FF2B5EF4-FFF2-40B4-BE49-F238E27FC236}">
                <a16:creationId xmlns:a16="http://schemas.microsoft.com/office/drawing/2014/main" id="{896CC067-7654-223E-AA34-BE813B68F88F}"/>
              </a:ext>
            </a:extLst>
          </p:cNvPr>
          <p:cNvCxnSpPr>
            <a:cxnSpLocks/>
          </p:cNvCxnSpPr>
          <p:nvPr/>
        </p:nvCxnSpPr>
        <p:spPr>
          <a:xfrm flipH="1">
            <a:off x="5638800" y="1031673"/>
            <a:ext cx="793533" cy="934897"/>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871BC023-6912-B0B6-0395-398C5EB5F7B9}"/>
              </a:ext>
            </a:extLst>
          </p:cNvPr>
          <p:cNvCxnSpPr>
            <a:cxnSpLocks/>
            <a:endCxn id="96" idx="0"/>
          </p:cNvCxnSpPr>
          <p:nvPr/>
        </p:nvCxnSpPr>
        <p:spPr>
          <a:xfrm>
            <a:off x="5503191" y="2657534"/>
            <a:ext cx="16089" cy="1524368"/>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BE058E6-8FAA-D460-20AD-F1F2D7D30095}"/>
              </a:ext>
            </a:extLst>
          </p:cNvPr>
          <p:cNvCxnSpPr>
            <a:cxnSpLocks/>
          </p:cNvCxnSpPr>
          <p:nvPr/>
        </p:nvCxnSpPr>
        <p:spPr>
          <a:xfrm>
            <a:off x="7627827" y="2654335"/>
            <a:ext cx="12326" cy="1436997"/>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6D5E758B-F012-AC82-0CEB-0DF9F4A9087A}"/>
              </a:ext>
            </a:extLst>
          </p:cNvPr>
          <p:cNvCxnSpPr>
            <a:cxnSpLocks/>
          </p:cNvCxnSpPr>
          <p:nvPr/>
        </p:nvCxnSpPr>
        <p:spPr>
          <a:xfrm flipH="1">
            <a:off x="6858000" y="4764940"/>
            <a:ext cx="633371" cy="654155"/>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BC15BE53-35C9-1C3B-5A32-EF34F501419A}"/>
              </a:ext>
            </a:extLst>
          </p:cNvPr>
          <p:cNvCxnSpPr>
            <a:cxnSpLocks/>
          </p:cNvCxnSpPr>
          <p:nvPr/>
        </p:nvCxnSpPr>
        <p:spPr>
          <a:xfrm>
            <a:off x="5768083" y="4853654"/>
            <a:ext cx="705932" cy="591116"/>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9F2914D-93A8-F056-CFB8-5296C54CB134}"/>
              </a:ext>
            </a:extLst>
          </p:cNvPr>
          <p:cNvCxnSpPr>
            <a:cxnSpLocks/>
            <a:endCxn id="95" idx="0"/>
          </p:cNvCxnSpPr>
          <p:nvPr/>
        </p:nvCxnSpPr>
        <p:spPr>
          <a:xfrm>
            <a:off x="6860794" y="1104088"/>
            <a:ext cx="708746" cy="82613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
        <p:nvSpPr>
          <p:cNvPr id="111" name="Title 1">
            <a:extLst>
              <a:ext uri="{FF2B5EF4-FFF2-40B4-BE49-F238E27FC236}">
                <a16:creationId xmlns:a16="http://schemas.microsoft.com/office/drawing/2014/main" id="{E81AA555-EB65-CE29-C059-3742DD472E8A}"/>
              </a:ext>
            </a:extLst>
          </p:cNvPr>
          <p:cNvSpPr txBox="1">
            <a:spLocks/>
          </p:cNvSpPr>
          <p:nvPr/>
        </p:nvSpPr>
        <p:spPr bwMode="auto">
          <a:xfrm>
            <a:off x="4537148" y="621423"/>
            <a:ext cx="1752451" cy="365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r>
              <a:rPr lang="en-US" sz="1600" kern="0" dirty="0"/>
              <a:t>Session-Sender</a:t>
            </a:r>
          </a:p>
        </p:txBody>
      </p:sp>
      <p:sp>
        <p:nvSpPr>
          <p:cNvPr id="112" name="Title 1">
            <a:extLst>
              <a:ext uri="{FF2B5EF4-FFF2-40B4-BE49-F238E27FC236}">
                <a16:creationId xmlns:a16="http://schemas.microsoft.com/office/drawing/2014/main" id="{66D48CF2-7977-C590-AE01-9F3548D94363}"/>
              </a:ext>
            </a:extLst>
          </p:cNvPr>
          <p:cNvSpPr txBox="1">
            <a:spLocks/>
          </p:cNvSpPr>
          <p:nvPr/>
        </p:nvSpPr>
        <p:spPr bwMode="auto">
          <a:xfrm>
            <a:off x="4626965" y="5576019"/>
            <a:ext cx="1752451" cy="365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fontScale="925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r>
              <a:rPr lang="en-US" sz="1600" kern="0" dirty="0"/>
              <a:t>Session-Reflector</a:t>
            </a:r>
          </a:p>
        </p:txBody>
      </p:sp>
      <p:sp>
        <p:nvSpPr>
          <p:cNvPr id="113" name="Rectangle 112">
            <a:extLst>
              <a:ext uri="{FF2B5EF4-FFF2-40B4-BE49-F238E27FC236}">
                <a16:creationId xmlns:a16="http://schemas.microsoft.com/office/drawing/2014/main" id="{F103DE1F-4FB4-90E5-67C6-A592E538F732}"/>
              </a:ext>
            </a:extLst>
          </p:cNvPr>
          <p:cNvSpPr/>
          <p:nvPr/>
        </p:nvSpPr>
        <p:spPr>
          <a:xfrm>
            <a:off x="7798336" y="241841"/>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MPLS</a:t>
            </a:r>
          </a:p>
        </p:txBody>
      </p:sp>
      <p:sp>
        <p:nvSpPr>
          <p:cNvPr id="114" name="Rectangle 113">
            <a:extLst>
              <a:ext uri="{FF2B5EF4-FFF2-40B4-BE49-F238E27FC236}">
                <a16:creationId xmlns:a16="http://schemas.microsoft.com/office/drawing/2014/main" id="{EB5E6A5B-AF3B-2BDA-A8F6-3D1ACC53F244}"/>
              </a:ext>
            </a:extLst>
          </p:cNvPr>
          <p:cNvSpPr/>
          <p:nvPr/>
        </p:nvSpPr>
        <p:spPr>
          <a:xfrm>
            <a:off x="7798336" y="701574"/>
            <a:ext cx="571576" cy="45155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IP</a:t>
            </a:r>
          </a:p>
        </p:txBody>
      </p:sp>
      <p:sp>
        <p:nvSpPr>
          <p:cNvPr id="115" name="Rectangle 114">
            <a:extLst>
              <a:ext uri="{FF2B5EF4-FFF2-40B4-BE49-F238E27FC236}">
                <a16:creationId xmlns:a16="http://schemas.microsoft.com/office/drawing/2014/main" id="{739AA5B4-04F4-E8E3-90BE-E86242CDF1B4}"/>
              </a:ext>
            </a:extLst>
          </p:cNvPr>
          <p:cNvSpPr/>
          <p:nvPr/>
        </p:nvSpPr>
        <p:spPr>
          <a:xfrm>
            <a:off x="7798336" y="1167661"/>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STAMP</a:t>
            </a:r>
          </a:p>
        </p:txBody>
      </p:sp>
      <p:sp>
        <p:nvSpPr>
          <p:cNvPr id="116" name="Rectangle 115">
            <a:extLst>
              <a:ext uri="{FF2B5EF4-FFF2-40B4-BE49-F238E27FC236}">
                <a16:creationId xmlns:a16="http://schemas.microsoft.com/office/drawing/2014/main" id="{FB9FCEE8-FB57-385C-7E32-C997F37A9617}"/>
              </a:ext>
            </a:extLst>
          </p:cNvPr>
          <p:cNvSpPr/>
          <p:nvPr/>
        </p:nvSpPr>
        <p:spPr>
          <a:xfrm>
            <a:off x="5919601" y="1994787"/>
            <a:ext cx="571576" cy="45155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IP</a:t>
            </a:r>
          </a:p>
        </p:txBody>
      </p:sp>
      <p:sp>
        <p:nvSpPr>
          <p:cNvPr id="117" name="Rectangle 116">
            <a:extLst>
              <a:ext uri="{FF2B5EF4-FFF2-40B4-BE49-F238E27FC236}">
                <a16:creationId xmlns:a16="http://schemas.microsoft.com/office/drawing/2014/main" id="{8508E4BD-586D-2C9B-44BB-7FE69DB8B735}"/>
              </a:ext>
            </a:extLst>
          </p:cNvPr>
          <p:cNvSpPr/>
          <p:nvPr/>
        </p:nvSpPr>
        <p:spPr>
          <a:xfrm>
            <a:off x="5923226" y="2446343"/>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STAMP</a:t>
            </a:r>
          </a:p>
        </p:txBody>
      </p:sp>
      <p:sp>
        <p:nvSpPr>
          <p:cNvPr id="120" name="Multiplication Sign 119">
            <a:extLst>
              <a:ext uri="{FF2B5EF4-FFF2-40B4-BE49-F238E27FC236}">
                <a16:creationId xmlns:a16="http://schemas.microsoft.com/office/drawing/2014/main" id="{4239DDF0-4573-8CD9-DF45-6F597000E4D4}"/>
              </a:ext>
            </a:extLst>
          </p:cNvPr>
          <p:cNvSpPr/>
          <p:nvPr/>
        </p:nvSpPr>
        <p:spPr>
          <a:xfrm>
            <a:off x="5054035" y="2803321"/>
            <a:ext cx="914400" cy="914400"/>
          </a:xfrm>
          <a:prstGeom prst="mathMultiply">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DAFC48BF-F980-0E7A-799D-8A332BC8F449}"/>
              </a:ext>
            </a:extLst>
          </p:cNvPr>
          <p:cNvSpPr/>
          <p:nvPr/>
        </p:nvSpPr>
        <p:spPr>
          <a:xfrm>
            <a:off x="7798336" y="5096044"/>
            <a:ext cx="571576" cy="45155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IP</a:t>
            </a:r>
          </a:p>
        </p:txBody>
      </p:sp>
      <p:sp>
        <p:nvSpPr>
          <p:cNvPr id="122" name="Rectangle 121">
            <a:extLst>
              <a:ext uri="{FF2B5EF4-FFF2-40B4-BE49-F238E27FC236}">
                <a16:creationId xmlns:a16="http://schemas.microsoft.com/office/drawing/2014/main" id="{E980F078-545F-1D77-A04A-E9678027B957}"/>
              </a:ext>
            </a:extLst>
          </p:cNvPr>
          <p:cNvSpPr/>
          <p:nvPr/>
        </p:nvSpPr>
        <p:spPr>
          <a:xfrm>
            <a:off x="7802975" y="5559714"/>
            <a:ext cx="571576" cy="4515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STAMP</a:t>
            </a:r>
          </a:p>
        </p:txBody>
      </p:sp>
      <p:sp>
        <p:nvSpPr>
          <p:cNvPr id="123" name="Title 1">
            <a:extLst>
              <a:ext uri="{FF2B5EF4-FFF2-40B4-BE49-F238E27FC236}">
                <a16:creationId xmlns:a16="http://schemas.microsoft.com/office/drawing/2014/main" id="{30D5D492-A148-F7B2-4E0B-254F12F39C74}"/>
              </a:ext>
            </a:extLst>
          </p:cNvPr>
          <p:cNvSpPr txBox="1">
            <a:spLocks/>
          </p:cNvSpPr>
          <p:nvPr/>
        </p:nvSpPr>
        <p:spPr bwMode="auto">
          <a:xfrm>
            <a:off x="4876799" y="1525749"/>
            <a:ext cx="609600" cy="44082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r>
              <a:rPr lang="en-US" sz="1600" kern="0" dirty="0"/>
              <a:t>B</a:t>
            </a:r>
          </a:p>
        </p:txBody>
      </p:sp>
      <p:sp>
        <p:nvSpPr>
          <p:cNvPr id="2" name="文本框 1">
            <a:extLst>
              <a:ext uri="{FF2B5EF4-FFF2-40B4-BE49-F238E27FC236}">
                <a16:creationId xmlns:a16="http://schemas.microsoft.com/office/drawing/2014/main" id="{2D47761F-B119-4FFE-AB5F-7C009AA902F1}"/>
              </a:ext>
            </a:extLst>
          </p:cNvPr>
          <p:cNvSpPr txBox="1"/>
          <p:nvPr/>
        </p:nvSpPr>
        <p:spPr>
          <a:xfrm>
            <a:off x="5316456" y="6151127"/>
            <a:ext cx="3281641" cy="646331"/>
          </a:xfrm>
          <a:prstGeom prst="rect">
            <a:avLst/>
          </a:prstGeom>
          <a:noFill/>
        </p:spPr>
        <p:txBody>
          <a:bodyPr wrap="square" rtlCol="0">
            <a:spAutoFit/>
          </a:bodyPr>
          <a:lstStyle/>
          <a:p>
            <a:r>
              <a:rPr lang="en-US" altLang="zh-CN" b="1" dirty="0">
                <a:solidFill>
                  <a:srgbClr val="FF0000"/>
                </a:solidFill>
              </a:rPr>
              <a:t>Drop vs Continue forwarding based on IP</a:t>
            </a:r>
            <a:endParaRPr lang="zh-CN" altLang="en-US" b="1" dirty="0">
              <a:solidFill>
                <a:srgbClr val="FF0000"/>
              </a:solidFill>
            </a:endParaRPr>
          </a:p>
        </p:txBody>
      </p:sp>
      <p:sp>
        <p:nvSpPr>
          <p:cNvPr id="3" name="爆炸形: 8 pt  2">
            <a:extLst>
              <a:ext uri="{FF2B5EF4-FFF2-40B4-BE49-F238E27FC236}">
                <a16:creationId xmlns:a16="http://schemas.microsoft.com/office/drawing/2014/main" id="{9203C738-9AD4-4375-8785-5D4FBE719BDB}"/>
              </a:ext>
            </a:extLst>
          </p:cNvPr>
          <p:cNvSpPr/>
          <p:nvPr/>
        </p:nvSpPr>
        <p:spPr>
          <a:xfrm>
            <a:off x="4888563" y="6253126"/>
            <a:ext cx="381000" cy="460448"/>
          </a:xfrm>
          <a:prstGeom prst="irregularSeal1">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1137826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A579B232EEEE4B96A80C0622613A6C" ma:contentTypeVersion="21" ma:contentTypeDescription="Create a new document." ma:contentTypeScope="" ma:versionID="17504ccd2bedf1f03a0dfb2304219759">
  <xsd:schema xmlns:xsd="http://www.w3.org/2001/XMLSchema" xmlns:xs="http://www.w3.org/2001/XMLSchema" xmlns:p="http://schemas.microsoft.com/office/2006/metadata/properties" xmlns:ns1="http://schemas.microsoft.com/sharepoint/v3" xmlns:ns2="0b22b465-c334-4979-930f-07042da62785" xmlns:ns3="2e3c99c4-6445-4186-84e1-87f7a3e646db" xmlns:ns4="http://schemas.microsoft.com/sharepoint/v4" xmlns:ns5="d8762117-8292-4133-b1c7-eab5c6487cfd" targetNamespace="http://schemas.microsoft.com/office/2006/metadata/properties" ma:root="true" ma:fieldsID="59fe4ee38636129ee1f40d63b5d527e1" ns1:_="" ns2:_="" ns3:_="" ns4:_="" ns5:_="">
    <xsd:import namespace="http://schemas.microsoft.com/sharepoint/v3"/>
    <xsd:import namespace="0b22b465-c334-4979-930f-07042da62785"/>
    <xsd:import namespace="2e3c99c4-6445-4186-84e1-87f7a3e646db"/>
    <xsd:import namespace="http://schemas.microsoft.com/sharepoint/v4"/>
    <xsd:import namespace="d8762117-8292-4133-b1c7-eab5c6487cfd"/>
    <xsd:element name="properties">
      <xsd:complexType>
        <xsd:sequence>
          <xsd:element name="documentManagement">
            <xsd:complexType>
              <xsd:all>
                <xsd:element ref="ns2:MediaServiceMetadata" minOccurs="0"/>
                <xsd:element ref="ns2:MediaServiceFastMetadata" minOccurs="0"/>
                <xsd:element ref="ns1:PublishingStartDate" minOccurs="0"/>
                <xsd:element ref="ns1:PublishingExpirationDate" minOccurs="0"/>
                <xsd:element ref="ns3:SharedWithUsers" minOccurs="0"/>
                <xsd:element ref="ns3:SharedWithDetails" minOccurs="0"/>
                <xsd:element ref="ns2:MediaServiceAutoTags" minOccurs="0"/>
                <xsd:element ref="ns2:MediaServiceOCR" minOccurs="0"/>
                <xsd:element ref="ns4:IconOverlay"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5: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22b465-c334-4979-930f-07042da627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3d31b72-c4b9-4223-ac69-1d9539891d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3c99c4-6445-4186-84e1-87f7a3e646d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762117-8292-4133-b1c7-eab5c6487cfd"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afc85f39-2dc7-4b6e-b8dc-4cda34fb8673}" ma:internalName="TaxCatchAll" ma:showField="CatchAllData" ma:web="2e3c99c4-6445-4186-84e1-87f7a3e646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8762117-8292-4133-b1c7-eab5c6487cfd" xsi:nil="true"/>
    <IconOverlay xmlns="http://schemas.microsoft.com/sharepoint/v4" xsi:nil="true"/>
    <lcf76f155ced4ddcb4097134ff3c332f xmlns="0b22b465-c334-4979-930f-07042da62785">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A9E28F5-DF12-4AEE-8A61-B6B730369B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b22b465-c334-4979-930f-07042da62785"/>
    <ds:schemaRef ds:uri="2e3c99c4-6445-4186-84e1-87f7a3e646db"/>
    <ds:schemaRef ds:uri="http://schemas.microsoft.com/sharepoint/v4"/>
    <ds:schemaRef ds:uri="d8762117-8292-4133-b1c7-eab5c6487c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2F66CC-7B08-45C7-87CD-B57CD10FFC5F}">
  <ds:schemaRefs>
    <ds:schemaRef ds:uri="http://schemas.microsoft.com/sharepoint/v3/contenttype/forms"/>
  </ds:schemaRefs>
</ds:datastoreItem>
</file>

<file path=customXml/itemProps3.xml><?xml version="1.0" encoding="utf-8"?>
<ds:datastoreItem xmlns:ds="http://schemas.openxmlformats.org/officeDocument/2006/customXml" ds:itemID="{94164509-FEE7-441D-BF48-DCE9CACF5B26}">
  <ds:schemaRefs>
    <ds:schemaRef ds:uri="http://schemas.microsoft.com/office/2006/metadata/properties"/>
    <ds:schemaRef ds:uri="http://schemas.microsoft.com/office/infopath/2007/PartnerControls"/>
    <ds:schemaRef ds:uri="d8762117-8292-4133-b1c7-eab5c6487cfd"/>
    <ds:schemaRef ds:uri="http://schemas.microsoft.com/sharepoint/v4"/>
    <ds:schemaRef ds:uri="0b22b465-c334-4979-930f-07042da62785"/>
    <ds:schemaRef ds:uri="http://schemas.microsoft.com/sharepoint/v3"/>
  </ds:schemaRefs>
</ds:datastoreItem>
</file>

<file path=docMetadata/LabelInfo.xml><?xml version="1.0" encoding="utf-8"?>
<clbl:labelList xmlns:clbl="http://schemas.microsoft.com/office/2020/mipLabelMetadata">
  <clbl:label id="{92e84ceb-fbfd-47ab-be52-080c6b87953f}" enabled="0" method="" siteId="{92e84ceb-fbfd-47ab-be52-080c6b87953f}" removed="1"/>
</clbl:labelList>
</file>

<file path=docProps/app.xml><?xml version="1.0" encoding="utf-8"?>
<Properties xmlns="http://schemas.openxmlformats.org/officeDocument/2006/extended-properties" xmlns:vt="http://schemas.openxmlformats.org/officeDocument/2006/docPropsVTypes">
  <TotalTime>50956</TotalTime>
  <Words>345</Words>
  <Application>Microsoft Office PowerPoint</Application>
  <PresentationFormat>全屏显示(4:3)</PresentationFormat>
  <Paragraphs>51</Paragraphs>
  <Slides>4</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4</vt:i4>
      </vt:variant>
    </vt:vector>
  </HeadingPairs>
  <TitlesOfParts>
    <vt:vector size="9" baseType="lpstr">
      <vt:lpstr>SimSun</vt:lpstr>
      <vt:lpstr>Arial</vt:lpstr>
      <vt:lpstr>Calibri</vt:lpstr>
      <vt:lpstr>Courier New</vt:lpstr>
      <vt:lpstr>Default Design</vt:lpstr>
      <vt:lpstr>STAMP over MPLS LSP   draft-mirsky-mpls-stamp </vt:lpstr>
      <vt:lpstr>Simple Two-way Active Measurement Protocol</vt:lpstr>
      <vt:lpstr>STAMP in MPLS</vt:lpstr>
      <vt:lpstr>PowerPoint 演示文稿</vt:lpstr>
    </vt:vector>
  </TitlesOfParts>
  <Company>Ericsson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BFD MPLS Directed Reverse Path</dc:title>
  <dc:creator>Greg Mirsky</dc:creator>
  <cp:lastModifiedBy>Zhang-Li</cp:lastModifiedBy>
  <cp:revision>243</cp:revision>
  <dcterms:created xsi:type="dcterms:W3CDTF">2012-03-16T01:32:35Z</dcterms:created>
  <dcterms:modified xsi:type="dcterms:W3CDTF">2025-10-23T02:22:11Z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0x010100C2A579B232EEEE4B96A80C0622613A6C</vt:lpwstr>
  </property>
  <property fmtid="{D5CDD505-2E9C-101B-9397-08002B2CF9AE}" pid="3" name="_readonly">
    <vt:lpwstr/>
  </property>
  <property fmtid="{D5CDD505-2E9C-101B-9397-08002B2CF9AE}" pid="4" name="_change">
    <vt:lpwstr/>
  </property>
  <property fmtid="{D5CDD505-2E9C-101B-9397-08002B2CF9AE}" pid="5" name="_full-control">
    <vt:lpwstr/>
  </property>
  <property fmtid="{D5CDD505-2E9C-101B-9397-08002B2CF9AE}" pid="6" name="sflag">
    <vt:lpwstr>1761185204</vt:lpwstr>
  </property>
</Properties>
</file>