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19" y="-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2012C-35F0-4F3D-ADB5-3050A4EC7654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91AD8-0EFD-4191-987B-F50F772ACB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91AD8-0EFD-4191-987B-F50F772ACBE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75A55-18DB-45CE-B250-BD96595785D5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B0F3-D229-48AB-9606-2D7AF749E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75A55-18DB-45CE-B250-BD96595785D5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B0F3-D229-48AB-9606-2D7AF749E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75A55-18DB-45CE-B250-BD96595785D5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B0F3-D229-48AB-9606-2D7AF749E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75A55-18DB-45CE-B250-BD96595785D5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B0F3-D229-48AB-9606-2D7AF749E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75A55-18DB-45CE-B250-BD96595785D5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B0F3-D229-48AB-9606-2D7AF749E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75A55-18DB-45CE-B250-BD96595785D5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B0F3-D229-48AB-9606-2D7AF749E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75A55-18DB-45CE-B250-BD96595785D5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B0F3-D229-48AB-9606-2D7AF749E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75A55-18DB-45CE-B250-BD96595785D5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B0F3-D229-48AB-9606-2D7AF749E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75A55-18DB-45CE-B250-BD96595785D5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B0F3-D229-48AB-9606-2D7AF749E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75A55-18DB-45CE-B250-BD96595785D5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B0F3-D229-48AB-9606-2D7AF749E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75A55-18DB-45CE-B250-BD96595785D5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B0F3-D229-48AB-9606-2D7AF749E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75A55-18DB-45CE-B250-BD96595785D5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CB0F3-D229-48AB-9606-2D7AF749E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54341" y="453006"/>
            <a:ext cx="7803859" cy="2721589"/>
          </a:xfrm>
        </p:spPr>
        <p:txBody>
          <a:bodyPr>
            <a:normAutofit/>
          </a:bodyPr>
          <a:lstStyle/>
          <a:p>
            <a:r>
              <a:rPr lang="en-US" dirty="0" smtClean="0"/>
              <a:t>Generalized Network Control Automation YANG Model </a:t>
            </a:r>
            <a:r>
              <a:rPr lang="en-US" dirty="0"/>
              <a:t/>
            </a:r>
            <a:br>
              <a:rPr lang="en-US" dirty="0"/>
            </a:br>
            <a:r>
              <a:rPr lang="en-US" sz="2200" dirty="0" smtClean="0"/>
              <a:t>draft-bryskin-netconf-automation-yang-02</a:t>
            </a:r>
            <a:r>
              <a:rPr lang="en-US" sz="2700" dirty="0"/>
              <a:t/>
            </a:r>
            <a:br>
              <a:rPr lang="en-US" sz="2700" dirty="0"/>
            </a:b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0" y="3881384"/>
            <a:ext cx="9144000" cy="307868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Igor Bryskin (Huawei Technologies)</a:t>
            </a:r>
          </a:p>
          <a:p>
            <a:r>
              <a:rPr lang="en-US" sz="2000" dirty="0" smtClean="0"/>
              <a:t>Xufeng </a:t>
            </a:r>
            <a:r>
              <a:rPr lang="en-US" sz="2000" dirty="0"/>
              <a:t>Liu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olta Networks)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dirty="0" smtClean="0"/>
              <a:t>Alex Clemm (Huawei Technologies)</a:t>
            </a: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Henk </a:t>
            </a:r>
            <a:r>
              <a:rPr lang="en-US" sz="2000" dirty="0" smtClean="0"/>
              <a:t>Birkholz (</a:t>
            </a:r>
            <a:r>
              <a:rPr lang="en-US" sz="2000" dirty="0" err="1" smtClean="0"/>
              <a:t>Fraunhofer</a:t>
            </a:r>
            <a:r>
              <a:rPr lang="en-US" sz="2000" dirty="0" smtClean="0"/>
              <a:t> SIT)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dirty="0" smtClean="0"/>
              <a:t>Tianran Zhou (Huawei Technologies)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Changes since IETF101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mechanism is introduced to define ECA events via YANG </a:t>
            </a:r>
            <a:r>
              <a:rPr lang="en-US" dirty="0" smtClean="0"/>
              <a:t>PUSH </a:t>
            </a:r>
            <a:r>
              <a:rPr lang="en-US" dirty="0" smtClean="0"/>
              <a:t>subscriptions</a:t>
            </a:r>
          </a:p>
          <a:p>
            <a:endParaRPr lang="en-US" dirty="0" smtClean="0"/>
          </a:p>
          <a:p>
            <a:r>
              <a:rPr lang="en-US" dirty="0" smtClean="0"/>
              <a:t>A structure is defined to correlate by the client ECA notifications with corresponding events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Defining ECA Events via YANG PUSH Subscriptions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Client:</a:t>
            </a:r>
          </a:p>
          <a:p>
            <a:pPr>
              <a:buNone/>
            </a:pPr>
            <a:r>
              <a:rPr lang="en-US" dirty="0" smtClean="0"/>
              <a:t>	- configures a PUSH subscription</a:t>
            </a:r>
          </a:p>
          <a:p>
            <a:pPr>
              <a:buNone/>
            </a:pPr>
            <a:r>
              <a:rPr lang="en-US" dirty="0" smtClean="0"/>
              <a:t>	- configures an ECA event specifying the PUSH subscription name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Defining ECA Events via YANG PUSH Subscriptions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Server (at the moment of event configuration):</a:t>
            </a:r>
          </a:p>
          <a:p>
            <a:pPr>
              <a:buNone/>
            </a:pPr>
            <a:r>
              <a:rPr lang="en-US" dirty="0" smtClean="0"/>
              <a:t>- 	registers </a:t>
            </a:r>
            <a:r>
              <a:rPr lang="en-US" dirty="0" smtClean="0"/>
              <a:t>the event interpreting the referred PUSH subscription trigger as event firing trigger</a:t>
            </a:r>
          </a:p>
          <a:p>
            <a:pPr>
              <a:buFontTx/>
              <a:buChar char="-"/>
            </a:pPr>
            <a:r>
              <a:rPr lang="en-US" dirty="0" smtClean="0"/>
              <a:t>uses the PUSH subscription filters to auto-configure  the event’s ECA input in the form of ECA’s local PVs</a:t>
            </a:r>
          </a:p>
          <a:p>
            <a:r>
              <a:rPr lang="en-US" dirty="0" smtClean="0"/>
              <a:t>Server (at the moment of even firing):</a:t>
            </a:r>
          </a:p>
          <a:p>
            <a:pPr>
              <a:buNone/>
            </a:pPr>
            <a:r>
              <a:rPr lang="en-US" dirty="0" smtClean="0"/>
              <a:t>-	copies data store states pointed by the PUSH subscription filters into ECA’s auto-configured local PVs and triggers the ECA’s Condition-Action chain execution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ECA Events and Notifications Correlation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ECA notification is the only ECA action that interacts directly with the client</a:t>
            </a:r>
          </a:p>
          <a:p>
            <a:r>
              <a:rPr lang="en-US" dirty="0" smtClean="0"/>
              <a:t>Multiple ECAs could be triggered simultaneously, each of which potentially generating multiple semantically different one-time and/or repetitive notifications</a:t>
            </a:r>
          </a:p>
          <a:p>
            <a:r>
              <a:rPr lang="en-US" dirty="0" smtClean="0"/>
              <a:t>Every ECA notification message includes mandatorily the event name and event-scope unique notification name to facilitate for the client event-notification correlation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Next Steps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Solicit more discussions and feedback from WG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Purpose</a:t>
            </a:r>
            <a:r>
              <a:rPr lang="en-US" dirty="0" smtClean="0"/>
              <a:t>: to manipulate network close loop automation via configuration of  standardized Event-Condition-Action (ECA) containers</a:t>
            </a:r>
          </a:p>
          <a:p>
            <a:r>
              <a:rPr lang="en-US" b="1" dirty="0" smtClean="0"/>
              <a:t>ECA</a:t>
            </a:r>
            <a:r>
              <a:rPr lang="en-US" dirty="0" smtClean="0"/>
              <a:t> – a set of NETCONF style requests/primitives (e.g. get data, edit-</a:t>
            </a:r>
            <a:r>
              <a:rPr lang="en-US" dirty="0" err="1" smtClean="0"/>
              <a:t>config</a:t>
            </a:r>
            <a:r>
              <a:rPr lang="en-US" dirty="0" smtClean="0"/>
              <a:t>, call-</a:t>
            </a:r>
            <a:r>
              <a:rPr lang="en-US" dirty="0" err="1" smtClean="0"/>
              <a:t>rpc</a:t>
            </a:r>
            <a:r>
              <a:rPr lang="en-US" dirty="0" smtClean="0"/>
              <a:t>, etc), whose execution on the server  is  triggered by a specified event, and whose order of execution is conditioned by current  and/or historical network states and/or their derivatives </a:t>
            </a:r>
          </a:p>
          <a:p>
            <a:r>
              <a:rPr lang="en-US" dirty="0" smtClean="0"/>
              <a:t>Explicit </a:t>
            </a:r>
            <a:r>
              <a:rPr lang="en-US" b="1" dirty="0" smtClean="0"/>
              <a:t>non-goal</a:t>
            </a:r>
            <a:r>
              <a:rPr lang="en-US" dirty="0" smtClean="0"/>
              <a:t>:  introducing a new interpreter/language/scripting environment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ECAs,  when and why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Reaction to events could be articulated to the network server in advance</a:t>
            </a:r>
          </a:p>
          <a:p>
            <a:r>
              <a:rPr lang="en-US" dirty="0" smtClean="0"/>
              <a:t>To enhance network responsiveness to events</a:t>
            </a:r>
          </a:p>
          <a:p>
            <a:r>
              <a:rPr lang="en-US" dirty="0" smtClean="0"/>
              <a:t>To improve scalability of network control</a:t>
            </a:r>
          </a:p>
          <a:p>
            <a:r>
              <a:rPr lang="en-US" dirty="0" smtClean="0"/>
              <a:t>To configure on the server programmable by a client logic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Policy Variables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Policy Variable (PV)</a:t>
            </a:r>
            <a:r>
              <a:rPr lang="en-US" dirty="0" smtClean="0"/>
              <a:t> is an ECA state, i.e. a structure to keep results  of the ECA execution for immediate or future use</a:t>
            </a:r>
          </a:p>
          <a:p>
            <a:r>
              <a:rPr lang="en-US" dirty="0" smtClean="0"/>
              <a:t>PV </a:t>
            </a:r>
            <a:r>
              <a:rPr lang="en-US" b="1" dirty="0" smtClean="0"/>
              <a:t>types</a:t>
            </a:r>
            <a:r>
              <a:rPr lang="en-US" dirty="0" smtClean="0"/>
              <a:t>: </a:t>
            </a:r>
            <a:r>
              <a:rPr lang="en-US" b="1" dirty="0" smtClean="0"/>
              <a:t>global</a:t>
            </a:r>
            <a:r>
              <a:rPr lang="en-US" dirty="0" smtClean="0"/>
              <a:t> (shared between ECAs), </a:t>
            </a:r>
            <a:r>
              <a:rPr lang="en-US" b="1" dirty="0" smtClean="0"/>
              <a:t>local</a:t>
            </a:r>
            <a:r>
              <a:rPr lang="en-US" dirty="0" smtClean="0"/>
              <a:t> (ECA scope, static or dynamic)</a:t>
            </a:r>
          </a:p>
          <a:p>
            <a:r>
              <a:rPr lang="en-US" dirty="0" smtClean="0"/>
              <a:t>PV </a:t>
            </a:r>
            <a:r>
              <a:rPr lang="en-US" b="1" dirty="0" smtClean="0"/>
              <a:t>content</a:t>
            </a:r>
            <a:r>
              <a:rPr lang="en-US" dirty="0" smtClean="0"/>
              <a:t> </a:t>
            </a:r>
            <a:r>
              <a:rPr lang="en-US" b="1" dirty="0" smtClean="0"/>
              <a:t>structure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	of  a common type (e.g. integer, uint64, etc.) </a:t>
            </a:r>
          </a:p>
          <a:p>
            <a:pPr>
              <a:buNone/>
            </a:pPr>
            <a:r>
              <a:rPr lang="en-US" dirty="0" smtClean="0"/>
              <a:t>Or</a:t>
            </a:r>
          </a:p>
          <a:p>
            <a:pPr>
              <a:buNone/>
            </a:pPr>
            <a:r>
              <a:rPr lang="en-US" dirty="0" smtClean="0"/>
              <a:t>	of an existing YANG node pointed by </a:t>
            </a:r>
            <a:r>
              <a:rPr lang="en-US" dirty="0" err="1" smtClean="0"/>
              <a:t>XPath</a:t>
            </a:r>
            <a:r>
              <a:rPr lang="en-US" dirty="0" smtClean="0"/>
              <a:t> (e.g. </a:t>
            </a:r>
            <a:r>
              <a:rPr lang="en-US" dirty="0" err="1" smtClean="0"/>
              <a:t>TE_Topologies</a:t>
            </a:r>
            <a:r>
              <a:rPr lang="en-US" dirty="0" smtClean="0"/>
              <a:t>/links/</a:t>
            </a:r>
            <a:r>
              <a:rPr lang="en-US" dirty="0" err="1" smtClean="0"/>
              <a:t>te_link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could be done with PVs?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read</a:t>
            </a:r>
            <a:r>
              <a:rPr lang="en-US" dirty="0" smtClean="0"/>
              <a:t> from</a:t>
            </a:r>
            <a:r>
              <a:rPr lang="en-US" b="1" dirty="0" smtClean="0"/>
              <a:t>/write</a:t>
            </a:r>
            <a:r>
              <a:rPr lang="en-US" dirty="0" smtClean="0"/>
              <a:t> to YANG data store</a:t>
            </a:r>
          </a:p>
          <a:p>
            <a:r>
              <a:rPr lang="en-US" dirty="0" smtClean="0"/>
              <a:t>Used as input/output when calling </a:t>
            </a:r>
            <a:r>
              <a:rPr lang="en-US" b="1" dirty="0" smtClean="0"/>
              <a:t>YANG RPCs</a:t>
            </a:r>
          </a:p>
          <a:p>
            <a:r>
              <a:rPr lang="en-US" dirty="0" smtClean="0"/>
              <a:t>Used to generate </a:t>
            </a:r>
            <a:r>
              <a:rPr lang="en-US" b="1" dirty="0" smtClean="0"/>
              <a:t>notification</a:t>
            </a:r>
            <a:r>
              <a:rPr lang="en-US" dirty="0" smtClean="0"/>
              <a:t> messages;</a:t>
            </a:r>
          </a:p>
          <a:p>
            <a:r>
              <a:rPr lang="en-US" dirty="0" smtClean="0"/>
              <a:t>Used as input/output for </a:t>
            </a:r>
            <a:r>
              <a:rPr lang="en-US" b="1" dirty="0" smtClean="0"/>
              <a:t>function</a:t>
            </a:r>
            <a:r>
              <a:rPr lang="en-US" dirty="0" smtClean="0"/>
              <a:t> calls, for example </a:t>
            </a:r>
            <a:r>
              <a:rPr lang="en-US" dirty="0" err="1" smtClean="0"/>
              <a:t>Fmult</a:t>
            </a:r>
            <a:r>
              <a:rPr lang="en-US" dirty="0" smtClean="0"/>
              <a:t>(a, 0.75) to calculate 0.75*a</a:t>
            </a:r>
          </a:p>
          <a:p>
            <a:r>
              <a:rPr lang="en-US" dirty="0" smtClean="0"/>
              <a:t>Used in </a:t>
            </a:r>
            <a:r>
              <a:rPr lang="en-US" dirty="0" err="1" smtClean="0"/>
              <a:t>XPath</a:t>
            </a:r>
            <a:r>
              <a:rPr lang="en-US" dirty="0" smtClean="0"/>
              <a:t> expressions with PVs referred to by their respective positions in the YANG tree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ECA Events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Subscribable</a:t>
            </a:r>
            <a:r>
              <a:rPr lang="en-US" dirty="0" smtClean="0"/>
              <a:t> events: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b="1" dirty="0" smtClean="0"/>
              <a:t>explicitly defined </a:t>
            </a:r>
            <a:r>
              <a:rPr lang="en-US" dirty="0" smtClean="0"/>
              <a:t>by YANG modules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b="1" dirty="0" smtClean="0"/>
              <a:t>YANG Push </a:t>
            </a:r>
            <a:r>
              <a:rPr lang="en-US" dirty="0" smtClean="0"/>
              <a:t>or/and </a:t>
            </a:r>
            <a:r>
              <a:rPr lang="en-US" b="1" dirty="0" smtClean="0"/>
              <a:t>smart filter</a:t>
            </a:r>
            <a:r>
              <a:rPr lang="en-US" dirty="0" smtClean="0"/>
              <a:t> subscriptions</a:t>
            </a:r>
          </a:p>
          <a:p>
            <a:r>
              <a:rPr lang="en-US" dirty="0" smtClean="0"/>
              <a:t>Timers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ECA Conditions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Logical expressions with YANG data store nodes and/or PVs</a:t>
            </a:r>
          </a:p>
          <a:p>
            <a:r>
              <a:rPr lang="en-US" dirty="0" smtClean="0"/>
              <a:t>A condition could be configured as:</a:t>
            </a:r>
          </a:p>
          <a:p>
            <a:pPr>
              <a:buNone/>
            </a:pPr>
            <a:r>
              <a:rPr lang="en-US" dirty="0" smtClean="0"/>
              <a:t> - a single </a:t>
            </a:r>
            <a:r>
              <a:rPr lang="en-US" dirty="0" err="1" smtClean="0"/>
              <a:t>XPath</a:t>
            </a:r>
            <a:r>
              <a:rPr lang="en-US" dirty="0" smtClean="0"/>
              <a:t> expression</a:t>
            </a:r>
          </a:p>
          <a:p>
            <a:pPr>
              <a:buFontTx/>
              <a:buChar char="-"/>
            </a:pPr>
            <a:r>
              <a:rPr lang="en-US" dirty="0" smtClean="0"/>
              <a:t>a hierarchy of comparisons and logical combinations of thereof</a:t>
            </a:r>
          </a:p>
          <a:p>
            <a:pPr>
              <a:buNone/>
            </a:pPr>
            <a:r>
              <a:rPr lang="en-US" dirty="0" smtClean="0"/>
              <a:t>	 (e.g. (X == Y  || A&lt;B) &amp;&amp; (C&lt;=D || E&gt;F))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ECA Actions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NETCONF style primitives: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b="1" dirty="0" smtClean="0"/>
              <a:t>get data, edit-</a:t>
            </a:r>
            <a:r>
              <a:rPr lang="en-US" b="1" dirty="0" err="1" smtClean="0"/>
              <a:t>config</a:t>
            </a:r>
            <a:r>
              <a:rPr lang="en-US" b="1" dirty="0" smtClean="0"/>
              <a:t>, </a:t>
            </a:r>
            <a:r>
              <a:rPr lang="en-US" dirty="0" smtClean="0"/>
              <a:t>etc.</a:t>
            </a:r>
          </a:p>
          <a:p>
            <a:pPr>
              <a:buNone/>
            </a:pPr>
            <a:r>
              <a:rPr lang="en-US" dirty="0" smtClean="0"/>
              <a:t>	- calling YANG defined </a:t>
            </a:r>
            <a:r>
              <a:rPr lang="en-US" b="1" dirty="0" smtClean="0"/>
              <a:t>RPCs</a:t>
            </a:r>
            <a:r>
              <a:rPr lang="en-US" dirty="0" smtClean="0"/>
              <a:t> (e.g. </a:t>
            </a:r>
            <a:r>
              <a:rPr lang="en-US" dirty="0" err="1" smtClean="0"/>
              <a:t>TE_TunnelPathComputation</a:t>
            </a:r>
            <a:r>
              <a:rPr lang="en-US" dirty="0" smtClean="0"/>
              <a:t> RPC defined by YANG TE Tunnel model)</a:t>
            </a:r>
          </a:p>
          <a:p>
            <a:pPr>
              <a:buNone/>
            </a:pPr>
            <a:r>
              <a:rPr lang="en-US" dirty="0" smtClean="0"/>
              <a:t>	- sending </a:t>
            </a:r>
            <a:r>
              <a:rPr lang="en-US" b="1" dirty="0" smtClean="0"/>
              <a:t>notification</a:t>
            </a:r>
            <a:r>
              <a:rPr lang="en-US" dirty="0" smtClean="0"/>
              <a:t> messages to the client</a:t>
            </a:r>
          </a:p>
          <a:p>
            <a:pPr>
              <a:buNone/>
            </a:pPr>
            <a:r>
              <a:rPr lang="en-US" dirty="0" smtClean="0"/>
              <a:t>	- adding/removing event notification </a:t>
            </a:r>
            <a:r>
              <a:rPr lang="en-US" b="1" dirty="0" smtClean="0"/>
              <a:t>subscriptions</a:t>
            </a:r>
          </a:p>
          <a:p>
            <a:r>
              <a:rPr lang="en-US" dirty="0" smtClean="0"/>
              <a:t>Starting/stopping</a:t>
            </a:r>
            <a:r>
              <a:rPr lang="en-US" b="1" dirty="0" smtClean="0"/>
              <a:t> timers</a:t>
            </a:r>
          </a:p>
          <a:p>
            <a:r>
              <a:rPr lang="en-US" dirty="0" smtClean="0"/>
              <a:t>Calling other </a:t>
            </a:r>
            <a:r>
              <a:rPr lang="en-US" b="1" dirty="0" smtClean="0"/>
              <a:t>ECAs</a:t>
            </a:r>
          </a:p>
          <a:p>
            <a:r>
              <a:rPr lang="en-US" dirty="0" smtClean="0"/>
              <a:t>Performing</a:t>
            </a:r>
            <a:r>
              <a:rPr lang="en-US" b="1" dirty="0" smtClean="0"/>
              <a:t> operations on PVs </a:t>
            </a:r>
            <a:r>
              <a:rPr lang="en-US" dirty="0" smtClean="0"/>
              <a:t>(e.g. function calls) </a:t>
            </a: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ECA Structure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Event</a:t>
            </a:r>
            <a:r>
              <a:rPr lang="en-US" dirty="0" smtClean="0"/>
              <a:t> name</a:t>
            </a:r>
          </a:p>
          <a:p>
            <a:r>
              <a:rPr lang="en-US" dirty="0" smtClean="0"/>
              <a:t>List of local PVs</a:t>
            </a:r>
          </a:p>
          <a:p>
            <a:r>
              <a:rPr lang="en-US" b="1" dirty="0" smtClean="0"/>
              <a:t>Normal</a:t>
            </a:r>
            <a:r>
              <a:rPr lang="en-US" dirty="0" smtClean="0"/>
              <a:t> Condition-Action list</a:t>
            </a:r>
          </a:p>
          <a:p>
            <a:r>
              <a:rPr lang="en-US" b="1" dirty="0" smtClean="0"/>
              <a:t>Cleanup</a:t>
            </a:r>
            <a:r>
              <a:rPr lang="en-US" dirty="0" smtClean="0"/>
              <a:t> Condition-Action list (to undo actions from the normal Condition-Action list in case one of the normal actions was rejected by the server)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461</Words>
  <Application>Microsoft Office PowerPoint</Application>
  <PresentationFormat>On-screen Show (4:3)</PresentationFormat>
  <Paragraphs>79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Generalized Network Control Automation YANG Model  draft-bryskin-netconf-automation-yang-02 </vt:lpstr>
      <vt:lpstr>Objectives</vt:lpstr>
      <vt:lpstr>ECAs,  when and why</vt:lpstr>
      <vt:lpstr>Policy Variables</vt:lpstr>
      <vt:lpstr>What could be done with PVs?</vt:lpstr>
      <vt:lpstr>ECA Events</vt:lpstr>
      <vt:lpstr>ECA Conditions</vt:lpstr>
      <vt:lpstr>ECA Actions</vt:lpstr>
      <vt:lpstr>ECA Structure</vt:lpstr>
      <vt:lpstr>Changes since IETF101</vt:lpstr>
      <vt:lpstr>Defining ECA Events via YANG PUSH Subscriptions</vt:lpstr>
      <vt:lpstr>Defining ECA Events via YANG PUSH Subscriptions</vt:lpstr>
      <vt:lpstr>ECA Events and Notifications Correlation</vt:lpstr>
      <vt:lpstr>Next Steps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Generalized Network Control Automation (GNCA) model</dc:title>
  <dc:creator>i00759274</dc:creator>
  <cp:lastModifiedBy>i00759274</cp:lastModifiedBy>
  <cp:revision>48</cp:revision>
  <dcterms:created xsi:type="dcterms:W3CDTF">2018-02-13T01:17:44Z</dcterms:created>
  <dcterms:modified xsi:type="dcterms:W3CDTF">2018-07-12T16:21:03Z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1531412224</vt:lpwstr>
  </property>
</Properties>
</file>