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65" r:id="rId3"/>
    <p:sldId id="260" r:id="rId4"/>
    <p:sldId id="257" r:id="rId5"/>
    <p:sldId id="261" r:id="rId6"/>
    <p:sldId id="266" r:id="rId7"/>
    <p:sldId id="262" r:id="rId8"/>
    <p:sldId id="259" r:id="rId9"/>
    <p:sldId id="264" r:id="rId10"/>
    <p:sldId id="263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97" autoAdjust="0"/>
    <p:restoredTop sz="94660"/>
  </p:normalViewPr>
  <p:slideViewPr>
    <p:cSldViewPr snapToGrid="0">
      <p:cViewPr varScale="1">
        <p:scale>
          <a:sx n="63" d="100"/>
          <a:sy n="63" d="100"/>
        </p:scale>
        <p:origin x="72" y="14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ACD34E7-03E5-48AE-B509-DBF34B8D5D9F}" type="datetimeFigureOut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F9A8974-3B6F-4C53-A02D-3DC65704848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35184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0C2D2E-6198-4FC6-8878-B602B6A2C61C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78355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886ACA-DB85-47AD-B5BD-F871375F9301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52021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ED6984-D410-47D3-B1A0-AB208EC8765D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54699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9B187-3647-484C-ADB0-B47EAA0EFFFA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33034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E319A-327A-42C0-9C65-E8C546A7C71E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96842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0A3C7-E49A-4D27-866A-4AF486169D54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31070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D247A-91A3-477F-86CE-FB3F587EF78A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4241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760306-4785-4325-B757-2A8D649551BD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99695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D235B-C74C-4684-8692-3A64D3754225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62415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B18041-2DD3-40BE-BF7D-82046A0C77E1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69570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6E8DE5-BF22-4088-B44E-2B76649A56BD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88506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79F06F-238D-45B5-8363-A4D54AB2C4E0}" type="datetime1">
              <a:rPr kumimoji="1" lang="ja-JP" altLang="en-US" smtClean="0"/>
              <a:t>2018/3/21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 smtClean="0"/>
              <a:t>IETF101 COMS BoF</a:t>
            </a:r>
            <a:endParaRPr kumimoji="1" lang="ja-JP" alt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7EF5AD-FC78-48B8-9332-BBDB509C61C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2803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424247" y="2098812"/>
            <a:ext cx="11343501" cy="1643318"/>
          </a:xfrm>
        </p:spPr>
        <p:txBody>
          <a:bodyPr anchor="ctr">
            <a:normAutofit fontScale="90000"/>
          </a:bodyPr>
          <a:lstStyle/>
          <a:p>
            <a:r>
              <a:rPr kumimoji="1" lang="en-US" altLang="ja-JP" sz="4800" dirty="0" smtClean="0"/>
              <a:t>Motivation</a:t>
            </a:r>
            <a:r>
              <a:rPr lang="en-US" altLang="ja-JP" sz="4800" dirty="0" smtClean="0"/>
              <a:t> for Management of Network Slicing and IETF work from Operator’s View Point</a:t>
            </a:r>
            <a:endParaRPr kumimoji="1" lang="ja-JP" altLang="en-US" sz="4800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3998" y="4299878"/>
            <a:ext cx="9144000" cy="1655762"/>
          </a:xfrm>
        </p:spPr>
        <p:txBody>
          <a:bodyPr anchor="ctr"/>
          <a:lstStyle/>
          <a:p>
            <a:r>
              <a:rPr kumimoji="1" lang="en-US" altLang="ja-JP" dirty="0" smtClean="0"/>
              <a:t>Shunsuke Homma</a:t>
            </a:r>
            <a:r>
              <a:rPr kumimoji="1" lang="ja-JP" altLang="en-US" dirty="0" smtClean="0"/>
              <a:t>　</a:t>
            </a:r>
            <a:r>
              <a:rPr kumimoji="1" lang="en-US" altLang="ja-JP" dirty="0" smtClean="0"/>
              <a:t>(NTT)</a:t>
            </a:r>
          </a:p>
          <a:p>
            <a:r>
              <a:rPr lang="en-US" altLang="ja-JP" dirty="0" smtClean="0"/>
              <a:t>IETF101 COMS BoF</a:t>
            </a:r>
            <a:endParaRPr lang="en-US" altLang="ja-JP" dirty="0"/>
          </a:p>
          <a:p>
            <a:r>
              <a:rPr lang="en-US" altLang="ja-JP" dirty="0" smtClean="0"/>
              <a:t>22</a:t>
            </a:r>
            <a:r>
              <a:rPr lang="en-US" altLang="ja-JP" baseline="30000" dirty="0" smtClean="0"/>
              <a:t>nd</a:t>
            </a:r>
            <a:r>
              <a:rPr lang="en-US" altLang="ja-JP" dirty="0" smtClean="0"/>
              <a:t> March 2018</a:t>
            </a:r>
          </a:p>
        </p:txBody>
      </p:sp>
      <p:pic>
        <p:nvPicPr>
          <p:cNvPr id="4" name="Picture 4"/>
          <p:cNvPicPr>
            <a:picLocks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13347" y="664238"/>
            <a:ext cx="1765300" cy="1155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25209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55121" y="252982"/>
            <a:ext cx="10515600" cy="661418"/>
          </a:xfrm>
        </p:spPr>
        <p:txBody>
          <a:bodyPr>
            <a:normAutofit/>
          </a:bodyPr>
          <a:lstStyle/>
          <a:p>
            <a:r>
              <a:rPr kumimoji="1" lang="en-US" altLang="ja-JP" sz="4000" dirty="0" smtClean="0"/>
              <a:t>Conclusion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5121" y="1282161"/>
            <a:ext cx="10515600" cy="4351338"/>
          </a:xfrm>
        </p:spPr>
        <p:txBody>
          <a:bodyPr>
            <a:normAutofit/>
          </a:bodyPr>
          <a:lstStyle/>
          <a:p>
            <a:r>
              <a:rPr lang="en-US" altLang="ja-JP" dirty="0" smtClean="0"/>
              <a:t>Expecting realization of</a:t>
            </a:r>
            <a:r>
              <a:rPr lang="ja-JP" altLang="en-US" dirty="0" smtClean="0"/>
              <a:t> </a:t>
            </a:r>
            <a:r>
              <a:rPr lang="en-US" altLang="ja-JP" dirty="0" smtClean="0"/>
              <a:t>E2E network slices and creation of new business model with them as a network operator.</a:t>
            </a:r>
          </a:p>
          <a:p>
            <a:endParaRPr lang="en-US" altLang="ja-JP" dirty="0" smtClean="0"/>
          </a:p>
          <a:p>
            <a:r>
              <a:rPr lang="en-US" altLang="ja-JP" dirty="0"/>
              <a:t>P</a:t>
            </a:r>
            <a:r>
              <a:rPr kumimoji="1" lang="en-US" altLang="ja-JP" dirty="0" smtClean="0"/>
              <a:t>ractical and workable group of solutions are needed and IETF is an appropriate and unique SDO place for creating it</a:t>
            </a:r>
            <a:r>
              <a:rPr lang="en-US" altLang="ja-JP" dirty="0"/>
              <a:t>.</a:t>
            </a:r>
            <a:endParaRPr lang="en-US" altLang="ja-JP" dirty="0" smtClean="0"/>
          </a:p>
          <a:p>
            <a:pPr marL="0" indent="0">
              <a:buNone/>
            </a:pPr>
            <a:endParaRPr lang="en-US" altLang="ja-JP" dirty="0" smtClean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10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827492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36430" y="175344"/>
            <a:ext cx="11025996" cy="842573"/>
          </a:xfrm>
        </p:spPr>
        <p:txBody>
          <a:bodyPr>
            <a:normAutofit/>
          </a:bodyPr>
          <a:lstStyle/>
          <a:p>
            <a:r>
              <a:rPr kumimoji="1" lang="en-US" altLang="ja-JP" sz="4000" dirty="0" smtClean="0"/>
              <a:t>Questions and Objectives from ADs/Chairs</a:t>
            </a:r>
            <a:endParaRPr kumimoji="1" lang="ja-JP" altLang="en-US" sz="4000" dirty="0"/>
          </a:p>
        </p:txBody>
      </p:sp>
      <p:sp>
        <p:nvSpPr>
          <p:cNvPr id="4" name="タイトル 1"/>
          <p:cNvSpPr txBox="1">
            <a:spLocks/>
          </p:cNvSpPr>
          <p:nvPr/>
        </p:nvSpPr>
        <p:spPr>
          <a:xfrm>
            <a:off x="481915" y="1959128"/>
            <a:ext cx="10534018" cy="302693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1028700" indent="-1028700" algn="just">
              <a:lnSpc>
                <a:spcPct val="120000"/>
              </a:lnSpc>
              <a:buFont typeface="+mj-lt"/>
              <a:buAutoNum type="romanUcPeriod"/>
            </a:pPr>
            <a:r>
              <a:rPr lang="en-US" altLang="ja-JP" sz="2000" dirty="0" smtClean="0"/>
              <a:t>Clarify </a:t>
            </a:r>
            <a:r>
              <a:rPr lang="en-US" altLang="ja-JP" sz="2000" dirty="0"/>
              <a:t>the problem </a:t>
            </a:r>
            <a:r>
              <a:rPr lang="en-US" altLang="ja-JP" sz="2000" dirty="0" smtClean="0"/>
              <a:t>space</a:t>
            </a:r>
          </a:p>
          <a:p>
            <a:pPr marL="1028700" indent="-1028700" algn="just">
              <a:lnSpc>
                <a:spcPct val="120000"/>
              </a:lnSpc>
              <a:buFont typeface="+mj-lt"/>
              <a:buAutoNum type="romanUcPeriod"/>
            </a:pPr>
            <a:r>
              <a:rPr lang="en-US" altLang="ja-JP" sz="2000" dirty="0"/>
              <a:t>What is the problem space?/ In particular, it is the focus of the problem: *the* thing that you want to achieve in an operational network</a:t>
            </a:r>
            <a:r>
              <a:rPr lang="en-US" altLang="ja-JP" sz="2000" dirty="0" smtClean="0"/>
              <a:t>.</a:t>
            </a:r>
          </a:p>
          <a:p>
            <a:pPr marL="1028700" indent="-1028700" algn="just">
              <a:lnSpc>
                <a:spcPct val="120000"/>
              </a:lnSpc>
              <a:buFont typeface="+mj-lt"/>
              <a:buAutoNum type="romanUcPeriod"/>
            </a:pPr>
            <a:r>
              <a:rPr lang="en-US" altLang="ja-JP" sz="2000" dirty="0"/>
              <a:t>What are operators relevant COMS </a:t>
            </a:r>
            <a:r>
              <a:rPr lang="en-US" altLang="ja-JP" sz="2000" dirty="0" smtClean="0"/>
              <a:t>Use Cases? What </a:t>
            </a:r>
            <a:r>
              <a:rPr lang="en-US" altLang="ja-JP" sz="2000" dirty="0"/>
              <a:t>group of problems are important from </a:t>
            </a:r>
            <a:r>
              <a:rPr lang="en-US" altLang="ja-JP" sz="2000" dirty="0" smtClean="0"/>
              <a:t>operators viewpoints</a:t>
            </a:r>
            <a:r>
              <a:rPr lang="en-US" altLang="ja-JP" sz="2000" dirty="0"/>
              <a:t>? </a:t>
            </a:r>
            <a:endParaRPr lang="en-US" altLang="ja-JP" sz="2000" dirty="0" smtClean="0"/>
          </a:p>
          <a:p>
            <a:pPr marL="1028700" indent="-1028700" algn="just">
              <a:lnSpc>
                <a:spcPct val="120000"/>
              </a:lnSpc>
              <a:buFont typeface="+mj-lt"/>
              <a:buAutoNum type="romanUcPeriod"/>
            </a:pPr>
            <a:r>
              <a:rPr lang="en-US" altLang="ja-JP" sz="2000" dirty="0" smtClean="0"/>
              <a:t>What </a:t>
            </a:r>
            <a:r>
              <a:rPr lang="en-US" altLang="ja-JP" sz="2000" dirty="0"/>
              <a:t>impact would be produced by NS solutions from </a:t>
            </a:r>
            <a:r>
              <a:rPr lang="en-US" altLang="ja-JP" sz="2000" dirty="0" smtClean="0"/>
              <a:t>operators </a:t>
            </a:r>
            <a:r>
              <a:rPr lang="en-US" altLang="ja-JP" sz="2000" dirty="0"/>
              <a:t>viewpoints?</a:t>
            </a:r>
            <a:endParaRPr lang="ja-JP" altLang="en-US" sz="2000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2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211811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6494" y="192597"/>
            <a:ext cx="10515600" cy="799441"/>
          </a:xfrm>
        </p:spPr>
        <p:txBody>
          <a:bodyPr/>
          <a:lstStyle/>
          <a:p>
            <a:r>
              <a:rPr kumimoji="1" lang="en-US" altLang="ja-JP" sz="4000" dirty="0" smtClean="0"/>
              <a:t>Agenda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46494" y="1267994"/>
            <a:ext cx="11231624" cy="4351338"/>
          </a:xfrm>
        </p:spPr>
        <p:txBody>
          <a:bodyPr/>
          <a:lstStyle/>
          <a:p>
            <a:r>
              <a:rPr kumimoji="1" lang="en-US" altLang="ja-JP" dirty="0" smtClean="0"/>
              <a:t>Background</a:t>
            </a:r>
            <a:r>
              <a:rPr kumimoji="1" lang="ja-JP" altLang="en-US" dirty="0" smtClean="0"/>
              <a:t> ＆</a:t>
            </a:r>
            <a:r>
              <a:rPr kumimoji="1" lang="en-US" altLang="ja-JP" dirty="0" smtClean="0"/>
              <a:t> Motivation</a:t>
            </a:r>
            <a:r>
              <a:rPr kumimoji="1" lang="ja-JP" altLang="en-US" dirty="0" smtClean="0"/>
              <a:t> </a:t>
            </a:r>
            <a:r>
              <a:rPr kumimoji="1" lang="en-US" altLang="ja-JP" dirty="0" smtClean="0"/>
              <a:t>for Network Slicing </a:t>
            </a:r>
          </a:p>
          <a:p>
            <a:r>
              <a:rPr kumimoji="1" lang="en-US" altLang="ja-JP" dirty="0" smtClean="0"/>
              <a:t>Expectation for IETF</a:t>
            </a:r>
          </a:p>
          <a:p>
            <a:r>
              <a:rPr lang="en-US" altLang="ja-JP" dirty="0" smtClean="0"/>
              <a:t>Issues and Challenges on Network Slicing</a:t>
            </a:r>
            <a:endParaRPr kumimoji="1" lang="en-US" altLang="ja-JP" dirty="0" smtClean="0"/>
          </a:p>
          <a:p>
            <a:r>
              <a:rPr kumimoji="1" lang="en-US" altLang="ja-JP" dirty="0" smtClean="0"/>
              <a:t>COMS Work Scope</a:t>
            </a:r>
          </a:p>
          <a:p>
            <a:r>
              <a:rPr kumimoji="1" lang="en-US" altLang="ja-JP" dirty="0" smtClean="0"/>
              <a:t>Conclusion</a:t>
            </a:r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3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39444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55121" y="149465"/>
            <a:ext cx="10515600" cy="877079"/>
          </a:xfrm>
        </p:spPr>
        <p:txBody>
          <a:bodyPr>
            <a:normAutofit/>
          </a:bodyPr>
          <a:lstStyle/>
          <a:p>
            <a:r>
              <a:rPr kumimoji="1" lang="en-US" altLang="ja-JP" sz="4000" dirty="0" smtClean="0"/>
              <a:t>Background and Motivation</a:t>
            </a:r>
            <a:r>
              <a:rPr lang="ja-JP" altLang="en-US" sz="4000" dirty="0"/>
              <a:t> </a:t>
            </a:r>
            <a:r>
              <a:rPr lang="en-US" altLang="ja-JP" sz="4000" dirty="0" smtClean="0"/>
              <a:t>(1/2)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5121" y="1281329"/>
            <a:ext cx="10954110" cy="4351338"/>
          </a:xfrm>
        </p:spPr>
        <p:txBody>
          <a:bodyPr>
            <a:normAutofit/>
          </a:bodyPr>
          <a:lstStyle/>
          <a:p>
            <a:r>
              <a:rPr kumimoji="1" lang="en-US" altLang="ja-JP" sz="2400" dirty="0" err="1" smtClean="0"/>
              <a:t>IoT</a:t>
            </a:r>
            <a:r>
              <a:rPr kumimoji="1" lang="en-US" altLang="ja-JP" sz="2400" dirty="0" smtClean="0"/>
              <a:t> devices or OTT services are exponentially diversifying</a:t>
            </a:r>
          </a:p>
          <a:p>
            <a:pPr marL="630238" indent="-363538">
              <a:buFont typeface="ＭＳ 明朝" panose="02020609040205080304" pitchFamily="17" charset="-128"/>
              <a:buChar char="⇒"/>
            </a:pPr>
            <a:r>
              <a:rPr lang="en-US" altLang="ja-JP" sz="2400" dirty="0" smtClean="0"/>
              <a:t>Adapting networks to them, in short, “</a:t>
            </a:r>
            <a:r>
              <a:rPr lang="en-US" altLang="ja-JP" sz="2400" b="1" dirty="0" smtClean="0"/>
              <a:t>service-oriented</a:t>
            </a:r>
            <a:r>
              <a:rPr lang="en-US" altLang="ja-JP" sz="2400" dirty="0" smtClean="0"/>
              <a:t>” and “</a:t>
            </a:r>
            <a:r>
              <a:rPr lang="en-US" altLang="ja-JP" sz="2400" b="1" dirty="0" smtClean="0"/>
              <a:t>management-oriented</a:t>
            </a:r>
            <a:r>
              <a:rPr lang="en-US" altLang="ja-JP" sz="2400" dirty="0" smtClean="0"/>
              <a:t>”</a:t>
            </a:r>
            <a:r>
              <a:rPr lang="en-US" altLang="ja-JP" sz="2400" dirty="0" smtClean="0">
                <a:solidFill>
                  <a:srgbClr val="0070C0"/>
                </a:solidFill>
              </a:rPr>
              <a:t> </a:t>
            </a:r>
            <a:r>
              <a:rPr lang="en-US" altLang="ja-JP" sz="2400" dirty="0" smtClean="0"/>
              <a:t>network operation, would be urgently required</a:t>
            </a:r>
            <a:endParaRPr kumimoji="1" lang="en-US" altLang="ja-JP" sz="2400" dirty="0" smtClean="0"/>
          </a:p>
          <a:p>
            <a:endParaRPr kumimoji="1" lang="en-US" altLang="ja-JP" sz="2400" dirty="0" smtClean="0"/>
          </a:p>
          <a:p>
            <a:r>
              <a:rPr lang="en-US" altLang="ja-JP" sz="2400" dirty="0" smtClean="0"/>
              <a:t>Prospect to expand business opportunities with communication services</a:t>
            </a:r>
          </a:p>
          <a:p>
            <a:pPr marL="630238" indent="-363538">
              <a:buFont typeface="ＭＳ 明朝" panose="02020609040205080304" pitchFamily="17" charset="-128"/>
              <a:buChar char="⇒"/>
            </a:pPr>
            <a:r>
              <a:rPr lang="en-US" altLang="ja-JP" sz="2400" dirty="0" smtClean="0"/>
              <a:t>Enables other industrial companies to use networks as a part of their own services</a:t>
            </a:r>
            <a:endParaRPr kumimoji="1" lang="en-US" altLang="ja-JP" sz="2400" dirty="0" smtClean="0"/>
          </a:p>
          <a:p>
            <a:pPr marL="266700" indent="0">
              <a:buNone/>
            </a:pPr>
            <a:r>
              <a:rPr lang="en-US" altLang="ja-JP" sz="2400" dirty="0" smtClean="0"/>
              <a:t>Examples:  connected car with high reliable network, online game with ultra-low latency, video streaming with guaranteed bandwidth </a:t>
            </a:r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4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220832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4292" y="146649"/>
            <a:ext cx="10515600" cy="802257"/>
          </a:xfrm>
        </p:spPr>
        <p:txBody>
          <a:bodyPr>
            <a:normAutofit/>
          </a:bodyPr>
          <a:lstStyle/>
          <a:p>
            <a:r>
              <a:rPr kumimoji="1" lang="en-US" altLang="ja-JP" sz="4000" dirty="0" smtClean="0"/>
              <a:t>Background and Motivation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(2</a:t>
            </a:r>
            <a:r>
              <a:rPr lang="en-US" altLang="ja-JP" sz="4000" dirty="0" smtClean="0"/>
              <a:t>/</a:t>
            </a:r>
            <a:r>
              <a:rPr kumimoji="1" lang="en-US" altLang="ja-JP" sz="4000" dirty="0" smtClean="0"/>
              <a:t>2)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47809" y="1316937"/>
            <a:ext cx="10524991" cy="3531109"/>
          </a:xfrm>
        </p:spPr>
        <p:txBody>
          <a:bodyPr>
            <a:normAutofit/>
          </a:bodyPr>
          <a:lstStyle/>
          <a:p>
            <a:r>
              <a:rPr lang="en-US" altLang="ja-JP" sz="2400" dirty="0" smtClean="0"/>
              <a:t>High-level r</a:t>
            </a:r>
            <a:r>
              <a:rPr kumimoji="1" lang="en-US" altLang="ja-JP" sz="2400" dirty="0" smtClean="0"/>
              <a:t>equirements for network slicing from an operator’s viewpoint:</a:t>
            </a:r>
          </a:p>
          <a:p>
            <a:pPr marL="896938" lvl="1" indent="-439738">
              <a:buFont typeface="Wingdings" panose="05000000000000000000" pitchFamily="2" charset="2"/>
              <a:buChar char="ü"/>
            </a:pPr>
            <a:r>
              <a:rPr lang="en-US" altLang="ja-JP" dirty="0" smtClean="0"/>
              <a:t>Guaranteeing  service level from end to end across multiple (administrative) domains    </a:t>
            </a:r>
          </a:p>
          <a:p>
            <a:pPr marL="896938" lvl="1" indent="-439738">
              <a:buFont typeface="Wingdings" panose="05000000000000000000" pitchFamily="2" charset="2"/>
              <a:buChar char="ü"/>
            </a:pPr>
            <a:r>
              <a:rPr lang="en-US" altLang="ja-JP" dirty="0" smtClean="0"/>
              <a:t>Flexible customizability</a:t>
            </a:r>
          </a:p>
          <a:p>
            <a:pPr marL="896938" lvl="1" indent="-439738">
              <a:buFont typeface="Wingdings" panose="05000000000000000000" pitchFamily="2" charset="2"/>
              <a:buChar char="ü"/>
            </a:pPr>
            <a:r>
              <a:rPr lang="en-US" altLang="ja-JP" dirty="0" smtClean="0"/>
              <a:t>Automation</a:t>
            </a:r>
            <a:r>
              <a:rPr lang="ja-JP" altLang="en-US" dirty="0" smtClean="0"/>
              <a:t> </a:t>
            </a:r>
            <a:r>
              <a:rPr lang="en-US" altLang="ja-JP" dirty="0" smtClean="0"/>
              <a:t>of network operation</a:t>
            </a:r>
          </a:p>
          <a:p>
            <a:pPr marL="1354138" lvl="2" indent="-439738">
              <a:buFont typeface="Wingdings" panose="05000000000000000000" pitchFamily="2" charset="2"/>
              <a:buChar char="ü"/>
            </a:pPr>
            <a:r>
              <a:rPr lang="en-US" altLang="ja-JP" dirty="0" smtClean="0"/>
              <a:t>Automated life-cycle management of network slicing (Deploy, Change, Delete)</a:t>
            </a:r>
          </a:p>
          <a:p>
            <a:pPr marL="1354138" lvl="2" indent="-439738">
              <a:buFont typeface="Wingdings" panose="05000000000000000000" pitchFamily="2" charset="2"/>
              <a:buChar char="ü"/>
            </a:pPr>
            <a:r>
              <a:rPr lang="en-US" altLang="ja-JP" dirty="0" smtClean="0"/>
              <a:t>Optimization resources (Auto-scaling/migration)</a:t>
            </a:r>
          </a:p>
          <a:p>
            <a:pPr marL="1354138" lvl="2" indent="-439738">
              <a:buFont typeface="Wingdings" panose="05000000000000000000" pitchFamily="2" charset="2"/>
              <a:buChar char="ü"/>
            </a:pPr>
            <a:r>
              <a:rPr lang="en-US" altLang="ja-JP" dirty="0" smtClean="0"/>
              <a:t>Auto-healing</a:t>
            </a:r>
          </a:p>
          <a:p>
            <a:pPr marL="896938" lvl="1" indent="-439738">
              <a:buFont typeface="Wingdings" panose="05000000000000000000" pitchFamily="2" charset="2"/>
              <a:buChar char="ü"/>
            </a:pPr>
            <a:r>
              <a:rPr lang="en-US" altLang="ja-JP" dirty="0" smtClean="0"/>
              <a:t>Efficient Interplay between Management and Data Planes</a:t>
            </a:r>
            <a:endParaRPr lang="en-US" altLang="ja-JP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5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97167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37867" y="192596"/>
            <a:ext cx="10817646" cy="782189"/>
          </a:xfrm>
        </p:spPr>
        <p:txBody>
          <a:bodyPr>
            <a:normAutofit/>
          </a:bodyPr>
          <a:lstStyle/>
          <a:p>
            <a:r>
              <a:rPr kumimoji="1" lang="en-US" altLang="ja-JP" sz="4000" dirty="0" smtClean="0"/>
              <a:t>Other </a:t>
            </a:r>
            <a:r>
              <a:rPr kumimoji="1" lang="en-US" altLang="ja-JP" sz="4000" dirty="0" smtClean="0"/>
              <a:t>Requirements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for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Network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Slicing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37866" y="1285247"/>
            <a:ext cx="11244533" cy="5270828"/>
          </a:xfrm>
        </p:spPr>
        <p:txBody>
          <a:bodyPr>
            <a:normAutofit/>
          </a:bodyPr>
          <a:lstStyle/>
          <a:p>
            <a:r>
              <a:rPr lang="en-US" altLang="ja-JP" sz="2400" dirty="0" smtClean="0"/>
              <a:t>High-Scalability</a:t>
            </a:r>
          </a:p>
          <a:p>
            <a:pPr lvl="1"/>
            <a:r>
              <a:rPr lang="en-US" altLang="ja-JP" sz="2000" dirty="0" smtClean="0"/>
              <a:t>Separating to 100~ slices (the order will vary depending on the use cases)</a:t>
            </a:r>
          </a:p>
          <a:p>
            <a:pPr lvl="1"/>
            <a:r>
              <a:rPr lang="en-US" altLang="ja-JP" sz="2000" dirty="0" smtClean="0"/>
              <a:t>Handling million ordered customers</a:t>
            </a:r>
          </a:p>
          <a:p>
            <a:r>
              <a:rPr kumimoji="1" lang="en-US" altLang="ja-JP" sz="2400" dirty="0" smtClean="0"/>
              <a:t>High-Reliability</a:t>
            </a:r>
          </a:p>
          <a:p>
            <a:pPr lvl="1"/>
            <a:r>
              <a:rPr lang="en-US" altLang="ja-JP" sz="2000" dirty="0" smtClean="0"/>
              <a:t>Immediate</a:t>
            </a:r>
            <a:r>
              <a:rPr lang="ja-JP" altLang="en-US" sz="2000" dirty="0" smtClean="0"/>
              <a:t> </a:t>
            </a:r>
            <a:r>
              <a:rPr lang="en-US" altLang="ja-JP" sz="2000" dirty="0" smtClean="0"/>
              <a:t>fault detection</a:t>
            </a:r>
            <a:endParaRPr lang="en-US" altLang="ja-JP" sz="2000" dirty="0"/>
          </a:p>
          <a:p>
            <a:pPr lvl="1"/>
            <a:r>
              <a:rPr lang="en-US" altLang="ja-JP" sz="2000" dirty="0" smtClean="0"/>
              <a:t>Redundant mechanisms</a:t>
            </a:r>
          </a:p>
          <a:p>
            <a:pPr lvl="1"/>
            <a:r>
              <a:rPr lang="en-US" altLang="ja-JP" sz="2000" dirty="0" smtClean="0"/>
              <a:t>Isolation</a:t>
            </a:r>
          </a:p>
          <a:p>
            <a:pPr marL="228600" lvl="1">
              <a:spcBef>
                <a:spcPts val="1000"/>
              </a:spcBef>
            </a:pPr>
            <a:r>
              <a:rPr lang="en-US" altLang="ja-JP" dirty="0"/>
              <a:t>Standards and Open Source</a:t>
            </a:r>
          </a:p>
          <a:p>
            <a:pPr marL="685800" lvl="2">
              <a:spcBef>
                <a:spcPts val="1000"/>
              </a:spcBef>
            </a:pPr>
            <a:r>
              <a:rPr lang="en-US" altLang="ja-JP" dirty="0"/>
              <a:t>Network Slicing with cross-domain by using open network configuration model </a:t>
            </a:r>
            <a:r>
              <a:rPr lang="en-US" altLang="ja-JP" dirty="0" smtClean="0"/>
              <a:t>design</a:t>
            </a:r>
          </a:p>
          <a:p>
            <a:pPr marL="228600" lvl="1">
              <a:spcBef>
                <a:spcPts val="1000"/>
              </a:spcBef>
            </a:pPr>
            <a:r>
              <a:rPr lang="en-US" altLang="ja-JP" dirty="0" smtClean="0"/>
              <a:t>Inexpensive </a:t>
            </a:r>
            <a:r>
              <a:rPr lang="en-US" altLang="ja-JP" dirty="0"/>
              <a:t>and prompt service/network deployment </a:t>
            </a:r>
          </a:p>
          <a:p>
            <a:pPr marL="685800" lvl="2">
              <a:spcBef>
                <a:spcPts val="1000"/>
              </a:spcBef>
            </a:pPr>
            <a:r>
              <a:rPr lang="en-US" altLang="ja-JP" dirty="0" smtClean="0"/>
              <a:t>Utilization of virtualizing technologies (SDN and NFV)</a:t>
            </a:r>
          </a:p>
          <a:p>
            <a:pPr marL="685800" lvl="2">
              <a:spcBef>
                <a:spcPts val="1000"/>
              </a:spcBef>
            </a:pPr>
            <a:r>
              <a:rPr lang="en-US" altLang="ja-JP" dirty="0" smtClean="0"/>
              <a:t>Harmonizing hardware and software appliances </a:t>
            </a:r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6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800113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6494" y="244356"/>
            <a:ext cx="10515600" cy="685028"/>
          </a:xfrm>
        </p:spPr>
        <p:txBody>
          <a:bodyPr>
            <a:normAutofit/>
          </a:bodyPr>
          <a:lstStyle/>
          <a:p>
            <a:r>
              <a:rPr kumimoji="1" lang="en-US" altLang="ja-JP" sz="4000" dirty="0" smtClean="0"/>
              <a:t>Expectation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for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IETF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46494" y="1140933"/>
            <a:ext cx="10346906" cy="4351338"/>
          </a:xfrm>
        </p:spPr>
        <p:txBody>
          <a:bodyPr>
            <a:normAutofit/>
          </a:bodyPr>
          <a:lstStyle/>
          <a:p>
            <a:r>
              <a:rPr lang="en-US" altLang="ja-JP" sz="2400" dirty="0" smtClean="0"/>
              <a:t>Operators need practical (workable) solutions</a:t>
            </a:r>
          </a:p>
          <a:p>
            <a:r>
              <a:rPr kumimoji="1" lang="en-US" altLang="ja-JP" sz="2400" dirty="0" smtClean="0"/>
              <a:t>For network slicing, considering of whole network system architecture </a:t>
            </a:r>
            <a:r>
              <a:rPr lang="en-US" altLang="ja-JP" sz="2400" dirty="0" smtClean="0"/>
              <a:t>would be mandatory</a:t>
            </a:r>
          </a:p>
          <a:p>
            <a:pPr marL="715963" indent="-534988">
              <a:buFont typeface="Symbol" charset="2"/>
              <a:buChar char="Þ"/>
            </a:pPr>
            <a:r>
              <a:rPr lang="en-US" altLang="ja-JP" sz="2400" dirty="0"/>
              <a:t>Some existing IETF </a:t>
            </a:r>
            <a:r>
              <a:rPr lang="en-US" altLang="ja-JP" sz="2400" dirty="0" smtClean="0"/>
              <a:t>technologies </a:t>
            </a:r>
            <a:r>
              <a:rPr lang="en-US" altLang="ja-JP" sz="2400" dirty="0"/>
              <a:t>would be </a:t>
            </a:r>
            <a:r>
              <a:rPr lang="en-US" altLang="ja-JP" sz="2400" dirty="0" smtClean="0"/>
              <a:t>usable</a:t>
            </a:r>
          </a:p>
          <a:p>
            <a:pPr marL="715963" indent="-534988">
              <a:buFont typeface="Symbol" charset="2"/>
              <a:buChar char="Þ"/>
            </a:pPr>
            <a:r>
              <a:rPr lang="en-US" altLang="ja-JP" sz="2400" dirty="0" smtClean="0"/>
              <a:t>COMS will cover gaps within existing management</a:t>
            </a:r>
            <a:r>
              <a:rPr lang="en-US" altLang="ja-JP" sz="2400" dirty="0" smtClean="0">
                <a:solidFill>
                  <a:srgbClr val="0070C0"/>
                </a:solidFill>
              </a:rPr>
              <a:t> </a:t>
            </a:r>
            <a:r>
              <a:rPr lang="en-US" altLang="ja-JP" sz="2400" dirty="0" smtClean="0"/>
              <a:t>technologies in terms of network slicing</a:t>
            </a:r>
          </a:p>
        </p:txBody>
      </p:sp>
      <p:sp>
        <p:nvSpPr>
          <p:cNvPr id="5" name="角丸四角形 4"/>
          <p:cNvSpPr/>
          <p:nvPr/>
        </p:nvSpPr>
        <p:spPr>
          <a:xfrm>
            <a:off x="1724787" y="3774706"/>
            <a:ext cx="2926080" cy="5486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mtClean="0"/>
              <a:t>Operation</a:t>
            </a:r>
            <a:r>
              <a:rPr lang="en-US" altLang="ja-JP"/>
              <a:t>/</a:t>
            </a:r>
            <a:r>
              <a:rPr lang="en-US" altLang="ja-JP" smtClean="0"/>
              <a:t>API</a:t>
            </a:r>
            <a:endParaRPr kumimoji="1" lang="ja-JP" altLang="en-US"/>
          </a:p>
        </p:txBody>
      </p:sp>
      <p:sp>
        <p:nvSpPr>
          <p:cNvPr id="6" name="角丸四角形 5"/>
          <p:cNvSpPr/>
          <p:nvPr/>
        </p:nvSpPr>
        <p:spPr>
          <a:xfrm>
            <a:off x="1724787" y="4519243"/>
            <a:ext cx="2926080" cy="5486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mtClean="0"/>
              <a:t>Network</a:t>
            </a:r>
            <a:r>
              <a:rPr lang="ja-JP" altLang="en-US" smtClean="0"/>
              <a:t> </a:t>
            </a:r>
            <a:r>
              <a:rPr lang="en-US" altLang="ja-JP" smtClean="0"/>
              <a:t>Function</a:t>
            </a:r>
            <a:endParaRPr kumimoji="1" lang="ja-JP" altLang="en-US"/>
          </a:p>
        </p:txBody>
      </p:sp>
      <p:sp>
        <p:nvSpPr>
          <p:cNvPr id="7" name="角丸四角形 6"/>
          <p:cNvSpPr/>
          <p:nvPr/>
        </p:nvSpPr>
        <p:spPr>
          <a:xfrm>
            <a:off x="1724787" y="5267909"/>
            <a:ext cx="2926080" cy="5486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mtClean="0"/>
              <a:t>Transpor</a:t>
            </a:r>
            <a:r>
              <a:rPr lang="en-US" altLang="ja-JP"/>
              <a:t>t</a:t>
            </a:r>
            <a:endParaRPr kumimoji="1" lang="ja-JP" altLang="en-US"/>
          </a:p>
        </p:txBody>
      </p:sp>
      <p:sp>
        <p:nvSpPr>
          <p:cNvPr id="9" name="右矢印 8"/>
          <p:cNvSpPr/>
          <p:nvPr/>
        </p:nvSpPr>
        <p:spPr>
          <a:xfrm>
            <a:off x="5199507" y="3796455"/>
            <a:ext cx="508000" cy="54864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右矢印 9"/>
          <p:cNvSpPr/>
          <p:nvPr/>
        </p:nvSpPr>
        <p:spPr>
          <a:xfrm>
            <a:off x="5199507" y="4519243"/>
            <a:ext cx="508000" cy="54864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右矢印 10"/>
          <p:cNvSpPr/>
          <p:nvPr/>
        </p:nvSpPr>
        <p:spPr>
          <a:xfrm>
            <a:off x="5199507" y="5211237"/>
            <a:ext cx="508000" cy="54864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6029160" y="3820592"/>
            <a:ext cx="391652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400" b="1" dirty="0" smtClean="0">
                <a:solidFill>
                  <a:srgbClr val="FF0000"/>
                </a:solidFill>
              </a:rPr>
              <a:t>COMS</a:t>
            </a:r>
            <a:r>
              <a:rPr lang="en-US" altLang="ja-JP" dirty="0" smtClean="0"/>
              <a:t>, ANIMA, L3SM, L2SM, etc.</a:t>
            </a:r>
            <a:endParaRPr kumimoji="1" lang="ja-JP" altLang="en-US" dirty="0"/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6068717" y="4593047"/>
            <a:ext cx="6463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SFC</a:t>
            </a:r>
            <a:endParaRPr kumimoji="1" lang="ja-JP" altLang="en-US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6068717" y="5322350"/>
            <a:ext cx="38096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mtClean="0"/>
              <a:t>MPLS, SPRING, NVO3, TEAS, etc.</a:t>
            </a:r>
            <a:endParaRPr kumimoji="1" lang="ja-JP" altLang="en-US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3257958" y="5976465"/>
            <a:ext cx="489909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000" smtClean="0"/>
              <a:t>&lt;Consideration areas and relevant WGs&gt;</a:t>
            </a:r>
            <a:endParaRPr kumimoji="1" lang="ja-JP" altLang="en-US" sz="200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7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622838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37867" y="192596"/>
            <a:ext cx="10817646" cy="782189"/>
          </a:xfrm>
        </p:spPr>
        <p:txBody>
          <a:bodyPr>
            <a:normAutofit/>
          </a:bodyPr>
          <a:lstStyle/>
          <a:p>
            <a:r>
              <a:rPr kumimoji="1" lang="en-US" altLang="ja-JP" sz="4000" dirty="0" smtClean="0"/>
              <a:t>Issues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and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Challenges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for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Network</a:t>
            </a:r>
            <a:r>
              <a:rPr kumimoji="1" lang="ja-JP" altLang="en-US" sz="4000" dirty="0" smtClean="0"/>
              <a:t> </a:t>
            </a:r>
            <a:r>
              <a:rPr kumimoji="1" lang="en-US" altLang="ja-JP" sz="4000" dirty="0" smtClean="0"/>
              <a:t>Slicing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37867" y="1285247"/>
            <a:ext cx="10515600" cy="5270828"/>
          </a:xfrm>
        </p:spPr>
        <p:txBody>
          <a:bodyPr>
            <a:normAutofit/>
          </a:bodyPr>
          <a:lstStyle/>
          <a:p>
            <a:r>
              <a:rPr lang="en-US" altLang="ja-JP" sz="2400" dirty="0" smtClean="0"/>
              <a:t>Deploying and providing of</a:t>
            </a:r>
            <a:r>
              <a:rPr kumimoji="1" lang="en-US" altLang="ja-JP" sz="2400" dirty="0" smtClean="0"/>
              <a:t> E2E networks which satisfy requirements of each service (bandwidth, latency, service functions)</a:t>
            </a:r>
          </a:p>
          <a:p>
            <a:pPr marL="630238" indent="-449263">
              <a:buFont typeface="ＭＳ 明朝" panose="02020609040205080304" pitchFamily="17" charset="-128"/>
              <a:buChar char="⇒"/>
            </a:pPr>
            <a:r>
              <a:rPr kumimoji="1" lang="en-US" altLang="ja-JP" sz="2400" dirty="0" smtClean="0"/>
              <a:t>Operation across heterogeneous domains and stitching </a:t>
            </a:r>
            <a:r>
              <a:rPr lang="en-US" altLang="ja-JP" sz="2400" dirty="0" smtClean="0"/>
              <a:t>domain</a:t>
            </a:r>
            <a:r>
              <a:rPr kumimoji="1" lang="en-US" altLang="ja-JP" sz="2400" dirty="0" smtClean="0"/>
              <a:t>s</a:t>
            </a:r>
          </a:p>
          <a:p>
            <a:pPr marL="0" indent="261938">
              <a:buNone/>
            </a:pPr>
            <a:r>
              <a:rPr lang="ja-JP" altLang="en-US" sz="1600" dirty="0" smtClean="0"/>
              <a:t>   </a:t>
            </a:r>
            <a:r>
              <a:rPr lang="en-US" altLang="ja-JP" sz="1600" dirty="0" smtClean="0"/>
              <a:t>Relevant drafts: </a:t>
            </a:r>
          </a:p>
          <a:p>
            <a:pPr marL="896938" indent="-361950">
              <a:buFont typeface="Wingdings" panose="05000000000000000000" pitchFamily="2" charset="2"/>
              <a:buChar char="ü"/>
            </a:pPr>
            <a:r>
              <a:rPr lang="en-US" altLang="ja-JP" sz="1600" dirty="0" smtClean="0"/>
              <a:t>draft-geng-coms-problem-statement-03</a:t>
            </a:r>
          </a:p>
          <a:p>
            <a:pPr marL="896938" indent="-361950">
              <a:buFont typeface="Wingdings" panose="05000000000000000000" pitchFamily="2" charset="2"/>
              <a:buChar char="ü"/>
            </a:pPr>
            <a:r>
              <a:rPr lang="en-US" altLang="ja-JP" sz="1600" dirty="0" smtClean="0"/>
              <a:t>draft-defoy-coms-subnet-interconnection-03 </a:t>
            </a:r>
            <a:endParaRPr lang="en-US" altLang="ja-JP" sz="1600" dirty="0"/>
          </a:p>
          <a:p>
            <a:r>
              <a:rPr lang="en-US" altLang="ja-JP" sz="2400" dirty="0" smtClean="0"/>
              <a:t>Ensuring high compatibility with existing networks</a:t>
            </a:r>
            <a:endParaRPr kumimoji="1" lang="en-US" altLang="ja-JP" sz="2400" dirty="0" smtClean="0"/>
          </a:p>
          <a:p>
            <a:pPr marL="630238" indent="-449263">
              <a:buFont typeface="ＭＳ 明朝" panose="02020609040205080304" pitchFamily="17" charset="-128"/>
              <a:buChar char="⇒"/>
            </a:pPr>
            <a:r>
              <a:rPr lang="en-US" altLang="ja-JP" sz="2400" dirty="0" smtClean="0"/>
              <a:t>Overlay architecture, Slice Gateway solution</a:t>
            </a:r>
            <a:endParaRPr lang="en-US" altLang="ja-JP" sz="2400" dirty="0"/>
          </a:p>
          <a:p>
            <a:pPr marL="0" indent="261938">
              <a:buNone/>
            </a:pPr>
            <a:r>
              <a:rPr lang="ja-JP" altLang="en-US" sz="1600" dirty="0" smtClean="0"/>
              <a:t>   </a:t>
            </a:r>
            <a:r>
              <a:rPr lang="en-US" altLang="ja-JP" sz="1600" dirty="0" smtClean="0"/>
              <a:t>Relevant draft: </a:t>
            </a:r>
          </a:p>
          <a:p>
            <a:pPr marL="896938" indent="-361950">
              <a:buFont typeface="Wingdings" panose="05000000000000000000" pitchFamily="2" charset="2"/>
              <a:buChar char="ü"/>
            </a:pPr>
            <a:r>
              <a:rPr lang="en-US" altLang="ja-JP" sz="1600" dirty="0" smtClean="0"/>
              <a:t>draft-homma-coms-slice-gateway-01</a:t>
            </a:r>
            <a:endParaRPr lang="en-US" altLang="ja-JP" sz="1600" dirty="0"/>
          </a:p>
          <a:p>
            <a:r>
              <a:rPr kumimoji="1" lang="en-US" altLang="ja-JP" sz="2400" dirty="0" smtClean="0"/>
              <a:t>Realizing tenant-friendly network control</a:t>
            </a:r>
          </a:p>
          <a:p>
            <a:pPr marL="630238" indent="-449263">
              <a:buFont typeface="ＭＳ 明朝" panose="02020609040205080304" pitchFamily="17" charset="-128"/>
              <a:buChar char="⇒"/>
            </a:pPr>
            <a:r>
              <a:rPr lang="en-US" altLang="ja-JP" sz="2400" dirty="0" smtClean="0"/>
              <a:t>Abstraction of configuration, definition of API to external, etc.</a:t>
            </a:r>
            <a:endParaRPr kumimoji="1" lang="ja-JP" altLang="en-US" sz="2400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7EF5AD-FC78-48B8-9332-BBDB509C61CA}" type="slidenum">
              <a:rPr kumimoji="1" lang="ja-JP" altLang="en-US" smtClean="0"/>
              <a:t>8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55450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6494" y="186795"/>
            <a:ext cx="10515600" cy="873955"/>
          </a:xfrm>
        </p:spPr>
        <p:txBody>
          <a:bodyPr>
            <a:normAutofit/>
          </a:bodyPr>
          <a:lstStyle/>
          <a:p>
            <a:r>
              <a:rPr kumimoji="1" lang="en-US" altLang="ja-JP" sz="4000" dirty="0" smtClean="0"/>
              <a:t>COMS Work Scope</a:t>
            </a:r>
            <a:endParaRPr kumimoji="1" lang="ja-JP" altLang="en-US" sz="4000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46495" y="1241274"/>
            <a:ext cx="7512811" cy="4351338"/>
          </a:xfrm>
        </p:spPr>
        <p:txBody>
          <a:bodyPr>
            <a:normAutofit/>
          </a:bodyPr>
          <a:lstStyle/>
          <a:p>
            <a:r>
              <a:rPr lang="en-US" altLang="ja-JP" sz="2400" dirty="0" smtClean="0"/>
              <a:t>Realizing operation framework in consideration of concrete management and controlling data plane;</a:t>
            </a:r>
          </a:p>
          <a:p>
            <a:pPr marL="266700" lvl="1" indent="0">
              <a:buNone/>
            </a:pPr>
            <a:r>
              <a:rPr kumimoji="1" lang="en-US" altLang="ja-JP" sz="2000" b="1" dirty="0" smtClean="0"/>
              <a:t>COMS Deliverables</a:t>
            </a:r>
            <a:r>
              <a:rPr kumimoji="1" lang="en-US" altLang="ja-JP" sz="2000" dirty="0" smtClean="0"/>
              <a:t>:</a:t>
            </a:r>
          </a:p>
          <a:p>
            <a:pPr marL="609600" lvl="1" indent="-342900">
              <a:buFont typeface="Wingdings" panose="05000000000000000000" pitchFamily="2" charset="2"/>
              <a:buChar char="ü"/>
            </a:pPr>
            <a:r>
              <a:rPr kumimoji="1" lang="en-US" altLang="ja-JP" sz="2000" dirty="0" smtClean="0"/>
              <a:t>Information/data</a:t>
            </a:r>
            <a:r>
              <a:rPr kumimoji="1" lang="ja-JP" altLang="en-US" sz="2000" dirty="0" smtClean="0"/>
              <a:t> </a:t>
            </a:r>
            <a:r>
              <a:rPr kumimoji="1" lang="en-US" altLang="ja-JP" sz="2000" dirty="0" smtClean="0"/>
              <a:t>modeling</a:t>
            </a:r>
          </a:p>
          <a:p>
            <a:pPr marL="630238" lvl="1" indent="-363538">
              <a:buFont typeface="Wingdings" panose="05000000000000000000" pitchFamily="2" charset="2"/>
              <a:buChar char="ü"/>
            </a:pPr>
            <a:r>
              <a:rPr kumimoji="1" lang="en-US" altLang="ja-JP" sz="2000" dirty="0" smtClean="0"/>
              <a:t>Interfaces</a:t>
            </a:r>
            <a:r>
              <a:rPr kumimoji="1" lang="ja-JP" altLang="en-US" sz="2000" dirty="0" smtClean="0"/>
              <a:t> </a:t>
            </a:r>
            <a:r>
              <a:rPr kumimoji="1" lang="en-US" altLang="ja-JP" sz="2000" dirty="0" smtClean="0"/>
              <a:t>for</a:t>
            </a:r>
            <a:r>
              <a:rPr kumimoji="1" lang="ja-JP" altLang="en-US" sz="2000" dirty="0" smtClean="0"/>
              <a:t> </a:t>
            </a:r>
            <a:r>
              <a:rPr kumimoji="1" lang="en-US" altLang="ja-JP" sz="2000" dirty="0" smtClean="0"/>
              <a:t>Interworking and </a:t>
            </a:r>
            <a:r>
              <a:rPr lang="en-US" altLang="ja-JP" sz="2000" dirty="0" smtClean="0"/>
              <a:t>Stitching</a:t>
            </a:r>
            <a:endParaRPr kumimoji="1" lang="en-US" altLang="ja-JP" sz="2000" dirty="0" smtClean="0"/>
          </a:p>
          <a:p>
            <a:pPr marL="630238" lvl="1" indent="-363538">
              <a:buFont typeface="Wingdings" panose="05000000000000000000" pitchFamily="2" charset="2"/>
              <a:buChar char="ü"/>
            </a:pPr>
            <a:r>
              <a:rPr lang="en-US" altLang="ja-JP" sz="2000" dirty="0" smtClean="0"/>
              <a:t>Clarification</a:t>
            </a:r>
            <a:r>
              <a:rPr lang="ja-JP" altLang="en-US" sz="2000" dirty="0"/>
              <a:t> </a:t>
            </a:r>
            <a:r>
              <a:rPr lang="en-GB" altLang="ja-JP" sz="2000" dirty="0" smtClean="0"/>
              <a:t>of </a:t>
            </a:r>
            <a:r>
              <a:rPr lang="en-US" altLang="ja-JP" sz="2000" dirty="0" smtClean="0"/>
              <a:t>data</a:t>
            </a:r>
            <a:r>
              <a:rPr lang="ja-JP" altLang="en-US" sz="2000" dirty="0" smtClean="0"/>
              <a:t> </a:t>
            </a:r>
            <a:r>
              <a:rPr lang="en-US" altLang="ja-JP" sz="2000" dirty="0" smtClean="0"/>
              <a:t>plane</a:t>
            </a:r>
            <a:r>
              <a:rPr lang="ja-JP" altLang="en-US" sz="2000" dirty="0"/>
              <a:t> </a:t>
            </a:r>
            <a:r>
              <a:rPr lang="en-US" altLang="ja-JP" sz="2000" dirty="0" smtClean="0"/>
              <a:t>functionalities and how to configure them</a:t>
            </a:r>
          </a:p>
          <a:p>
            <a:endParaRPr lang="en-US" altLang="ja-JP" sz="2400" dirty="0" smtClean="0"/>
          </a:p>
          <a:p>
            <a:r>
              <a:rPr lang="en-US" altLang="ja-JP" sz="2400" dirty="0" smtClean="0"/>
              <a:t>Basically refers existing data plane technologies                  (avoid reinventing the wheel) and </a:t>
            </a:r>
            <a:r>
              <a:rPr lang="en-US" altLang="ja-JP" sz="2400" dirty="0"/>
              <a:t>e</a:t>
            </a:r>
            <a:r>
              <a:rPr kumimoji="1" lang="en-US" altLang="ja-JP" sz="2400" dirty="0" smtClean="0"/>
              <a:t>xpand existing technologies if needed</a:t>
            </a:r>
          </a:p>
          <a:p>
            <a:pPr marL="630238" indent="-363538">
              <a:buFont typeface="Wingdings" panose="05000000000000000000" pitchFamily="2" charset="2"/>
              <a:buChar char="ü"/>
            </a:pPr>
            <a:endParaRPr kumimoji="1" lang="ja-JP" altLang="en-US" sz="24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8559733" y="5682270"/>
            <a:ext cx="24289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&lt;COMS Architecture&gt;</a:t>
            </a:r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 smtClean="0"/>
              <a:t>IETF101 COMS BoF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8552544" y="6356350"/>
            <a:ext cx="2743200" cy="365125"/>
          </a:xfrm>
        </p:spPr>
        <p:txBody>
          <a:bodyPr/>
          <a:lstStyle/>
          <a:p>
            <a:fld id="{4B7EF5AD-FC78-48B8-9332-BBDB509C61CA}" type="slidenum">
              <a:rPr kumimoji="1" lang="ja-JP" altLang="en-US" smtClean="0"/>
              <a:t>9</a:t>
            </a:fld>
            <a:endParaRPr kumimoji="1" lang="ja-JP" altLang="en-US" dirty="0"/>
          </a:p>
        </p:txBody>
      </p:sp>
      <p:sp>
        <p:nvSpPr>
          <p:cNvPr id="10" name="Rectangle 5"/>
          <p:cNvSpPr>
            <a:spLocks noChangeArrowheads="1"/>
          </p:cNvSpPr>
          <p:nvPr/>
        </p:nvSpPr>
        <p:spPr bwMode="auto">
          <a:xfrm>
            <a:off x="7513320" y="1270795"/>
            <a:ext cx="4526280" cy="2523180"/>
          </a:xfrm>
          <a:prstGeom prst="roundRect">
            <a:avLst>
              <a:gd name="adj" fmla="val 9230"/>
            </a:avLst>
          </a:prstGeom>
          <a:solidFill>
            <a:schemeClr val="accent6">
              <a:alpha val="4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13" name="Rectangle 7"/>
          <p:cNvSpPr>
            <a:spLocks noChangeArrowheads="1"/>
          </p:cNvSpPr>
          <p:nvPr/>
        </p:nvSpPr>
        <p:spPr bwMode="auto">
          <a:xfrm>
            <a:off x="8499257" y="2703513"/>
            <a:ext cx="25400" cy="517525"/>
          </a:xfrm>
          <a:prstGeom prst="rect">
            <a:avLst/>
          </a:prstGeom>
          <a:solidFill>
            <a:srgbClr val="A5A5A5"/>
          </a:solidFill>
          <a:ln w="0" cap="flat">
            <a:solidFill>
              <a:srgbClr val="A5A5A5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14" name="Rectangle 8"/>
          <p:cNvSpPr>
            <a:spLocks noChangeArrowheads="1"/>
          </p:cNvSpPr>
          <p:nvPr/>
        </p:nvSpPr>
        <p:spPr bwMode="auto">
          <a:xfrm>
            <a:off x="9999445" y="2990850"/>
            <a:ext cx="23813" cy="2278063"/>
          </a:xfrm>
          <a:prstGeom prst="rect">
            <a:avLst/>
          </a:prstGeom>
          <a:solidFill>
            <a:srgbClr val="A5A5A5"/>
          </a:solidFill>
          <a:ln w="0" cap="flat">
            <a:solidFill>
              <a:srgbClr val="A5A5A5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15" name="Rectangle 9"/>
          <p:cNvSpPr>
            <a:spLocks noChangeArrowheads="1"/>
          </p:cNvSpPr>
          <p:nvPr/>
        </p:nvSpPr>
        <p:spPr bwMode="auto">
          <a:xfrm>
            <a:off x="8772307" y="2990850"/>
            <a:ext cx="25400" cy="2278063"/>
          </a:xfrm>
          <a:prstGeom prst="rect">
            <a:avLst/>
          </a:prstGeom>
          <a:solidFill>
            <a:srgbClr val="A5A5A5"/>
          </a:solidFill>
          <a:ln w="0" cap="flat">
            <a:solidFill>
              <a:srgbClr val="A5A5A5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16" name="Rectangle 10"/>
          <p:cNvSpPr>
            <a:spLocks noChangeArrowheads="1"/>
          </p:cNvSpPr>
          <p:nvPr/>
        </p:nvSpPr>
        <p:spPr bwMode="auto">
          <a:xfrm>
            <a:off x="8623082" y="1357313"/>
            <a:ext cx="1387475" cy="3190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17" name="Freeform 11"/>
          <p:cNvSpPr>
            <a:spLocks noEditPoints="1"/>
          </p:cNvSpPr>
          <p:nvPr/>
        </p:nvSpPr>
        <p:spPr bwMode="auto">
          <a:xfrm>
            <a:off x="8618320" y="1349375"/>
            <a:ext cx="1398588" cy="334963"/>
          </a:xfrm>
          <a:custGeom>
            <a:avLst/>
            <a:gdLst>
              <a:gd name="T0" fmla="*/ 0 w 881"/>
              <a:gd name="T1" fmla="*/ 0 h 211"/>
              <a:gd name="T2" fmla="*/ 881 w 881"/>
              <a:gd name="T3" fmla="*/ 0 h 211"/>
              <a:gd name="T4" fmla="*/ 881 w 881"/>
              <a:gd name="T5" fmla="*/ 211 h 211"/>
              <a:gd name="T6" fmla="*/ 0 w 881"/>
              <a:gd name="T7" fmla="*/ 211 h 211"/>
              <a:gd name="T8" fmla="*/ 0 w 881"/>
              <a:gd name="T9" fmla="*/ 0 h 211"/>
              <a:gd name="T10" fmla="*/ 7 w 881"/>
              <a:gd name="T11" fmla="*/ 206 h 211"/>
              <a:gd name="T12" fmla="*/ 3 w 881"/>
              <a:gd name="T13" fmla="*/ 201 h 211"/>
              <a:gd name="T14" fmla="*/ 877 w 881"/>
              <a:gd name="T15" fmla="*/ 201 h 211"/>
              <a:gd name="T16" fmla="*/ 874 w 881"/>
              <a:gd name="T17" fmla="*/ 206 h 211"/>
              <a:gd name="T18" fmla="*/ 874 w 881"/>
              <a:gd name="T19" fmla="*/ 5 h 211"/>
              <a:gd name="T20" fmla="*/ 877 w 881"/>
              <a:gd name="T21" fmla="*/ 10 h 211"/>
              <a:gd name="T22" fmla="*/ 3 w 881"/>
              <a:gd name="T23" fmla="*/ 10 h 211"/>
              <a:gd name="T24" fmla="*/ 7 w 881"/>
              <a:gd name="T25" fmla="*/ 5 h 211"/>
              <a:gd name="T26" fmla="*/ 7 w 881"/>
              <a:gd name="T27" fmla="*/ 206 h 2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81" h="211">
                <a:moveTo>
                  <a:pt x="0" y="0"/>
                </a:moveTo>
                <a:lnTo>
                  <a:pt x="881" y="0"/>
                </a:lnTo>
                <a:lnTo>
                  <a:pt x="881" y="211"/>
                </a:lnTo>
                <a:lnTo>
                  <a:pt x="0" y="211"/>
                </a:lnTo>
                <a:lnTo>
                  <a:pt x="0" y="0"/>
                </a:lnTo>
                <a:close/>
                <a:moveTo>
                  <a:pt x="7" y="206"/>
                </a:moveTo>
                <a:lnTo>
                  <a:pt x="3" y="201"/>
                </a:lnTo>
                <a:lnTo>
                  <a:pt x="877" y="201"/>
                </a:lnTo>
                <a:lnTo>
                  <a:pt x="874" y="206"/>
                </a:lnTo>
                <a:lnTo>
                  <a:pt x="874" y="5"/>
                </a:lnTo>
                <a:lnTo>
                  <a:pt x="877" y="10"/>
                </a:lnTo>
                <a:lnTo>
                  <a:pt x="3" y="10"/>
                </a:lnTo>
                <a:lnTo>
                  <a:pt x="7" y="5"/>
                </a:lnTo>
                <a:lnTo>
                  <a:pt x="7" y="206"/>
                </a:lnTo>
                <a:close/>
              </a:path>
            </a:pathLst>
          </a:custGeom>
          <a:solidFill>
            <a:srgbClr val="000000"/>
          </a:solidFill>
          <a:ln w="0" cap="flat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18" name="Rectangle 12"/>
          <p:cNvSpPr>
            <a:spLocks noChangeArrowheads="1"/>
          </p:cNvSpPr>
          <p:nvPr/>
        </p:nvSpPr>
        <p:spPr bwMode="auto">
          <a:xfrm>
            <a:off x="8986620" y="1428750"/>
            <a:ext cx="7143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NS Tenant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9" name="Rectangle 13"/>
          <p:cNvSpPr>
            <a:spLocks noChangeArrowheads="1"/>
          </p:cNvSpPr>
          <p:nvPr/>
        </p:nvSpPr>
        <p:spPr bwMode="auto">
          <a:xfrm>
            <a:off x="7905532" y="3211513"/>
            <a:ext cx="717550" cy="3190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20" name="Freeform 14"/>
          <p:cNvSpPr>
            <a:spLocks noEditPoints="1"/>
          </p:cNvSpPr>
          <p:nvPr/>
        </p:nvSpPr>
        <p:spPr bwMode="auto">
          <a:xfrm>
            <a:off x="7899182" y="3205163"/>
            <a:ext cx="730250" cy="333375"/>
          </a:xfrm>
          <a:custGeom>
            <a:avLst/>
            <a:gdLst>
              <a:gd name="T0" fmla="*/ 0 w 460"/>
              <a:gd name="T1" fmla="*/ 0 h 210"/>
              <a:gd name="T2" fmla="*/ 460 w 460"/>
              <a:gd name="T3" fmla="*/ 0 h 210"/>
              <a:gd name="T4" fmla="*/ 460 w 460"/>
              <a:gd name="T5" fmla="*/ 210 h 210"/>
              <a:gd name="T6" fmla="*/ 0 w 460"/>
              <a:gd name="T7" fmla="*/ 210 h 210"/>
              <a:gd name="T8" fmla="*/ 0 w 460"/>
              <a:gd name="T9" fmla="*/ 0 h 210"/>
              <a:gd name="T10" fmla="*/ 8 w 460"/>
              <a:gd name="T11" fmla="*/ 205 h 210"/>
              <a:gd name="T12" fmla="*/ 4 w 460"/>
              <a:gd name="T13" fmla="*/ 201 h 210"/>
              <a:gd name="T14" fmla="*/ 456 w 460"/>
              <a:gd name="T15" fmla="*/ 201 h 210"/>
              <a:gd name="T16" fmla="*/ 453 w 460"/>
              <a:gd name="T17" fmla="*/ 205 h 210"/>
              <a:gd name="T18" fmla="*/ 453 w 460"/>
              <a:gd name="T19" fmla="*/ 4 h 210"/>
              <a:gd name="T20" fmla="*/ 456 w 460"/>
              <a:gd name="T21" fmla="*/ 9 h 210"/>
              <a:gd name="T22" fmla="*/ 4 w 460"/>
              <a:gd name="T23" fmla="*/ 9 h 210"/>
              <a:gd name="T24" fmla="*/ 8 w 460"/>
              <a:gd name="T25" fmla="*/ 4 h 210"/>
              <a:gd name="T26" fmla="*/ 8 w 460"/>
              <a:gd name="T27" fmla="*/ 205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460" h="210">
                <a:moveTo>
                  <a:pt x="0" y="0"/>
                </a:moveTo>
                <a:lnTo>
                  <a:pt x="460" y="0"/>
                </a:lnTo>
                <a:lnTo>
                  <a:pt x="460" y="210"/>
                </a:lnTo>
                <a:lnTo>
                  <a:pt x="0" y="210"/>
                </a:lnTo>
                <a:lnTo>
                  <a:pt x="0" y="0"/>
                </a:lnTo>
                <a:close/>
                <a:moveTo>
                  <a:pt x="8" y="205"/>
                </a:moveTo>
                <a:lnTo>
                  <a:pt x="4" y="201"/>
                </a:lnTo>
                <a:lnTo>
                  <a:pt x="456" y="201"/>
                </a:lnTo>
                <a:lnTo>
                  <a:pt x="453" y="205"/>
                </a:lnTo>
                <a:lnTo>
                  <a:pt x="453" y="4"/>
                </a:lnTo>
                <a:lnTo>
                  <a:pt x="456" y="9"/>
                </a:lnTo>
                <a:lnTo>
                  <a:pt x="4" y="9"/>
                </a:lnTo>
                <a:lnTo>
                  <a:pt x="8" y="4"/>
                </a:lnTo>
                <a:lnTo>
                  <a:pt x="8" y="205"/>
                </a:lnTo>
                <a:close/>
              </a:path>
            </a:pathLst>
          </a:custGeom>
          <a:solidFill>
            <a:srgbClr val="000000"/>
          </a:solidFill>
          <a:ln w="0" cap="flat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21" name="Rectangle 15"/>
          <p:cNvSpPr>
            <a:spLocks noChangeArrowheads="1"/>
          </p:cNvSpPr>
          <p:nvPr/>
        </p:nvSpPr>
        <p:spPr bwMode="auto">
          <a:xfrm>
            <a:off x="8113495" y="3286125"/>
            <a:ext cx="3333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NSO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2" name="Rectangle 16"/>
          <p:cNvSpPr>
            <a:spLocks noChangeArrowheads="1"/>
          </p:cNvSpPr>
          <p:nvPr/>
        </p:nvSpPr>
        <p:spPr bwMode="auto">
          <a:xfrm>
            <a:off x="8078570" y="4146550"/>
            <a:ext cx="1233488" cy="2809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23" name="Freeform 17"/>
          <p:cNvSpPr>
            <a:spLocks noEditPoints="1"/>
          </p:cNvSpPr>
          <p:nvPr/>
        </p:nvSpPr>
        <p:spPr bwMode="auto">
          <a:xfrm>
            <a:off x="8072220" y="4138613"/>
            <a:ext cx="1244600" cy="296863"/>
          </a:xfrm>
          <a:custGeom>
            <a:avLst/>
            <a:gdLst>
              <a:gd name="T0" fmla="*/ 0 w 784"/>
              <a:gd name="T1" fmla="*/ 0 h 187"/>
              <a:gd name="T2" fmla="*/ 784 w 784"/>
              <a:gd name="T3" fmla="*/ 0 h 187"/>
              <a:gd name="T4" fmla="*/ 784 w 784"/>
              <a:gd name="T5" fmla="*/ 187 h 187"/>
              <a:gd name="T6" fmla="*/ 0 w 784"/>
              <a:gd name="T7" fmla="*/ 187 h 187"/>
              <a:gd name="T8" fmla="*/ 0 w 784"/>
              <a:gd name="T9" fmla="*/ 0 h 187"/>
              <a:gd name="T10" fmla="*/ 8 w 784"/>
              <a:gd name="T11" fmla="*/ 182 h 187"/>
              <a:gd name="T12" fmla="*/ 4 w 784"/>
              <a:gd name="T13" fmla="*/ 177 h 187"/>
              <a:gd name="T14" fmla="*/ 781 w 784"/>
              <a:gd name="T15" fmla="*/ 177 h 187"/>
              <a:gd name="T16" fmla="*/ 777 w 784"/>
              <a:gd name="T17" fmla="*/ 182 h 187"/>
              <a:gd name="T18" fmla="*/ 777 w 784"/>
              <a:gd name="T19" fmla="*/ 5 h 187"/>
              <a:gd name="T20" fmla="*/ 781 w 784"/>
              <a:gd name="T21" fmla="*/ 10 h 187"/>
              <a:gd name="T22" fmla="*/ 4 w 784"/>
              <a:gd name="T23" fmla="*/ 10 h 187"/>
              <a:gd name="T24" fmla="*/ 8 w 784"/>
              <a:gd name="T25" fmla="*/ 5 h 187"/>
              <a:gd name="T26" fmla="*/ 8 w 784"/>
              <a:gd name="T27" fmla="*/ 182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84" h="187">
                <a:moveTo>
                  <a:pt x="0" y="0"/>
                </a:moveTo>
                <a:lnTo>
                  <a:pt x="784" y="0"/>
                </a:lnTo>
                <a:lnTo>
                  <a:pt x="784" y="187"/>
                </a:lnTo>
                <a:lnTo>
                  <a:pt x="0" y="187"/>
                </a:lnTo>
                <a:lnTo>
                  <a:pt x="0" y="0"/>
                </a:lnTo>
                <a:close/>
                <a:moveTo>
                  <a:pt x="8" y="182"/>
                </a:moveTo>
                <a:lnTo>
                  <a:pt x="4" y="177"/>
                </a:lnTo>
                <a:lnTo>
                  <a:pt x="781" y="177"/>
                </a:lnTo>
                <a:lnTo>
                  <a:pt x="777" y="182"/>
                </a:lnTo>
                <a:lnTo>
                  <a:pt x="777" y="5"/>
                </a:lnTo>
                <a:lnTo>
                  <a:pt x="781" y="10"/>
                </a:lnTo>
                <a:lnTo>
                  <a:pt x="4" y="10"/>
                </a:lnTo>
                <a:lnTo>
                  <a:pt x="8" y="5"/>
                </a:lnTo>
                <a:lnTo>
                  <a:pt x="8" y="182"/>
                </a:lnTo>
                <a:close/>
              </a:path>
            </a:pathLst>
          </a:custGeom>
          <a:solidFill>
            <a:srgbClr val="000000"/>
          </a:solidFill>
          <a:ln w="0" cap="flat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24" name="Rectangle 18"/>
          <p:cNvSpPr>
            <a:spLocks noChangeArrowheads="1"/>
          </p:cNvSpPr>
          <p:nvPr/>
        </p:nvSpPr>
        <p:spPr bwMode="auto">
          <a:xfrm>
            <a:off x="8170645" y="4200525"/>
            <a:ext cx="3683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Tech 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5" name="Rectangle 19"/>
          <p:cNvSpPr>
            <a:spLocks noChangeArrowheads="1"/>
          </p:cNvSpPr>
          <p:nvPr/>
        </p:nvSpPr>
        <p:spPr bwMode="auto">
          <a:xfrm>
            <a:off x="8497670" y="4200525"/>
            <a:ext cx="766763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A controller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6" name="Rectangle 20"/>
          <p:cNvSpPr>
            <a:spLocks noChangeArrowheads="1"/>
          </p:cNvSpPr>
          <p:nvPr/>
        </p:nvSpPr>
        <p:spPr bwMode="auto">
          <a:xfrm>
            <a:off x="9397782" y="4146550"/>
            <a:ext cx="1227138" cy="2809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27" name="Freeform 21"/>
          <p:cNvSpPr>
            <a:spLocks noEditPoints="1"/>
          </p:cNvSpPr>
          <p:nvPr/>
        </p:nvSpPr>
        <p:spPr bwMode="auto">
          <a:xfrm>
            <a:off x="9391432" y="4138613"/>
            <a:ext cx="1239838" cy="296863"/>
          </a:xfrm>
          <a:custGeom>
            <a:avLst/>
            <a:gdLst>
              <a:gd name="T0" fmla="*/ 0 w 781"/>
              <a:gd name="T1" fmla="*/ 0 h 187"/>
              <a:gd name="T2" fmla="*/ 781 w 781"/>
              <a:gd name="T3" fmla="*/ 0 h 187"/>
              <a:gd name="T4" fmla="*/ 781 w 781"/>
              <a:gd name="T5" fmla="*/ 187 h 187"/>
              <a:gd name="T6" fmla="*/ 0 w 781"/>
              <a:gd name="T7" fmla="*/ 187 h 187"/>
              <a:gd name="T8" fmla="*/ 0 w 781"/>
              <a:gd name="T9" fmla="*/ 0 h 187"/>
              <a:gd name="T10" fmla="*/ 8 w 781"/>
              <a:gd name="T11" fmla="*/ 182 h 187"/>
              <a:gd name="T12" fmla="*/ 4 w 781"/>
              <a:gd name="T13" fmla="*/ 177 h 187"/>
              <a:gd name="T14" fmla="*/ 777 w 781"/>
              <a:gd name="T15" fmla="*/ 177 h 187"/>
              <a:gd name="T16" fmla="*/ 773 w 781"/>
              <a:gd name="T17" fmla="*/ 182 h 187"/>
              <a:gd name="T18" fmla="*/ 773 w 781"/>
              <a:gd name="T19" fmla="*/ 5 h 187"/>
              <a:gd name="T20" fmla="*/ 777 w 781"/>
              <a:gd name="T21" fmla="*/ 10 h 187"/>
              <a:gd name="T22" fmla="*/ 4 w 781"/>
              <a:gd name="T23" fmla="*/ 10 h 187"/>
              <a:gd name="T24" fmla="*/ 8 w 781"/>
              <a:gd name="T25" fmla="*/ 5 h 187"/>
              <a:gd name="T26" fmla="*/ 8 w 781"/>
              <a:gd name="T27" fmla="*/ 182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781" h="187">
                <a:moveTo>
                  <a:pt x="0" y="0"/>
                </a:moveTo>
                <a:lnTo>
                  <a:pt x="781" y="0"/>
                </a:lnTo>
                <a:lnTo>
                  <a:pt x="781" y="187"/>
                </a:lnTo>
                <a:lnTo>
                  <a:pt x="0" y="187"/>
                </a:lnTo>
                <a:lnTo>
                  <a:pt x="0" y="0"/>
                </a:lnTo>
                <a:close/>
                <a:moveTo>
                  <a:pt x="8" y="182"/>
                </a:moveTo>
                <a:lnTo>
                  <a:pt x="4" y="177"/>
                </a:lnTo>
                <a:lnTo>
                  <a:pt x="777" y="177"/>
                </a:lnTo>
                <a:lnTo>
                  <a:pt x="773" y="182"/>
                </a:lnTo>
                <a:lnTo>
                  <a:pt x="773" y="5"/>
                </a:lnTo>
                <a:lnTo>
                  <a:pt x="777" y="10"/>
                </a:lnTo>
                <a:lnTo>
                  <a:pt x="4" y="10"/>
                </a:lnTo>
                <a:lnTo>
                  <a:pt x="8" y="5"/>
                </a:lnTo>
                <a:lnTo>
                  <a:pt x="8" y="182"/>
                </a:lnTo>
                <a:close/>
              </a:path>
            </a:pathLst>
          </a:custGeom>
          <a:solidFill>
            <a:srgbClr val="000000"/>
          </a:solidFill>
          <a:ln w="0" cap="flat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28" name="Rectangle 22"/>
          <p:cNvSpPr>
            <a:spLocks noChangeArrowheads="1"/>
          </p:cNvSpPr>
          <p:nvPr/>
        </p:nvSpPr>
        <p:spPr bwMode="auto">
          <a:xfrm>
            <a:off x="9473982" y="4200525"/>
            <a:ext cx="469900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Tech B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29" name="Rectangle 23"/>
          <p:cNvSpPr>
            <a:spLocks noChangeArrowheads="1"/>
          </p:cNvSpPr>
          <p:nvPr/>
        </p:nvSpPr>
        <p:spPr bwMode="auto">
          <a:xfrm>
            <a:off x="9950233" y="4200525"/>
            <a:ext cx="6302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controller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0" name="Freeform 24"/>
          <p:cNvSpPr>
            <a:spLocks/>
          </p:cNvSpPr>
          <p:nvPr/>
        </p:nvSpPr>
        <p:spPr bwMode="auto">
          <a:xfrm>
            <a:off x="9293007" y="1676400"/>
            <a:ext cx="36513" cy="992188"/>
          </a:xfrm>
          <a:custGeom>
            <a:avLst/>
            <a:gdLst>
              <a:gd name="T0" fmla="*/ 23 w 23"/>
              <a:gd name="T1" fmla="*/ 1 h 625"/>
              <a:gd name="T2" fmla="*/ 15 w 23"/>
              <a:gd name="T3" fmla="*/ 625 h 625"/>
              <a:gd name="T4" fmla="*/ 0 w 23"/>
              <a:gd name="T5" fmla="*/ 625 h 625"/>
              <a:gd name="T6" fmla="*/ 7 w 23"/>
              <a:gd name="T7" fmla="*/ 0 h 625"/>
              <a:gd name="T8" fmla="*/ 23 w 23"/>
              <a:gd name="T9" fmla="*/ 1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3" h="625">
                <a:moveTo>
                  <a:pt x="23" y="1"/>
                </a:moveTo>
                <a:lnTo>
                  <a:pt x="15" y="625"/>
                </a:lnTo>
                <a:lnTo>
                  <a:pt x="0" y="625"/>
                </a:lnTo>
                <a:lnTo>
                  <a:pt x="7" y="0"/>
                </a:lnTo>
                <a:lnTo>
                  <a:pt x="23" y="1"/>
                </a:lnTo>
                <a:close/>
              </a:path>
            </a:pathLst>
          </a:custGeom>
          <a:solidFill>
            <a:srgbClr val="A5A5A5"/>
          </a:solidFill>
          <a:ln w="0" cap="flat">
            <a:solidFill>
              <a:srgbClr val="A5A5A5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31" name="Rectangle 25"/>
          <p:cNvSpPr>
            <a:spLocks noChangeArrowheads="1"/>
          </p:cNvSpPr>
          <p:nvPr/>
        </p:nvSpPr>
        <p:spPr bwMode="auto">
          <a:xfrm>
            <a:off x="8623082" y="1951038"/>
            <a:ext cx="1387475" cy="3190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32" name="Freeform 26"/>
          <p:cNvSpPr>
            <a:spLocks noEditPoints="1"/>
          </p:cNvSpPr>
          <p:nvPr/>
        </p:nvSpPr>
        <p:spPr bwMode="auto">
          <a:xfrm>
            <a:off x="8618320" y="1943100"/>
            <a:ext cx="1398588" cy="333375"/>
          </a:xfrm>
          <a:custGeom>
            <a:avLst/>
            <a:gdLst>
              <a:gd name="T0" fmla="*/ 0 w 881"/>
              <a:gd name="T1" fmla="*/ 0 h 210"/>
              <a:gd name="T2" fmla="*/ 881 w 881"/>
              <a:gd name="T3" fmla="*/ 0 h 210"/>
              <a:gd name="T4" fmla="*/ 881 w 881"/>
              <a:gd name="T5" fmla="*/ 210 h 210"/>
              <a:gd name="T6" fmla="*/ 0 w 881"/>
              <a:gd name="T7" fmla="*/ 210 h 210"/>
              <a:gd name="T8" fmla="*/ 0 w 881"/>
              <a:gd name="T9" fmla="*/ 0 h 210"/>
              <a:gd name="T10" fmla="*/ 7 w 881"/>
              <a:gd name="T11" fmla="*/ 206 h 210"/>
              <a:gd name="T12" fmla="*/ 3 w 881"/>
              <a:gd name="T13" fmla="*/ 201 h 210"/>
              <a:gd name="T14" fmla="*/ 877 w 881"/>
              <a:gd name="T15" fmla="*/ 201 h 210"/>
              <a:gd name="T16" fmla="*/ 874 w 881"/>
              <a:gd name="T17" fmla="*/ 206 h 210"/>
              <a:gd name="T18" fmla="*/ 874 w 881"/>
              <a:gd name="T19" fmla="*/ 5 h 210"/>
              <a:gd name="T20" fmla="*/ 877 w 881"/>
              <a:gd name="T21" fmla="*/ 9 h 210"/>
              <a:gd name="T22" fmla="*/ 3 w 881"/>
              <a:gd name="T23" fmla="*/ 9 h 210"/>
              <a:gd name="T24" fmla="*/ 7 w 881"/>
              <a:gd name="T25" fmla="*/ 5 h 210"/>
              <a:gd name="T26" fmla="*/ 7 w 881"/>
              <a:gd name="T27" fmla="*/ 206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881" h="210">
                <a:moveTo>
                  <a:pt x="0" y="0"/>
                </a:moveTo>
                <a:lnTo>
                  <a:pt x="881" y="0"/>
                </a:lnTo>
                <a:lnTo>
                  <a:pt x="881" y="210"/>
                </a:lnTo>
                <a:lnTo>
                  <a:pt x="0" y="210"/>
                </a:lnTo>
                <a:lnTo>
                  <a:pt x="0" y="0"/>
                </a:lnTo>
                <a:close/>
                <a:moveTo>
                  <a:pt x="7" y="206"/>
                </a:moveTo>
                <a:lnTo>
                  <a:pt x="3" y="201"/>
                </a:lnTo>
                <a:lnTo>
                  <a:pt x="877" y="201"/>
                </a:lnTo>
                <a:lnTo>
                  <a:pt x="874" y="206"/>
                </a:lnTo>
                <a:lnTo>
                  <a:pt x="874" y="5"/>
                </a:lnTo>
                <a:lnTo>
                  <a:pt x="877" y="9"/>
                </a:lnTo>
                <a:lnTo>
                  <a:pt x="3" y="9"/>
                </a:lnTo>
                <a:lnTo>
                  <a:pt x="7" y="5"/>
                </a:lnTo>
                <a:lnTo>
                  <a:pt x="7" y="206"/>
                </a:lnTo>
                <a:close/>
              </a:path>
            </a:pathLst>
          </a:custGeom>
          <a:solidFill>
            <a:srgbClr val="000000"/>
          </a:solidFill>
          <a:ln w="0" cap="flat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33" name="Rectangle 27"/>
          <p:cNvSpPr>
            <a:spLocks noChangeArrowheads="1"/>
          </p:cNvSpPr>
          <p:nvPr/>
        </p:nvSpPr>
        <p:spPr bwMode="auto">
          <a:xfrm>
            <a:off x="8931057" y="2022475"/>
            <a:ext cx="8270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NS Provider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4" name="Rectangle 28"/>
          <p:cNvSpPr>
            <a:spLocks noChangeArrowheads="1"/>
          </p:cNvSpPr>
          <p:nvPr/>
        </p:nvSpPr>
        <p:spPr bwMode="auto">
          <a:xfrm>
            <a:off x="8183345" y="2671763"/>
            <a:ext cx="2249488" cy="319088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35" name="Freeform 29"/>
          <p:cNvSpPr>
            <a:spLocks noEditPoints="1"/>
          </p:cNvSpPr>
          <p:nvPr/>
        </p:nvSpPr>
        <p:spPr bwMode="auto">
          <a:xfrm>
            <a:off x="8178582" y="2665413"/>
            <a:ext cx="2260600" cy="333375"/>
          </a:xfrm>
          <a:custGeom>
            <a:avLst/>
            <a:gdLst>
              <a:gd name="T0" fmla="*/ 0 w 1424"/>
              <a:gd name="T1" fmla="*/ 0 h 210"/>
              <a:gd name="T2" fmla="*/ 1424 w 1424"/>
              <a:gd name="T3" fmla="*/ 0 h 210"/>
              <a:gd name="T4" fmla="*/ 1424 w 1424"/>
              <a:gd name="T5" fmla="*/ 210 h 210"/>
              <a:gd name="T6" fmla="*/ 0 w 1424"/>
              <a:gd name="T7" fmla="*/ 210 h 210"/>
              <a:gd name="T8" fmla="*/ 0 w 1424"/>
              <a:gd name="T9" fmla="*/ 0 h 210"/>
              <a:gd name="T10" fmla="*/ 7 w 1424"/>
              <a:gd name="T11" fmla="*/ 205 h 210"/>
              <a:gd name="T12" fmla="*/ 3 w 1424"/>
              <a:gd name="T13" fmla="*/ 201 h 210"/>
              <a:gd name="T14" fmla="*/ 1420 w 1424"/>
              <a:gd name="T15" fmla="*/ 201 h 210"/>
              <a:gd name="T16" fmla="*/ 1416 w 1424"/>
              <a:gd name="T17" fmla="*/ 205 h 210"/>
              <a:gd name="T18" fmla="*/ 1416 w 1424"/>
              <a:gd name="T19" fmla="*/ 4 h 210"/>
              <a:gd name="T20" fmla="*/ 1420 w 1424"/>
              <a:gd name="T21" fmla="*/ 9 h 210"/>
              <a:gd name="T22" fmla="*/ 3 w 1424"/>
              <a:gd name="T23" fmla="*/ 9 h 210"/>
              <a:gd name="T24" fmla="*/ 7 w 1424"/>
              <a:gd name="T25" fmla="*/ 4 h 210"/>
              <a:gd name="T26" fmla="*/ 7 w 1424"/>
              <a:gd name="T27" fmla="*/ 205 h 2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424" h="210">
                <a:moveTo>
                  <a:pt x="0" y="0"/>
                </a:moveTo>
                <a:lnTo>
                  <a:pt x="1424" y="0"/>
                </a:lnTo>
                <a:lnTo>
                  <a:pt x="1424" y="210"/>
                </a:lnTo>
                <a:lnTo>
                  <a:pt x="0" y="210"/>
                </a:lnTo>
                <a:lnTo>
                  <a:pt x="0" y="0"/>
                </a:lnTo>
                <a:close/>
                <a:moveTo>
                  <a:pt x="7" y="205"/>
                </a:moveTo>
                <a:lnTo>
                  <a:pt x="3" y="201"/>
                </a:lnTo>
                <a:lnTo>
                  <a:pt x="1420" y="201"/>
                </a:lnTo>
                <a:lnTo>
                  <a:pt x="1416" y="205"/>
                </a:lnTo>
                <a:lnTo>
                  <a:pt x="1416" y="4"/>
                </a:lnTo>
                <a:lnTo>
                  <a:pt x="1420" y="9"/>
                </a:lnTo>
                <a:lnTo>
                  <a:pt x="3" y="9"/>
                </a:lnTo>
                <a:lnTo>
                  <a:pt x="7" y="4"/>
                </a:lnTo>
                <a:lnTo>
                  <a:pt x="7" y="205"/>
                </a:lnTo>
                <a:close/>
              </a:path>
            </a:pathLst>
          </a:custGeom>
          <a:solidFill>
            <a:srgbClr val="000000"/>
          </a:solidFill>
          <a:ln w="0" cap="flat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36" name="Rectangle 30"/>
          <p:cNvSpPr>
            <a:spLocks noChangeArrowheads="1"/>
          </p:cNvSpPr>
          <p:nvPr/>
        </p:nvSpPr>
        <p:spPr bwMode="auto">
          <a:xfrm>
            <a:off x="8564345" y="2744788"/>
            <a:ext cx="15906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NS Orchestrator (NSO)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37" name="Rectangle 31"/>
          <p:cNvSpPr>
            <a:spLocks noChangeArrowheads="1"/>
          </p:cNvSpPr>
          <p:nvPr/>
        </p:nvSpPr>
        <p:spPr bwMode="auto">
          <a:xfrm>
            <a:off x="7929345" y="5013325"/>
            <a:ext cx="2843213" cy="288925"/>
          </a:xfrm>
          <a:prstGeom prst="rect">
            <a:avLst/>
          </a:pr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38" name="Freeform 32"/>
          <p:cNvSpPr>
            <a:spLocks noEditPoints="1"/>
          </p:cNvSpPr>
          <p:nvPr/>
        </p:nvSpPr>
        <p:spPr bwMode="auto">
          <a:xfrm>
            <a:off x="7924582" y="5005388"/>
            <a:ext cx="2854326" cy="304800"/>
          </a:xfrm>
          <a:custGeom>
            <a:avLst/>
            <a:gdLst>
              <a:gd name="T0" fmla="*/ 0 w 1798"/>
              <a:gd name="T1" fmla="*/ 0 h 192"/>
              <a:gd name="T2" fmla="*/ 1798 w 1798"/>
              <a:gd name="T3" fmla="*/ 0 h 192"/>
              <a:gd name="T4" fmla="*/ 1798 w 1798"/>
              <a:gd name="T5" fmla="*/ 192 h 192"/>
              <a:gd name="T6" fmla="*/ 0 w 1798"/>
              <a:gd name="T7" fmla="*/ 192 h 192"/>
              <a:gd name="T8" fmla="*/ 0 w 1798"/>
              <a:gd name="T9" fmla="*/ 0 h 192"/>
              <a:gd name="T10" fmla="*/ 7 w 1798"/>
              <a:gd name="T11" fmla="*/ 187 h 192"/>
              <a:gd name="T12" fmla="*/ 3 w 1798"/>
              <a:gd name="T13" fmla="*/ 182 h 192"/>
              <a:gd name="T14" fmla="*/ 1794 w 1798"/>
              <a:gd name="T15" fmla="*/ 182 h 192"/>
              <a:gd name="T16" fmla="*/ 1791 w 1798"/>
              <a:gd name="T17" fmla="*/ 187 h 192"/>
              <a:gd name="T18" fmla="*/ 1791 w 1798"/>
              <a:gd name="T19" fmla="*/ 5 h 192"/>
              <a:gd name="T20" fmla="*/ 1794 w 1798"/>
              <a:gd name="T21" fmla="*/ 10 h 192"/>
              <a:gd name="T22" fmla="*/ 3 w 1798"/>
              <a:gd name="T23" fmla="*/ 10 h 192"/>
              <a:gd name="T24" fmla="*/ 7 w 1798"/>
              <a:gd name="T25" fmla="*/ 5 h 192"/>
              <a:gd name="T26" fmla="*/ 7 w 1798"/>
              <a:gd name="T27" fmla="*/ 187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798" h="192">
                <a:moveTo>
                  <a:pt x="0" y="0"/>
                </a:moveTo>
                <a:lnTo>
                  <a:pt x="1798" y="0"/>
                </a:lnTo>
                <a:lnTo>
                  <a:pt x="1798" y="192"/>
                </a:lnTo>
                <a:lnTo>
                  <a:pt x="0" y="192"/>
                </a:lnTo>
                <a:lnTo>
                  <a:pt x="0" y="0"/>
                </a:lnTo>
                <a:close/>
                <a:moveTo>
                  <a:pt x="7" y="187"/>
                </a:moveTo>
                <a:lnTo>
                  <a:pt x="3" y="182"/>
                </a:lnTo>
                <a:lnTo>
                  <a:pt x="1794" y="182"/>
                </a:lnTo>
                <a:lnTo>
                  <a:pt x="1791" y="187"/>
                </a:lnTo>
                <a:lnTo>
                  <a:pt x="1791" y="5"/>
                </a:lnTo>
                <a:lnTo>
                  <a:pt x="1794" y="10"/>
                </a:lnTo>
                <a:lnTo>
                  <a:pt x="3" y="10"/>
                </a:lnTo>
                <a:lnTo>
                  <a:pt x="7" y="5"/>
                </a:lnTo>
                <a:lnTo>
                  <a:pt x="7" y="187"/>
                </a:lnTo>
                <a:close/>
              </a:path>
            </a:pathLst>
          </a:custGeom>
          <a:solidFill>
            <a:srgbClr val="000000"/>
          </a:solidFill>
          <a:ln w="0" cap="flat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39" name="Rectangle 33"/>
          <p:cNvSpPr>
            <a:spLocks noChangeArrowheads="1"/>
          </p:cNvSpPr>
          <p:nvPr/>
        </p:nvSpPr>
        <p:spPr bwMode="auto">
          <a:xfrm>
            <a:off x="7986495" y="5068888"/>
            <a:ext cx="28209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Underlying Network Resources/Functions</a:t>
            </a:r>
            <a:endParaRPr kumimoji="0" lang="ja-JP" altLang="ja-JP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0" name="Rectangle 34"/>
          <p:cNvSpPr>
            <a:spLocks noChangeArrowheads="1"/>
          </p:cNvSpPr>
          <p:nvPr/>
        </p:nvSpPr>
        <p:spPr bwMode="auto">
          <a:xfrm>
            <a:off x="9383495" y="1712913"/>
            <a:ext cx="2390776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1" i="0" u="none" strike="noStrike" cap="none" normalizeH="0" baseline="0" smtClean="0">
                <a:ln>
                  <a:noFill/>
                </a:ln>
                <a:solidFill>
                  <a:srgbClr val="2F5597"/>
                </a:solidFill>
                <a:effectLst/>
                <a:latin typeface="Arial" panose="020B0604020202020204" pitchFamily="34" charset="0"/>
              </a:rPr>
              <a:t>Customer Service Interface (CSI)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1" name="Rectangle 35"/>
          <p:cNvSpPr>
            <a:spLocks noChangeArrowheads="1"/>
          </p:cNvSpPr>
          <p:nvPr/>
        </p:nvSpPr>
        <p:spPr bwMode="auto">
          <a:xfrm>
            <a:off x="9626382" y="2443163"/>
            <a:ext cx="22701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1" i="0" u="none" strike="noStrike" cap="none" normalizeH="0" baseline="0" smtClean="0">
                <a:ln>
                  <a:noFill/>
                </a:ln>
                <a:solidFill>
                  <a:srgbClr val="2F5597"/>
                </a:solidFill>
                <a:effectLst/>
                <a:latin typeface="Arial" panose="020B0604020202020204" pitchFamily="34" charset="0"/>
              </a:rPr>
              <a:t>Service Delivery Interface (SDI)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2" name="Rectangle 36"/>
          <p:cNvSpPr>
            <a:spLocks noChangeArrowheads="1"/>
          </p:cNvSpPr>
          <p:nvPr/>
        </p:nvSpPr>
        <p:spPr bwMode="auto">
          <a:xfrm>
            <a:off x="8026182" y="2990850"/>
            <a:ext cx="25717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1" i="0" u="none" strike="noStrike" cap="none" normalizeH="0" baseline="0" smtClean="0">
                <a:ln>
                  <a:noFill/>
                </a:ln>
                <a:solidFill>
                  <a:srgbClr val="2F5597"/>
                </a:solidFill>
                <a:effectLst/>
                <a:latin typeface="Arial" panose="020B0604020202020204" pitchFamily="34" charset="0"/>
              </a:rPr>
              <a:t>SDI</a:t>
            </a:r>
            <a:endParaRPr kumimoji="0" lang="ja-JP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3" name="Rectangle 37"/>
          <p:cNvSpPr>
            <a:spLocks noChangeArrowheads="1"/>
          </p:cNvSpPr>
          <p:nvPr/>
        </p:nvSpPr>
        <p:spPr bwMode="auto">
          <a:xfrm>
            <a:off x="8364320" y="3690938"/>
            <a:ext cx="2068513" cy="311150"/>
          </a:xfrm>
          <a:prstGeom prst="rect">
            <a:avLst/>
          </a:prstGeom>
          <a:solidFill>
            <a:srgbClr val="F2F2F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44" name="Freeform 38"/>
          <p:cNvSpPr>
            <a:spLocks noEditPoints="1"/>
          </p:cNvSpPr>
          <p:nvPr/>
        </p:nvSpPr>
        <p:spPr bwMode="auto">
          <a:xfrm>
            <a:off x="8357970" y="3683000"/>
            <a:ext cx="2081213" cy="327025"/>
          </a:xfrm>
          <a:custGeom>
            <a:avLst/>
            <a:gdLst>
              <a:gd name="T0" fmla="*/ 0 w 1311"/>
              <a:gd name="T1" fmla="*/ 201 h 206"/>
              <a:gd name="T2" fmla="*/ 0 w 1311"/>
              <a:gd name="T3" fmla="*/ 134 h 206"/>
              <a:gd name="T4" fmla="*/ 0 w 1311"/>
              <a:gd name="T5" fmla="*/ 67 h 206"/>
              <a:gd name="T6" fmla="*/ 7 w 1311"/>
              <a:gd name="T7" fmla="*/ 0 h 206"/>
              <a:gd name="T8" fmla="*/ 62 w 1311"/>
              <a:gd name="T9" fmla="*/ 0 h 206"/>
              <a:gd name="T10" fmla="*/ 117 w 1311"/>
              <a:gd name="T11" fmla="*/ 0 h 206"/>
              <a:gd name="T12" fmla="*/ 171 w 1311"/>
              <a:gd name="T13" fmla="*/ 0 h 206"/>
              <a:gd name="T14" fmla="*/ 226 w 1311"/>
              <a:gd name="T15" fmla="*/ 0 h 206"/>
              <a:gd name="T16" fmla="*/ 281 w 1311"/>
              <a:gd name="T17" fmla="*/ 0 h 206"/>
              <a:gd name="T18" fmla="*/ 335 w 1311"/>
              <a:gd name="T19" fmla="*/ 0 h 206"/>
              <a:gd name="T20" fmla="*/ 390 w 1311"/>
              <a:gd name="T21" fmla="*/ 0 h 206"/>
              <a:gd name="T22" fmla="*/ 444 w 1311"/>
              <a:gd name="T23" fmla="*/ 0 h 206"/>
              <a:gd name="T24" fmla="*/ 499 w 1311"/>
              <a:gd name="T25" fmla="*/ 0 h 206"/>
              <a:gd name="T26" fmla="*/ 554 w 1311"/>
              <a:gd name="T27" fmla="*/ 0 h 206"/>
              <a:gd name="T28" fmla="*/ 608 w 1311"/>
              <a:gd name="T29" fmla="*/ 0 h 206"/>
              <a:gd name="T30" fmla="*/ 663 w 1311"/>
              <a:gd name="T31" fmla="*/ 0 h 206"/>
              <a:gd name="T32" fmla="*/ 718 w 1311"/>
              <a:gd name="T33" fmla="*/ 0 h 206"/>
              <a:gd name="T34" fmla="*/ 772 w 1311"/>
              <a:gd name="T35" fmla="*/ 0 h 206"/>
              <a:gd name="T36" fmla="*/ 827 w 1311"/>
              <a:gd name="T37" fmla="*/ 0 h 206"/>
              <a:gd name="T38" fmla="*/ 882 w 1311"/>
              <a:gd name="T39" fmla="*/ 0 h 206"/>
              <a:gd name="T40" fmla="*/ 936 w 1311"/>
              <a:gd name="T41" fmla="*/ 0 h 206"/>
              <a:gd name="T42" fmla="*/ 991 w 1311"/>
              <a:gd name="T43" fmla="*/ 0 h 206"/>
              <a:gd name="T44" fmla="*/ 1045 w 1311"/>
              <a:gd name="T45" fmla="*/ 0 h 206"/>
              <a:gd name="T46" fmla="*/ 1100 w 1311"/>
              <a:gd name="T47" fmla="*/ 0 h 206"/>
              <a:gd name="T48" fmla="*/ 1155 w 1311"/>
              <a:gd name="T49" fmla="*/ 0 h 206"/>
              <a:gd name="T50" fmla="*/ 1209 w 1311"/>
              <a:gd name="T51" fmla="*/ 0 h 206"/>
              <a:gd name="T52" fmla="*/ 1264 w 1311"/>
              <a:gd name="T53" fmla="*/ 0 h 206"/>
              <a:gd name="T54" fmla="*/ 1311 w 1311"/>
              <a:gd name="T55" fmla="*/ 19 h 206"/>
              <a:gd name="T56" fmla="*/ 1311 w 1311"/>
              <a:gd name="T57" fmla="*/ 86 h 206"/>
              <a:gd name="T58" fmla="*/ 1311 w 1311"/>
              <a:gd name="T59" fmla="*/ 153 h 206"/>
              <a:gd name="T60" fmla="*/ 1291 w 1311"/>
              <a:gd name="T61" fmla="*/ 206 h 206"/>
              <a:gd name="T62" fmla="*/ 1237 w 1311"/>
              <a:gd name="T63" fmla="*/ 206 h 206"/>
              <a:gd name="T64" fmla="*/ 1182 w 1311"/>
              <a:gd name="T65" fmla="*/ 206 h 206"/>
              <a:gd name="T66" fmla="*/ 1127 w 1311"/>
              <a:gd name="T67" fmla="*/ 206 h 206"/>
              <a:gd name="T68" fmla="*/ 1073 w 1311"/>
              <a:gd name="T69" fmla="*/ 206 h 206"/>
              <a:gd name="T70" fmla="*/ 1018 w 1311"/>
              <a:gd name="T71" fmla="*/ 206 h 206"/>
              <a:gd name="T72" fmla="*/ 963 w 1311"/>
              <a:gd name="T73" fmla="*/ 206 h 206"/>
              <a:gd name="T74" fmla="*/ 909 w 1311"/>
              <a:gd name="T75" fmla="*/ 206 h 206"/>
              <a:gd name="T76" fmla="*/ 854 w 1311"/>
              <a:gd name="T77" fmla="*/ 206 h 206"/>
              <a:gd name="T78" fmla="*/ 800 w 1311"/>
              <a:gd name="T79" fmla="*/ 206 h 206"/>
              <a:gd name="T80" fmla="*/ 745 w 1311"/>
              <a:gd name="T81" fmla="*/ 206 h 206"/>
              <a:gd name="T82" fmla="*/ 690 w 1311"/>
              <a:gd name="T83" fmla="*/ 206 h 206"/>
              <a:gd name="T84" fmla="*/ 636 w 1311"/>
              <a:gd name="T85" fmla="*/ 206 h 206"/>
              <a:gd name="T86" fmla="*/ 581 w 1311"/>
              <a:gd name="T87" fmla="*/ 206 h 206"/>
              <a:gd name="T88" fmla="*/ 526 w 1311"/>
              <a:gd name="T89" fmla="*/ 206 h 206"/>
              <a:gd name="T90" fmla="*/ 472 w 1311"/>
              <a:gd name="T91" fmla="*/ 206 h 206"/>
              <a:gd name="T92" fmla="*/ 417 w 1311"/>
              <a:gd name="T93" fmla="*/ 206 h 206"/>
              <a:gd name="T94" fmla="*/ 363 w 1311"/>
              <a:gd name="T95" fmla="*/ 206 h 206"/>
              <a:gd name="T96" fmla="*/ 308 w 1311"/>
              <a:gd name="T97" fmla="*/ 206 h 206"/>
              <a:gd name="T98" fmla="*/ 253 w 1311"/>
              <a:gd name="T99" fmla="*/ 206 h 206"/>
              <a:gd name="T100" fmla="*/ 199 w 1311"/>
              <a:gd name="T101" fmla="*/ 206 h 206"/>
              <a:gd name="T102" fmla="*/ 144 w 1311"/>
              <a:gd name="T103" fmla="*/ 206 h 206"/>
              <a:gd name="T104" fmla="*/ 89 w 1311"/>
              <a:gd name="T105" fmla="*/ 206 h 206"/>
              <a:gd name="T106" fmla="*/ 35 w 1311"/>
              <a:gd name="T107" fmla="*/ 206 h 2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1311" h="206">
                <a:moveTo>
                  <a:pt x="0" y="201"/>
                </a:moveTo>
                <a:lnTo>
                  <a:pt x="0" y="163"/>
                </a:lnTo>
                <a:lnTo>
                  <a:pt x="7" y="163"/>
                </a:lnTo>
                <a:lnTo>
                  <a:pt x="7" y="201"/>
                </a:lnTo>
                <a:lnTo>
                  <a:pt x="0" y="201"/>
                </a:lnTo>
                <a:close/>
                <a:moveTo>
                  <a:pt x="0" y="134"/>
                </a:moveTo>
                <a:lnTo>
                  <a:pt x="0" y="96"/>
                </a:lnTo>
                <a:lnTo>
                  <a:pt x="7" y="96"/>
                </a:lnTo>
                <a:lnTo>
                  <a:pt x="7" y="134"/>
                </a:lnTo>
                <a:lnTo>
                  <a:pt x="0" y="134"/>
                </a:lnTo>
                <a:close/>
                <a:moveTo>
                  <a:pt x="0" y="67"/>
                </a:moveTo>
                <a:lnTo>
                  <a:pt x="0" y="29"/>
                </a:lnTo>
                <a:lnTo>
                  <a:pt x="7" y="29"/>
                </a:lnTo>
                <a:lnTo>
                  <a:pt x="7" y="67"/>
                </a:lnTo>
                <a:lnTo>
                  <a:pt x="0" y="67"/>
                </a:lnTo>
                <a:close/>
                <a:moveTo>
                  <a:pt x="7" y="0"/>
                </a:moveTo>
                <a:lnTo>
                  <a:pt x="39" y="0"/>
                </a:lnTo>
                <a:lnTo>
                  <a:pt x="39" y="10"/>
                </a:lnTo>
                <a:lnTo>
                  <a:pt x="7" y="10"/>
                </a:lnTo>
                <a:lnTo>
                  <a:pt x="7" y="0"/>
                </a:lnTo>
                <a:close/>
                <a:moveTo>
                  <a:pt x="62" y="0"/>
                </a:moveTo>
                <a:lnTo>
                  <a:pt x="93" y="0"/>
                </a:lnTo>
                <a:lnTo>
                  <a:pt x="93" y="10"/>
                </a:lnTo>
                <a:lnTo>
                  <a:pt x="62" y="10"/>
                </a:lnTo>
                <a:lnTo>
                  <a:pt x="62" y="0"/>
                </a:lnTo>
                <a:close/>
                <a:moveTo>
                  <a:pt x="117" y="0"/>
                </a:moveTo>
                <a:lnTo>
                  <a:pt x="148" y="0"/>
                </a:lnTo>
                <a:lnTo>
                  <a:pt x="148" y="10"/>
                </a:lnTo>
                <a:lnTo>
                  <a:pt x="117" y="10"/>
                </a:lnTo>
                <a:lnTo>
                  <a:pt x="117" y="0"/>
                </a:lnTo>
                <a:close/>
                <a:moveTo>
                  <a:pt x="171" y="0"/>
                </a:moveTo>
                <a:lnTo>
                  <a:pt x="203" y="0"/>
                </a:lnTo>
                <a:lnTo>
                  <a:pt x="203" y="10"/>
                </a:lnTo>
                <a:lnTo>
                  <a:pt x="171" y="10"/>
                </a:lnTo>
                <a:lnTo>
                  <a:pt x="171" y="0"/>
                </a:lnTo>
                <a:close/>
                <a:moveTo>
                  <a:pt x="226" y="0"/>
                </a:moveTo>
                <a:lnTo>
                  <a:pt x="257" y="0"/>
                </a:lnTo>
                <a:lnTo>
                  <a:pt x="257" y="10"/>
                </a:lnTo>
                <a:lnTo>
                  <a:pt x="226" y="10"/>
                </a:lnTo>
                <a:lnTo>
                  <a:pt x="226" y="0"/>
                </a:lnTo>
                <a:close/>
                <a:moveTo>
                  <a:pt x="281" y="0"/>
                </a:moveTo>
                <a:lnTo>
                  <a:pt x="312" y="0"/>
                </a:lnTo>
                <a:lnTo>
                  <a:pt x="312" y="10"/>
                </a:lnTo>
                <a:lnTo>
                  <a:pt x="281" y="10"/>
                </a:lnTo>
                <a:lnTo>
                  <a:pt x="281" y="0"/>
                </a:lnTo>
                <a:close/>
                <a:moveTo>
                  <a:pt x="335" y="0"/>
                </a:moveTo>
                <a:lnTo>
                  <a:pt x="366" y="0"/>
                </a:lnTo>
                <a:lnTo>
                  <a:pt x="366" y="10"/>
                </a:lnTo>
                <a:lnTo>
                  <a:pt x="335" y="10"/>
                </a:lnTo>
                <a:lnTo>
                  <a:pt x="335" y="0"/>
                </a:lnTo>
                <a:close/>
                <a:moveTo>
                  <a:pt x="390" y="0"/>
                </a:moveTo>
                <a:lnTo>
                  <a:pt x="421" y="0"/>
                </a:lnTo>
                <a:lnTo>
                  <a:pt x="421" y="10"/>
                </a:lnTo>
                <a:lnTo>
                  <a:pt x="390" y="10"/>
                </a:lnTo>
                <a:lnTo>
                  <a:pt x="390" y="0"/>
                </a:lnTo>
                <a:close/>
                <a:moveTo>
                  <a:pt x="444" y="0"/>
                </a:moveTo>
                <a:lnTo>
                  <a:pt x="476" y="0"/>
                </a:lnTo>
                <a:lnTo>
                  <a:pt x="476" y="10"/>
                </a:lnTo>
                <a:lnTo>
                  <a:pt x="444" y="10"/>
                </a:lnTo>
                <a:lnTo>
                  <a:pt x="444" y="0"/>
                </a:lnTo>
                <a:close/>
                <a:moveTo>
                  <a:pt x="499" y="0"/>
                </a:moveTo>
                <a:lnTo>
                  <a:pt x="530" y="0"/>
                </a:lnTo>
                <a:lnTo>
                  <a:pt x="530" y="10"/>
                </a:lnTo>
                <a:lnTo>
                  <a:pt x="499" y="10"/>
                </a:lnTo>
                <a:lnTo>
                  <a:pt x="499" y="0"/>
                </a:lnTo>
                <a:close/>
                <a:moveTo>
                  <a:pt x="554" y="0"/>
                </a:moveTo>
                <a:lnTo>
                  <a:pt x="585" y="0"/>
                </a:lnTo>
                <a:lnTo>
                  <a:pt x="585" y="10"/>
                </a:lnTo>
                <a:lnTo>
                  <a:pt x="554" y="10"/>
                </a:lnTo>
                <a:lnTo>
                  <a:pt x="554" y="0"/>
                </a:lnTo>
                <a:close/>
                <a:moveTo>
                  <a:pt x="608" y="0"/>
                </a:moveTo>
                <a:lnTo>
                  <a:pt x="640" y="0"/>
                </a:lnTo>
                <a:lnTo>
                  <a:pt x="640" y="10"/>
                </a:lnTo>
                <a:lnTo>
                  <a:pt x="608" y="10"/>
                </a:lnTo>
                <a:lnTo>
                  <a:pt x="608" y="0"/>
                </a:lnTo>
                <a:close/>
                <a:moveTo>
                  <a:pt x="663" y="0"/>
                </a:moveTo>
                <a:lnTo>
                  <a:pt x="694" y="0"/>
                </a:lnTo>
                <a:lnTo>
                  <a:pt x="694" y="10"/>
                </a:lnTo>
                <a:lnTo>
                  <a:pt x="663" y="10"/>
                </a:lnTo>
                <a:lnTo>
                  <a:pt x="663" y="0"/>
                </a:lnTo>
                <a:close/>
                <a:moveTo>
                  <a:pt x="718" y="0"/>
                </a:moveTo>
                <a:lnTo>
                  <a:pt x="749" y="0"/>
                </a:lnTo>
                <a:lnTo>
                  <a:pt x="749" y="10"/>
                </a:lnTo>
                <a:lnTo>
                  <a:pt x="718" y="10"/>
                </a:lnTo>
                <a:lnTo>
                  <a:pt x="718" y="0"/>
                </a:lnTo>
                <a:close/>
                <a:moveTo>
                  <a:pt x="772" y="0"/>
                </a:moveTo>
                <a:lnTo>
                  <a:pt x="803" y="0"/>
                </a:lnTo>
                <a:lnTo>
                  <a:pt x="803" y="10"/>
                </a:lnTo>
                <a:lnTo>
                  <a:pt x="772" y="10"/>
                </a:lnTo>
                <a:lnTo>
                  <a:pt x="772" y="0"/>
                </a:lnTo>
                <a:close/>
                <a:moveTo>
                  <a:pt x="827" y="0"/>
                </a:moveTo>
                <a:lnTo>
                  <a:pt x="858" y="0"/>
                </a:lnTo>
                <a:lnTo>
                  <a:pt x="858" y="10"/>
                </a:lnTo>
                <a:lnTo>
                  <a:pt x="827" y="10"/>
                </a:lnTo>
                <a:lnTo>
                  <a:pt x="827" y="0"/>
                </a:lnTo>
                <a:close/>
                <a:moveTo>
                  <a:pt x="882" y="0"/>
                </a:moveTo>
                <a:lnTo>
                  <a:pt x="913" y="0"/>
                </a:lnTo>
                <a:lnTo>
                  <a:pt x="913" y="10"/>
                </a:lnTo>
                <a:lnTo>
                  <a:pt x="882" y="10"/>
                </a:lnTo>
                <a:lnTo>
                  <a:pt x="882" y="0"/>
                </a:lnTo>
                <a:close/>
                <a:moveTo>
                  <a:pt x="936" y="0"/>
                </a:moveTo>
                <a:lnTo>
                  <a:pt x="967" y="0"/>
                </a:lnTo>
                <a:lnTo>
                  <a:pt x="967" y="10"/>
                </a:lnTo>
                <a:lnTo>
                  <a:pt x="936" y="10"/>
                </a:lnTo>
                <a:lnTo>
                  <a:pt x="936" y="0"/>
                </a:lnTo>
                <a:close/>
                <a:moveTo>
                  <a:pt x="991" y="0"/>
                </a:moveTo>
                <a:lnTo>
                  <a:pt x="1022" y="0"/>
                </a:lnTo>
                <a:lnTo>
                  <a:pt x="1022" y="10"/>
                </a:lnTo>
                <a:lnTo>
                  <a:pt x="991" y="10"/>
                </a:lnTo>
                <a:lnTo>
                  <a:pt x="991" y="0"/>
                </a:lnTo>
                <a:close/>
                <a:moveTo>
                  <a:pt x="1045" y="0"/>
                </a:moveTo>
                <a:lnTo>
                  <a:pt x="1077" y="0"/>
                </a:lnTo>
                <a:lnTo>
                  <a:pt x="1077" y="10"/>
                </a:lnTo>
                <a:lnTo>
                  <a:pt x="1045" y="10"/>
                </a:lnTo>
                <a:lnTo>
                  <a:pt x="1045" y="0"/>
                </a:lnTo>
                <a:close/>
                <a:moveTo>
                  <a:pt x="1100" y="0"/>
                </a:moveTo>
                <a:lnTo>
                  <a:pt x="1131" y="0"/>
                </a:lnTo>
                <a:lnTo>
                  <a:pt x="1131" y="10"/>
                </a:lnTo>
                <a:lnTo>
                  <a:pt x="1100" y="10"/>
                </a:lnTo>
                <a:lnTo>
                  <a:pt x="1100" y="0"/>
                </a:lnTo>
                <a:close/>
                <a:moveTo>
                  <a:pt x="1155" y="0"/>
                </a:moveTo>
                <a:lnTo>
                  <a:pt x="1186" y="0"/>
                </a:lnTo>
                <a:lnTo>
                  <a:pt x="1186" y="10"/>
                </a:lnTo>
                <a:lnTo>
                  <a:pt x="1155" y="10"/>
                </a:lnTo>
                <a:lnTo>
                  <a:pt x="1155" y="0"/>
                </a:lnTo>
                <a:close/>
                <a:moveTo>
                  <a:pt x="1209" y="0"/>
                </a:moveTo>
                <a:lnTo>
                  <a:pt x="1240" y="0"/>
                </a:lnTo>
                <a:lnTo>
                  <a:pt x="1240" y="10"/>
                </a:lnTo>
                <a:lnTo>
                  <a:pt x="1209" y="10"/>
                </a:lnTo>
                <a:lnTo>
                  <a:pt x="1209" y="0"/>
                </a:lnTo>
                <a:close/>
                <a:moveTo>
                  <a:pt x="1264" y="0"/>
                </a:moveTo>
                <a:lnTo>
                  <a:pt x="1295" y="0"/>
                </a:lnTo>
                <a:lnTo>
                  <a:pt x="1295" y="10"/>
                </a:lnTo>
                <a:lnTo>
                  <a:pt x="1264" y="10"/>
                </a:lnTo>
                <a:lnTo>
                  <a:pt x="1264" y="0"/>
                </a:lnTo>
                <a:close/>
                <a:moveTo>
                  <a:pt x="1311" y="19"/>
                </a:moveTo>
                <a:lnTo>
                  <a:pt x="1311" y="58"/>
                </a:lnTo>
                <a:lnTo>
                  <a:pt x="1303" y="58"/>
                </a:lnTo>
                <a:lnTo>
                  <a:pt x="1303" y="19"/>
                </a:lnTo>
                <a:lnTo>
                  <a:pt x="1311" y="19"/>
                </a:lnTo>
                <a:close/>
                <a:moveTo>
                  <a:pt x="1311" y="86"/>
                </a:moveTo>
                <a:lnTo>
                  <a:pt x="1311" y="125"/>
                </a:lnTo>
                <a:lnTo>
                  <a:pt x="1303" y="125"/>
                </a:lnTo>
                <a:lnTo>
                  <a:pt x="1303" y="86"/>
                </a:lnTo>
                <a:lnTo>
                  <a:pt x="1311" y="86"/>
                </a:lnTo>
                <a:close/>
                <a:moveTo>
                  <a:pt x="1311" y="153"/>
                </a:moveTo>
                <a:lnTo>
                  <a:pt x="1311" y="192"/>
                </a:lnTo>
                <a:lnTo>
                  <a:pt x="1303" y="192"/>
                </a:lnTo>
                <a:lnTo>
                  <a:pt x="1303" y="153"/>
                </a:lnTo>
                <a:lnTo>
                  <a:pt x="1311" y="153"/>
                </a:lnTo>
                <a:close/>
                <a:moveTo>
                  <a:pt x="1291" y="206"/>
                </a:moveTo>
                <a:lnTo>
                  <a:pt x="1260" y="206"/>
                </a:lnTo>
                <a:lnTo>
                  <a:pt x="1260" y="196"/>
                </a:lnTo>
                <a:lnTo>
                  <a:pt x="1291" y="196"/>
                </a:lnTo>
                <a:lnTo>
                  <a:pt x="1291" y="206"/>
                </a:lnTo>
                <a:close/>
                <a:moveTo>
                  <a:pt x="1237" y="206"/>
                </a:moveTo>
                <a:lnTo>
                  <a:pt x="1205" y="206"/>
                </a:lnTo>
                <a:lnTo>
                  <a:pt x="1205" y="196"/>
                </a:lnTo>
                <a:lnTo>
                  <a:pt x="1237" y="196"/>
                </a:lnTo>
                <a:lnTo>
                  <a:pt x="1237" y="206"/>
                </a:lnTo>
                <a:close/>
                <a:moveTo>
                  <a:pt x="1182" y="206"/>
                </a:moveTo>
                <a:lnTo>
                  <a:pt x="1151" y="206"/>
                </a:lnTo>
                <a:lnTo>
                  <a:pt x="1151" y="196"/>
                </a:lnTo>
                <a:lnTo>
                  <a:pt x="1182" y="196"/>
                </a:lnTo>
                <a:lnTo>
                  <a:pt x="1182" y="206"/>
                </a:lnTo>
                <a:close/>
                <a:moveTo>
                  <a:pt x="1127" y="206"/>
                </a:moveTo>
                <a:lnTo>
                  <a:pt x="1096" y="206"/>
                </a:lnTo>
                <a:lnTo>
                  <a:pt x="1096" y="196"/>
                </a:lnTo>
                <a:lnTo>
                  <a:pt x="1127" y="196"/>
                </a:lnTo>
                <a:lnTo>
                  <a:pt x="1127" y="206"/>
                </a:lnTo>
                <a:close/>
                <a:moveTo>
                  <a:pt x="1073" y="206"/>
                </a:moveTo>
                <a:lnTo>
                  <a:pt x="1041" y="206"/>
                </a:lnTo>
                <a:lnTo>
                  <a:pt x="1041" y="196"/>
                </a:lnTo>
                <a:lnTo>
                  <a:pt x="1073" y="196"/>
                </a:lnTo>
                <a:lnTo>
                  <a:pt x="1073" y="206"/>
                </a:lnTo>
                <a:close/>
                <a:moveTo>
                  <a:pt x="1018" y="206"/>
                </a:moveTo>
                <a:lnTo>
                  <a:pt x="987" y="206"/>
                </a:lnTo>
                <a:lnTo>
                  <a:pt x="987" y="196"/>
                </a:lnTo>
                <a:lnTo>
                  <a:pt x="1018" y="196"/>
                </a:lnTo>
                <a:lnTo>
                  <a:pt x="1018" y="206"/>
                </a:lnTo>
                <a:close/>
                <a:moveTo>
                  <a:pt x="963" y="206"/>
                </a:moveTo>
                <a:lnTo>
                  <a:pt x="932" y="206"/>
                </a:lnTo>
                <a:lnTo>
                  <a:pt x="932" y="196"/>
                </a:lnTo>
                <a:lnTo>
                  <a:pt x="963" y="196"/>
                </a:lnTo>
                <a:lnTo>
                  <a:pt x="963" y="206"/>
                </a:lnTo>
                <a:close/>
                <a:moveTo>
                  <a:pt x="909" y="206"/>
                </a:moveTo>
                <a:lnTo>
                  <a:pt x="878" y="206"/>
                </a:lnTo>
                <a:lnTo>
                  <a:pt x="878" y="196"/>
                </a:lnTo>
                <a:lnTo>
                  <a:pt x="909" y="196"/>
                </a:lnTo>
                <a:lnTo>
                  <a:pt x="909" y="206"/>
                </a:lnTo>
                <a:close/>
                <a:moveTo>
                  <a:pt x="854" y="206"/>
                </a:moveTo>
                <a:lnTo>
                  <a:pt x="823" y="206"/>
                </a:lnTo>
                <a:lnTo>
                  <a:pt x="823" y="196"/>
                </a:lnTo>
                <a:lnTo>
                  <a:pt x="854" y="196"/>
                </a:lnTo>
                <a:lnTo>
                  <a:pt x="854" y="206"/>
                </a:lnTo>
                <a:close/>
                <a:moveTo>
                  <a:pt x="800" y="206"/>
                </a:moveTo>
                <a:lnTo>
                  <a:pt x="768" y="206"/>
                </a:lnTo>
                <a:lnTo>
                  <a:pt x="768" y="196"/>
                </a:lnTo>
                <a:lnTo>
                  <a:pt x="800" y="196"/>
                </a:lnTo>
                <a:lnTo>
                  <a:pt x="800" y="206"/>
                </a:lnTo>
                <a:close/>
                <a:moveTo>
                  <a:pt x="745" y="206"/>
                </a:moveTo>
                <a:lnTo>
                  <a:pt x="714" y="206"/>
                </a:lnTo>
                <a:lnTo>
                  <a:pt x="714" y="196"/>
                </a:lnTo>
                <a:lnTo>
                  <a:pt x="745" y="196"/>
                </a:lnTo>
                <a:lnTo>
                  <a:pt x="745" y="206"/>
                </a:lnTo>
                <a:close/>
                <a:moveTo>
                  <a:pt x="690" y="206"/>
                </a:moveTo>
                <a:lnTo>
                  <a:pt x="659" y="206"/>
                </a:lnTo>
                <a:lnTo>
                  <a:pt x="659" y="196"/>
                </a:lnTo>
                <a:lnTo>
                  <a:pt x="690" y="196"/>
                </a:lnTo>
                <a:lnTo>
                  <a:pt x="690" y="206"/>
                </a:lnTo>
                <a:close/>
                <a:moveTo>
                  <a:pt x="636" y="206"/>
                </a:moveTo>
                <a:lnTo>
                  <a:pt x="604" y="206"/>
                </a:lnTo>
                <a:lnTo>
                  <a:pt x="604" y="196"/>
                </a:lnTo>
                <a:lnTo>
                  <a:pt x="636" y="196"/>
                </a:lnTo>
                <a:lnTo>
                  <a:pt x="636" y="206"/>
                </a:lnTo>
                <a:close/>
                <a:moveTo>
                  <a:pt x="581" y="206"/>
                </a:moveTo>
                <a:lnTo>
                  <a:pt x="550" y="206"/>
                </a:lnTo>
                <a:lnTo>
                  <a:pt x="550" y="196"/>
                </a:lnTo>
                <a:lnTo>
                  <a:pt x="581" y="196"/>
                </a:lnTo>
                <a:lnTo>
                  <a:pt x="581" y="206"/>
                </a:lnTo>
                <a:close/>
                <a:moveTo>
                  <a:pt x="526" y="206"/>
                </a:moveTo>
                <a:lnTo>
                  <a:pt x="495" y="206"/>
                </a:lnTo>
                <a:lnTo>
                  <a:pt x="495" y="196"/>
                </a:lnTo>
                <a:lnTo>
                  <a:pt x="526" y="196"/>
                </a:lnTo>
                <a:lnTo>
                  <a:pt x="526" y="206"/>
                </a:lnTo>
                <a:close/>
                <a:moveTo>
                  <a:pt x="472" y="206"/>
                </a:moveTo>
                <a:lnTo>
                  <a:pt x="441" y="206"/>
                </a:lnTo>
                <a:lnTo>
                  <a:pt x="441" y="196"/>
                </a:lnTo>
                <a:lnTo>
                  <a:pt x="472" y="196"/>
                </a:lnTo>
                <a:lnTo>
                  <a:pt x="472" y="206"/>
                </a:lnTo>
                <a:close/>
                <a:moveTo>
                  <a:pt x="417" y="206"/>
                </a:moveTo>
                <a:lnTo>
                  <a:pt x="386" y="206"/>
                </a:lnTo>
                <a:lnTo>
                  <a:pt x="386" y="196"/>
                </a:lnTo>
                <a:lnTo>
                  <a:pt x="417" y="196"/>
                </a:lnTo>
                <a:lnTo>
                  <a:pt x="417" y="206"/>
                </a:lnTo>
                <a:close/>
                <a:moveTo>
                  <a:pt x="363" y="206"/>
                </a:moveTo>
                <a:lnTo>
                  <a:pt x="331" y="206"/>
                </a:lnTo>
                <a:lnTo>
                  <a:pt x="331" y="196"/>
                </a:lnTo>
                <a:lnTo>
                  <a:pt x="363" y="196"/>
                </a:lnTo>
                <a:lnTo>
                  <a:pt x="363" y="206"/>
                </a:lnTo>
                <a:close/>
                <a:moveTo>
                  <a:pt x="308" y="206"/>
                </a:moveTo>
                <a:lnTo>
                  <a:pt x="277" y="206"/>
                </a:lnTo>
                <a:lnTo>
                  <a:pt x="277" y="196"/>
                </a:lnTo>
                <a:lnTo>
                  <a:pt x="308" y="196"/>
                </a:lnTo>
                <a:lnTo>
                  <a:pt x="308" y="206"/>
                </a:lnTo>
                <a:close/>
                <a:moveTo>
                  <a:pt x="253" y="206"/>
                </a:moveTo>
                <a:lnTo>
                  <a:pt x="222" y="206"/>
                </a:lnTo>
                <a:lnTo>
                  <a:pt x="222" y="196"/>
                </a:lnTo>
                <a:lnTo>
                  <a:pt x="253" y="196"/>
                </a:lnTo>
                <a:lnTo>
                  <a:pt x="253" y="206"/>
                </a:lnTo>
                <a:close/>
                <a:moveTo>
                  <a:pt x="199" y="206"/>
                </a:moveTo>
                <a:lnTo>
                  <a:pt x="167" y="206"/>
                </a:lnTo>
                <a:lnTo>
                  <a:pt x="167" y="196"/>
                </a:lnTo>
                <a:lnTo>
                  <a:pt x="199" y="196"/>
                </a:lnTo>
                <a:lnTo>
                  <a:pt x="199" y="206"/>
                </a:lnTo>
                <a:close/>
                <a:moveTo>
                  <a:pt x="144" y="206"/>
                </a:moveTo>
                <a:lnTo>
                  <a:pt x="113" y="206"/>
                </a:lnTo>
                <a:lnTo>
                  <a:pt x="113" y="196"/>
                </a:lnTo>
                <a:lnTo>
                  <a:pt x="144" y="196"/>
                </a:lnTo>
                <a:lnTo>
                  <a:pt x="144" y="206"/>
                </a:lnTo>
                <a:close/>
                <a:moveTo>
                  <a:pt x="89" y="206"/>
                </a:moveTo>
                <a:lnTo>
                  <a:pt x="58" y="206"/>
                </a:lnTo>
                <a:lnTo>
                  <a:pt x="58" y="196"/>
                </a:lnTo>
                <a:lnTo>
                  <a:pt x="89" y="196"/>
                </a:lnTo>
                <a:lnTo>
                  <a:pt x="89" y="206"/>
                </a:lnTo>
                <a:close/>
                <a:moveTo>
                  <a:pt x="35" y="206"/>
                </a:moveTo>
                <a:lnTo>
                  <a:pt x="4" y="206"/>
                </a:lnTo>
                <a:lnTo>
                  <a:pt x="4" y="196"/>
                </a:lnTo>
                <a:lnTo>
                  <a:pt x="35" y="196"/>
                </a:lnTo>
                <a:lnTo>
                  <a:pt x="35" y="206"/>
                </a:lnTo>
                <a:close/>
              </a:path>
            </a:pathLst>
          </a:custGeom>
          <a:solidFill>
            <a:srgbClr val="000000"/>
          </a:solidFill>
          <a:ln w="0" cap="flat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45" name="Rectangle 39"/>
          <p:cNvSpPr>
            <a:spLocks noChangeArrowheads="1"/>
          </p:cNvSpPr>
          <p:nvPr/>
        </p:nvSpPr>
        <p:spPr bwMode="auto">
          <a:xfrm>
            <a:off x="8414214" y="3757613"/>
            <a:ext cx="197643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Network Configuration Model</a:t>
            </a:r>
            <a:endParaRPr kumimoji="0" lang="ja-JP" altLang="ja-JP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6" name="Rectangle 40"/>
          <p:cNvSpPr>
            <a:spLocks noChangeArrowheads="1"/>
          </p:cNvSpPr>
          <p:nvPr/>
        </p:nvSpPr>
        <p:spPr bwMode="auto">
          <a:xfrm>
            <a:off x="8277007" y="4557713"/>
            <a:ext cx="2155825" cy="303213"/>
          </a:xfrm>
          <a:prstGeom prst="rect">
            <a:avLst/>
          </a:prstGeom>
          <a:solidFill>
            <a:srgbClr val="F2F2F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47" name="Freeform 41"/>
          <p:cNvSpPr>
            <a:spLocks noEditPoints="1"/>
          </p:cNvSpPr>
          <p:nvPr/>
        </p:nvSpPr>
        <p:spPr bwMode="auto">
          <a:xfrm>
            <a:off x="8270657" y="4549775"/>
            <a:ext cx="2168525" cy="319088"/>
          </a:xfrm>
          <a:custGeom>
            <a:avLst/>
            <a:gdLst>
              <a:gd name="T0" fmla="*/ 0 w 5600"/>
              <a:gd name="T1" fmla="*/ 656 h 672"/>
              <a:gd name="T2" fmla="*/ 0 w 5600"/>
              <a:gd name="T3" fmla="*/ 432 h 672"/>
              <a:gd name="T4" fmla="*/ 0 w 5600"/>
              <a:gd name="T5" fmla="*/ 208 h 672"/>
              <a:gd name="T6" fmla="*/ 48 w 5600"/>
              <a:gd name="T7" fmla="*/ 0 h 672"/>
              <a:gd name="T8" fmla="*/ 272 w 5600"/>
              <a:gd name="T9" fmla="*/ 0 h 672"/>
              <a:gd name="T10" fmla="*/ 496 w 5600"/>
              <a:gd name="T11" fmla="*/ 0 h 672"/>
              <a:gd name="T12" fmla="*/ 720 w 5600"/>
              <a:gd name="T13" fmla="*/ 0 h 672"/>
              <a:gd name="T14" fmla="*/ 944 w 5600"/>
              <a:gd name="T15" fmla="*/ 0 h 672"/>
              <a:gd name="T16" fmla="*/ 1168 w 5600"/>
              <a:gd name="T17" fmla="*/ 0 h 672"/>
              <a:gd name="T18" fmla="*/ 1392 w 5600"/>
              <a:gd name="T19" fmla="*/ 0 h 672"/>
              <a:gd name="T20" fmla="*/ 1616 w 5600"/>
              <a:gd name="T21" fmla="*/ 0 h 672"/>
              <a:gd name="T22" fmla="*/ 1840 w 5600"/>
              <a:gd name="T23" fmla="*/ 0 h 672"/>
              <a:gd name="T24" fmla="*/ 2064 w 5600"/>
              <a:gd name="T25" fmla="*/ 0 h 672"/>
              <a:gd name="T26" fmla="*/ 2288 w 5600"/>
              <a:gd name="T27" fmla="*/ 0 h 672"/>
              <a:gd name="T28" fmla="*/ 2512 w 5600"/>
              <a:gd name="T29" fmla="*/ 0 h 672"/>
              <a:gd name="T30" fmla="*/ 2736 w 5600"/>
              <a:gd name="T31" fmla="*/ 0 h 672"/>
              <a:gd name="T32" fmla="*/ 2960 w 5600"/>
              <a:gd name="T33" fmla="*/ 0 h 672"/>
              <a:gd name="T34" fmla="*/ 3184 w 5600"/>
              <a:gd name="T35" fmla="*/ 0 h 672"/>
              <a:gd name="T36" fmla="*/ 3408 w 5600"/>
              <a:gd name="T37" fmla="*/ 0 h 672"/>
              <a:gd name="T38" fmla="*/ 3632 w 5600"/>
              <a:gd name="T39" fmla="*/ 0 h 672"/>
              <a:gd name="T40" fmla="*/ 3856 w 5600"/>
              <a:gd name="T41" fmla="*/ 0 h 672"/>
              <a:gd name="T42" fmla="*/ 4080 w 5600"/>
              <a:gd name="T43" fmla="*/ 0 h 672"/>
              <a:gd name="T44" fmla="*/ 4304 w 5600"/>
              <a:gd name="T45" fmla="*/ 0 h 672"/>
              <a:gd name="T46" fmla="*/ 4528 w 5600"/>
              <a:gd name="T47" fmla="*/ 0 h 672"/>
              <a:gd name="T48" fmla="*/ 4752 w 5600"/>
              <a:gd name="T49" fmla="*/ 0 h 672"/>
              <a:gd name="T50" fmla="*/ 4976 w 5600"/>
              <a:gd name="T51" fmla="*/ 0 h 672"/>
              <a:gd name="T52" fmla="*/ 5200 w 5600"/>
              <a:gd name="T53" fmla="*/ 0 h 672"/>
              <a:gd name="T54" fmla="*/ 5424 w 5600"/>
              <a:gd name="T55" fmla="*/ 0 h 672"/>
              <a:gd name="T56" fmla="*/ 5600 w 5600"/>
              <a:gd name="T57" fmla="*/ 80 h 672"/>
              <a:gd name="T58" fmla="*/ 5600 w 5600"/>
              <a:gd name="T59" fmla="*/ 304 h 672"/>
              <a:gd name="T60" fmla="*/ 5584 w 5600"/>
              <a:gd name="T61" fmla="*/ 640 h 672"/>
              <a:gd name="T62" fmla="*/ 5488 w 5600"/>
              <a:gd name="T63" fmla="*/ 672 h 672"/>
              <a:gd name="T64" fmla="*/ 5264 w 5600"/>
              <a:gd name="T65" fmla="*/ 672 h 672"/>
              <a:gd name="T66" fmla="*/ 5040 w 5600"/>
              <a:gd name="T67" fmla="*/ 672 h 672"/>
              <a:gd name="T68" fmla="*/ 4816 w 5600"/>
              <a:gd name="T69" fmla="*/ 672 h 672"/>
              <a:gd name="T70" fmla="*/ 4592 w 5600"/>
              <a:gd name="T71" fmla="*/ 672 h 672"/>
              <a:gd name="T72" fmla="*/ 4368 w 5600"/>
              <a:gd name="T73" fmla="*/ 672 h 672"/>
              <a:gd name="T74" fmla="*/ 4144 w 5600"/>
              <a:gd name="T75" fmla="*/ 672 h 672"/>
              <a:gd name="T76" fmla="*/ 3920 w 5600"/>
              <a:gd name="T77" fmla="*/ 672 h 672"/>
              <a:gd name="T78" fmla="*/ 3696 w 5600"/>
              <a:gd name="T79" fmla="*/ 672 h 672"/>
              <a:gd name="T80" fmla="*/ 3472 w 5600"/>
              <a:gd name="T81" fmla="*/ 672 h 672"/>
              <a:gd name="T82" fmla="*/ 3248 w 5600"/>
              <a:gd name="T83" fmla="*/ 672 h 672"/>
              <a:gd name="T84" fmla="*/ 3024 w 5600"/>
              <a:gd name="T85" fmla="*/ 672 h 672"/>
              <a:gd name="T86" fmla="*/ 2800 w 5600"/>
              <a:gd name="T87" fmla="*/ 672 h 672"/>
              <a:gd name="T88" fmla="*/ 2576 w 5600"/>
              <a:gd name="T89" fmla="*/ 672 h 672"/>
              <a:gd name="T90" fmla="*/ 2352 w 5600"/>
              <a:gd name="T91" fmla="*/ 672 h 672"/>
              <a:gd name="T92" fmla="*/ 2128 w 5600"/>
              <a:gd name="T93" fmla="*/ 672 h 672"/>
              <a:gd name="T94" fmla="*/ 1904 w 5600"/>
              <a:gd name="T95" fmla="*/ 672 h 672"/>
              <a:gd name="T96" fmla="*/ 1680 w 5600"/>
              <a:gd name="T97" fmla="*/ 672 h 672"/>
              <a:gd name="T98" fmla="*/ 1456 w 5600"/>
              <a:gd name="T99" fmla="*/ 672 h 672"/>
              <a:gd name="T100" fmla="*/ 1232 w 5600"/>
              <a:gd name="T101" fmla="*/ 672 h 672"/>
              <a:gd name="T102" fmla="*/ 1008 w 5600"/>
              <a:gd name="T103" fmla="*/ 672 h 672"/>
              <a:gd name="T104" fmla="*/ 784 w 5600"/>
              <a:gd name="T105" fmla="*/ 672 h 672"/>
              <a:gd name="T106" fmla="*/ 560 w 5600"/>
              <a:gd name="T107" fmla="*/ 672 h 672"/>
              <a:gd name="T108" fmla="*/ 336 w 5600"/>
              <a:gd name="T109" fmla="*/ 672 h 672"/>
              <a:gd name="T110" fmla="*/ 112 w 5600"/>
              <a:gd name="T111" fmla="*/ 672 h 6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5600" h="672">
                <a:moveTo>
                  <a:pt x="0" y="656"/>
                </a:moveTo>
                <a:lnTo>
                  <a:pt x="0" y="528"/>
                </a:lnTo>
                <a:lnTo>
                  <a:pt x="32" y="528"/>
                </a:lnTo>
                <a:lnTo>
                  <a:pt x="32" y="656"/>
                </a:lnTo>
                <a:lnTo>
                  <a:pt x="0" y="656"/>
                </a:lnTo>
                <a:close/>
                <a:moveTo>
                  <a:pt x="0" y="432"/>
                </a:moveTo>
                <a:lnTo>
                  <a:pt x="0" y="304"/>
                </a:lnTo>
                <a:lnTo>
                  <a:pt x="32" y="304"/>
                </a:lnTo>
                <a:lnTo>
                  <a:pt x="32" y="432"/>
                </a:lnTo>
                <a:lnTo>
                  <a:pt x="0" y="432"/>
                </a:lnTo>
                <a:close/>
                <a:moveTo>
                  <a:pt x="0" y="208"/>
                </a:moveTo>
                <a:lnTo>
                  <a:pt x="0" y="80"/>
                </a:lnTo>
                <a:lnTo>
                  <a:pt x="32" y="80"/>
                </a:lnTo>
                <a:lnTo>
                  <a:pt x="32" y="208"/>
                </a:lnTo>
                <a:lnTo>
                  <a:pt x="0" y="208"/>
                </a:lnTo>
                <a:close/>
                <a:moveTo>
                  <a:pt x="48" y="0"/>
                </a:moveTo>
                <a:lnTo>
                  <a:pt x="176" y="0"/>
                </a:lnTo>
                <a:lnTo>
                  <a:pt x="176" y="32"/>
                </a:lnTo>
                <a:lnTo>
                  <a:pt x="48" y="32"/>
                </a:lnTo>
                <a:lnTo>
                  <a:pt x="48" y="0"/>
                </a:lnTo>
                <a:close/>
                <a:moveTo>
                  <a:pt x="272" y="0"/>
                </a:moveTo>
                <a:lnTo>
                  <a:pt x="400" y="0"/>
                </a:lnTo>
                <a:lnTo>
                  <a:pt x="400" y="32"/>
                </a:lnTo>
                <a:lnTo>
                  <a:pt x="272" y="32"/>
                </a:lnTo>
                <a:lnTo>
                  <a:pt x="272" y="0"/>
                </a:lnTo>
                <a:close/>
                <a:moveTo>
                  <a:pt x="496" y="0"/>
                </a:moveTo>
                <a:lnTo>
                  <a:pt x="624" y="0"/>
                </a:lnTo>
                <a:lnTo>
                  <a:pt x="624" y="32"/>
                </a:lnTo>
                <a:lnTo>
                  <a:pt x="496" y="32"/>
                </a:lnTo>
                <a:lnTo>
                  <a:pt x="496" y="0"/>
                </a:lnTo>
                <a:close/>
                <a:moveTo>
                  <a:pt x="720" y="0"/>
                </a:moveTo>
                <a:lnTo>
                  <a:pt x="848" y="0"/>
                </a:lnTo>
                <a:lnTo>
                  <a:pt x="848" y="32"/>
                </a:lnTo>
                <a:lnTo>
                  <a:pt x="720" y="32"/>
                </a:lnTo>
                <a:lnTo>
                  <a:pt x="720" y="0"/>
                </a:lnTo>
                <a:close/>
                <a:moveTo>
                  <a:pt x="944" y="0"/>
                </a:moveTo>
                <a:lnTo>
                  <a:pt x="1072" y="0"/>
                </a:lnTo>
                <a:lnTo>
                  <a:pt x="1072" y="32"/>
                </a:lnTo>
                <a:lnTo>
                  <a:pt x="944" y="32"/>
                </a:lnTo>
                <a:lnTo>
                  <a:pt x="944" y="0"/>
                </a:lnTo>
                <a:close/>
                <a:moveTo>
                  <a:pt x="1168" y="0"/>
                </a:moveTo>
                <a:lnTo>
                  <a:pt x="1296" y="0"/>
                </a:lnTo>
                <a:lnTo>
                  <a:pt x="1296" y="32"/>
                </a:lnTo>
                <a:lnTo>
                  <a:pt x="1168" y="32"/>
                </a:lnTo>
                <a:lnTo>
                  <a:pt x="1168" y="0"/>
                </a:lnTo>
                <a:close/>
                <a:moveTo>
                  <a:pt x="1392" y="0"/>
                </a:moveTo>
                <a:lnTo>
                  <a:pt x="1520" y="0"/>
                </a:lnTo>
                <a:lnTo>
                  <a:pt x="1520" y="32"/>
                </a:lnTo>
                <a:lnTo>
                  <a:pt x="1392" y="32"/>
                </a:lnTo>
                <a:lnTo>
                  <a:pt x="1392" y="0"/>
                </a:lnTo>
                <a:close/>
                <a:moveTo>
                  <a:pt x="1616" y="0"/>
                </a:moveTo>
                <a:lnTo>
                  <a:pt x="1744" y="0"/>
                </a:lnTo>
                <a:lnTo>
                  <a:pt x="1744" y="32"/>
                </a:lnTo>
                <a:lnTo>
                  <a:pt x="1616" y="32"/>
                </a:lnTo>
                <a:lnTo>
                  <a:pt x="1616" y="0"/>
                </a:lnTo>
                <a:close/>
                <a:moveTo>
                  <a:pt x="1840" y="0"/>
                </a:moveTo>
                <a:lnTo>
                  <a:pt x="1968" y="0"/>
                </a:lnTo>
                <a:lnTo>
                  <a:pt x="1968" y="32"/>
                </a:lnTo>
                <a:lnTo>
                  <a:pt x="1840" y="32"/>
                </a:lnTo>
                <a:lnTo>
                  <a:pt x="1840" y="0"/>
                </a:lnTo>
                <a:close/>
                <a:moveTo>
                  <a:pt x="2064" y="0"/>
                </a:moveTo>
                <a:lnTo>
                  <a:pt x="2192" y="0"/>
                </a:lnTo>
                <a:lnTo>
                  <a:pt x="2192" y="32"/>
                </a:lnTo>
                <a:lnTo>
                  <a:pt x="2064" y="32"/>
                </a:lnTo>
                <a:lnTo>
                  <a:pt x="2064" y="0"/>
                </a:lnTo>
                <a:close/>
                <a:moveTo>
                  <a:pt x="2288" y="0"/>
                </a:moveTo>
                <a:lnTo>
                  <a:pt x="2416" y="0"/>
                </a:lnTo>
                <a:lnTo>
                  <a:pt x="2416" y="32"/>
                </a:lnTo>
                <a:lnTo>
                  <a:pt x="2288" y="32"/>
                </a:lnTo>
                <a:lnTo>
                  <a:pt x="2288" y="0"/>
                </a:lnTo>
                <a:close/>
                <a:moveTo>
                  <a:pt x="2512" y="0"/>
                </a:moveTo>
                <a:lnTo>
                  <a:pt x="2640" y="0"/>
                </a:lnTo>
                <a:lnTo>
                  <a:pt x="2640" y="32"/>
                </a:lnTo>
                <a:lnTo>
                  <a:pt x="2512" y="32"/>
                </a:lnTo>
                <a:lnTo>
                  <a:pt x="2512" y="0"/>
                </a:lnTo>
                <a:close/>
                <a:moveTo>
                  <a:pt x="2736" y="0"/>
                </a:moveTo>
                <a:lnTo>
                  <a:pt x="2864" y="0"/>
                </a:lnTo>
                <a:lnTo>
                  <a:pt x="2864" y="32"/>
                </a:lnTo>
                <a:lnTo>
                  <a:pt x="2736" y="32"/>
                </a:lnTo>
                <a:lnTo>
                  <a:pt x="2736" y="0"/>
                </a:lnTo>
                <a:close/>
                <a:moveTo>
                  <a:pt x="2960" y="0"/>
                </a:moveTo>
                <a:lnTo>
                  <a:pt x="3088" y="0"/>
                </a:lnTo>
                <a:lnTo>
                  <a:pt x="3088" y="32"/>
                </a:lnTo>
                <a:lnTo>
                  <a:pt x="2960" y="32"/>
                </a:lnTo>
                <a:lnTo>
                  <a:pt x="2960" y="0"/>
                </a:lnTo>
                <a:close/>
                <a:moveTo>
                  <a:pt x="3184" y="0"/>
                </a:moveTo>
                <a:lnTo>
                  <a:pt x="3312" y="0"/>
                </a:lnTo>
                <a:lnTo>
                  <a:pt x="3312" y="32"/>
                </a:lnTo>
                <a:lnTo>
                  <a:pt x="3184" y="32"/>
                </a:lnTo>
                <a:lnTo>
                  <a:pt x="3184" y="0"/>
                </a:lnTo>
                <a:close/>
                <a:moveTo>
                  <a:pt x="3408" y="0"/>
                </a:moveTo>
                <a:lnTo>
                  <a:pt x="3536" y="0"/>
                </a:lnTo>
                <a:lnTo>
                  <a:pt x="3536" y="32"/>
                </a:lnTo>
                <a:lnTo>
                  <a:pt x="3408" y="32"/>
                </a:lnTo>
                <a:lnTo>
                  <a:pt x="3408" y="0"/>
                </a:lnTo>
                <a:close/>
                <a:moveTo>
                  <a:pt x="3632" y="0"/>
                </a:moveTo>
                <a:lnTo>
                  <a:pt x="3760" y="0"/>
                </a:lnTo>
                <a:lnTo>
                  <a:pt x="3760" y="32"/>
                </a:lnTo>
                <a:lnTo>
                  <a:pt x="3632" y="32"/>
                </a:lnTo>
                <a:lnTo>
                  <a:pt x="3632" y="0"/>
                </a:lnTo>
                <a:close/>
                <a:moveTo>
                  <a:pt x="3856" y="0"/>
                </a:moveTo>
                <a:lnTo>
                  <a:pt x="3984" y="0"/>
                </a:lnTo>
                <a:lnTo>
                  <a:pt x="3984" y="32"/>
                </a:lnTo>
                <a:lnTo>
                  <a:pt x="3856" y="32"/>
                </a:lnTo>
                <a:lnTo>
                  <a:pt x="3856" y="0"/>
                </a:lnTo>
                <a:close/>
                <a:moveTo>
                  <a:pt x="4080" y="0"/>
                </a:moveTo>
                <a:lnTo>
                  <a:pt x="4208" y="0"/>
                </a:lnTo>
                <a:lnTo>
                  <a:pt x="4208" y="32"/>
                </a:lnTo>
                <a:lnTo>
                  <a:pt x="4080" y="32"/>
                </a:lnTo>
                <a:lnTo>
                  <a:pt x="4080" y="0"/>
                </a:lnTo>
                <a:close/>
                <a:moveTo>
                  <a:pt x="4304" y="0"/>
                </a:moveTo>
                <a:lnTo>
                  <a:pt x="4432" y="0"/>
                </a:lnTo>
                <a:lnTo>
                  <a:pt x="4432" y="32"/>
                </a:lnTo>
                <a:lnTo>
                  <a:pt x="4304" y="32"/>
                </a:lnTo>
                <a:lnTo>
                  <a:pt x="4304" y="0"/>
                </a:lnTo>
                <a:close/>
                <a:moveTo>
                  <a:pt x="4528" y="0"/>
                </a:moveTo>
                <a:lnTo>
                  <a:pt x="4656" y="0"/>
                </a:lnTo>
                <a:lnTo>
                  <a:pt x="4656" y="32"/>
                </a:lnTo>
                <a:lnTo>
                  <a:pt x="4528" y="32"/>
                </a:lnTo>
                <a:lnTo>
                  <a:pt x="4528" y="0"/>
                </a:lnTo>
                <a:close/>
                <a:moveTo>
                  <a:pt x="4752" y="0"/>
                </a:moveTo>
                <a:lnTo>
                  <a:pt x="4880" y="0"/>
                </a:lnTo>
                <a:lnTo>
                  <a:pt x="4880" y="32"/>
                </a:lnTo>
                <a:lnTo>
                  <a:pt x="4752" y="32"/>
                </a:lnTo>
                <a:lnTo>
                  <a:pt x="4752" y="0"/>
                </a:lnTo>
                <a:close/>
                <a:moveTo>
                  <a:pt x="4976" y="0"/>
                </a:moveTo>
                <a:lnTo>
                  <a:pt x="5104" y="0"/>
                </a:lnTo>
                <a:lnTo>
                  <a:pt x="5104" y="32"/>
                </a:lnTo>
                <a:lnTo>
                  <a:pt x="4976" y="32"/>
                </a:lnTo>
                <a:lnTo>
                  <a:pt x="4976" y="0"/>
                </a:lnTo>
                <a:close/>
                <a:moveTo>
                  <a:pt x="5200" y="0"/>
                </a:moveTo>
                <a:lnTo>
                  <a:pt x="5328" y="0"/>
                </a:lnTo>
                <a:lnTo>
                  <a:pt x="5328" y="32"/>
                </a:lnTo>
                <a:lnTo>
                  <a:pt x="5200" y="32"/>
                </a:lnTo>
                <a:lnTo>
                  <a:pt x="5200" y="0"/>
                </a:lnTo>
                <a:close/>
                <a:moveTo>
                  <a:pt x="5424" y="0"/>
                </a:moveTo>
                <a:lnTo>
                  <a:pt x="5552" y="0"/>
                </a:lnTo>
                <a:lnTo>
                  <a:pt x="5552" y="32"/>
                </a:lnTo>
                <a:lnTo>
                  <a:pt x="5424" y="32"/>
                </a:lnTo>
                <a:lnTo>
                  <a:pt x="5424" y="0"/>
                </a:lnTo>
                <a:close/>
                <a:moveTo>
                  <a:pt x="5600" y="80"/>
                </a:moveTo>
                <a:lnTo>
                  <a:pt x="5600" y="208"/>
                </a:lnTo>
                <a:lnTo>
                  <a:pt x="5568" y="208"/>
                </a:lnTo>
                <a:lnTo>
                  <a:pt x="5568" y="80"/>
                </a:lnTo>
                <a:lnTo>
                  <a:pt x="5600" y="80"/>
                </a:lnTo>
                <a:close/>
                <a:moveTo>
                  <a:pt x="5600" y="304"/>
                </a:moveTo>
                <a:lnTo>
                  <a:pt x="5600" y="432"/>
                </a:lnTo>
                <a:lnTo>
                  <a:pt x="5568" y="432"/>
                </a:lnTo>
                <a:lnTo>
                  <a:pt x="5568" y="304"/>
                </a:lnTo>
                <a:lnTo>
                  <a:pt x="5600" y="304"/>
                </a:lnTo>
                <a:close/>
                <a:moveTo>
                  <a:pt x="5600" y="528"/>
                </a:moveTo>
                <a:lnTo>
                  <a:pt x="5600" y="656"/>
                </a:lnTo>
                <a:cubicBezTo>
                  <a:pt x="5600" y="665"/>
                  <a:pt x="5593" y="672"/>
                  <a:pt x="5584" y="672"/>
                </a:cubicBezTo>
                <a:lnTo>
                  <a:pt x="5584" y="672"/>
                </a:lnTo>
                <a:lnTo>
                  <a:pt x="5584" y="640"/>
                </a:lnTo>
                <a:lnTo>
                  <a:pt x="5584" y="640"/>
                </a:lnTo>
                <a:lnTo>
                  <a:pt x="5568" y="656"/>
                </a:lnTo>
                <a:lnTo>
                  <a:pt x="5568" y="528"/>
                </a:lnTo>
                <a:lnTo>
                  <a:pt x="5600" y="528"/>
                </a:lnTo>
                <a:close/>
                <a:moveTo>
                  <a:pt x="5488" y="672"/>
                </a:moveTo>
                <a:lnTo>
                  <a:pt x="5360" y="672"/>
                </a:lnTo>
                <a:lnTo>
                  <a:pt x="5360" y="640"/>
                </a:lnTo>
                <a:lnTo>
                  <a:pt x="5488" y="640"/>
                </a:lnTo>
                <a:lnTo>
                  <a:pt x="5488" y="672"/>
                </a:lnTo>
                <a:close/>
                <a:moveTo>
                  <a:pt x="5264" y="672"/>
                </a:moveTo>
                <a:lnTo>
                  <a:pt x="5136" y="672"/>
                </a:lnTo>
                <a:lnTo>
                  <a:pt x="5136" y="640"/>
                </a:lnTo>
                <a:lnTo>
                  <a:pt x="5264" y="640"/>
                </a:lnTo>
                <a:lnTo>
                  <a:pt x="5264" y="672"/>
                </a:lnTo>
                <a:close/>
                <a:moveTo>
                  <a:pt x="5040" y="672"/>
                </a:moveTo>
                <a:lnTo>
                  <a:pt x="4912" y="672"/>
                </a:lnTo>
                <a:lnTo>
                  <a:pt x="4912" y="640"/>
                </a:lnTo>
                <a:lnTo>
                  <a:pt x="5040" y="640"/>
                </a:lnTo>
                <a:lnTo>
                  <a:pt x="5040" y="672"/>
                </a:lnTo>
                <a:close/>
                <a:moveTo>
                  <a:pt x="4816" y="672"/>
                </a:moveTo>
                <a:lnTo>
                  <a:pt x="4688" y="672"/>
                </a:lnTo>
                <a:lnTo>
                  <a:pt x="4688" y="640"/>
                </a:lnTo>
                <a:lnTo>
                  <a:pt x="4816" y="640"/>
                </a:lnTo>
                <a:lnTo>
                  <a:pt x="4816" y="672"/>
                </a:lnTo>
                <a:close/>
                <a:moveTo>
                  <a:pt x="4592" y="672"/>
                </a:moveTo>
                <a:lnTo>
                  <a:pt x="4464" y="672"/>
                </a:lnTo>
                <a:lnTo>
                  <a:pt x="4464" y="640"/>
                </a:lnTo>
                <a:lnTo>
                  <a:pt x="4592" y="640"/>
                </a:lnTo>
                <a:lnTo>
                  <a:pt x="4592" y="672"/>
                </a:lnTo>
                <a:close/>
                <a:moveTo>
                  <a:pt x="4368" y="672"/>
                </a:moveTo>
                <a:lnTo>
                  <a:pt x="4240" y="672"/>
                </a:lnTo>
                <a:lnTo>
                  <a:pt x="4240" y="640"/>
                </a:lnTo>
                <a:lnTo>
                  <a:pt x="4368" y="640"/>
                </a:lnTo>
                <a:lnTo>
                  <a:pt x="4368" y="672"/>
                </a:lnTo>
                <a:close/>
                <a:moveTo>
                  <a:pt x="4144" y="672"/>
                </a:moveTo>
                <a:lnTo>
                  <a:pt x="4016" y="672"/>
                </a:lnTo>
                <a:lnTo>
                  <a:pt x="4016" y="640"/>
                </a:lnTo>
                <a:lnTo>
                  <a:pt x="4144" y="640"/>
                </a:lnTo>
                <a:lnTo>
                  <a:pt x="4144" y="672"/>
                </a:lnTo>
                <a:close/>
                <a:moveTo>
                  <a:pt x="3920" y="672"/>
                </a:moveTo>
                <a:lnTo>
                  <a:pt x="3792" y="672"/>
                </a:lnTo>
                <a:lnTo>
                  <a:pt x="3792" y="640"/>
                </a:lnTo>
                <a:lnTo>
                  <a:pt x="3920" y="640"/>
                </a:lnTo>
                <a:lnTo>
                  <a:pt x="3920" y="672"/>
                </a:lnTo>
                <a:close/>
                <a:moveTo>
                  <a:pt x="3696" y="672"/>
                </a:moveTo>
                <a:lnTo>
                  <a:pt x="3568" y="672"/>
                </a:lnTo>
                <a:lnTo>
                  <a:pt x="3568" y="640"/>
                </a:lnTo>
                <a:lnTo>
                  <a:pt x="3696" y="640"/>
                </a:lnTo>
                <a:lnTo>
                  <a:pt x="3696" y="672"/>
                </a:lnTo>
                <a:close/>
                <a:moveTo>
                  <a:pt x="3472" y="672"/>
                </a:moveTo>
                <a:lnTo>
                  <a:pt x="3344" y="672"/>
                </a:lnTo>
                <a:lnTo>
                  <a:pt x="3344" y="640"/>
                </a:lnTo>
                <a:lnTo>
                  <a:pt x="3472" y="640"/>
                </a:lnTo>
                <a:lnTo>
                  <a:pt x="3472" y="672"/>
                </a:lnTo>
                <a:close/>
                <a:moveTo>
                  <a:pt x="3248" y="672"/>
                </a:moveTo>
                <a:lnTo>
                  <a:pt x="3120" y="672"/>
                </a:lnTo>
                <a:lnTo>
                  <a:pt x="3120" y="640"/>
                </a:lnTo>
                <a:lnTo>
                  <a:pt x="3248" y="640"/>
                </a:lnTo>
                <a:lnTo>
                  <a:pt x="3248" y="672"/>
                </a:lnTo>
                <a:close/>
                <a:moveTo>
                  <a:pt x="3024" y="672"/>
                </a:moveTo>
                <a:lnTo>
                  <a:pt x="2896" y="672"/>
                </a:lnTo>
                <a:lnTo>
                  <a:pt x="2896" y="640"/>
                </a:lnTo>
                <a:lnTo>
                  <a:pt x="3024" y="640"/>
                </a:lnTo>
                <a:lnTo>
                  <a:pt x="3024" y="672"/>
                </a:lnTo>
                <a:close/>
                <a:moveTo>
                  <a:pt x="2800" y="672"/>
                </a:moveTo>
                <a:lnTo>
                  <a:pt x="2672" y="672"/>
                </a:lnTo>
                <a:lnTo>
                  <a:pt x="2672" y="640"/>
                </a:lnTo>
                <a:lnTo>
                  <a:pt x="2800" y="640"/>
                </a:lnTo>
                <a:lnTo>
                  <a:pt x="2800" y="672"/>
                </a:lnTo>
                <a:close/>
                <a:moveTo>
                  <a:pt x="2576" y="672"/>
                </a:moveTo>
                <a:lnTo>
                  <a:pt x="2448" y="672"/>
                </a:lnTo>
                <a:lnTo>
                  <a:pt x="2448" y="640"/>
                </a:lnTo>
                <a:lnTo>
                  <a:pt x="2576" y="640"/>
                </a:lnTo>
                <a:lnTo>
                  <a:pt x="2576" y="672"/>
                </a:lnTo>
                <a:close/>
                <a:moveTo>
                  <a:pt x="2352" y="672"/>
                </a:moveTo>
                <a:lnTo>
                  <a:pt x="2224" y="672"/>
                </a:lnTo>
                <a:lnTo>
                  <a:pt x="2224" y="640"/>
                </a:lnTo>
                <a:lnTo>
                  <a:pt x="2352" y="640"/>
                </a:lnTo>
                <a:lnTo>
                  <a:pt x="2352" y="672"/>
                </a:lnTo>
                <a:close/>
                <a:moveTo>
                  <a:pt x="2128" y="672"/>
                </a:moveTo>
                <a:lnTo>
                  <a:pt x="2000" y="672"/>
                </a:lnTo>
                <a:lnTo>
                  <a:pt x="2000" y="640"/>
                </a:lnTo>
                <a:lnTo>
                  <a:pt x="2128" y="640"/>
                </a:lnTo>
                <a:lnTo>
                  <a:pt x="2128" y="672"/>
                </a:lnTo>
                <a:close/>
                <a:moveTo>
                  <a:pt x="1904" y="672"/>
                </a:moveTo>
                <a:lnTo>
                  <a:pt x="1776" y="672"/>
                </a:lnTo>
                <a:lnTo>
                  <a:pt x="1776" y="640"/>
                </a:lnTo>
                <a:lnTo>
                  <a:pt x="1904" y="640"/>
                </a:lnTo>
                <a:lnTo>
                  <a:pt x="1904" y="672"/>
                </a:lnTo>
                <a:close/>
                <a:moveTo>
                  <a:pt x="1680" y="672"/>
                </a:moveTo>
                <a:lnTo>
                  <a:pt x="1552" y="672"/>
                </a:lnTo>
                <a:lnTo>
                  <a:pt x="1552" y="640"/>
                </a:lnTo>
                <a:lnTo>
                  <a:pt x="1680" y="640"/>
                </a:lnTo>
                <a:lnTo>
                  <a:pt x="1680" y="672"/>
                </a:lnTo>
                <a:close/>
                <a:moveTo>
                  <a:pt x="1456" y="672"/>
                </a:moveTo>
                <a:lnTo>
                  <a:pt x="1328" y="672"/>
                </a:lnTo>
                <a:lnTo>
                  <a:pt x="1328" y="640"/>
                </a:lnTo>
                <a:lnTo>
                  <a:pt x="1456" y="640"/>
                </a:lnTo>
                <a:lnTo>
                  <a:pt x="1456" y="672"/>
                </a:lnTo>
                <a:close/>
                <a:moveTo>
                  <a:pt x="1232" y="672"/>
                </a:moveTo>
                <a:lnTo>
                  <a:pt x="1104" y="672"/>
                </a:lnTo>
                <a:lnTo>
                  <a:pt x="1104" y="640"/>
                </a:lnTo>
                <a:lnTo>
                  <a:pt x="1232" y="640"/>
                </a:lnTo>
                <a:lnTo>
                  <a:pt x="1232" y="672"/>
                </a:lnTo>
                <a:close/>
                <a:moveTo>
                  <a:pt x="1008" y="672"/>
                </a:moveTo>
                <a:lnTo>
                  <a:pt x="880" y="672"/>
                </a:lnTo>
                <a:lnTo>
                  <a:pt x="880" y="640"/>
                </a:lnTo>
                <a:lnTo>
                  <a:pt x="1008" y="640"/>
                </a:lnTo>
                <a:lnTo>
                  <a:pt x="1008" y="672"/>
                </a:lnTo>
                <a:close/>
                <a:moveTo>
                  <a:pt x="784" y="672"/>
                </a:moveTo>
                <a:lnTo>
                  <a:pt x="656" y="672"/>
                </a:lnTo>
                <a:lnTo>
                  <a:pt x="656" y="640"/>
                </a:lnTo>
                <a:lnTo>
                  <a:pt x="784" y="640"/>
                </a:lnTo>
                <a:lnTo>
                  <a:pt x="784" y="672"/>
                </a:lnTo>
                <a:close/>
                <a:moveTo>
                  <a:pt x="560" y="672"/>
                </a:moveTo>
                <a:lnTo>
                  <a:pt x="432" y="672"/>
                </a:lnTo>
                <a:lnTo>
                  <a:pt x="432" y="640"/>
                </a:lnTo>
                <a:lnTo>
                  <a:pt x="560" y="640"/>
                </a:lnTo>
                <a:lnTo>
                  <a:pt x="560" y="672"/>
                </a:lnTo>
                <a:close/>
                <a:moveTo>
                  <a:pt x="336" y="672"/>
                </a:moveTo>
                <a:lnTo>
                  <a:pt x="208" y="672"/>
                </a:lnTo>
                <a:lnTo>
                  <a:pt x="208" y="640"/>
                </a:lnTo>
                <a:lnTo>
                  <a:pt x="336" y="640"/>
                </a:lnTo>
                <a:lnTo>
                  <a:pt x="336" y="672"/>
                </a:lnTo>
                <a:close/>
                <a:moveTo>
                  <a:pt x="112" y="672"/>
                </a:moveTo>
                <a:lnTo>
                  <a:pt x="16" y="672"/>
                </a:lnTo>
                <a:lnTo>
                  <a:pt x="16" y="640"/>
                </a:lnTo>
                <a:lnTo>
                  <a:pt x="112" y="640"/>
                </a:lnTo>
                <a:lnTo>
                  <a:pt x="112" y="672"/>
                </a:lnTo>
                <a:close/>
              </a:path>
            </a:pathLst>
          </a:custGeom>
          <a:solidFill>
            <a:srgbClr val="000000"/>
          </a:solidFill>
          <a:ln w="0" cap="flat">
            <a:solidFill>
              <a:srgbClr val="000000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 sz="1200"/>
          </a:p>
        </p:txBody>
      </p:sp>
      <p:sp>
        <p:nvSpPr>
          <p:cNvPr id="48" name="Rectangle 42"/>
          <p:cNvSpPr>
            <a:spLocks noChangeArrowheads="1"/>
          </p:cNvSpPr>
          <p:nvPr/>
        </p:nvSpPr>
        <p:spPr bwMode="auto">
          <a:xfrm>
            <a:off x="8477032" y="4619625"/>
            <a:ext cx="1881188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ja-JP" sz="12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Device Configuration Model</a:t>
            </a:r>
            <a:endParaRPr kumimoji="0" lang="ja-JP" altLang="ja-JP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0265352" y="3050957"/>
            <a:ext cx="16346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b="1" dirty="0" smtClean="0">
                <a:solidFill>
                  <a:schemeClr val="accent1">
                    <a:lumMod val="75000"/>
                  </a:schemeClr>
                </a:solidFill>
              </a:rPr>
              <a:t>COMS Work Scope</a:t>
            </a:r>
            <a:endParaRPr kumimoji="1" lang="ja-JP" altLang="en-US" b="1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6878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6984</TotalTime>
  <Words>640</Words>
  <Application>Microsoft Office PowerPoint</Application>
  <PresentationFormat>ワイド画面</PresentationFormat>
  <Paragraphs>116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7" baseType="lpstr">
      <vt:lpstr>ＭＳ Ｐゴシック</vt:lpstr>
      <vt:lpstr>ＭＳ 明朝</vt:lpstr>
      <vt:lpstr>游ゴシック</vt:lpstr>
      <vt:lpstr>Arial</vt:lpstr>
      <vt:lpstr>Symbol</vt:lpstr>
      <vt:lpstr>Wingdings</vt:lpstr>
      <vt:lpstr>Office テーマ</vt:lpstr>
      <vt:lpstr>Motivation for Management of Network Slicing and IETF work from Operator’s View Point</vt:lpstr>
      <vt:lpstr>Questions and Objectives from ADs/Chairs</vt:lpstr>
      <vt:lpstr>Agenda</vt:lpstr>
      <vt:lpstr>Background and Motivation (1/2)</vt:lpstr>
      <vt:lpstr>Background and Motivation (2/2)</vt:lpstr>
      <vt:lpstr>Other Requirements for Network Slicing</vt:lpstr>
      <vt:lpstr>Expectation for IETF</vt:lpstr>
      <vt:lpstr>Issues and Challenges for Network Slicing</vt:lpstr>
      <vt:lpstr>COMS Work Scope</vt:lpstr>
      <vt:lpstr>Conclusion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Motivations for Network Slicing and IETF work from Operator Aspect</dc:title>
  <dc:creator>Shunsuke Homma</dc:creator>
  <cp:lastModifiedBy>Shunsuke Homma</cp:lastModifiedBy>
  <cp:revision>76</cp:revision>
  <dcterms:created xsi:type="dcterms:W3CDTF">2018-03-09T03:03:05Z</dcterms:created>
  <dcterms:modified xsi:type="dcterms:W3CDTF">2018-03-21T04:09:50Z</dcterms:modified>
</cp:coreProperties>
</file>