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67" r:id="rId3"/>
    <p:sldId id="268" r:id="rId4"/>
    <p:sldId id="269" r:id="rId5"/>
    <p:sldId id="27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4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65099-48BD-448C-AC68-E3DA97175E78}" type="datetimeFigureOut">
              <a:rPr lang="en-US" smtClean="0"/>
              <a:t>7/31/2017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2A4502-DA38-48EF-A92F-D73090A5C6CE}" type="slidenum">
              <a:rPr lang="en-US" smtClean="0"/>
              <a:t>‹#›</a:t>
            </a:fld>
            <a:endParaRPr lang="en-US"/>
          </a:p>
        </p:txBody>
      </p:sp>
    </p:spTree>
    <p:extLst>
      <p:ext uri="{BB962C8B-B14F-4D97-AF65-F5344CB8AC3E}">
        <p14:creationId xmlns:p14="http://schemas.microsoft.com/office/powerpoint/2010/main" val="84948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7/23/2017</a:t>
            </a:r>
          </a:p>
        </p:txBody>
      </p:sp>
      <p:sp>
        <p:nvSpPr>
          <p:cNvPr id="5" name="Footer Placeholder 4"/>
          <p:cNvSpPr>
            <a:spLocks noGrp="1"/>
          </p:cNvSpPr>
          <p:nvPr>
            <p:ph type="ftr" sz="quarter" idx="11"/>
          </p:nvPr>
        </p:nvSpPr>
        <p:spPr/>
        <p:txBody>
          <a:bodyPr/>
          <a:lstStyle/>
          <a:p>
            <a:r>
              <a:rPr lang="en-US"/>
              <a:t>nfsv4wg Draft Charter Proposal </a:t>
            </a:r>
          </a:p>
        </p:txBody>
      </p:sp>
      <p:sp>
        <p:nvSpPr>
          <p:cNvPr id="6" name="Slide Number Placeholder 5"/>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4089457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7/23/2017</a:t>
            </a:r>
          </a:p>
        </p:txBody>
      </p:sp>
      <p:sp>
        <p:nvSpPr>
          <p:cNvPr id="5" name="Footer Placeholder 4"/>
          <p:cNvSpPr>
            <a:spLocks noGrp="1"/>
          </p:cNvSpPr>
          <p:nvPr>
            <p:ph type="ftr" sz="quarter" idx="11"/>
          </p:nvPr>
        </p:nvSpPr>
        <p:spPr/>
        <p:txBody>
          <a:bodyPr/>
          <a:lstStyle/>
          <a:p>
            <a:r>
              <a:rPr lang="en-US"/>
              <a:t>nfsv4wg Draft Charter Proposal </a:t>
            </a:r>
          </a:p>
        </p:txBody>
      </p:sp>
      <p:sp>
        <p:nvSpPr>
          <p:cNvPr id="6" name="Slide Number Placeholder 5"/>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230509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7/23/2017</a:t>
            </a:r>
          </a:p>
        </p:txBody>
      </p:sp>
      <p:sp>
        <p:nvSpPr>
          <p:cNvPr id="5" name="Footer Placeholder 4"/>
          <p:cNvSpPr>
            <a:spLocks noGrp="1"/>
          </p:cNvSpPr>
          <p:nvPr>
            <p:ph type="ftr" sz="quarter" idx="11"/>
          </p:nvPr>
        </p:nvSpPr>
        <p:spPr/>
        <p:txBody>
          <a:bodyPr/>
          <a:lstStyle/>
          <a:p>
            <a:r>
              <a:rPr lang="en-US"/>
              <a:t>nfsv4wg Draft Charter Proposal </a:t>
            </a:r>
          </a:p>
        </p:txBody>
      </p:sp>
      <p:sp>
        <p:nvSpPr>
          <p:cNvPr id="6" name="Slide Number Placeholder 5"/>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1098702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7/23/2017</a:t>
            </a:r>
          </a:p>
        </p:txBody>
      </p:sp>
      <p:sp>
        <p:nvSpPr>
          <p:cNvPr id="5" name="Footer Placeholder 4"/>
          <p:cNvSpPr>
            <a:spLocks noGrp="1"/>
          </p:cNvSpPr>
          <p:nvPr>
            <p:ph type="ftr" sz="quarter" idx="11"/>
          </p:nvPr>
        </p:nvSpPr>
        <p:spPr/>
        <p:txBody>
          <a:bodyPr/>
          <a:lstStyle/>
          <a:p>
            <a:r>
              <a:rPr lang="en-US"/>
              <a:t>nfsv4wg Draft Charter Proposal </a:t>
            </a:r>
          </a:p>
        </p:txBody>
      </p:sp>
      <p:sp>
        <p:nvSpPr>
          <p:cNvPr id="6" name="Slide Number Placeholder 5"/>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3046617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7/23/2017</a:t>
            </a:r>
          </a:p>
        </p:txBody>
      </p:sp>
      <p:sp>
        <p:nvSpPr>
          <p:cNvPr id="5" name="Footer Placeholder 4"/>
          <p:cNvSpPr>
            <a:spLocks noGrp="1"/>
          </p:cNvSpPr>
          <p:nvPr>
            <p:ph type="ftr" sz="quarter" idx="11"/>
          </p:nvPr>
        </p:nvSpPr>
        <p:spPr/>
        <p:txBody>
          <a:bodyPr/>
          <a:lstStyle/>
          <a:p>
            <a:r>
              <a:rPr lang="en-US"/>
              <a:t>nfsv4wg Draft Charter Proposal </a:t>
            </a:r>
          </a:p>
        </p:txBody>
      </p:sp>
      <p:sp>
        <p:nvSpPr>
          <p:cNvPr id="6" name="Slide Number Placeholder 5"/>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3146715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7/23/2017</a:t>
            </a:r>
          </a:p>
        </p:txBody>
      </p:sp>
      <p:sp>
        <p:nvSpPr>
          <p:cNvPr id="6" name="Footer Placeholder 5"/>
          <p:cNvSpPr>
            <a:spLocks noGrp="1"/>
          </p:cNvSpPr>
          <p:nvPr>
            <p:ph type="ftr" sz="quarter" idx="11"/>
          </p:nvPr>
        </p:nvSpPr>
        <p:spPr/>
        <p:txBody>
          <a:bodyPr/>
          <a:lstStyle/>
          <a:p>
            <a:r>
              <a:rPr lang="en-US"/>
              <a:t>nfsv4wg Draft Charter Proposal </a:t>
            </a:r>
          </a:p>
        </p:txBody>
      </p:sp>
      <p:sp>
        <p:nvSpPr>
          <p:cNvPr id="7" name="Slide Number Placeholder 6"/>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56165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7/23/2017</a:t>
            </a:r>
          </a:p>
        </p:txBody>
      </p:sp>
      <p:sp>
        <p:nvSpPr>
          <p:cNvPr id="8" name="Footer Placeholder 7"/>
          <p:cNvSpPr>
            <a:spLocks noGrp="1"/>
          </p:cNvSpPr>
          <p:nvPr>
            <p:ph type="ftr" sz="quarter" idx="11"/>
          </p:nvPr>
        </p:nvSpPr>
        <p:spPr/>
        <p:txBody>
          <a:bodyPr/>
          <a:lstStyle/>
          <a:p>
            <a:r>
              <a:rPr lang="en-US"/>
              <a:t>nfsv4wg Draft Charter Proposal </a:t>
            </a:r>
          </a:p>
        </p:txBody>
      </p:sp>
      <p:sp>
        <p:nvSpPr>
          <p:cNvPr id="9" name="Slide Number Placeholder 8"/>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717463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7/23/2017</a:t>
            </a:r>
          </a:p>
        </p:txBody>
      </p:sp>
      <p:sp>
        <p:nvSpPr>
          <p:cNvPr id="4" name="Footer Placeholder 3"/>
          <p:cNvSpPr>
            <a:spLocks noGrp="1"/>
          </p:cNvSpPr>
          <p:nvPr>
            <p:ph type="ftr" sz="quarter" idx="11"/>
          </p:nvPr>
        </p:nvSpPr>
        <p:spPr/>
        <p:txBody>
          <a:bodyPr/>
          <a:lstStyle/>
          <a:p>
            <a:r>
              <a:rPr lang="en-US"/>
              <a:t>nfsv4wg Draft Charter Proposal </a:t>
            </a:r>
          </a:p>
        </p:txBody>
      </p:sp>
      <p:sp>
        <p:nvSpPr>
          <p:cNvPr id="5" name="Slide Number Placeholder 4"/>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1958120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7/23/2017</a:t>
            </a:r>
          </a:p>
        </p:txBody>
      </p:sp>
      <p:sp>
        <p:nvSpPr>
          <p:cNvPr id="3" name="Footer Placeholder 2"/>
          <p:cNvSpPr>
            <a:spLocks noGrp="1"/>
          </p:cNvSpPr>
          <p:nvPr>
            <p:ph type="ftr" sz="quarter" idx="11"/>
          </p:nvPr>
        </p:nvSpPr>
        <p:spPr/>
        <p:txBody>
          <a:bodyPr/>
          <a:lstStyle/>
          <a:p>
            <a:r>
              <a:rPr lang="en-US"/>
              <a:t>nfsv4wg Draft Charter Proposal </a:t>
            </a:r>
          </a:p>
        </p:txBody>
      </p:sp>
      <p:sp>
        <p:nvSpPr>
          <p:cNvPr id="4" name="Slide Number Placeholder 3"/>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270732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7/23/2017</a:t>
            </a:r>
          </a:p>
        </p:txBody>
      </p:sp>
      <p:sp>
        <p:nvSpPr>
          <p:cNvPr id="6" name="Footer Placeholder 5"/>
          <p:cNvSpPr>
            <a:spLocks noGrp="1"/>
          </p:cNvSpPr>
          <p:nvPr>
            <p:ph type="ftr" sz="quarter" idx="11"/>
          </p:nvPr>
        </p:nvSpPr>
        <p:spPr/>
        <p:txBody>
          <a:bodyPr/>
          <a:lstStyle/>
          <a:p>
            <a:r>
              <a:rPr lang="en-US"/>
              <a:t>nfsv4wg Draft Charter Proposal </a:t>
            </a:r>
          </a:p>
        </p:txBody>
      </p:sp>
      <p:sp>
        <p:nvSpPr>
          <p:cNvPr id="7" name="Slide Number Placeholder 6"/>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1700845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7/23/2017</a:t>
            </a:r>
          </a:p>
        </p:txBody>
      </p:sp>
      <p:sp>
        <p:nvSpPr>
          <p:cNvPr id="6" name="Footer Placeholder 5"/>
          <p:cNvSpPr>
            <a:spLocks noGrp="1"/>
          </p:cNvSpPr>
          <p:nvPr>
            <p:ph type="ftr" sz="quarter" idx="11"/>
          </p:nvPr>
        </p:nvSpPr>
        <p:spPr/>
        <p:txBody>
          <a:bodyPr/>
          <a:lstStyle/>
          <a:p>
            <a:r>
              <a:rPr lang="en-US"/>
              <a:t>nfsv4wg Draft Charter Proposal </a:t>
            </a:r>
          </a:p>
        </p:txBody>
      </p:sp>
      <p:sp>
        <p:nvSpPr>
          <p:cNvPr id="7" name="Slide Number Placeholder 6"/>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3116460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7/23/2017</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nfsv4wg Draft Charter Proposal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749EB-2267-4BF4-B792-EEF85FCC7EF9}" type="slidenum">
              <a:rPr lang="en-US" smtClean="0"/>
              <a:t>‹#›</a:t>
            </a:fld>
            <a:endParaRPr lang="en-US"/>
          </a:p>
        </p:txBody>
      </p:sp>
    </p:spTree>
    <p:extLst>
      <p:ext uri="{BB962C8B-B14F-4D97-AF65-F5344CB8AC3E}">
        <p14:creationId xmlns:p14="http://schemas.microsoft.com/office/powerpoint/2010/main" val="3819403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5958"/>
            <a:ext cx="9144000" cy="2764005"/>
          </a:xfrm>
        </p:spPr>
        <p:txBody>
          <a:bodyPr>
            <a:normAutofit fontScale="90000"/>
          </a:bodyPr>
          <a:lstStyle/>
          <a:p>
            <a:pPr>
              <a:spcBef>
                <a:spcPts val="1200"/>
              </a:spcBef>
              <a:spcAft>
                <a:spcPts val="1800"/>
              </a:spcAft>
            </a:pPr>
            <a:br>
              <a:rPr lang="en-US" sz="6700" b="1" dirty="0">
                <a:latin typeface="+mn-lt"/>
              </a:rPr>
            </a:br>
            <a:br>
              <a:rPr lang="en-US" sz="6700" b="1" dirty="0">
                <a:latin typeface="+mn-lt"/>
              </a:rPr>
            </a:br>
            <a:br>
              <a:rPr lang="en-US" sz="6700" b="1" dirty="0">
                <a:latin typeface="+mn-lt"/>
              </a:rPr>
            </a:br>
            <a:br>
              <a:rPr lang="en-US" sz="6700" b="1" dirty="0">
                <a:latin typeface="+mn-lt"/>
              </a:rPr>
            </a:br>
            <a:br>
              <a:rPr lang="en-US" sz="6700" b="1" dirty="0">
                <a:latin typeface="+mn-lt"/>
              </a:rPr>
            </a:br>
            <a:br>
              <a:rPr lang="en-US" sz="6700" b="1" dirty="0">
                <a:latin typeface="+mn-lt"/>
              </a:rPr>
            </a:br>
            <a:br>
              <a:rPr lang="en-US" sz="6700" b="1" dirty="0">
                <a:latin typeface="+mn-lt"/>
              </a:rPr>
            </a:br>
            <a:br>
              <a:rPr lang="en-US" sz="6700" b="1" dirty="0">
                <a:latin typeface="+mn-lt"/>
              </a:rPr>
            </a:br>
            <a:br>
              <a:rPr lang="en-US" sz="6700" b="1" dirty="0">
                <a:latin typeface="+mn-lt"/>
              </a:rPr>
            </a:br>
            <a:r>
              <a:rPr lang="en-US" sz="7300" b="1" dirty="0">
                <a:latin typeface="+mn-lt"/>
              </a:rPr>
              <a:t>Draft Charter Proposal</a:t>
            </a:r>
            <a:br>
              <a:rPr lang="en-US" b="1" dirty="0">
                <a:latin typeface="+mn-lt"/>
              </a:rPr>
            </a:br>
            <a:r>
              <a:rPr lang="en-US" sz="4400" b="1" dirty="0">
                <a:latin typeface="+mn-lt"/>
              </a:rPr>
              <a:t>Final (after discussion at and after IETF99)</a:t>
            </a:r>
            <a:br>
              <a:rPr lang="en-US" sz="4400" b="1" dirty="0">
                <a:latin typeface="+mn-lt"/>
              </a:rPr>
            </a:br>
            <a:endParaRPr lang="en-US" sz="4400" b="1" dirty="0">
              <a:latin typeface="+mn-lt"/>
            </a:endParaRPr>
          </a:p>
        </p:txBody>
      </p:sp>
      <p:sp>
        <p:nvSpPr>
          <p:cNvPr id="3" name="Subtitle 2"/>
          <p:cNvSpPr>
            <a:spLocks noGrp="1"/>
          </p:cNvSpPr>
          <p:nvPr>
            <p:ph type="subTitle" idx="1"/>
          </p:nvPr>
        </p:nvSpPr>
        <p:spPr>
          <a:xfrm>
            <a:off x="1524000" y="3794543"/>
            <a:ext cx="9144000" cy="1655762"/>
          </a:xfrm>
        </p:spPr>
        <p:txBody>
          <a:bodyPr>
            <a:noAutofit/>
          </a:bodyPr>
          <a:lstStyle/>
          <a:p>
            <a:r>
              <a:rPr lang="en-US" sz="3200" b="1" dirty="0"/>
              <a:t>David Noveck</a:t>
            </a:r>
          </a:p>
          <a:p>
            <a:r>
              <a:rPr lang="en-US" sz="3200" b="1" dirty="0"/>
              <a:t>July 31, 2017</a:t>
            </a:r>
          </a:p>
        </p:txBody>
      </p:sp>
    </p:spTree>
    <p:extLst>
      <p:ext uri="{BB962C8B-B14F-4D97-AF65-F5344CB8AC3E}">
        <p14:creationId xmlns:p14="http://schemas.microsoft.com/office/powerpoint/2010/main" val="2455615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98735-8A86-40DF-904D-41884265240D}"/>
              </a:ext>
            </a:extLst>
          </p:cNvPr>
          <p:cNvSpPr>
            <a:spLocks noGrp="1"/>
          </p:cNvSpPr>
          <p:nvPr>
            <p:ph type="title"/>
          </p:nvPr>
        </p:nvSpPr>
        <p:spPr/>
        <p:txBody>
          <a:bodyPr>
            <a:normAutofit/>
          </a:bodyPr>
          <a:lstStyle/>
          <a:p>
            <a:r>
              <a:rPr lang="en-US" sz="4800" b="1" dirty="0">
                <a:latin typeface="+mn-lt"/>
              </a:rPr>
              <a:t>General Section</a:t>
            </a:r>
          </a:p>
        </p:txBody>
      </p:sp>
      <p:sp>
        <p:nvSpPr>
          <p:cNvPr id="3" name="Content Placeholder 2">
            <a:extLst>
              <a:ext uri="{FF2B5EF4-FFF2-40B4-BE49-F238E27FC236}">
                <a16:creationId xmlns:a16="http://schemas.microsoft.com/office/drawing/2014/main" id="{D7176161-CE42-4E36-A650-E4C84694A3F8}"/>
              </a:ext>
            </a:extLst>
          </p:cNvPr>
          <p:cNvSpPr>
            <a:spLocks noGrp="1"/>
          </p:cNvSpPr>
          <p:nvPr>
            <p:ph idx="1"/>
          </p:nvPr>
        </p:nvSpPr>
        <p:spPr/>
        <p:txBody>
          <a:bodyPr/>
          <a:lstStyle/>
          <a:p>
            <a:r>
              <a:rPr lang="en-US" altLang="en-US" dirty="0">
                <a:solidFill>
                  <a:srgbClr val="222222"/>
                </a:solidFill>
                <a:cs typeface="Arial" panose="020B0604020202020204" pitchFamily="34" charset="0"/>
              </a:rPr>
              <a:t>NFS Version 4 is the IETF standard  for file sharing. </a:t>
            </a:r>
          </a:p>
          <a:p>
            <a:r>
              <a:rPr lang="en-US" altLang="en-US" dirty="0">
                <a:solidFill>
                  <a:srgbClr val="222222"/>
                </a:solidFill>
                <a:cs typeface="Arial" panose="020B0604020202020204" pitchFamily="34" charset="0"/>
              </a:rPr>
              <a:t>To maintain NFS Version 4's utility and currency, the working group is chartered to maintain the existing NFSv4.0, NFSv4.1, and NFSv4.2 protocols and specifications of related ONC components, such as those defining RPC, XDR, and RPCSECGSS. </a:t>
            </a:r>
          </a:p>
          <a:p>
            <a:r>
              <a:rPr lang="en-US" altLang="en-US" dirty="0">
                <a:solidFill>
                  <a:srgbClr val="222222"/>
                </a:solidFill>
                <a:cs typeface="Arial" panose="020B0604020202020204" pitchFamily="34" charset="0"/>
              </a:rPr>
              <a:t>In addition, extensions will be developed, as necessary, to correct problems with the protocols as currently specified, to accommodate needed file system semantics, and to respond to technological developments in the areas of networking and persistent storage/memory.</a:t>
            </a:r>
            <a:endParaRPr lang="en-US" altLang="en-US" sz="2400" dirty="0">
              <a:solidFill>
                <a:srgbClr val="222222"/>
              </a:solidFill>
              <a:cs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43758BC2-5E44-4791-867F-01DE3AFA2CD1}"/>
              </a:ext>
            </a:extLst>
          </p:cNvPr>
          <p:cNvSpPr>
            <a:spLocks noGrp="1"/>
          </p:cNvSpPr>
          <p:nvPr>
            <p:ph type="dt" sz="half" idx="10"/>
          </p:nvPr>
        </p:nvSpPr>
        <p:spPr/>
        <p:txBody>
          <a:bodyPr/>
          <a:lstStyle/>
          <a:p>
            <a:r>
              <a:rPr lang="en-US"/>
              <a:t>7/23/2017</a:t>
            </a:r>
          </a:p>
        </p:txBody>
      </p:sp>
      <p:sp>
        <p:nvSpPr>
          <p:cNvPr id="5" name="Footer Placeholder 4">
            <a:extLst>
              <a:ext uri="{FF2B5EF4-FFF2-40B4-BE49-F238E27FC236}">
                <a16:creationId xmlns:a16="http://schemas.microsoft.com/office/drawing/2014/main" id="{1D83C8A3-2864-43E9-B77E-1026D51CA106}"/>
              </a:ext>
            </a:extLst>
          </p:cNvPr>
          <p:cNvSpPr>
            <a:spLocks noGrp="1"/>
          </p:cNvSpPr>
          <p:nvPr>
            <p:ph type="ftr" sz="quarter" idx="11"/>
          </p:nvPr>
        </p:nvSpPr>
        <p:spPr/>
        <p:txBody>
          <a:bodyPr/>
          <a:lstStyle/>
          <a:p>
            <a:r>
              <a:rPr lang="en-US"/>
              <a:t>nfsv4wg Draft Charter Proposal </a:t>
            </a:r>
          </a:p>
        </p:txBody>
      </p:sp>
      <p:sp>
        <p:nvSpPr>
          <p:cNvPr id="6" name="Slide Number Placeholder 5">
            <a:extLst>
              <a:ext uri="{FF2B5EF4-FFF2-40B4-BE49-F238E27FC236}">
                <a16:creationId xmlns:a16="http://schemas.microsoft.com/office/drawing/2014/main" id="{D620E8C6-BD58-4165-9F3B-A5ED29CF5B51}"/>
              </a:ext>
            </a:extLst>
          </p:cNvPr>
          <p:cNvSpPr>
            <a:spLocks noGrp="1"/>
          </p:cNvSpPr>
          <p:nvPr>
            <p:ph type="sldNum" sz="quarter" idx="12"/>
          </p:nvPr>
        </p:nvSpPr>
        <p:spPr/>
        <p:txBody>
          <a:bodyPr/>
          <a:lstStyle/>
          <a:p>
            <a:fld id="{3EF749EB-2267-4BF4-B792-EEF85FCC7EF9}" type="slidenum">
              <a:rPr lang="en-US" smtClean="0"/>
              <a:t>2</a:t>
            </a:fld>
            <a:endParaRPr lang="en-US"/>
          </a:p>
        </p:txBody>
      </p:sp>
    </p:spTree>
    <p:extLst>
      <p:ext uri="{BB962C8B-B14F-4D97-AF65-F5344CB8AC3E}">
        <p14:creationId xmlns:p14="http://schemas.microsoft.com/office/powerpoint/2010/main" val="3719552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B331E-2EC8-4AA2-A39D-E46EFAD7E1D8}"/>
              </a:ext>
            </a:extLst>
          </p:cNvPr>
          <p:cNvSpPr>
            <a:spLocks noGrp="1"/>
          </p:cNvSpPr>
          <p:nvPr>
            <p:ph type="title"/>
          </p:nvPr>
        </p:nvSpPr>
        <p:spPr/>
        <p:txBody>
          <a:bodyPr/>
          <a:lstStyle/>
          <a:p>
            <a:r>
              <a:rPr lang="en-US" sz="4800" b="1" dirty="0">
                <a:solidFill>
                  <a:prstClr val="black"/>
                </a:solidFill>
                <a:latin typeface="Calibri" panose="020F0502020204030204"/>
              </a:rPr>
              <a:t>Maintenance Section </a:t>
            </a:r>
            <a:br>
              <a:rPr lang="en-US" sz="2800" b="1" dirty="0">
                <a:solidFill>
                  <a:prstClr val="black"/>
                </a:solidFill>
                <a:latin typeface="Calibri" panose="020F0502020204030204"/>
              </a:rPr>
            </a:br>
            <a:r>
              <a:rPr lang="en-US" sz="3200" b="1" dirty="0">
                <a:solidFill>
                  <a:prstClr val="black"/>
                </a:solidFill>
                <a:latin typeface="Calibri" panose="020F0502020204030204"/>
              </a:rPr>
              <a:t>Slide one of two</a:t>
            </a:r>
            <a:endParaRPr lang="en-US" sz="3200" dirty="0"/>
          </a:p>
        </p:txBody>
      </p:sp>
      <p:sp>
        <p:nvSpPr>
          <p:cNvPr id="3" name="Content Placeholder 2">
            <a:extLst>
              <a:ext uri="{FF2B5EF4-FFF2-40B4-BE49-F238E27FC236}">
                <a16:creationId xmlns:a16="http://schemas.microsoft.com/office/drawing/2014/main" id="{D1638F3A-C9CF-46A9-9B6E-BFF50FF8F561}"/>
              </a:ext>
            </a:extLst>
          </p:cNvPr>
          <p:cNvSpPr>
            <a:spLocks noGrp="1"/>
          </p:cNvSpPr>
          <p:nvPr>
            <p:ph idx="1"/>
          </p:nvPr>
        </p:nvSpPr>
        <p:spPr/>
        <p:txBody>
          <a:bodyPr>
            <a:normAutofit fontScale="92500" lnSpcReduction="10000"/>
          </a:bodyPr>
          <a:lstStyle/>
          <a:p>
            <a:pPr eaLnBrk="0" fontAlgn="base" hangingPunct="0">
              <a:lnSpc>
                <a:spcPct val="100000"/>
              </a:lnSpc>
              <a:spcBef>
                <a:spcPct val="0"/>
              </a:spcBef>
              <a:spcAft>
                <a:spcPts val="1200"/>
              </a:spcAft>
            </a:pPr>
            <a:r>
              <a:rPr lang="en-US" altLang="en-US" sz="3000" dirty="0">
                <a:solidFill>
                  <a:srgbClr val="222222"/>
                </a:solidFill>
                <a:cs typeface="Arial" panose="020B0604020202020204" pitchFamily="34" charset="0"/>
              </a:rPr>
              <a:t>The working group has found that, as NFSv4 implementations mature and deployments continue, clarifications and corrections to existing RFCs are needed. </a:t>
            </a:r>
          </a:p>
          <a:p>
            <a:pPr eaLnBrk="0" fontAlgn="base" hangingPunct="0">
              <a:lnSpc>
                <a:spcPct val="100000"/>
              </a:lnSpc>
              <a:spcBef>
                <a:spcPct val="0"/>
              </a:spcBef>
              <a:spcAft>
                <a:spcPts val="1200"/>
              </a:spcAft>
            </a:pPr>
            <a:r>
              <a:rPr lang="en-US" altLang="en-US" sz="3000" dirty="0">
                <a:solidFill>
                  <a:srgbClr val="222222"/>
                </a:solidFill>
                <a:cs typeface="Arial" panose="020B0604020202020204" pitchFamily="34" charset="0"/>
              </a:rPr>
              <a:t>These specification updates help vendors in delivering high-quality and interoperable implementations. </a:t>
            </a:r>
          </a:p>
          <a:p>
            <a:pPr eaLnBrk="0" fontAlgn="base" hangingPunct="0">
              <a:lnSpc>
                <a:spcPct val="100000"/>
              </a:lnSpc>
              <a:spcBef>
                <a:spcPct val="0"/>
              </a:spcBef>
              <a:spcAft>
                <a:spcPts val="1200"/>
              </a:spcAft>
            </a:pPr>
            <a:r>
              <a:rPr lang="en-US" altLang="en-US" sz="3000" dirty="0">
                <a:solidFill>
                  <a:srgbClr val="222222"/>
                </a:solidFill>
                <a:cs typeface="Arial" panose="020B0604020202020204" pitchFamily="34" charset="0"/>
              </a:rPr>
              <a:t>The working group is chartered with the vetting of reported issues and determining correctness of submitted errata. </a:t>
            </a:r>
          </a:p>
          <a:p>
            <a:pPr eaLnBrk="0" fontAlgn="base" hangingPunct="0">
              <a:lnSpc>
                <a:spcPct val="100000"/>
              </a:lnSpc>
              <a:spcBef>
                <a:spcPct val="0"/>
              </a:spcBef>
              <a:spcAft>
                <a:spcPts val="1200"/>
              </a:spcAft>
            </a:pPr>
            <a:r>
              <a:rPr lang="en-US" altLang="en-US" sz="3000" dirty="0">
                <a:solidFill>
                  <a:srgbClr val="222222"/>
                </a:solidFill>
                <a:cs typeface="Arial" panose="020B0604020202020204" pitchFamily="34" charset="0"/>
              </a:rPr>
              <a:t>The working group is also responsible for approving changes to RPC- and NFS-related IANA registries.</a:t>
            </a:r>
          </a:p>
          <a:p>
            <a:endParaRPr lang="en-US" dirty="0"/>
          </a:p>
        </p:txBody>
      </p:sp>
      <p:sp>
        <p:nvSpPr>
          <p:cNvPr id="4" name="Date Placeholder 3">
            <a:extLst>
              <a:ext uri="{FF2B5EF4-FFF2-40B4-BE49-F238E27FC236}">
                <a16:creationId xmlns:a16="http://schemas.microsoft.com/office/drawing/2014/main" id="{D8C4BB67-D2D4-48BD-8113-63FFC3DC3067}"/>
              </a:ext>
            </a:extLst>
          </p:cNvPr>
          <p:cNvSpPr>
            <a:spLocks noGrp="1"/>
          </p:cNvSpPr>
          <p:nvPr>
            <p:ph type="dt" sz="half" idx="10"/>
          </p:nvPr>
        </p:nvSpPr>
        <p:spPr/>
        <p:txBody>
          <a:bodyPr/>
          <a:lstStyle/>
          <a:p>
            <a:r>
              <a:rPr lang="en-US"/>
              <a:t>7/23/2017</a:t>
            </a:r>
          </a:p>
        </p:txBody>
      </p:sp>
      <p:sp>
        <p:nvSpPr>
          <p:cNvPr id="5" name="Footer Placeholder 4">
            <a:extLst>
              <a:ext uri="{FF2B5EF4-FFF2-40B4-BE49-F238E27FC236}">
                <a16:creationId xmlns:a16="http://schemas.microsoft.com/office/drawing/2014/main" id="{9AE7DECD-5C14-4C49-99CC-9CADC3B1477A}"/>
              </a:ext>
            </a:extLst>
          </p:cNvPr>
          <p:cNvSpPr>
            <a:spLocks noGrp="1"/>
          </p:cNvSpPr>
          <p:nvPr>
            <p:ph type="ftr" sz="quarter" idx="11"/>
          </p:nvPr>
        </p:nvSpPr>
        <p:spPr/>
        <p:txBody>
          <a:bodyPr/>
          <a:lstStyle/>
          <a:p>
            <a:r>
              <a:rPr lang="en-US"/>
              <a:t>nfsv4wg Draft Charter Proposal </a:t>
            </a:r>
          </a:p>
        </p:txBody>
      </p:sp>
      <p:sp>
        <p:nvSpPr>
          <p:cNvPr id="6" name="Slide Number Placeholder 5">
            <a:extLst>
              <a:ext uri="{FF2B5EF4-FFF2-40B4-BE49-F238E27FC236}">
                <a16:creationId xmlns:a16="http://schemas.microsoft.com/office/drawing/2014/main" id="{11A4339F-F295-4992-B46F-E9395D580596}"/>
              </a:ext>
            </a:extLst>
          </p:cNvPr>
          <p:cNvSpPr>
            <a:spLocks noGrp="1"/>
          </p:cNvSpPr>
          <p:nvPr>
            <p:ph type="sldNum" sz="quarter" idx="12"/>
          </p:nvPr>
        </p:nvSpPr>
        <p:spPr/>
        <p:txBody>
          <a:bodyPr/>
          <a:lstStyle/>
          <a:p>
            <a:fld id="{3EF749EB-2267-4BF4-B792-EEF85FCC7EF9}" type="slidenum">
              <a:rPr lang="en-US" smtClean="0"/>
              <a:t>3</a:t>
            </a:fld>
            <a:endParaRPr lang="en-US"/>
          </a:p>
        </p:txBody>
      </p:sp>
    </p:spTree>
    <p:extLst>
      <p:ext uri="{BB962C8B-B14F-4D97-AF65-F5344CB8AC3E}">
        <p14:creationId xmlns:p14="http://schemas.microsoft.com/office/powerpoint/2010/main" val="201399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DB1DE-A564-4B9C-BDDA-B04AD328244C}"/>
              </a:ext>
            </a:extLst>
          </p:cNvPr>
          <p:cNvSpPr>
            <a:spLocks noGrp="1"/>
          </p:cNvSpPr>
          <p:nvPr>
            <p:ph type="title"/>
          </p:nvPr>
        </p:nvSpPr>
        <p:spPr/>
        <p:txBody>
          <a:bodyPr/>
          <a:lstStyle/>
          <a:p>
            <a:r>
              <a:rPr lang="en-US" sz="4800" b="1" dirty="0">
                <a:solidFill>
                  <a:prstClr val="black"/>
                </a:solidFill>
                <a:latin typeface="Calibri" panose="020F0502020204030204"/>
              </a:rPr>
              <a:t>Maintenance Section </a:t>
            </a:r>
            <a:br>
              <a:rPr lang="en-US" sz="2800" b="1" dirty="0">
                <a:solidFill>
                  <a:prstClr val="black"/>
                </a:solidFill>
                <a:latin typeface="Calibri" panose="020F0502020204030204"/>
              </a:rPr>
            </a:br>
            <a:r>
              <a:rPr lang="en-US" sz="3200" b="1" dirty="0">
                <a:solidFill>
                  <a:prstClr val="black"/>
                </a:solidFill>
                <a:latin typeface="Calibri" panose="020F0502020204030204"/>
              </a:rPr>
              <a:t>Slide two of two</a:t>
            </a:r>
            <a:endParaRPr lang="en-US" sz="3200" dirty="0"/>
          </a:p>
        </p:txBody>
      </p:sp>
      <p:sp>
        <p:nvSpPr>
          <p:cNvPr id="3" name="Content Placeholder 2">
            <a:extLst>
              <a:ext uri="{FF2B5EF4-FFF2-40B4-BE49-F238E27FC236}">
                <a16:creationId xmlns:a16="http://schemas.microsoft.com/office/drawing/2014/main" id="{49C2837D-3E74-42CC-AA81-CD7426DA04B4}"/>
              </a:ext>
            </a:extLst>
          </p:cNvPr>
          <p:cNvSpPr>
            <a:spLocks noGrp="1"/>
          </p:cNvSpPr>
          <p:nvPr>
            <p:ph idx="1"/>
          </p:nvPr>
        </p:nvSpPr>
        <p:spPr/>
        <p:txBody>
          <a:bodyPr>
            <a:normAutofit fontScale="92500" lnSpcReduction="10000"/>
          </a:bodyPr>
          <a:lstStyle/>
          <a:p>
            <a:r>
              <a:rPr lang="en-US" altLang="en-US" dirty="0">
                <a:solidFill>
                  <a:srgbClr val="222222"/>
                </a:solidFill>
                <a:latin typeface="Arial" panose="020B0604020202020204" pitchFamily="34" charset="0"/>
                <a:cs typeface="Arial" panose="020B0604020202020204" pitchFamily="34" charset="0"/>
              </a:rPr>
              <a:t>In addition, some areas may need more concentrated work to correct the specifications already published, to deal with unanticipated interactions between features, or to respond </a:t>
            </a:r>
            <a:r>
              <a:rPr lang="en-US" altLang="en-US">
                <a:solidFill>
                  <a:srgbClr val="222222"/>
                </a:solidFill>
                <a:latin typeface="Arial" panose="020B0604020202020204" pitchFamily="34" charset="0"/>
                <a:cs typeface="Arial" panose="020B0604020202020204" pitchFamily="34" charset="0"/>
              </a:rPr>
              <a:t>to evolving </a:t>
            </a:r>
            <a:r>
              <a:rPr lang="en-US" altLang="en-US" dirty="0">
                <a:solidFill>
                  <a:srgbClr val="222222"/>
                </a:solidFill>
                <a:latin typeface="Arial" panose="020B0604020202020204" pitchFamily="34" charset="0"/>
                <a:cs typeface="Arial" panose="020B0604020202020204" pitchFamily="34" charset="0"/>
              </a:rPr>
              <a:t>IESG expectations with regard to areas such as security.  </a:t>
            </a:r>
          </a:p>
          <a:p>
            <a:r>
              <a:rPr lang="en-US" altLang="en-US" dirty="0">
                <a:solidFill>
                  <a:srgbClr val="222222"/>
                </a:solidFill>
                <a:latin typeface="Arial" panose="020B0604020202020204" pitchFamily="34" charset="0"/>
                <a:cs typeface="Arial" panose="020B0604020202020204" pitchFamily="34" charset="0"/>
              </a:rPr>
              <a:t>Since necessary changes in such cases are generally not appropriate for the errata system, the working group will assist in publication of RFCs that provide implementation guidance and of RFCs that provide editorial modification or technical updates to original RFCs.  </a:t>
            </a:r>
          </a:p>
          <a:p>
            <a:r>
              <a:rPr lang="en-US" altLang="en-US" dirty="0">
                <a:solidFill>
                  <a:srgbClr val="222222"/>
                </a:solidFill>
                <a:latin typeface="Arial" panose="020B0604020202020204" pitchFamily="34" charset="0"/>
                <a:cs typeface="Arial" panose="020B0604020202020204" pitchFamily="34" charset="0"/>
              </a:rPr>
              <a:t>Since the new NFSv4 versioning framework is in effect, such technical updates to NFSv4 minor versions could include limited XDR changes.</a:t>
            </a:r>
            <a:endParaRPr lang="en-US" altLang="en-US" sz="2400" dirty="0">
              <a:solidFill>
                <a:srgbClr val="222222"/>
              </a:solidFill>
              <a:latin typeface="Arial" panose="020B0604020202020204" pitchFamily="34" charset="0"/>
              <a:cs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15501BD3-D275-4406-91A7-F92BF56BD154}"/>
              </a:ext>
            </a:extLst>
          </p:cNvPr>
          <p:cNvSpPr>
            <a:spLocks noGrp="1"/>
          </p:cNvSpPr>
          <p:nvPr>
            <p:ph type="dt" sz="half" idx="10"/>
          </p:nvPr>
        </p:nvSpPr>
        <p:spPr/>
        <p:txBody>
          <a:bodyPr/>
          <a:lstStyle/>
          <a:p>
            <a:r>
              <a:rPr lang="en-US"/>
              <a:t>7/23/2017</a:t>
            </a:r>
          </a:p>
        </p:txBody>
      </p:sp>
      <p:sp>
        <p:nvSpPr>
          <p:cNvPr id="5" name="Footer Placeholder 4">
            <a:extLst>
              <a:ext uri="{FF2B5EF4-FFF2-40B4-BE49-F238E27FC236}">
                <a16:creationId xmlns:a16="http://schemas.microsoft.com/office/drawing/2014/main" id="{6B604C19-B7B9-4E3E-9507-1C995906239A}"/>
              </a:ext>
            </a:extLst>
          </p:cNvPr>
          <p:cNvSpPr>
            <a:spLocks noGrp="1"/>
          </p:cNvSpPr>
          <p:nvPr>
            <p:ph type="ftr" sz="quarter" idx="11"/>
          </p:nvPr>
        </p:nvSpPr>
        <p:spPr/>
        <p:txBody>
          <a:bodyPr/>
          <a:lstStyle/>
          <a:p>
            <a:r>
              <a:rPr lang="en-US"/>
              <a:t>nfsv4wg Draft Charter Proposal </a:t>
            </a:r>
          </a:p>
        </p:txBody>
      </p:sp>
      <p:sp>
        <p:nvSpPr>
          <p:cNvPr id="6" name="Slide Number Placeholder 5">
            <a:extLst>
              <a:ext uri="{FF2B5EF4-FFF2-40B4-BE49-F238E27FC236}">
                <a16:creationId xmlns:a16="http://schemas.microsoft.com/office/drawing/2014/main" id="{DC42710B-735C-4680-850A-E7AA78540005}"/>
              </a:ext>
            </a:extLst>
          </p:cNvPr>
          <p:cNvSpPr>
            <a:spLocks noGrp="1"/>
          </p:cNvSpPr>
          <p:nvPr>
            <p:ph type="sldNum" sz="quarter" idx="12"/>
          </p:nvPr>
        </p:nvSpPr>
        <p:spPr/>
        <p:txBody>
          <a:bodyPr/>
          <a:lstStyle/>
          <a:p>
            <a:fld id="{3EF749EB-2267-4BF4-B792-EEF85FCC7EF9}" type="slidenum">
              <a:rPr lang="en-US" smtClean="0"/>
              <a:t>4</a:t>
            </a:fld>
            <a:endParaRPr lang="en-US"/>
          </a:p>
        </p:txBody>
      </p:sp>
    </p:spTree>
    <p:extLst>
      <p:ext uri="{BB962C8B-B14F-4D97-AF65-F5344CB8AC3E}">
        <p14:creationId xmlns:p14="http://schemas.microsoft.com/office/powerpoint/2010/main" val="19017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F4E15-5497-471C-9E9F-45BD322D462B}"/>
              </a:ext>
            </a:extLst>
          </p:cNvPr>
          <p:cNvSpPr>
            <a:spLocks noGrp="1"/>
          </p:cNvSpPr>
          <p:nvPr>
            <p:ph type="title"/>
          </p:nvPr>
        </p:nvSpPr>
        <p:spPr/>
        <p:txBody>
          <a:bodyPr/>
          <a:lstStyle/>
          <a:p>
            <a:r>
              <a:rPr lang="en-US" sz="4800" b="1" dirty="0">
                <a:solidFill>
                  <a:prstClr val="black"/>
                </a:solidFill>
                <a:latin typeface="Calibri" panose="020F0502020204030204"/>
              </a:rPr>
              <a:t>Extension Section </a:t>
            </a:r>
            <a:br>
              <a:rPr lang="en-US" sz="2800" b="1" dirty="0">
                <a:solidFill>
                  <a:prstClr val="black"/>
                </a:solidFill>
                <a:latin typeface="Calibri" panose="020F0502020204030204"/>
              </a:rPr>
            </a:br>
            <a:r>
              <a:rPr lang="en-US" sz="3200" b="1" dirty="0">
                <a:solidFill>
                  <a:prstClr val="black"/>
                </a:solidFill>
                <a:latin typeface="Calibri" panose="020F0502020204030204"/>
              </a:rPr>
              <a:t>Slide one of two</a:t>
            </a:r>
            <a:endParaRPr lang="en-US" sz="3200" dirty="0"/>
          </a:p>
        </p:txBody>
      </p:sp>
      <p:sp>
        <p:nvSpPr>
          <p:cNvPr id="3" name="Content Placeholder 2">
            <a:extLst>
              <a:ext uri="{FF2B5EF4-FFF2-40B4-BE49-F238E27FC236}">
                <a16:creationId xmlns:a16="http://schemas.microsoft.com/office/drawing/2014/main" id="{1288AFFB-FC13-4DDD-9E21-E8C00DF2448C}"/>
              </a:ext>
            </a:extLst>
          </p:cNvPr>
          <p:cNvSpPr>
            <a:spLocks noGrp="1"/>
          </p:cNvSpPr>
          <p:nvPr>
            <p:ph idx="1"/>
          </p:nvPr>
        </p:nvSpPr>
        <p:spPr/>
        <p:txBody>
          <a:bodyPr>
            <a:normAutofit lnSpcReduction="10000"/>
          </a:bodyPr>
          <a:lstStyle/>
          <a:p>
            <a:pPr eaLnBrk="0" fontAlgn="base" hangingPunct="0">
              <a:lnSpc>
                <a:spcPct val="100000"/>
              </a:lnSpc>
              <a:spcBef>
                <a:spcPct val="0"/>
              </a:spcBef>
              <a:spcAft>
                <a:spcPct val="0"/>
              </a:spcAft>
            </a:pPr>
            <a:r>
              <a:rPr lang="en-US" altLang="en-US" dirty="0">
                <a:latin typeface="Arial" panose="020B0604020202020204" pitchFamily="34" charset="0"/>
                <a:cs typeface="Arial" panose="020B0604020202020204" pitchFamily="34" charset="0"/>
              </a:rPr>
              <a:t>The NFSv4 protocol is designed to allow extension by the definition of new operations, new attributes, and new </a:t>
            </a:r>
            <a:r>
              <a:rPr lang="en-US" altLang="en-US" dirty="0" err="1">
                <a:latin typeface="Arial" panose="020B0604020202020204" pitchFamily="34" charset="0"/>
                <a:cs typeface="Arial" panose="020B0604020202020204" pitchFamily="34" charset="0"/>
              </a:rPr>
              <a:t>pNFS</a:t>
            </a:r>
            <a:r>
              <a:rPr lang="en-US" altLang="en-US" dirty="0">
                <a:latin typeface="Arial" panose="020B0604020202020204" pitchFamily="34" charset="0"/>
                <a:cs typeface="Arial" panose="020B0604020202020204" pitchFamily="34" charset="0"/>
              </a:rPr>
              <a:t> layout types, as well as the creation of minor versions.  </a:t>
            </a:r>
          </a:p>
          <a:p>
            <a:pPr eaLnBrk="0" fontAlgn="base" hangingPunct="0">
              <a:lnSpc>
                <a:spcPct val="100000"/>
              </a:lnSpc>
              <a:spcBef>
                <a:spcPct val="0"/>
              </a:spcBef>
              <a:spcAft>
                <a:spcPct val="0"/>
              </a:spcAft>
            </a:pPr>
            <a:r>
              <a:rPr lang="en-US" altLang="en-US" dirty="0">
                <a:latin typeface="Arial" panose="020B0604020202020204" pitchFamily="34" charset="0"/>
                <a:cs typeface="Arial" panose="020B0604020202020204" pitchFamily="34" charset="0"/>
              </a:rPr>
              <a:t>Similarly, associated ONC protocol components that have a versioning/extension  framework can be incrementally extended, when necessary.</a:t>
            </a:r>
            <a:endParaRPr lang="en-US" altLang="en-US" sz="2400" dirty="0">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lang="en-US" altLang="en-US" dirty="0">
                <a:solidFill>
                  <a:srgbClr val="222222"/>
                </a:solidFill>
                <a:latin typeface="Arial" panose="020B0604020202020204" pitchFamily="34" charset="0"/>
                <a:cs typeface="Arial" panose="020B0604020202020204" pitchFamily="34" charset="0"/>
              </a:rPr>
              <a:t>The working group will discuss proposals for such extensions and assure they have adequate technical review, including discussion of their interaction with existing features, before adopting them as working group items and helping to draft specification documents. </a:t>
            </a:r>
            <a:endParaRPr lang="en-US" dirty="0"/>
          </a:p>
        </p:txBody>
      </p:sp>
      <p:sp>
        <p:nvSpPr>
          <p:cNvPr id="4" name="Date Placeholder 3">
            <a:extLst>
              <a:ext uri="{FF2B5EF4-FFF2-40B4-BE49-F238E27FC236}">
                <a16:creationId xmlns:a16="http://schemas.microsoft.com/office/drawing/2014/main" id="{8A38B1AE-5F17-4CEE-9C60-860971009B19}"/>
              </a:ext>
            </a:extLst>
          </p:cNvPr>
          <p:cNvSpPr>
            <a:spLocks noGrp="1"/>
          </p:cNvSpPr>
          <p:nvPr>
            <p:ph type="dt" sz="half" idx="10"/>
          </p:nvPr>
        </p:nvSpPr>
        <p:spPr/>
        <p:txBody>
          <a:bodyPr/>
          <a:lstStyle/>
          <a:p>
            <a:r>
              <a:rPr lang="en-US"/>
              <a:t>7/23/2017</a:t>
            </a:r>
          </a:p>
        </p:txBody>
      </p:sp>
      <p:sp>
        <p:nvSpPr>
          <p:cNvPr id="5" name="Footer Placeholder 4">
            <a:extLst>
              <a:ext uri="{FF2B5EF4-FFF2-40B4-BE49-F238E27FC236}">
                <a16:creationId xmlns:a16="http://schemas.microsoft.com/office/drawing/2014/main" id="{3A3B2BFA-0E6C-4B5D-A56D-2FA1211457BD}"/>
              </a:ext>
            </a:extLst>
          </p:cNvPr>
          <p:cNvSpPr>
            <a:spLocks noGrp="1"/>
          </p:cNvSpPr>
          <p:nvPr>
            <p:ph type="ftr" sz="quarter" idx="11"/>
          </p:nvPr>
        </p:nvSpPr>
        <p:spPr/>
        <p:txBody>
          <a:bodyPr/>
          <a:lstStyle/>
          <a:p>
            <a:r>
              <a:rPr lang="en-US"/>
              <a:t>nfsv4wg Draft Charter Proposal </a:t>
            </a:r>
          </a:p>
        </p:txBody>
      </p:sp>
      <p:sp>
        <p:nvSpPr>
          <p:cNvPr id="6" name="Slide Number Placeholder 5">
            <a:extLst>
              <a:ext uri="{FF2B5EF4-FFF2-40B4-BE49-F238E27FC236}">
                <a16:creationId xmlns:a16="http://schemas.microsoft.com/office/drawing/2014/main" id="{067BDFED-9DA4-498A-AB9B-C5CB1A9DAA25}"/>
              </a:ext>
            </a:extLst>
          </p:cNvPr>
          <p:cNvSpPr>
            <a:spLocks noGrp="1"/>
          </p:cNvSpPr>
          <p:nvPr>
            <p:ph type="sldNum" sz="quarter" idx="12"/>
          </p:nvPr>
        </p:nvSpPr>
        <p:spPr/>
        <p:txBody>
          <a:bodyPr/>
          <a:lstStyle/>
          <a:p>
            <a:fld id="{3EF749EB-2267-4BF4-B792-EEF85FCC7EF9}" type="slidenum">
              <a:rPr lang="en-US" smtClean="0"/>
              <a:t>5</a:t>
            </a:fld>
            <a:endParaRPr lang="en-US"/>
          </a:p>
        </p:txBody>
      </p:sp>
    </p:spTree>
    <p:extLst>
      <p:ext uri="{BB962C8B-B14F-4D97-AF65-F5344CB8AC3E}">
        <p14:creationId xmlns:p14="http://schemas.microsoft.com/office/powerpoint/2010/main" val="1914893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88E93-DAE3-4AF9-8FD5-673045176F91}"/>
              </a:ext>
            </a:extLst>
          </p:cNvPr>
          <p:cNvSpPr>
            <a:spLocks noGrp="1"/>
          </p:cNvSpPr>
          <p:nvPr>
            <p:ph type="title"/>
          </p:nvPr>
        </p:nvSpPr>
        <p:spPr/>
        <p:txBody>
          <a:bodyPr/>
          <a:lstStyle/>
          <a:p>
            <a:r>
              <a:rPr lang="en-US" sz="4800" b="1" dirty="0">
                <a:solidFill>
                  <a:prstClr val="black"/>
                </a:solidFill>
                <a:latin typeface="Calibri" panose="020F0502020204030204"/>
              </a:rPr>
              <a:t>Extension Section </a:t>
            </a:r>
            <a:br>
              <a:rPr lang="en-US" sz="2800" b="1" dirty="0">
                <a:solidFill>
                  <a:prstClr val="black"/>
                </a:solidFill>
                <a:latin typeface="Calibri" panose="020F0502020204030204"/>
              </a:rPr>
            </a:br>
            <a:r>
              <a:rPr lang="en-US" sz="3200" b="1" dirty="0">
                <a:solidFill>
                  <a:prstClr val="black"/>
                </a:solidFill>
                <a:latin typeface="Calibri" panose="020F0502020204030204"/>
              </a:rPr>
              <a:t>Slide two of two</a:t>
            </a:r>
            <a:endParaRPr lang="en-US" sz="3200" dirty="0"/>
          </a:p>
        </p:txBody>
      </p:sp>
      <p:sp>
        <p:nvSpPr>
          <p:cNvPr id="3" name="Content Placeholder 2">
            <a:extLst>
              <a:ext uri="{FF2B5EF4-FFF2-40B4-BE49-F238E27FC236}">
                <a16:creationId xmlns:a16="http://schemas.microsoft.com/office/drawing/2014/main" id="{87BDAEB8-280A-46B5-961D-262B62506C76}"/>
              </a:ext>
            </a:extLst>
          </p:cNvPr>
          <p:cNvSpPr>
            <a:spLocks noGrp="1"/>
          </p:cNvSpPr>
          <p:nvPr>
            <p:ph idx="1"/>
          </p:nvPr>
        </p:nvSpPr>
        <p:spPr/>
        <p:txBody>
          <a:bodyPr/>
          <a:lstStyle/>
          <a:p>
            <a:pPr marL="0" indent="0" eaLnBrk="0" fontAlgn="base" hangingPunct="0">
              <a:lnSpc>
                <a:spcPct val="100000"/>
              </a:lnSpc>
              <a:spcBef>
                <a:spcPct val="0"/>
              </a:spcBef>
              <a:spcAft>
                <a:spcPct val="0"/>
              </a:spcAft>
              <a:buNone/>
            </a:pPr>
            <a:r>
              <a:rPr lang="en-US" altLang="en-US" sz="3200" dirty="0">
                <a:solidFill>
                  <a:srgbClr val="222222"/>
                </a:solidFill>
                <a:latin typeface="Arial" panose="020B0604020202020204" pitchFamily="34" charset="0"/>
                <a:cs typeface="Arial" panose="020B0604020202020204" pitchFamily="34" charset="0"/>
              </a:rPr>
              <a:t>Some likely motivations for such extensions would be to:</a:t>
            </a:r>
          </a:p>
          <a:p>
            <a:pPr lvl="1" eaLnBrk="0" fontAlgn="base" hangingPunct="0">
              <a:lnSpc>
                <a:spcPct val="100000"/>
              </a:lnSpc>
              <a:spcBef>
                <a:spcPct val="0"/>
              </a:spcBef>
              <a:spcAft>
                <a:spcPct val="0"/>
              </a:spcAft>
            </a:pPr>
            <a:r>
              <a:rPr lang="en-US" altLang="en-US" sz="2800" dirty="0">
                <a:latin typeface="Arial" panose="020B0604020202020204" pitchFamily="34" charset="0"/>
                <a:cs typeface="Arial" panose="020B0604020202020204" pitchFamily="34" charset="0"/>
              </a:rPr>
              <a:t>Maximize NFS performance on advanced network fabrics.</a:t>
            </a:r>
          </a:p>
          <a:p>
            <a:pPr lvl="1" eaLnBrk="0" fontAlgn="base" hangingPunct="0">
              <a:lnSpc>
                <a:spcPct val="100000"/>
              </a:lnSpc>
              <a:spcBef>
                <a:spcPct val="0"/>
              </a:spcBef>
              <a:spcAft>
                <a:spcPct val="0"/>
              </a:spcAft>
            </a:pPr>
            <a:r>
              <a:rPr lang="en-US" altLang="en-US" sz="2800" dirty="0">
                <a:latin typeface="Arial" panose="020B0604020202020204" pitchFamily="34" charset="0"/>
                <a:cs typeface="Arial" panose="020B0604020202020204" pitchFamily="34" charset="0"/>
              </a:rPr>
              <a:t>Accommodate new storage technologies.</a:t>
            </a:r>
          </a:p>
          <a:p>
            <a:pPr lvl="1" eaLnBrk="0" fontAlgn="base" hangingPunct="0">
              <a:lnSpc>
                <a:spcPct val="100000"/>
              </a:lnSpc>
              <a:spcBef>
                <a:spcPct val="0"/>
              </a:spcBef>
              <a:spcAft>
                <a:spcPct val="0"/>
              </a:spcAft>
            </a:pPr>
            <a:r>
              <a:rPr lang="en-US" altLang="en-US" sz="2800" dirty="0">
                <a:latin typeface="Arial" panose="020B0604020202020204" pitchFamily="34" charset="0"/>
                <a:cs typeface="Arial" panose="020B0604020202020204" pitchFamily="34" charset="0"/>
              </a:rPr>
              <a:t>Provide facilities useful in management of NFS-accessed storage in large-scale virtualization environments.</a:t>
            </a:r>
          </a:p>
          <a:p>
            <a:pPr lvl="1" eaLnBrk="0" fontAlgn="base" hangingPunct="0">
              <a:lnSpc>
                <a:spcPct val="100000"/>
              </a:lnSpc>
              <a:spcBef>
                <a:spcPct val="0"/>
              </a:spcBef>
              <a:spcAft>
                <a:spcPct val="0"/>
              </a:spcAft>
            </a:pPr>
            <a:r>
              <a:rPr lang="en-US" altLang="en-US" sz="2800" dirty="0">
                <a:latin typeface="Arial" panose="020B0604020202020204" pitchFamily="34" charset="0"/>
                <a:cs typeface="Arial" panose="020B0604020202020204" pitchFamily="34" charset="0"/>
              </a:rPr>
              <a:t>Provide more effective NFS response </a:t>
            </a:r>
            <a:r>
              <a:rPr lang="en-US" altLang="en-US" sz="2800" dirty="0">
                <a:solidFill>
                  <a:srgbClr val="222222"/>
                </a:solidFill>
                <a:latin typeface="Arial" panose="020B0604020202020204" pitchFamily="34" charset="0"/>
                <a:cs typeface="Arial" panose="020B0604020202020204" pitchFamily="34" charset="0"/>
              </a:rPr>
              <a:t>to security challenges.</a:t>
            </a:r>
          </a:p>
        </p:txBody>
      </p:sp>
      <p:sp>
        <p:nvSpPr>
          <p:cNvPr id="4" name="Date Placeholder 3">
            <a:extLst>
              <a:ext uri="{FF2B5EF4-FFF2-40B4-BE49-F238E27FC236}">
                <a16:creationId xmlns:a16="http://schemas.microsoft.com/office/drawing/2014/main" id="{3AF8C2A3-9074-41FD-8C76-B019A5191A2E}"/>
              </a:ext>
            </a:extLst>
          </p:cNvPr>
          <p:cNvSpPr>
            <a:spLocks noGrp="1"/>
          </p:cNvSpPr>
          <p:nvPr>
            <p:ph type="dt" sz="half" idx="10"/>
          </p:nvPr>
        </p:nvSpPr>
        <p:spPr/>
        <p:txBody>
          <a:bodyPr/>
          <a:lstStyle/>
          <a:p>
            <a:r>
              <a:rPr lang="en-US"/>
              <a:t>7/23/2017</a:t>
            </a:r>
          </a:p>
        </p:txBody>
      </p:sp>
      <p:sp>
        <p:nvSpPr>
          <p:cNvPr id="5" name="Footer Placeholder 4">
            <a:extLst>
              <a:ext uri="{FF2B5EF4-FFF2-40B4-BE49-F238E27FC236}">
                <a16:creationId xmlns:a16="http://schemas.microsoft.com/office/drawing/2014/main" id="{6C836771-DB25-41CB-90BA-7F19C9ED3CFE}"/>
              </a:ext>
            </a:extLst>
          </p:cNvPr>
          <p:cNvSpPr>
            <a:spLocks noGrp="1"/>
          </p:cNvSpPr>
          <p:nvPr>
            <p:ph type="ftr" sz="quarter" idx="11"/>
          </p:nvPr>
        </p:nvSpPr>
        <p:spPr/>
        <p:txBody>
          <a:bodyPr/>
          <a:lstStyle/>
          <a:p>
            <a:r>
              <a:rPr lang="en-US"/>
              <a:t>nfsv4wg Draft Charter Proposal </a:t>
            </a:r>
          </a:p>
        </p:txBody>
      </p:sp>
      <p:sp>
        <p:nvSpPr>
          <p:cNvPr id="6" name="Slide Number Placeholder 5">
            <a:extLst>
              <a:ext uri="{FF2B5EF4-FFF2-40B4-BE49-F238E27FC236}">
                <a16:creationId xmlns:a16="http://schemas.microsoft.com/office/drawing/2014/main" id="{246122BA-FBB6-4EE3-97D0-F2D8A4D9FF60}"/>
              </a:ext>
            </a:extLst>
          </p:cNvPr>
          <p:cNvSpPr>
            <a:spLocks noGrp="1"/>
          </p:cNvSpPr>
          <p:nvPr>
            <p:ph type="sldNum" sz="quarter" idx="12"/>
          </p:nvPr>
        </p:nvSpPr>
        <p:spPr/>
        <p:txBody>
          <a:bodyPr/>
          <a:lstStyle/>
          <a:p>
            <a:fld id="{3EF749EB-2267-4BF4-B792-EEF85FCC7EF9}" type="slidenum">
              <a:rPr lang="en-US" smtClean="0"/>
              <a:t>6</a:t>
            </a:fld>
            <a:endParaRPr lang="en-US"/>
          </a:p>
        </p:txBody>
      </p:sp>
    </p:spTree>
    <p:extLst>
      <p:ext uri="{BB962C8B-B14F-4D97-AF65-F5344CB8AC3E}">
        <p14:creationId xmlns:p14="http://schemas.microsoft.com/office/powerpoint/2010/main" val="3275085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2928</TotalTime>
  <Words>170</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Draft Charter Proposal Final (after discussion at and after IETF99) </vt:lpstr>
      <vt:lpstr>General Section</vt:lpstr>
      <vt:lpstr>Maintenance Section  Slide one of two</vt:lpstr>
      <vt:lpstr>Maintenance Section  Slide two of two</vt:lpstr>
      <vt:lpstr>Extension Section  Slide one of two</vt:lpstr>
      <vt:lpstr>Extension Section  Slide two of two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Re-charter My two cents</dc:title>
  <dc:creator>david noveck</dc:creator>
  <cp:lastModifiedBy>david noveck</cp:lastModifiedBy>
  <cp:revision>78</cp:revision>
  <dcterms:created xsi:type="dcterms:W3CDTF">2017-05-27T11:48:22Z</dcterms:created>
  <dcterms:modified xsi:type="dcterms:W3CDTF">2017-07-31T11:24:53Z</dcterms:modified>
</cp:coreProperties>
</file>