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67" r:id="rId3"/>
    <p:sldId id="268" r:id="rId4"/>
    <p:sldId id="269" r:id="rId5"/>
    <p:sldId id="270" r:id="rId6"/>
    <p:sldId id="271" r:id="rId7"/>
    <p:sldId id="272" r:id="rId8"/>
    <p:sldId id="27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5" d="100"/>
          <a:sy n="75" d="100"/>
        </p:scale>
        <p:origin x="63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E65099-48BD-448C-AC68-E3DA97175E78}" type="datetimeFigureOut">
              <a:rPr lang="en-US" smtClean="0"/>
              <a:t>8/26/2017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2A4502-DA38-48EF-A92F-D73090A5C6CE}" type="slidenum">
              <a:rPr lang="en-US" smtClean="0"/>
              <a:t>‹#›</a:t>
            </a:fld>
            <a:endParaRPr lang="en-US"/>
          </a:p>
        </p:txBody>
      </p:sp>
    </p:spTree>
    <p:extLst>
      <p:ext uri="{BB962C8B-B14F-4D97-AF65-F5344CB8AC3E}">
        <p14:creationId xmlns:p14="http://schemas.microsoft.com/office/powerpoint/2010/main" val="849484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a:t>8/28/2017</a:t>
            </a:r>
          </a:p>
        </p:txBody>
      </p:sp>
      <p:sp>
        <p:nvSpPr>
          <p:cNvPr id="5" name="Footer Placeholder 4"/>
          <p:cNvSpPr>
            <a:spLocks noGrp="1"/>
          </p:cNvSpPr>
          <p:nvPr>
            <p:ph type="ftr" sz="quarter" idx="11"/>
          </p:nvPr>
        </p:nvSpPr>
        <p:spPr/>
        <p:txBody>
          <a:bodyPr/>
          <a:lstStyle/>
          <a:p>
            <a:r>
              <a:rPr lang="en-US"/>
              <a:t>nfsv4wg Proposed Charter</a:t>
            </a:r>
          </a:p>
        </p:txBody>
      </p:sp>
      <p:sp>
        <p:nvSpPr>
          <p:cNvPr id="6" name="Slide Number Placeholder 5"/>
          <p:cNvSpPr>
            <a:spLocks noGrp="1"/>
          </p:cNvSpPr>
          <p:nvPr>
            <p:ph type="sldNum" sz="quarter" idx="12"/>
          </p:nvPr>
        </p:nvSpPr>
        <p:spPr/>
        <p:txBody>
          <a:bodyPr/>
          <a:lstStyle/>
          <a:p>
            <a:fld id="{3EF749EB-2267-4BF4-B792-EEF85FCC7EF9}" type="slidenum">
              <a:rPr lang="en-US" smtClean="0"/>
              <a:t>‹#›</a:t>
            </a:fld>
            <a:endParaRPr lang="en-US"/>
          </a:p>
        </p:txBody>
      </p:sp>
    </p:spTree>
    <p:extLst>
      <p:ext uri="{BB962C8B-B14F-4D97-AF65-F5344CB8AC3E}">
        <p14:creationId xmlns:p14="http://schemas.microsoft.com/office/powerpoint/2010/main" val="4089457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8/28/2017</a:t>
            </a:r>
          </a:p>
        </p:txBody>
      </p:sp>
      <p:sp>
        <p:nvSpPr>
          <p:cNvPr id="5" name="Footer Placeholder 4"/>
          <p:cNvSpPr>
            <a:spLocks noGrp="1"/>
          </p:cNvSpPr>
          <p:nvPr>
            <p:ph type="ftr" sz="quarter" idx="11"/>
          </p:nvPr>
        </p:nvSpPr>
        <p:spPr/>
        <p:txBody>
          <a:bodyPr/>
          <a:lstStyle/>
          <a:p>
            <a:r>
              <a:rPr lang="en-US"/>
              <a:t>nfsv4wg Proposed Charter</a:t>
            </a:r>
          </a:p>
        </p:txBody>
      </p:sp>
      <p:sp>
        <p:nvSpPr>
          <p:cNvPr id="6" name="Slide Number Placeholder 5"/>
          <p:cNvSpPr>
            <a:spLocks noGrp="1"/>
          </p:cNvSpPr>
          <p:nvPr>
            <p:ph type="sldNum" sz="quarter" idx="12"/>
          </p:nvPr>
        </p:nvSpPr>
        <p:spPr/>
        <p:txBody>
          <a:bodyPr/>
          <a:lstStyle/>
          <a:p>
            <a:fld id="{3EF749EB-2267-4BF4-B792-EEF85FCC7EF9}" type="slidenum">
              <a:rPr lang="en-US" smtClean="0"/>
              <a:t>‹#›</a:t>
            </a:fld>
            <a:endParaRPr lang="en-US"/>
          </a:p>
        </p:txBody>
      </p:sp>
    </p:spTree>
    <p:extLst>
      <p:ext uri="{BB962C8B-B14F-4D97-AF65-F5344CB8AC3E}">
        <p14:creationId xmlns:p14="http://schemas.microsoft.com/office/powerpoint/2010/main" val="2305098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8/28/2017</a:t>
            </a:r>
          </a:p>
        </p:txBody>
      </p:sp>
      <p:sp>
        <p:nvSpPr>
          <p:cNvPr id="5" name="Footer Placeholder 4"/>
          <p:cNvSpPr>
            <a:spLocks noGrp="1"/>
          </p:cNvSpPr>
          <p:nvPr>
            <p:ph type="ftr" sz="quarter" idx="11"/>
          </p:nvPr>
        </p:nvSpPr>
        <p:spPr/>
        <p:txBody>
          <a:bodyPr/>
          <a:lstStyle/>
          <a:p>
            <a:r>
              <a:rPr lang="en-US"/>
              <a:t>nfsv4wg Proposed Charter</a:t>
            </a:r>
          </a:p>
        </p:txBody>
      </p:sp>
      <p:sp>
        <p:nvSpPr>
          <p:cNvPr id="6" name="Slide Number Placeholder 5"/>
          <p:cNvSpPr>
            <a:spLocks noGrp="1"/>
          </p:cNvSpPr>
          <p:nvPr>
            <p:ph type="sldNum" sz="quarter" idx="12"/>
          </p:nvPr>
        </p:nvSpPr>
        <p:spPr/>
        <p:txBody>
          <a:bodyPr/>
          <a:lstStyle/>
          <a:p>
            <a:fld id="{3EF749EB-2267-4BF4-B792-EEF85FCC7EF9}" type="slidenum">
              <a:rPr lang="en-US" smtClean="0"/>
              <a:t>‹#›</a:t>
            </a:fld>
            <a:endParaRPr lang="en-US"/>
          </a:p>
        </p:txBody>
      </p:sp>
    </p:spTree>
    <p:extLst>
      <p:ext uri="{BB962C8B-B14F-4D97-AF65-F5344CB8AC3E}">
        <p14:creationId xmlns:p14="http://schemas.microsoft.com/office/powerpoint/2010/main" val="1098702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8/28/2017</a:t>
            </a:r>
          </a:p>
        </p:txBody>
      </p:sp>
      <p:sp>
        <p:nvSpPr>
          <p:cNvPr id="5" name="Footer Placeholder 4"/>
          <p:cNvSpPr>
            <a:spLocks noGrp="1"/>
          </p:cNvSpPr>
          <p:nvPr>
            <p:ph type="ftr" sz="quarter" idx="11"/>
          </p:nvPr>
        </p:nvSpPr>
        <p:spPr/>
        <p:txBody>
          <a:bodyPr/>
          <a:lstStyle/>
          <a:p>
            <a:r>
              <a:rPr lang="en-US"/>
              <a:t>nfsv4wg Proposed Charter</a:t>
            </a:r>
          </a:p>
        </p:txBody>
      </p:sp>
      <p:sp>
        <p:nvSpPr>
          <p:cNvPr id="6" name="Slide Number Placeholder 5"/>
          <p:cNvSpPr>
            <a:spLocks noGrp="1"/>
          </p:cNvSpPr>
          <p:nvPr>
            <p:ph type="sldNum" sz="quarter" idx="12"/>
          </p:nvPr>
        </p:nvSpPr>
        <p:spPr/>
        <p:txBody>
          <a:bodyPr/>
          <a:lstStyle/>
          <a:p>
            <a:fld id="{3EF749EB-2267-4BF4-B792-EEF85FCC7EF9}" type="slidenum">
              <a:rPr lang="en-US" smtClean="0"/>
              <a:t>‹#›</a:t>
            </a:fld>
            <a:endParaRPr lang="en-US"/>
          </a:p>
        </p:txBody>
      </p:sp>
    </p:spTree>
    <p:extLst>
      <p:ext uri="{BB962C8B-B14F-4D97-AF65-F5344CB8AC3E}">
        <p14:creationId xmlns:p14="http://schemas.microsoft.com/office/powerpoint/2010/main" val="3046617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8/28/2017</a:t>
            </a:r>
          </a:p>
        </p:txBody>
      </p:sp>
      <p:sp>
        <p:nvSpPr>
          <p:cNvPr id="5" name="Footer Placeholder 4"/>
          <p:cNvSpPr>
            <a:spLocks noGrp="1"/>
          </p:cNvSpPr>
          <p:nvPr>
            <p:ph type="ftr" sz="quarter" idx="11"/>
          </p:nvPr>
        </p:nvSpPr>
        <p:spPr/>
        <p:txBody>
          <a:bodyPr/>
          <a:lstStyle/>
          <a:p>
            <a:r>
              <a:rPr lang="en-US"/>
              <a:t>nfsv4wg Proposed Charter</a:t>
            </a:r>
          </a:p>
        </p:txBody>
      </p:sp>
      <p:sp>
        <p:nvSpPr>
          <p:cNvPr id="6" name="Slide Number Placeholder 5"/>
          <p:cNvSpPr>
            <a:spLocks noGrp="1"/>
          </p:cNvSpPr>
          <p:nvPr>
            <p:ph type="sldNum" sz="quarter" idx="12"/>
          </p:nvPr>
        </p:nvSpPr>
        <p:spPr/>
        <p:txBody>
          <a:bodyPr/>
          <a:lstStyle/>
          <a:p>
            <a:fld id="{3EF749EB-2267-4BF4-B792-EEF85FCC7EF9}" type="slidenum">
              <a:rPr lang="en-US" smtClean="0"/>
              <a:t>‹#›</a:t>
            </a:fld>
            <a:endParaRPr lang="en-US"/>
          </a:p>
        </p:txBody>
      </p:sp>
    </p:spTree>
    <p:extLst>
      <p:ext uri="{BB962C8B-B14F-4D97-AF65-F5344CB8AC3E}">
        <p14:creationId xmlns:p14="http://schemas.microsoft.com/office/powerpoint/2010/main" val="3146715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8/28/2017</a:t>
            </a:r>
          </a:p>
        </p:txBody>
      </p:sp>
      <p:sp>
        <p:nvSpPr>
          <p:cNvPr id="6" name="Footer Placeholder 5"/>
          <p:cNvSpPr>
            <a:spLocks noGrp="1"/>
          </p:cNvSpPr>
          <p:nvPr>
            <p:ph type="ftr" sz="quarter" idx="11"/>
          </p:nvPr>
        </p:nvSpPr>
        <p:spPr/>
        <p:txBody>
          <a:bodyPr/>
          <a:lstStyle/>
          <a:p>
            <a:r>
              <a:rPr lang="en-US"/>
              <a:t>nfsv4wg Proposed Charter</a:t>
            </a:r>
          </a:p>
        </p:txBody>
      </p:sp>
      <p:sp>
        <p:nvSpPr>
          <p:cNvPr id="7" name="Slide Number Placeholder 6"/>
          <p:cNvSpPr>
            <a:spLocks noGrp="1"/>
          </p:cNvSpPr>
          <p:nvPr>
            <p:ph type="sldNum" sz="quarter" idx="12"/>
          </p:nvPr>
        </p:nvSpPr>
        <p:spPr/>
        <p:txBody>
          <a:bodyPr/>
          <a:lstStyle/>
          <a:p>
            <a:fld id="{3EF749EB-2267-4BF4-B792-EEF85FCC7EF9}" type="slidenum">
              <a:rPr lang="en-US" smtClean="0"/>
              <a:t>‹#›</a:t>
            </a:fld>
            <a:endParaRPr lang="en-US"/>
          </a:p>
        </p:txBody>
      </p:sp>
    </p:spTree>
    <p:extLst>
      <p:ext uri="{BB962C8B-B14F-4D97-AF65-F5344CB8AC3E}">
        <p14:creationId xmlns:p14="http://schemas.microsoft.com/office/powerpoint/2010/main" val="56165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8/28/2017</a:t>
            </a:r>
          </a:p>
        </p:txBody>
      </p:sp>
      <p:sp>
        <p:nvSpPr>
          <p:cNvPr id="8" name="Footer Placeholder 7"/>
          <p:cNvSpPr>
            <a:spLocks noGrp="1"/>
          </p:cNvSpPr>
          <p:nvPr>
            <p:ph type="ftr" sz="quarter" idx="11"/>
          </p:nvPr>
        </p:nvSpPr>
        <p:spPr/>
        <p:txBody>
          <a:bodyPr/>
          <a:lstStyle/>
          <a:p>
            <a:r>
              <a:rPr lang="en-US"/>
              <a:t>nfsv4wg Proposed Charter</a:t>
            </a:r>
          </a:p>
        </p:txBody>
      </p:sp>
      <p:sp>
        <p:nvSpPr>
          <p:cNvPr id="9" name="Slide Number Placeholder 8"/>
          <p:cNvSpPr>
            <a:spLocks noGrp="1"/>
          </p:cNvSpPr>
          <p:nvPr>
            <p:ph type="sldNum" sz="quarter" idx="12"/>
          </p:nvPr>
        </p:nvSpPr>
        <p:spPr/>
        <p:txBody>
          <a:bodyPr/>
          <a:lstStyle/>
          <a:p>
            <a:fld id="{3EF749EB-2267-4BF4-B792-EEF85FCC7EF9}" type="slidenum">
              <a:rPr lang="en-US" smtClean="0"/>
              <a:t>‹#›</a:t>
            </a:fld>
            <a:endParaRPr lang="en-US"/>
          </a:p>
        </p:txBody>
      </p:sp>
    </p:spTree>
    <p:extLst>
      <p:ext uri="{BB962C8B-B14F-4D97-AF65-F5344CB8AC3E}">
        <p14:creationId xmlns:p14="http://schemas.microsoft.com/office/powerpoint/2010/main" val="717463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8/28/2017</a:t>
            </a:r>
          </a:p>
        </p:txBody>
      </p:sp>
      <p:sp>
        <p:nvSpPr>
          <p:cNvPr id="4" name="Footer Placeholder 3"/>
          <p:cNvSpPr>
            <a:spLocks noGrp="1"/>
          </p:cNvSpPr>
          <p:nvPr>
            <p:ph type="ftr" sz="quarter" idx="11"/>
          </p:nvPr>
        </p:nvSpPr>
        <p:spPr/>
        <p:txBody>
          <a:bodyPr/>
          <a:lstStyle/>
          <a:p>
            <a:r>
              <a:rPr lang="en-US"/>
              <a:t>nfsv4wg Proposed Charter</a:t>
            </a:r>
          </a:p>
        </p:txBody>
      </p:sp>
      <p:sp>
        <p:nvSpPr>
          <p:cNvPr id="5" name="Slide Number Placeholder 4"/>
          <p:cNvSpPr>
            <a:spLocks noGrp="1"/>
          </p:cNvSpPr>
          <p:nvPr>
            <p:ph type="sldNum" sz="quarter" idx="12"/>
          </p:nvPr>
        </p:nvSpPr>
        <p:spPr/>
        <p:txBody>
          <a:bodyPr/>
          <a:lstStyle/>
          <a:p>
            <a:fld id="{3EF749EB-2267-4BF4-B792-EEF85FCC7EF9}" type="slidenum">
              <a:rPr lang="en-US" smtClean="0"/>
              <a:t>‹#›</a:t>
            </a:fld>
            <a:endParaRPr lang="en-US"/>
          </a:p>
        </p:txBody>
      </p:sp>
    </p:spTree>
    <p:extLst>
      <p:ext uri="{BB962C8B-B14F-4D97-AF65-F5344CB8AC3E}">
        <p14:creationId xmlns:p14="http://schemas.microsoft.com/office/powerpoint/2010/main" val="1958120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8/28/2017</a:t>
            </a:r>
          </a:p>
        </p:txBody>
      </p:sp>
      <p:sp>
        <p:nvSpPr>
          <p:cNvPr id="3" name="Footer Placeholder 2"/>
          <p:cNvSpPr>
            <a:spLocks noGrp="1"/>
          </p:cNvSpPr>
          <p:nvPr>
            <p:ph type="ftr" sz="quarter" idx="11"/>
          </p:nvPr>
        </p:nvSpPr>
        <p:spPr/>
        <p:txBody>
          <a:bodyPr/>
          <a:lstStyle/>
          <a:p>
            <a:r>
              <a:rPr lang="en-US"/>
              <a:t>nfsv4wg Proposed Charter</a:t>
            </a:r>
          </a:p>
        </p:txBody>
      </p:sp>
      <p:sp>
        <p:nvSpPr>
          <p:cNvPr id="4" name="Slide Number Placeholder 3"/>
          <p:cNvSpPr>
            <a:spLocks noGrp="1"/>
          </p:cNvSpPr>
          <p:nvPr>
            <p:ph type="sldNum" sz="quarter" idx="12"/>
          </p:nvPr>
        </p:nvSpPr>
        <p:spPr/>
        <p:txBody>
          <a:bodyPr/>
          <a:lstStyle/>
          <a:p>
            <a:fld id="{3EF749EB-2267-4BF4-B792-EEF85FCC7EF9}" type="slidenum">
              <a:rPr lang="en-US" smtClean="0"/>
              <a:t>‹#›</a:t>
            </a:fld>
            <a:endParaRPr lang="en-US"/>
          </a:p>
        </p:txBody>
      </p:sp>
    </p:spTree>
    <p:extLst>
      <p:ext uri="{BB962C8B-B14F-4D97-AF65-F5344CB8AC3E}">
        <p14:creationId xmlns:p14="http://schemas.microsoft.com/office/powerpoint/2010/main" val="2707321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8/28/2017</a:t>
            </a:r>
          </a:p>
        </p:txBody>
      </p:sp>
      <p:sp>
        <p:nvSpPr>
          <p:cNvPr id="6" name="Footer Placeholder 5"/>
          <p:cNvSpPr>
            <a:spLocks noGrp="1"/>
          </p:cNvSpPr>
          <p:nvPr>
            <p:ph type="ftr" sz="quarter" idx="11"/>
          </p:nvPr>
        </p:nvSpPr>
        <p:spPr/>
        <p:txBody>
          <a:bodyPr/>
          <a:lstStyle/>
          <a:p>
            <a:r>
              <a:rPr lang="en-US"/>
              <a:t>nfsv4wg Proposed Charter</a:t>
            </a:r>
          </a:p>
        </p:txBody>
      </p:sp>
      <p:sp>
        <p:nvSpPr>
          <p:cNvPr id="7" name="Slide Number Placeholder 6"/>
          <p:cNvSpPr>
            <a:spLocks noGrp="1"/>
          </p:cNvSpPr>
          <p:nvPr>
            <p:ph type="sldNum" sz="quarter" idx="12"/>
          </p:nvPr>
        </p:nvSpPr>
        <p:spPr/>
        <p:txBody>
          <a:bodyPr/>
          <a:lstStyle/>
          <a:p>
            <a:fld id="{3EF749EB-2267-4BF4-B792-EEF85FCC7EF9}" type="slidenum">
              <a:rPr lang="en-US" smtClean="0"/>
              <a:t>‹#›</a:t>
            </a:fld>
            <a:endParaRPr lang="en-US"/>
          </a:p>
        </p:txBody>
      </p:sp>
    </p:spTree>
    <p:extLst>
      <p:ext uri="{BB962C8B-B14F-4D97-AF65-F5344CB8AC3E}">
        <p14:creationId xmlns:p14="http://schemas.microsoft.com/office/powerpoint/2010/main" val="1700845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8/28/2017</a:t>
            </a:r>
          </a:p>
        </p:txBody>
      </p:sp>
      <p:sp>
        <p:nvSpPr>
          <p:cNvPr id="6" name="Footer Placeholder 5"/>
          <p:cNvSpPr>
            <a:spLocks noGrp="1"/>
          </p:cNvSpPr>
          <p:nvPr>
            <p:ph type="ftr" sz="quarter" idx="11"/>
          </p:nvPr>
        </p:nvSpPr>
        <p:spPr/>
        <p:txBody>
          <a:bodyPr/>
          <a:lstStyle/>
          <a:p>
            <a:r>
              <a:rPr lang="en-US"/>
              <a:t>nfsv4wg Proposed Charter</a:t>
            </a:r>
          </a:p>
        </p:txBody>
      </p:sp>
      <p:sp>
        <p:nvSpPr>
          <p:cNvPr id="7" name="Slide Number Placeholder 6"/>
          <p:cNvSpPr>
            <a:spLocks noGrp="1"/>
          </p:cNvSpPr>
          <p:nvPr>
            <p:ph type="sldNum" sz="quarter" idx="12"/>
          </p:nvPr>
        </p:nvSpPr>
        <p:spPr/>
        <p:txBody>
          <a:bodyPr/>
          <a:lstStyle/>
          <a:p>
            <a:fld id="{3EF749EB-2267-4BF4-B792-EEF85FCC7EF9}" type="slidenum">
              <a:rPr lang="en-US" smtClean="0"/>
              <a:t>‹#›</a:t>
            </a:fld>
            <a:endParaRPr lang="en-US"/>
          </a:p>
        </p:txBody>
      </p:sp>
    </p:spTree>
    <p:extLst>
      <p:ext uri="{BB962C8B-B14F-4D97-AF65-F5344CB8AC3E}">
        <p14:creationId xmlns:p14="http://schemas.microsoft.com/office/powerpoint/2010/main" val="3116460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8/28/2017</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nfsv4wg Proposed Charter</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F749EB-2267-4BF4-B792-EEF85FCC7EF9}" type="slidenum">
              <a:rPr lang="en-US" smtClean="0"/>
              <a:t>‹#›</a:t>
            </a:fld>
            <a:endParaRPr lang="en-US"/>
          </a:p>
        </p:txBody>
      </p:sp>
    </p:spTree>
    <p:extLst>
      <p:ext uri="{BB962C8B-B14F-4D97-AF65-F5344CB8AC3E}">
        <p14:creationId xmlns:p14="http://schemas.microsoft.com/office/powerpoint/2010/main" val="3819403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45958"/>
            <a:ext cx="9144000" cy="2764005"/>
          </a:xfrm>
        </p:spPr>
        <p:txBody>
          <a:bodyPr>
            <a:normAutofit fontScale="90000"/>
          </a:bodyPr>
          <a:lstStyle/>
          <a:p>
            <a:pPr>
              <a:spcBef>
                <a:spcPts val="1200"/>
              </a:spcBef>
              <a:spcAft>
                <a:spcPts val="1800"/>
              </a:spcAft>
            </a:pPr>
            <a:br>
              <a:rPr lang="en-US" sz="6700" b="1" dirty="0">
                <a:latin typeface="+mn-lt"/>
              </a:rPr>
            </a:br>
            <a:br>
              <a:rPr lang="en-US" sz="6700" b="1" dirty="0">
                <a:latin typeface="+mn-lt"/>
              </a:rPr>
            </a:br>
            <a:br>
              <a:rPr lang="en-US" sz="6700" b="1" dirty="0">
                <a:latin typeface="+mn-lt"/>
              </a:rPr>
            </a:br>
            <a:br>
              <a:rPr lang="en-US" sz="6700" b="1" dirty="0">
                <a:latin typeface="+mn-lt"/>
              </a:rPr>
            </a:br>
            <a:br>
              <a:rPr lang="en-US" sz="6700" b="1" dirty="0">
                <a:latin typeface="+mn-lt"/>
              </a:rPr>
            </a:br>
            <a:br>
              <a:rPr lang="en-US" sz="6700" b="1" dirty="0">
                <a:latin typeface="+mn-lt"/>
              </a:rPr>
            </a:br>
            <a:br>
              <a:rPr lang="en-US" sz="6700" b="1" dirty="0">
                <a:latin typeface="+mn-lt"/>
              </a:rPr>
            </a:br>
            <a:br>
              <a:rPr lang="en-US" sz="6700" b="1" dirty="0">
                <a:latin typeface="+mn-lt"/>
              </a:rPr>
            </a:br>
            <a:br>
              <a:rPr lang="en-US" sz="6700" b="1" dirty="0">
                <a:latin typeface="+mn-lt"/>
              </a:rPr>
            </a:br>
            <a:r>
              <a:rPr lang="en-US" sz="8000" b="1" dirty="0">
                <a:latin typeface="+mn-lt"/>
              </a:rPr>
              <a:t>NFSv4wg Charter</a:t>
            </a:r>
            <a:br>
              <a:rPr lang="en-US" sz="8000" b="1" dirty="0">
                <a:latin typeface="+mn-lt"/>
              </a:rPr>
            </a:br>
            <a:r>
              <a:rPr lang="en-US" sz="6700" b="1" dirty="0">
                <a:latin typeface="+mn-lt"/>
              </a:rPr>
              <a:t>Final Proposal</a:t>
            </a:r>
            <a:br>
              <a:rPr lang="en-US" b="1" dirty="0">
                <a:latin typeface="+mn-lt"/>
              </a:rPr>
            </a:br>
            <a:r>
              <a:rPr lang="en-US" sz="4000" b="1" dirty="0">
                <a:latin typeface="+mn-lt"/>
              </a:rPr>
              <a:t>Including Proposed Milestones</a:t>
            </a:r>
            <a:endParaRPr lang="en-US" sz="4400" b="1" dirty="0">
              <a:latin typeface="+mn-lt"/>
            </a:endParaRPr>
          </a:p>
        </p:txBody>
      </p:sp>
      <p:sp>
        <p:nvSpPr>
          <p:cNvPr id="3" name="Subtitle 2"/>
          <p:cNvSpPr>
            <a:spLocks noGrp="1"/>
          </p:cNvSpPr>
          <p:nvPr>
            <p:ph type="subTitle" idx="1"/>
          </p:nvPr>
        </p:nvSpPr>
        <p:spPr>
          <a:xfrm>
            <a:off x="1524000" y="3794543"/>
            <a:ext cx="9144000" cy="1655762"/>
          </a:xfrm>
        </p:spPr>
        <p:txBody>
          <a:bodyPr>
            <a:noAutofit/>
          </a:bodyPr>
          <a:lstStyle/>
          <a:p>
            <a:endParaRPr lang="en-US" sz="3200" b="1" dirty="0"/>
          </a:p>
          <a:p>
            <a:r>
              <a:rPr lang="en-US" sz="3200" b="1" dirty="0"/>
              <a:t>David Noveck</a:t>
            </a:r>
          </a:p>
          <a:p>
            <a:r>
              <a:rPr lang="en-US" sz="3200" b="1" dirty="0"/>
              <a:t>August 28, 2017</a:t>
            </a:r>
          </a:p>
        </p:txBody>
      </p:sp>
    </p:spTree>
    <p:extLst>
      <p:ext uri="{BB962C8B-B14F-4D97-AF65-F5344CB8AC3E}">
        <p14:creationId xmlns:p14="http://schemas.microsoft.com/office/powerpoint/2010/main" val="2455615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98735-8A86-40DF-904D-41884265240D}"/>
              </a:ext>
            </a:extLst>
          </p:cNvPr>
          <p:cNvSpPr>
            <a:spLocks noGrp="1"/>
          </p:cNvSpPr>
          <p:nvPr>
            <p:ph type="title"/>
          </p:nvPr>
        </p:nvSpPr>
        <p:spPr/>
        <p:txBody>
          <a:bodyPr>
            <a:normAutofit/>
          </a:bodyPr>
          <a:lstStyle/>
          <a:p>
            <a:r>
              <a:rPr lang="en-US" sz="4800" b="1" dirty="0">
                <a:latin typeface="+mn-lt"/>
              </a:rPr>
              <a:t>General Section</a:t>
            </a:r>
          </a:p>
        </p:txBody>
      </p:sp>
      <p:sp>
        <p:nvSpPr>
          <p:cNvPr id="3" name="Content Placeholder 2">
            <a:extLst>
              <a:ext uri="{FF2B5EF4-FFF2-40B4-BE49-F238E27FC236}">
                <a16:creationId xmlns:a16="http://schemas.microsoft.com/office/drawing/2014/main" id="{D7176161-CE42-4E36-A650-E4C84694A3F8}"/>
              </a:ext>
            </a:extLst>
          </p:cNvPr>
          <p:cNvSpPr>
            <a:spLocks noGrp="1"/>
          </p:cNvSpPr>
          <p:nvPr>
            <p:ph idx="1"/>
          </p:nvPr>
        </p:nvSpPr>
        <p:spPr/>
        <p:txBody>
          <a:bodyPr/>
          <a:lstStyle/>
          <a:p>
            <a:r>
              <a:rPr lang="en-US" altLang="en-US" dirty="0">
                <a:solidFill>
                  <a:srgbClr val="222222"/>
                </a:solidFill>
                <a:cs typeface="Arial" panose="020B0604020202020204" pitchFamily="34" charset="0"/>
              </a:rPr>
              <a:t>NFS Version 4 is the IETF standard  for file sharing. </a:t>
            </a:r>
          </a:p>
          <a:p>
            <a:r>
              <a:rPr lang="en-US" altLang="en-US" dirty="0">
                <a:solidFill>
                  <a:srgbClr val="222222"/>
                </a:solidFill>
                <a:cs typeface="Arial" panose="020B0604020202020204" pitchFamily="34" charset="0"/>
              </a:rPr>
              <a:t>To maintain NFS Version 4's utility and currency, the working group is chartered to maintain the existing NFSv4.0, NFSv4.1, and NFSv4.2 protocols and specifications of related ONC components, such as those defining RPC, XDR, and RPCSECGSS. </a:t>
            </a:r>
          </a:p>
          <a:p>
            <a:r>
              <a:rPr lang="en-US" altLang="en-US" dirty="0">
                <a:solidFill>
                  <a:srgbClr val="222222"/>
                </a:solidFill>
                <a:cs typeface="Arial" panose="020B0604020202020204" pitchFamily="34" charset="0"/>
              </a:rPr>
              <a:t>In addition, extensions will be developed, as necessary, to correct problems with the protocols as currently specified, to accommodate needed file system semantics, and to respond to technological developments in the areas of networking and persistent storage/memory.</a:t>
            </a:r>
            <a:endParaRPr lang="en-US" altLang="en-US" sz="2400" dirty="0">
              <a:solidFill>
                <a:srgbClr val="222222"/>
              </a:solidFill>
              <a:cs typeface="Arial" panose="020B0604020202020204" pitchFamily="34" charset="0"/>
            </a:endParaRPr>
          </a:p>
          <a:p>
            <a:endParaRPr lang="en-US" dirty="0"/>
          </a:p>
        </p:txBody>
      </p:sp>
      <p:sp>
        <p:nvSpPr>
          <p:cNvPr id="4" name="Date Placeholder 3">
            <a:extLst>
              <a:ext uri="{FF2B5EF4-FFF2-40B4-BE49-F238E27FC236}">
                <a16:creationId xmlns:a16="http://schemas.microsoft.com/office/drawing/2014/main" id="{43758BC2-5E44-4791-867F-01DE3AFA2CD1}"/>
              </a:ext>
            </a:extLst>
          </p:cNvPr>
          <p:cNvSpPr>
            <a:spLocks noGrp="1"/>
          </p:cNvSpPr>
          <p:nvPr>
            <p:ph type="dt" sz="half" idx="10"/>
          </p:nvPr>
        </p:nvSpPr>
        <p:spPr/>
        <p:txBody>
          <a:bodyPr/>
          <a:lstStyle/>
          <a:p>
            <a:r>
              <a:rPr lang="en-US"/>
              <a:t>8/28/2017</a:t>
            </a:r>
          </a:p>
        </p:txBody>
      </p:sp>
      <p:sp>
        <p:nvSpPr>
          <p:cNvPr id="5" name="Footer Placeholder 4">
            <a:extLst>
              <a:ext uri="{FF2B5EF4-FFF2-40B4-BE49-F238E27FC236}">
                <a16:creationId xmlns:a16="http://schemas.microsoft.com/office/drawing/2014/main" id="{1D83C8A3-2864-43E9-B77E-1026D51CA106}"/>
              </a:ext>
            </a:extLst>
          </p:cNvPr>
          <p:cNvSpPr>
            <a:spLocks noGrp="1"/>
          </p:cNvSpPr>
          <p:nvPr>
            <p:ph type="ftr" sz="quarter" idx="11"/>
          </p:nvPr>
        </p:nvSpPr>
        <p:spPr/>
        <p:txBody>
          <a:bodyPr/>
          <a:lstStyle/>
          <a:p>
            <a:r>
              <a:rPr lang="en-US" dirty="0"/>
              <a:t>nfsv4wg Proposed Charter</a:t>
            </a:r>
          </a:p>
        </p:txBody>
      </p:sp>
      <p:sp>
        <p:nvSpPr>
          <p:cNvPr id="6" name="Slide Number Placeholder 5">
            <a:extLst>
              <a:ext uri="{FF2B5EF4-FFF2-40B4-BE49-F238E27FC236}">
                <a16:creationId xmlns:a16="http://schemas.microsoft.com/office/drawing/2014/main" id="{D620E8C6-BD58-4165-9F3B-A5ED29CF5B51}"/>
              </a:ext>
            </a:extLst>
          </p:cNvPr>
          <p:cNvSpPr>
            <a:spLocks noGrp="1"/>
          </p:cNvSpPr>
          <p:nvPr>
            <p:ph type="sldNum" sz="quarter" idx="12"/>
          </p:nvPr>
        </p:nvSpPr>
        <p:spPr/>
        <p:txBody>
          <a:bodyPr/>
          <a:lstStyle/>
          <a:p>
            <a:fld id="{3EF749EB-2267-4BF4-B792-EEF85FCC7EF9}" type="slidenum">
              <a:rPr lang="en-US" smtClean="0"/>
              <a:t>2</a:t>
            </a:fld>
            <a:endParaRPr lang="en-US"/>
          </a:p>
        </p:txBody>
      </p:sp>
    </p:spTree>
    <p:extLst>
      <p:ext uri="{BB962C8B-B14F-4D97-AF65-F5344CB8AC3E}">
        <p14:creationId xmlns:p14="http://schemas.microsoft.com/office/powerpoint/2010/main" val="3719552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B331E-2EC8-4AA2-A39D-E46EFAD7E1D8}"/>
              </a:ext>
            </a:extLst>
          </p:cNvPr>
          <p:cNvSpPr>
            <a:spLocks noGrp="1"/>
          </p:cNvSpPr>
          <p:nvPr>
            <p:ph type="title"/>
          </p:nvPr>
        </p:nvSpPr>
        <p:spPr/>
        <p:txBody>
          <a:bodyPr/>
          <a:lstStyle/>
          <a:p>
            <a:r>
              <a:rPr lang="en-US" sz="4800" b="1" dirty="0">
                <a:solidFill>
                  <a:prstClr val="black"/>
                </a:solidFill>
                <a:latin typeface="Calibri" panose="020F0502020204030204"/>
              </a:rPr>
              <a:t>Maintenance Section </a:t>
            </a:r>
            <a:br>
              <a:rPr lang="en-US" sz="2800" b="1" dirty="0">
                <a:solidFill>
                  <a:prstClr val="black"/>
                </a:solidFill>
                <a:latin typeface="Calibri" panose="020F0502020204030204"/>
              </a:rPr>
            </a:br>
            <a:r>
              <a:rPr lang="en-US" sz="3200" b="1" dirty="0">
                <a:solidFill>
                  <a:prstClr val="black"/>
                </a:solidFill>
                <a:latin typeface="Calibri" panose="020F0502020204030204"/>
              </a:rPr>
              <a:t>Slide one of two</a:t>
            </a:r>
            <a:endParaRPr lang="en-US" sz="3200" dirty="0"/>
          </a:p>
        </p:txBody>
      </p:sp>
      <p:sp>
        <p:nvSpPr>
          <p:cNvPr id="3" name="Content Placeholder 2">
            <a:extLst>
              <a:ext uri="{FF2B5EF4-FFF2-40B4-BE49-F238E27FC236}">
                <a16:creationId xmlns:a16="http://schemas.microsoft.com/office/drawing/2014/main" id="{D1638F3A-C9CF-46A9-9B6E-BFF50FF8F561}"/>
              </a:ext>
            </a:extLst>
          </p:cNvPr>
          <p:cNvSpPr>
            <a:spLocks noGrp="1"/>
          </p:cNvSpPr>
          <p:nvPr>
            <p:ph idx="1"/>
          </p:nvPr>
        </p:nvSpPr>
        <p:spPr/>
        <p:txBody>
          <a:bodyPr>
            <a:normAutofit fontScale="92500" lnSpcReduction="10000"/>
          </a:bodyPr>
          <a:lstStyle/>
          <a:p>
            <a:pPr eaLnBrk="0" fontAlgn="base" hangingPunct="0">
              <a:lnSpc>
                <a:spcPct val="100000"/>
              </a:lnSpc>
              <a:spcBef>
                <a:spcPct val="0"/>
              </a:spcBef>
              <a:spcAft>
                <a:spcPts val="1200"/>
              </a:spcAft>
            </a:pPr>
            <a:r>
              <a:rPr lang="en-US" altLang="en-US" sz="3000" dirty="0">
                <a:solidFill>
                  <a:srgbClr val="222222"/>
                </a:solidFill>
                <a:cs typeface="Arial" panose="020B0604020202020204" pitchFamily="34" charset="0"/>
              </a:rPr>
              <a:t>The working group has found that, as NFSv4 implementations mature and deployments continue, clarifications and corrections to existing RFCs are needed. </a:t>
            </a:r>
          </a:p>
          <a:p>
            <a:pPr eaLnBrk="0" fontAlgn="base" hangingPunct="0">
              <a:lnSpc>
                <a:spcPct val="100000"/>
              </a:lnSpc>
              <a:spcBef>
                <a:spcPct val="0"/>
              </a:spcBef>
              <a:spcAft>
                <a:spcPts val="1200"/>
              </a:spcAft>
            </a:pPr>
            <a:r>
              <a:rPr lang="en-US" altLang="en-US" sz="3000" dirty="0">
                <a:solidFill>
                  <a:srgbClr val="222222"/>
                </a:solidFill>
                <a:cs typeface="Arial" panose="020B0604020202020204" pitchFamily="34" charset="0"/>
              </a:rPr>
              <a:t>These specification updates help vendors in delivering high-quality and interoperable implementations. </a:t>
            </a:r>
          </a:p>
          <a:p>
            <a:pPr eaLnBrk="0" fontAlgn="base" hangingPunct="0">
              <a:lnSpc>
                <a:spcPct val="100000"/>
              </a:lnSpc>
              <a:spcBef>
                <a:spcPct val="0"/>
              </a:spcBef>
              <a:spcAft>
                <a:spcPts val="1200"/>
              </a:spcAft>
            </a:pPr>
            <a:r>
              <a:rPr lang="en-US" altLang="en-US" sz="3000" dirty="0">
                <a:solidFill>
                  <a:srgbClr val="222222"/>
                </a:solidFill>
                <a:cs typeface="Arial" panose="020B0604020202020204" pitchFamily="34" charset="0"/>
              </a:rPr>
              <a:t>The working group is chartered with the vetting of reported issues and determining correctness of submitted errata. </a:t>
            </a:r>
          </a:p>
          <a:p>
            <a:pPr eaLnBrk="0" fontAlgn="base" hangingPunct="0">
              <a:lnSpc>
                <a:spcPct val="100000"/>
              </a:lnSpc>
              <a:spcBef>
                <a:spcPct val="0"/>
              </a:spcBef>
              <a:spcAft>
                <a:spcPts val="1200"/>
              </a:spcAft>
            </a:pPr>
            <a:r>
              <a:rPr lang="en-US" altLang="en-US" sz="3000" dirty="0">
                <a:solidFill>
                  <a:srgbClr val="222222"/>
                </a:solidFill>
                <a:cs typeface="Arial" panose="020B0604020202020204" pitchFamily="34" charset="0"/>
              </a:rPr>
              <a:t>The working group is also responsible for approving changes to RPC- and NFS-related IANA registries.</a:t>
            </a:r>
          </a:p>
          <a:p>
            <a:endParaRPr lang="en-US" dirty="0"/>
          </a:p>
        </p:txBody>
      </p:sp>
      <p:sp>
        <p:nvSpPr>
          <p:cNvPr id="4" name="Date Placeholder 3">
            <a:extLst>
              <a:ext uri="{FF2B5EF4-FFF2-40B4-BE49-F238E27FC236}">
                <a16:creationId xmlns:a16="http://schemas.microsoft.com/office/drawing/2014/main" id="{D8C4BB67-D2D4-48BD-8113-63FFC3DC3067}"/>
              </a:ext>
            </a:extLst>
          </p:cNvPr>
          <p:cNvSpPr>
            <a:spLocks noGrp="1"/>
          </p:cNvSpPr>
          <p:nvPr>
            <p:ph type="dt" sz="half" idx="10"/>
          </p:nvPr>
        </p:nvSpPr>
        <p:spPr/>
        <p:txBody>
          <a:bodyPr/>
          <a:lstStyle/>
          <a:p>
            <a:r>
              <a:rPr lang="en-US"/>
              <a:t>8/28/2017</a:t>
            </a:r>
          </a:p>
        </p:txBody>
      </p:sp>
      <p:sp>
        <p:nvSpPr>
          <p:cNvPr id="5" name="Footer Placeholder 4">
            <a:extLst>
              <a:ext uri="{FF2B5EF4-FFF2-40B4-BE49-F238E27FC236}">
                <a16:creationId xmlns:a16="http://schemas.microsoft.com/office/drawing/2014/main" id="{9AE7DECD-5C14-4C49-99CC-9CADC3B1477A}"/>
              </a:ext>
            </a:extLst>
          </p:cNvPr>
          <p:cNvSpPr>
            <a:spLocks noGrp="1"/>
          </p:cNvSpPr>
          <p:nvPr>
            <p:ph type="ftr" sz="quarter" idx="11"/>
          </p:nvPr>
        </p:nvSpPr>
        <p:spPr/>
        <p:txBody>
          <a:bodyPr/>
          <a:lstStyle/>
          <a:p>
            <a:r>
              <a:rPr lang="en-US"/>
              <a:t>nfsv4wg Proposed Charter</a:t>
            </a:r>
          </a:p>
        </p:txBody>
      </p:sp>
      <p:sp>
        <p:nvSpPr>
          <p:cNvPr id="6" name="Slide Number Placeholder 5">
            <a:extLst>
              <a:ext uri="{FF2B5EF4-FFF2-40B4-BE49-F238E27FC236}">
                <a16:creationId xmlns:a16="http://schemas.microsoft.com/office/drawing/2014/main" id="{11A4339F-F295-4992-B46F-E9395D580596}"/>
              </a:ext>
            </a:extLst>
          </p:cNvPr>
          <p:cNvSpPr>
            <a:spLocks noGrp="1"/>
          </p:cNvSpPr>
          <p:nvPr>
            <p:ph type="sldNum" sz="quarter" idx="12"/>
          </p:nvPr>
        </p:nvSpPr>
        <p:spPr/>
        <p:txBody>
          <a:bodyPr/>
          <a:lstStyle/>
          <a:p>
            <a:fld id="{3EF749EB-2267-4BF4-B792-EEF85FCC7EF9}" type="slidenum">
              <a:rPr lang="en-US" smtClean="0"/>
              <a:t>3</a:t>
            </a:fld>
            <a:endParaRPr lang="en-US"/>
          </a:p>
        </p:txBody>
      </p:sp>
    </p:spTree>
    <p:extLst>
      <p:ext uri="{BB962C8B-B14F-4D97-AF65-F5344CB8AC3E}">
        <p14:creationId xmlns:p14="http://schemas.microsoft.com/office/powerpoint/2010/main" val="2013991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DB1DE-A564-4B9C-BDDA-B04AD328244C}"/>
              </a:ext>
            </a:extLst>
          </p:cNvPr>
          <p:cNvSpPr>
            <a:spLocks noGrp="1"/>
          </p:cNvSpPr>
          <p:nvPr>
            <p:ph type="title"/>
          </p:nvPr>
        </p:nvSpPr>
        <p:spPr/>
        <p:txBody>
          <a:bodyPr/>
          <a:lstStyle/>
          <a:p>
            <a:r>
              <a:rPr lang="en-US" sz="4800" b="1" dirty="0">
                <a:solidFill>
                  <a:prstClr val="black"/>
                </a:solidFill>
                <a:latin typeface="Calibri" panose="020F0502020204030204"/>
              </a:rPr>
              <a:t>Maintenance Section </a:t>
            </a:r>
            <a:br>
              <a:rPr lang="en-US" sz="2800" b="1" dirty="0">
                <a:solidFill>
                  <a:prstClr val="black"/>
                </a:solidFill>
                <a:latin typeface="Calibri" panose="020F0502020204030204"/>
              </a:rPr>
            </a:br>
            <a:r>
              <a:rPr lang="en-US" sz="3200" b="1" dirty="0">
                <a:solidFill>
                  <a:prstClr val="black"/>
                </a:solidFill>
                <a:latin typeface="Calibri" panose="020F0502020204030204"/>
              </a:rPr>
              <a:t>Slide two of two</a:t>
            </a:r>
            <a:endParaRPr lang="en-US" sz="3200" dirty="0"/>
          </a:p>
        </p:txBody>
      </p:sp>
      <p:sp>
        <p:nvSpPr>
          <p:cNvPr id="3" name="Content Placeholder 2">
            <a:extLst>
              <a:ext uri="{FF2B5EF4-FFF2-40B4-BE49-F238E27FC236}">
                <a16:creationId xmlns:a16="http://schemas.microsoft.com/office/drawing/2014/main" id="{49C2837D-3E74-42CC-AA81-CD7426DA04B4}"/>
              </a:ext>
            </a:extLst>
          </p:cNvPr>
          <p:cNvSpPr>
            <a:spLocks noGrp="1"/>
          </p:cNvSpPr>
          <p:nvPr>
            <p:ph idx="1"/>
          </p:nvPr>
        </p:nvSpPr>
        <p:spPr/>
        <p:txBody>
          <a:bodyPr>
            <a:normAutofit fontScale="92500" lnSpcReduction="10000"/>
          </a:bodyPr>
          <a:lstStyle/>
          <a:p>
            <a:r>
              <a:rPr lang="en-US" altLang="en-US" dirty="0">
                <a:solidFill>
                  <a:srgbClr val="222222"/>
                </a:solidFill>
                <a:latin typeface="Arial" panose="020B0604020202020204" pitchFamily="34" charset="0"/>
                <a:cs typeface="Arial" panose="020B0604020202020204" pitchFamily="34" charset="0"/>
              </a:rPr>
              <a:t>In addition, some areas may need more concentrated work to correct the specifications already published, to deal with unanticipated interactions between features, or to respond to evolving IESG expectations with regard to areas such as security.  </a:t>
            </a:r>
          </a:p>
          <a:p>
            <a:r>
              <a:rPr lang="en-US" altLang="en-US" dirty="0">
                <a:solidFill>
                  <a:srgbClr val="222222"/>
                </a:solidFill>
                <a:latin typeface="Arial" panose="020B0604020202020204" pitchFamily="34" charset="0"/>
                <a:cs typeface="Arial" panose="020B0604020202020204" pitchFamily="34" charset="0"/>
              </a:rPr>
              <a:t>Since necessary changes in such cases are generally not appropriate for the errata system, the working group will assist in publication of RFCs that provide implementation guidance and of RFCs that provide editorial modification or technical updates to original RFCs.  </a:t>
            </a:r>
          </a:p>
          <a:p>
            <a:r>
              <a:rPr lang="en-US" altLang="en-US" dirty="0">
                <a:solidFill>
                  <a:srgbClr val="222222"/>
                </a:solidFill>
                <a:latin typeface="Arial" panose="020B0604020202020204" pitchFamily="34" charset="0"/>
                <a:cs typeface="Arial" panose="020B0604020202020204" pitchFamily="34" charset="0"/>
              </a:rPr>
              <a:t>Since the new NFSv4 versioning framework is in effect, such technical updates to NFSv4 minor versions could include limited XDR changes.</a:t>
            </a:r>
            <a:endParaRPr lang="en-US" altLang="en-US" sz="2400" dirty="0">
              <a:solidFill>
                <a:srgbClr val="222222"/>
              </a:solidFill>
              <a:latin typeface="Arial" panose="020B0604020202020204" pitchFamily="34" charset="0"/>
              <a:cs typeface="Arial" panose="020B0604020202020204" pitchFamily="34" charset="0"/>
            </a:endParaRPr>
          </a:p>
          <a:p>
            <a:endParaRPr lang="en-US" dirty="0"/>
          </a:p>
        </p:txBody>
      </p:sp>
      <p:sp>
        <p:nvSpPr>
          <p:cNvPr id="4" name="Date Placeholder 3">
            <a:extLst>
              <a:ext uri="{FF2B5EF4-FFF2-40B4-BE49-F238E27FC236}">
                <a16:creationId xmlns:a16="http://schemas.microsoft.com/office/drawing/2014/main" id="{15501BD3-D275-4406-91A7-F92BF56BD154}"/>
              </a:ext>
            </a:extLst>
          </p:cNvPr>
          <p:cNvSpPr>
            <a:spLocks noGrp="1"/>
          </p:cNvSpPr>
          <p:nvPr>
            <p:ph type="dt" sz="half" idx="10"/>
          </p:nvPr>
        </p:nvSpPr>
        <p:spPr/>
        <p:txBody>
          <a:bodyPr/>
          <a:lstStyle/>
          <a:p>
            <a:r>
              <a:rPr lang="en-US"/>
              <a:t>8/28/2017</a:t>
            </a:r>
          </a:p>
        </p:txBody>
      </p:sp>
      <p:sp>
        <p:nvSpPr>
          <p:cNvPr id="5" name="Footer Placeholder 4">
            <a:extLst>
              <a:ext uri="{FF2B5EF4-FFF2-40B4-BE49-F238E27FC236}">
                <a16:creationId xmlns:a16="http://schemas.microsoft.com/office/drawing/2014/main" id="{6B604C19-B7B9-4E3E-9507-1C995906239A}"/>
              </a:ext>
            </a:extLst>
          </p:cNvPr>
          <p:cNvSpPr>
            <a:spLocks noGrp="1"/>
          </p:cNvSpPr>
          <p:nvPr>
            <p:ph type="ftr" sz="quarter" idx="11"/>
          </p:nvPr>
        </p:nvSpPr>
        <p:spPr/>
        <p:txBody>
          <a:bodyPr/>
          <a:lstStyle/>
          <a:p>
            <a:r>
              <a:rPr lang="en-US"/>
              <a:t>nfsv4wg Proposed Charter</a:t>
            </a:r>
          </a:p>
        </p:txBody>
      </p:sp>
      <p:sp>
        <p:nvSpPr>
          <p:cNvPr id="6" name="Slide Number Placeholder 5">
            <a:extLst>
              <a:ext uri="{FF2B5EF4-FFF2-40B4-BE49-F238E27FC236}">
                <a16:creationId xmlns:a16="http://schemas.microsoft.com/office/drawing/2014/main" id="{DC42710B-735C-4680-850A-E7AA78540005}"/>
              </a:ext>
            </a:extLst>
          </p:cNvPr>
          <p:cNvSpPr>
            <a:spLocks noGrp="1"/>
          </p:cNvSpPr>
          <p:nvPr>
            <p:ph type="sldNum" sz="quarter" idx="12"/>
          </p:nvPr>
        </p:nvSpPr>
        <p:spPr/>
        <p:txBody>
          <a:bodyPr/>
          <a:lstStyle/>
          <a:p>
            <a:fld id="{3EF749EB-2267-4BF4-B792-EEF85FCC7EF9}" type="slidenum">
              <a:rPr lang="en-US" smtClean="0"/>
              <a:t>4</a:t>
            </a:fld>
            <a:endParaRPr lang="en-US"/>
          </a:p>
        </p:txBody>
      </p:sp>
    </p:spTree>
    <p:extLst>
      <p:ext uri="{BB962C8B-B14F-4D97-AF65-F5344CB8AC3E}">
        <p14:creationId xmlns:p14="http://schemas.microsoft.com/office/powerpoint/2010/main" val="190174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F4E15-5497-471C-9E9F-45BD322D462B}"/>
              </a:ext>
            </a:extLst>
          </p:cNvPr>
          <p:cNvSpPr>
            <a:spLocks noGrp="1"/>
          </p:cNvSpPr>
          <p:nvPr>
            <p:ph type="title"/>
          </p:nvPr>
        </p:nvSpPr>
        <p:spPr/>
        <p:txBody>
          <a:bodyPr/>
          <a:lstStyle/>
          <a:p>
            <a:r>
              <a:rPr lang="en-US" sz="4800" b="1" dirty="0">
                <a:solidFill>
                  <a:prstClr val="black"/>
                </a:solidFill>
                <a:latin typeface="Calibri" panose="020F0502020204030204"/>
              </a:rPr>
              <a:t>Extension Section </a:t>
            </a:r>
            <a:br>
              <a:rPr lang="en-US" sz="2800" b="1" dirty="0">
                <a:solidFill>
                  <a:prstClr val="black"/>
                </a:solidFill>
                <a:latin typeface="Calibri" panose="020F0502020204030204"/>
              </a:rPr>
            </a:br>
            <a:r>
              <a:rPr lang="en-US" sz="3200" b="1" dirty="0">
                <a:solidFill>
                  <a:prstClr val="black"/>
                </a:solidFill>
                <a:latin typeface="Calibri" panose="020F0502020204030204"/>
              </a:rPr>
              <a:t>Slide one of two</a:t>
            </a:r>
            <a:endParaRPr lang="en-US" sz="3200" dirty="0"/>
          </a:p>
        </p:txBody>
      </p:sp>
      <p:sp>
        <p:nvSpPr>
          <p:cNvPr id="3" name="Content Placeholder 2">
            <a:extLst>
              <a:ext uri="{FF2B5EF4-FFF2-40B4-BE49-F238E27FC236}">
                <a16:creationId xmlns:a16="http://schemas.microsoft.com/office/drawing/2014/main" id="{1288AFFB-FC13-4DDD-9E21-E8C00DF2448C}"/>
              </a:ext>
            </a:extLst>
          </p:cNvPr>
          <p:cNvSpPr>
            <a:spLocks noGrp="1"/>
          </p:cNvSpPr>
          <p:nvPr>
            <p:ph idx="1"/>
          </p:nvPr>
        </p:nvSpPr>
        <p:spPr/>
        <p:txBody>
          <a:bodyPr>
            <a:normAutofit lnSpcReduction="10000"/>
          </a:bodyPr>
          <a:lstStyle/>
          <a:p>
            <a:pPr eaLnBrk="0" fontAlgn="base" hangingPunct="0">
              <a:lnSpc>
                <a:spcPct val="100000"/>
              </a:lnSpc>
              <a:spcBef>
                <a:spcPct val="0"/>
              </a:spcBef>
              <a:spcAft>
                <a:spcPct val="0"/>
              </a:spcAft>
            </a:pPr>
            <a:r>
              <a:rPr lang="en-US" altLang="en-US" dirty="0">
                <a:latin typeface="Arial" panose="020B0604020202020204" pitchFamily="34" charset="0"/>
                <a:cs typeface="Arial" panose="020B0604020202020204" pitchFamily="34" charset="0"/>
              </a:rPr>
              <a:t>The NFSv4 protocol is designed to allow extension by the definition of new operations, new attributes, and new </a:t>
            </a:r>
            <a:r>
              <a:rPr lang="en-US" altLang="en-US" dirty="0" err="1">
                <a:latin typeface="Arial" panose="020B0604020202020204" pitchFamily="34" charset="0"/>
                <a:cs typeface="Arial" panose="020B0604020202020204" pitchFamily="34" charset="0"/>
              </a:rPr>
              <a:t>pNFS</a:t>
            </a:r>
            <a:r>
              <a:rPr lang="en-US" altLang="en-US" dirty="0">
                <a:latin typeface="Arial" panose="020B0604020202020204" pitchFamily="34" charset="0"/>
                <a:cs typeface="Arial" panose="020B0604020202020204" pitchFamily="34" charset="0"/>
              </a:rPr>
              <a:t> layout types, as well as the creation of minor versions.  </a:t>
            </a:r>
          </a:p>
          <a:p>
            <a:pPr eaLnBrk="0" fontAlgn="base" hangingPunct="0">
              <a:lnSpc>
                <a:spcPct val="100000"/>
              </a:lnSpc>
              <a:spcBef>
                <a:spcPct val="0"/>
              </a:spcBef>
              <a:spcAft>
                <a:spcPct val="0"/>
              </a:spcAft>
            </a:pPr>
            <a:r>
              <a:rPr lang="en-US" altLang="en-US" dirty="0">
                <a:latin typeface="Arial" panose="020B0604020202020204" pitchFamily="34" charset="0"/>
                <a:cs typeface="Arial" panose="020B0604020202020204" pitchFamily="34" charset="0"/>
              </a:rPr>
              <a:t>Similarly, associated ONC protocol components that have a versioning/extension  framework can be incrementally extended, when necessary.</a:t>
            </a:r>
            <a:endParaRPr lang="en-US" altLang="en-US" sz="2400" dirty="0">
              <a:latin typeface="Arial" panose="020B0604020202020204" pitchFamily="34" charset="0"/>
              <a:cs typeface="Arial" panose="020B0604020202020204" pitchFamily="34" charset="0"/>
            </a:endParaRPr>
          </a:p>
          <a:p>
            <a:pPr eaLnBrk="0" fontAlgn="base" hangingPunct="0">
              <a:lnSpc>
                <a:spcPct val="100000"/>
              </a:lnSpc>
              <a:spcBef>
                <a:spcPct val="0"/>
              </a:spcBef>
              <a:spcAft>
                <a:spcPct val="0"/>
              </a:spcAft>
            </a:pPr>
            <a:r>
              <a:rPr lang="en-US" altLang="en-US" dirty="0">
                <a:solidFill>
                  <a:srgbClr val="222222"/>
                </a:solidFill>
                <a:latin typeface="Arial" panose="020B0604020202020204" pitchFamily="34" charset="0"/>
                <a:cs typeface="Arial" panose="020B0604020202020204" pitchFamily="34" charset="0"/>
              </a:rPr>
              <a:t>The working group will discuss proposals for such extensions and assure they have adequate technical review, including discussion of their interaction with existing features, before adopting them as working group items and helping to draft specification documents. </a:t>
            </a:r>
            <a:endParaRPr lang="en-US" dirty="0"/>
          </a:p>
        </p:txBody>
      </p:sp>
      <p:sp>
        <p:nvSpPr>
          <p:cNvPr id="4" name="Date Placeholder 3">
            <a:extLst>
              <a:ext uri="{FF2B5EF4-FFF2-40B4-BE49-F238E27FC236}">
                <a16:creationId xmlns:a16="http://schemas.microsoft.com/office/drawing/2014/main" id="{8A38B1AE-5F17-4CEE-9C60-860971009B19}"/>
              </a:ext>
            </a:extLst>
          </p:cNvPr>
          <p:cNvSpPr>
            <a:spLocks noGrp="1"/>
          </p:cNvSpPr>
          <p:nvPr>
            <p:ph type="dt" sz="half" idx="10"/>
          </p:nvPr>
        </p:nvSpPr>
        <p:spPr/>
        <p:txBody>
          <a:bodyPr/>
          <a:lstStyle/>
          <a:p>
            <a:r>
              <a:rPr lang="en-US"/>
              <a:t>8/28/2017</a:t>
            </a:r>
          </a:p>
        </p:txBody>
      </p:sp>
      <p:sp>
        <p:nvSpPr>
          <p:cNvPr id="5" name="Footer Placeholder 4">
            <a:extLst>
              <a:ext uri="{FF2B5EF4-FFF2-40B4-BE49-F238E27FC236}">
                <a16:creationId xmlns:a16="http://schemas.microsoft.com/office/drawing/2014/main" id="{3A3B2BFA-0E6C-4B5D-A56D-2FA1211457BD}"/>
              </a:ext>
            </a:extLst>
          </p:cNvPr>
          <p:cNvSpPr>
            <a:spLocks noGrp="1"/>
          </p:cNvSpPr>
          <p:nvPr>
            <p:ph type="ftr" sz="quarter" idx="11"/>
          </p:nvPr>
        </p:nvSpPr>
        <p:spPr/>
        <p:txBody>
          <a:bodyPr/>
          <a:lstStyle/>
          <a:p>
            <a:r>
              <a:rPr lang="en-US"/>
              <a:t>nfsv4wg Proposed Charter</a:t>
            </a:r>
          </a:p>
        </p:txBody>
      </p:sp>
      <p:sp>
        <p:nvSpPr>
          <p:cNvPr id="6" name="Slide Number Placeholder 5">
            <a:extLst>
              <a:ext uri="{FF2B5EF4-FFF2-40B4-BE49-F238E27FC236}">
                <a16:creationId xmlns:a16="http://schemas.microsoft.com/office/drawing/2014/main" id="{067BDFED-9DA4-498A-AB9B-C5CB1A9DAA25}"/>
              </a:ext>
            </a:extLst>
          </p:cNvPr>
          <p:cNvSpPr>
            <a:spLocks noGrp="1"/>
          </p:cNvSpPr>
          <p:nvPr>
            <p:ph type="sldNum" sz="quarter" idx="12"/>
          </p:nvPr>
        </p:nvSpPr>
        <p:spPr/>
        <p:txBody>
          <a:bodyPr/>
          <a:lstStyle/>
          <a:p>
            <a:fld id="{3EF749EB-2267-4BF4-B792-EEF85FCC7EF9}" type="slidenum">
              <a:rPr lang="en-US" smtClean="0"/>
              <a:t>5</a:t>
            </a:fld>
            <a:endParaRPr lang="en-US"/>
          </a:p>
        </p:txBody>
      </p:sp>
    </p:spTree>
    <p:extLst>
      <p:ext uri="{BB962C8B-B14F-4D97-AF65-F5344CB8AC3E}">
        <p14:creationId xmlns:p14="http://schemas.microsoft.com/office/powerpoint/2010/main" val="1914893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88E93-DAE3-4AF9-8FD5-673045176F91}"/>
              </a:ext>
            </a:extLst>
          </p:cNvPr>
          <p:cNvSpPr>
            <a:spLocks noGrp="1"/>
          </p:cNvSpPr>
          <p:nvPr>
            <p:ph type="title"/>
          </p:nvPr>
        </p:nvSpPr>
        <p:spPr/>
        <p:txBody>
          <a:bodyPr/>
          <a:lstStyle/>
          <a:p>
            <a:r>
              <a:rPr lang="en-US" sz="4800" b="1" dirty="0">
                <a:solidFill>
                  <a:prstClr val="black"/>
                </a:solidFill>
                <a:latin typeface="Calibri" panose="020F0502020204030204"/>
              </a:rPr>
              <a:t>Extension Section </a:t>
            </a:r>
            <a:br>
              <a:rPr lang="en-US" sz="2800" b="1" dirty="0">
                <a:solidFill>
                  <a:prstClr val="black"/>
                </a:solidFill>
                <a:latin typeface="Calibri" panose="020F0502020204030204"/>
              </a:rPr>
            </a:br>
            <a:r>
              <a:rPr lang="en-US" sz="3200" b="1" dirty="0">
                <a:solidFill>
                  <a:prstClr val="black"/>
                </a:solidFill>
                <a:latin typeface="Calibri" panose="020F0502020204030204"/>
              </a:rPr>
              <a:t>Slide two of two</a:t>
            </a:r>
            <a:endParaRPr lang="en-US" sz="3200" dirty="0"/>
          </a:p>
        </p:txBody>
      </p:sp>
      <p:sp>
        <p:nvSpPr>
          <p:cNvPr id="3" name="Content Placeholder 2">
            <a:extLst>
              <a:ext uri="{FF2B5EF4-FFF2-40B4-BE49-F238E27FC236}">
                <a16:creationId xmlns:a16="http://schemas.microsoft.com/office/drawing/2014/main" id="{87BDAEB8-280A-46B5-961D-262B62506C76}"/>
              </a:ext>
            </a:extLst>
          </p:cNvPr>
          <p:cNvSpPr>
            <a:spLocks noGrp="1"/>
          </p:cNvSpPr>
          <p:nvPr>
            <p:ph idx="1"/>
          </p:nvPr>
        </p:nvSpPr>
        <p:spPr/>
        <p:txBody>
          <a:bodyPr/>
          <a:lstStyle/>
          <a:p>
            <a:pPr marL="0" indent="0" eaLnBrk="0" fontAlgn="base" hangingPunct="0">
              <a:lnSpc>
                <a:spcPct val="100000"/>
              </a:lnSpc>
              <a:spcBef>
                <a:spcPct val="0"/>
              </a:spcBef>
              <a:spcAft>
                <a:spcPct val="0"/>
              </a:spcAft>
              <a:buNone/>
            </a:pPr>
            <a:r>
              <a:rPr lang="en-US" altLang="en-US" sz="3200" dirty="0">
                <a:solidFill>
                  <a:srgbClr val="222222"/>
                </a:solidFill>
                <a:latin typeface="Arial" panose="020B0604020202020204" pitchFamily="34" charset="0"/>
                <a:cs typeface="Arial" panose="020B0604020202020204" pitchFamily="34" charset="0"/>
              </a:rPr>
              <a:t>Some likely motivations for such extensions would be to:</a:t>
            </a:r>
          </a:p>
          <a:p>
            <a:pPr lvl="1" eaLnBrk="0" fontAlgn="base" hangingPunct="0">
              <a:lnSpc>
                <a:spcPct val="100000"/>
              </a:lnSpc>
              <a:spcBef>
                <a:spcPct val="0"/>
              </a:spcBef>
              <a:spcAft>
                <a:spcPct val="0"/>
              </a:spcAft>
            </a:pPr>
            <a:r>
              <a:rPr lang="en-US" altLang="en-US" sz="2800" dirty="0">
                <a:latin typeface="Arial" panose="020B0604020202020204" pitchFamily="34" charset="0"/>
                <a:cs typeface="Arial" panose="020B0604020202020204" pitchFamily="34" charset="0"/>
              </a:rPr>
              <a:t>Maximize NFS performance on advanced network fabrics.</a:t>
            </a:r>
          </a:p>
          <a:p>
            <a:pPr lvl="1" eaLnBrk="0" fontAlgn="base" hangingPunct="0">
              <a:lnSpc>
                <a:spcPct val="100000"/>
              </a:lnSpc>
              <a:spcBef>
                <a:spcPct val="0"/>
              </a:spcBef>
              <a:spcAft>
                <a:spcPct val="0"/>
              </a:spcAft>
            </a:pPr>
            <a:r>
              <a:rPr lang="en-US" altLang="en-US" sz="2800" dirty="0">
                <a:latin typeface="Arial" panose="020B0604020202020204" pitchFamily="34" charset="0"/>
                <a:cs typeface="Arial" panose="020B0604020202020204" pitchFamily="34" charset="0"/>
              </a:rPr>
              <a:t>Accommodate new storage technologies.</a:t>
            </a:r>
          </a:p>
          <a:p>
            <a:pPr lvl="1" eaLnBrk="0" fontAlgn="base" hangingPunct="0">
              <a:lnSpc>
                <a:spcPct val="100000"/>
              </a:lnSpc>
              <a:spcBef>
                <a:spcPct val="0"/>
              </a:spcBef>
              <a:spcAft>
                <a:spcPct val="0"/>
              </a:spcAft>
            </a:pPr>
            <a:r>
              <a:rPr lang="en-US" altLang="en-US" sz="2800" dirty="0">
                <a:latin typeface="Arial" panose="020B0604020202020204" pitchFamily="34" charset="0"/>
                <a:cs typeface="Arial" panose="020B0604020202020204" pitchFamily="34" charset="0"/>
              </a:rPr>
              <a:t>Provide facilities useful in management of NFS-accessed storage in large-scale virtualization environments.</a:t>
            </a:r>
          </a:p>
          <a:p>
            <a:pPr lvl="1" eaLnBrk="0" fontAlgn="base" hangingPunct="0">
              <a:lnSpc>
                <a:spcPct val="100000"/>
              </a:lnSpc>
              <a:spcBef>
                <a:spcPct val="0"/>
              </a:spcBef>
              <a:spcAft>
                <a:spcPct val="0"/>
              </a:spcAft>
            </a:pPr>
            <a:r>
              <a:rPr lang="en-US" altLang="en-US" sz="2800" dirty="0">
                <a:latin typeface="Arial" panose="020B0604020202020204" pitchFamily="34" charset="0"/>
                <a:cs typeface="Arial" panose="020B0604020202020204" pitchFamily="34" charset="0"/>
              </a:rPr>
              <a:t>Provide more effective NFS response </a:t>
            </a:r>
            <a:r>
              <a:rPr lang="en-US" altLang="en-US" sz="2800" dirty="0">
                <a:solidFill>
                  <a:srgbClr val="222222"/>
                </a:solidFill>
                <a:latin typeface="Arial" panose="020B0604020202020204" pitchFamily="34" charset="0"/>
                <a:cs typeface="Arial" panose="020B0604020202020204" pitchFamily="34" charset="0"/>
              </a:rPr>
              <a:t>to security challenges.</a:t>
            </a:r>
          </a:p>
        </p:txBody>
      </p:sp>
      <p:sp>
        <p:nvSpPr>
          <p:cNvPr id="4" name="Date Placeholder 3">
            <a:extLst>
              <a:ext uri="{FF2B5EF4-FFF2-40B4-BE49-F238E27FC236}">
                <a16:creationId xmlns:a16="http://schemas.microsoft.com/office/drawing/2014/main" id="{3AF8C2A3-9074-41FD-8C76-B019A5191A2E}"/>
              </a:ext>
            </a:extLst>
          </p:cNvPr>
          <p:cNvSpPr>
            <a:spLocks noGrp="1"/>
          </p:cNvSpPr>
          <p:nvPr>
            <p:ph type="dt" sz="half" idx="10"/>
          </p:nvPr>
        </p:nvSpPr>
        <p:spPr/>
        <p:txBody>
          <a:bodyPr/>
          <a:lstStyle/>
          <a:p>
            <a:r>
              <a:rPr lang="en-US"/>
              <a:t>8/28/2017</a:t>
            </a:r>
          </a:p>
        </p:txBody>
      </p:sp>
      <p:sp>
        <p:nvSpPr>
          <p:cNvPr id="5" name="Footer Placeholder 4">
            <a:extLst>
              <a:ext uri="{FF2B5EF4-FFF2-40B4-BE49-F238E27FC236}">
                <a16:creationId xmlns:a16="http://schemas.microsoft.com/office/drawing/2014/main" id="{6C836771-DB25-41CB-90BA-7F19C9ED3CFE}"/>
              </a:ext>
            </a:extLst>
          </p:cNvPr>
          <p:cNvSpPr>
            <a:spLocks noGrp="1"/>
          </p:cNvSpPr>
          <p:nvPr>
            <p:ph type="ftr" sz="quarter" idx="11"/>
          </p:nvPr>
        </p:nvSpPr>
        <p:spPr/>
        <p:txBody>
          <a:bodyPr/>
          <a:lstStyle/>
          <a:p>
            <a:r>
              <a:rPr lang="en-US"/>
              <a:t>nfsv4wg Proposed Charter</a:t>
            </a:r>
          </a:p>
        </p:txBody>
      </p:sp>
      <p:sp>
        <p:nvSpPr>
          <p:cNvPr id="6" name="Slide Number Placeholder 5">
            <a:extLst>
              <a:ext uri="{FF2B5EF4-FFF2-40B4-BE49-F238E27FC236}">
                <a16:creationId xmlns:a16="http://schemas.microsoft.com/office/drawing/2014/main" id="{246122BA-FBB6-4EE3-97D0-F2D8A4D9FF60}"/>
              </a:ext>
            </a:extLst>
          </p:cNvPr>
          <p:cNvSpPr>
            <a:spLocks noGrp="1"/>
          </p:cNvSpPr>
          <p:nvPr>
            <p:ph type="sldNum" sz="quarter" idx="12"/>
          </p:nvPr>
        </p:nvSpPr>
        <p:spPr/>
        <p:txBody>
          <a:bodyPr/>
          <a:lstStyle/>
          <a:p>
            <a:fld id="{3EF749EB-2267-4BF4-B792-EEF85FCC7EF9}" type="slidenum">
              <a:rPr lang="en-US" smtClean="0"/>
              <a:t>6</a:t>
            </a:fld>
            <a:endParaRPr lang="en-US"/>
          </a:p>
        </p:txBody>
      </p:sp>
    </p:spTree>
    <p:extLst>
      <p:ext uri="{BB962C8B-B14F-4D97-AF65-F5344CB8AC3E}">
        <p14:creationId xmlns:p14="http://schemas.microsoft.com/office/powerpoint/2010/main" val="3275085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C318A-5B6D-44ED-B44B-17A479A0C763}"/>
              </a:ext>
            </a:extLst>
          </p:cNvPr>
          <p:cNvSpPr>
            <a:spLocks noGrp="1"/>
          </p:cNvSpPr>
          <p:nvPr>
            <p:ph type="title"/>
          </p:nvPr>
        </p:nvSpPr>
        <p:spPr/>
        <p:txBody>
          <a:bodyPr/>
          <a:lstStyle/>
          <a:p>
            <a:r>
              <a:rPr lang="en-US" sz="5400" b="1" dirty="0">
                <a:solidFill>
                  <a:prstClr val="black"/>
                </a:solidFill>
                <a:latin typeface="Calibri" panose="020F0502020204030204"/>
              </a:rPr>
              <a:t>Proposed Milestones</a:t>
            </a:r>
            <a:br>
              <a:rPr lang="en-US" sz="5400" b="1" dirty="0">
                <a:solidFill>
                  <a:prstClr val="black"/>
                </a:solidFill>
                <a:latin typeface="Calibri" panose="020F0502020204030204"/>
              </a:rPr>
            </a:br>
            <a:r>
              <a:rPr lang="en-US" sz="3200" b="1" dirty="0">
                <a:solidFill>
                  <a:prstClr val="black"/>
                </a:solidFill>
                <a:latin typeface="Calibri" panose="020F0502020204030204"/>
              </a:rPr>
              <a:t>Introductory Material</a:t>
            </a:r>
            <a:endParaRPr lang="en-US" dirty="0"/>
          </a:p>
        </p:txBody>
      </p:sp>
      <p:sp>
        <p:nvSpPr>
          <p:cNvPr id="3" name="Content Placeholder 2">
            <a:extLst>
              <a:ext uri="{FF2B5EF4-FFF2-40B4-BE49-F238E27FC236}">
                <a16:creationId xmlns:a16="http://schemas.microsoft.com/office/drawing/2014/main" id="{439128A1-32E2-4C0A-977A-788AAC79D639}"/>
              </a:ext>
            </a:extLst>
          </p:cNvPr>
          <p:cNvSpPr>
            <a:spLocks noGrp="1"/>
          </p:cNvSpPr>
          <p:nvPr>
            <p:ph idx="1"/>
          </p:nvPr>
        </p:nvSpPr>
        <p:spPr/>
        <p:txBody>
          <a:bodyPr/>
          <a:lstStyle/>
          <a:p>
            <a:pPr lvl="0">
              <a:lnSpc>
                <a:spcPct val="100000"/>
              </a:lnSpc>
            </a:pPr>
            <a:r>
              <a:rPr lang="en-US" altLang="en-US" sz="2400" dirty="0">
                <a:solidFill>
                  <a:prstClr val="black"/>
                </a:solidFill>
                <a:cs typeface="Arial" panose="020B0604020202020204" pitchFamily="34" charset="0"/>
              </a:rPr>
              <a:t>Because the previous charter was at variance with the work the group was actually doing, the list of pending milestones that can determined now is somewhat  limited.  </a:t>
            </a:r>
          </a:p>
          <a:p>
            <a:pPr lvl="0">
              <a:lnSpc>
                <a:spcPct val="100000"/>
              </a:lnSpc>
            </a:pPr>
            <a:r>
              <a:rPr lang="en-US" altLang="en-US" sz="2400" dirty="0">
                <a:solidFill>
                  <a:prstClr val="black"/>
                </a:solidFill>
                <a:cs typeface="Arial" panose="020B0604020202020204" pitchFamily="34" charset="0"/>
              </a:rPr>
              <a:t>To accommodate this situation and in light of the fact that maintenance activities are inherently unpredictable, new milestones that fall within the scope specified within the charter can be added to those below after working group </a:t>
            </a:r>
            <a:r>
              <a:rPr lang="en-US" altLang="en-US" sz="2400">
                <a:solidFill>
                  <a:prstClr val="black"/>
                </a:solidFill>
                <a:cs typeface="Arial" panose="020B0604020202020204" pitchFamily="34" charset="0"/>
              </a:rPr>
              <a:t>consensus upon </a:t>
            </a:r>
            <a:r>
              <a:rPr lang="en-US" altLang="en-US" sz="2400" dirty="0">
                <a:solidFill>
                  <a:prstClr val="black"/>
                </a:solidFill>
                <a:cs typeface="Arial" panose="020B0604020202020204" pitchFamily="34" charset="0"/>
              </a:rPr>
              <a:t>acceptance and approval by the responsible Area Director.</a:t>
            </a:r>
            <a:br>
              <a:rPr lang="en-US" altLang="en-US" sz="2400" dirty="0">
                <a:solidFill>
                  <a:prstClr val="black"/>
                </a:solidFill>
                <a:cs typeface="Arial" panose="020B0604020202020204" pitchFamily="34" charset="0"/>
              </a:rPr>
            </a:br>
            <a:endParaRPr lang="en-US" altLang="en-US" sz="2400" dirty="0">
              <a:solidFill>
                <a:prstClr val="black"/>
              </a:solidFill>
              <a:cs typeface="Arial" panose="020B0604020202020204" pitchFamily="34" charset="0"/>
            </a:endParaRPr>
          </a:p>
        </p:txBody>
      </p:sp>
      <p:sp>
        <p:nvSpPr>
          <p:cNvPr id="4" name="Date Placeholder 3">
            <a:extLst>
              <a:ext uri="{FF2B5EF4-FFF2-40B4-BE49-F238E27FC236}">
                <a16:creationId xmlns:a16="http://schemas.microsoft.com/office/drawing/2014/main" id="{922E9831-1D3A-487E-A723-53662C6698FF}"/>
              </a:ext>
            </a:extLst>
          </p:cNvPr>
          <p:cNvSpPr>
            <a:spLocks noGrp="1"/>
          </p:cNvSpPr>
          <p:nvPr>
            <p:ph type="dt" sz="half" idx="10"/>
          </p:nvPr>
        </p:nvSpPr>
        <p:spPr/>
        <p:txBody>
          <a:bodyPr/>
          <a:lstStyle/>
          <a:p>
            <a:r>
              <a:rPr lang="en-US"/>
              <a:t>8/28/2017</a:t>
            </a:r>
          </a:p>
        </p:txBody>
      </p:sp>
      <p:sp>
        <p:nvSpPr>
          <p:cNvPr id="5" name="Footer Placeholder 4">
            <a:extLst>
              <a:ext uri="{FF2B5EF4-FFF2-40B4-BE49-F238E27FC236}">
                <a16:creationId xmlns:a16="http://schemas.microsoft.com/office/drawing/2014/main" id="{F914F870-1587-42B9-AA8D-33F963B1A27D}"/>
              </a:ext>
            </a:extLst>
          </p:cNvPr>
          <p:cNvSpPr>
            <a:spLocks noGrp="1"/>
          </p:cNvSpPr>
          <p:nvPr>
            <p:ph type="ftr" sz="quarter" idx="11"/>
          </p:nvPr>
        </p:nvSpPr>
        <p:spPr/>
        <p:txBody>
          <a:bodyPr/>
          <a:lstStyle/>
          <a:p>
            <a:r>
              <a:rPr lang="en-US"/>
              <a:t>nfsv4wg Proposed Charter</a:t>
            </a:r>
          </a:p>
        </p:txBody>
      </p:sp>
      <p:sp>
        <p:nvSpPr>
          <p:cNvPr id="6" name="Slide Number Placeholder 5">
            <a:extLst>
              <a:ext uri="{FF2B5EF4-FFF2-40B4-BE49-F238E27FC236}">
                <a16:creationId xmlns:a16="http://schemas.microsoft.com/office/drawing/2014/main" id="{7F513C2B-1C79-4384-8B8A-4CC5E6F106FA}"/>
              </a:ext>
            </a:extLst>
          </p:cNvPr>
          <p:cNvSpPr>
            <a:spLocks noGrp="1"/>
          </p:cNvSpPr>
          <p:nvPr>
            <p:ph type="sldNum" sz="quarter" idx="12"/>
          </p:nvPr>
        </p:nvSpPr>
        <p:spPr/>
        <p:txBody>
          <a:bodyPr/>
          <a:lstStyle/>
          <a:p>
            <a:fld id="{3EF749EB-2267-4BF4-B792-EEF85FCC7EF9}" type="slidenum">
              <a:rPr lang="en-US" smtClean="0"/>
              <a:t>7</a:t>
            </a:fld>
            <a:endParaRPr lang="en-US"/>
          </a:p>
        </p:txBody>
      </p:sp>
    </p:spTree>
    <p:extLst>
      <p:ext uri="{BB962C8B-B14F-4D97-AF65-F5344CB8AC3E}">
        <p14:creationId xmlns:p14="http://schemas.microsoft.com/office/powerpoint/2010/main" val="4293139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C4130-289F-46F3-9D3B-42F4B62CE2D2}"/>
              </a:ext>
            </a:extLst>
          </p:cNvPr>
          <p:cNvSpPr>
            <a:spLocks noGrp="1"/>
          </p:cNvSpPr>
          <p:nvPr>
            <p:ph type="title"/>
          </p:nvPr>
        </p:nvSpPr>
        <p:spPr/>
        <p:txBody>
          <a:bodyPr/>
          <a:lstStyle/>
          <a:p>
            <a:r>
              <a:rPr lang="en-US" sz="4900" b="1" dirty="0">
                <a:solidFill>
                  <a:prstClr val="black"/>
                </a:solidFill>
                <a:latin typeface="Calibri" panose="020F0502020204030204"/>
              </a:rPr>
              <a:t>Milestone Proposal</a:t>
            </a:r>
            <a:br>
              <a:rPr lang="en-US" sz="4900" b="1" dirty="0">
                <a:solidFill>
                  <a:prstClr val="black"/>
                </a:solidFill>
                <a:latin typeface="Calibri" panose="020F0502020204030204"/>
              </a:rPr>
            </a:br>
            <a:r>
              <a:rPr lang="en-US" sz="3200" b="1" dirty="0">
                <a:solidFill>
                  <a:prstClr val="black"/>
                </a:solidFill>
                <a:latin typeface="Calibri" panose="020F0502020204030204"/>
              </a:rPr>
              <a:t>Milestone List</a:t>
            </a:r>
            <a:endParaRPr lang="en-US" dirty="0"/>
          </a:p>
        </p:txBody>
      </p:sp>
      <p:graphicFrame>
        <p:nvGraphicFramePr>
          <p:cNvPr id="7" name="Content Placeholder 6">
            <a:extLst>
              <a:ext uri="{FF2B5EF4-FFF2-40B4-BE49-F238E27FC236}">
                <a16:creationId xmlns:a16="http://schemas.microsoft.com/office/drawing/2014/main" id="{950EC0A4-CC37-4F13-9363-E59D9BD28992}"/>
              </a:ext>
            </a:extLst>
          </p:cNvPr>
          <p:cNvGraphicFramePr>
            <a:graphicFrameLocks noGrp="1"/>
          </p:cNvGraphicFramePr>
          <p:nvPr>
            <p:ph idx="1"/>
          </p:nvPr>
        </p:nvGraphicFramePr>
        <p:xfrm>
          <a:off x="838200" y="1825625"/>
          <a:ext cx="10512926" cy="4114800"/>
        </p:xfrm>
        <a:graphic>
          <a:graphicData uri="http://schemas.openxmlformats.org/drawingml/2006/table">
            <a:tbl>
              <a:tblPr firstRow="1" bandRow="1">
                <a:tableStyleId>{5C22544A-7EE6-4342-B048-85BDC9FD1C3A}</a:tableStyleId>
              </a:tblPr>
              <a:tblGrid>
                <a:gridCol w="1348873">
                  <a:extLst>
                    <a:ext uri="{9D8B030D-6E8A-4147-A177-3AD203B41FA5}">
                      <a16:colId xmlns:a16="http://schemas.microsoft.com/office/drawing/2014/main" val="217352178"/>
                    </a:ext>
                  </a:extLst>
                </a:gridCol>
                <a:gridCol w="9164053">
                  <a:extLst>
                    <a:ext uri="{9D8B030D-6E8A-4147-A177-3AD203B41FA5}">
                      <a16:colId xmlns:a16="http://schemas.microsoft.com/office/drawing/2014/main" val="3024281363"/>
                    </a:ext>
                  </a:extLst>
                </a:gridCol>
              </a:tblGrid>
              <a:tr h="370840">
                <a:tc>
                  <a:txBody>
                    <a:bodyPr/>
                    <a:lstStyle/>
                    <a:p>
                      <a:r>
                        <a:rPr lang="en-US" sz="2400" dirty="0">
                          <a:solidFill>
                            <a:schemeClr val="tx1"/>
                          </a:solidFill>
                        </a:rPr>
                        <a:t>Date</a:t>
                      </a:r>
                    </a:p>
                  </a:txBody>
                  <a:tcP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mn-lt"/>
                          <a:ea typeface="+mn-ea"/>
                          <a:cs typeface="Arial" panose="020B0604020202020204" pitchFamily="34" charset="0"/>
                        </a:rPr>
                        <a:t>Milestone</a:t>
                      </a:r>
                      <a:endParaRPr kumimoji="0" lang="en-US" altLang="en-US" sz="2400" b="0" i="0" u="none" strike="noStrike" kern="1200" cap="none" spc="0" normalizeH="0" baseline="0" noProof="0" dirty="0">
                        <a:ln>
                          <a:noFill/>
                        </a:ln>
                        <a:solidFill>
                          <a:prstClr val="black"/>
                        </a:solidFill>
                        <a:effectLst/>
                        <a:uLnTx/>
                        <a:uFillTx/>
                        <a:latin typeface="+mn-lt"/>
                        <a:ea typeface="+mn-ea"/>
                        <a:cs typeface="+mn-cs"/>
                      </a:endParaRPr>
                    </a:p>
                  </a:txBody>
                  <a:tcP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6109265"/>
                  </a:ext>
                </a:extLst>
              </a:tr>
              <a:tr h="370840">
                <a:tc>
                  <a:txBody>
                    <a:bodyPr/>
                    <a:lstStyle/>
                    <a:p>
                      <a:r>
                        <a:rPr lang="en-US" sz="2400" dirty="0">
                          <a:solidFill>
                            <a:schemeClr val="tx1"/>
                          </a:solidFill>
                        </a:rPr>
                        <a:t>3/2018</a:t>
                      </a:r>
                    </a:p>
                  </a:txBody>
                  <a:tcP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mn-lt"/>
                          <a:ea typeface="+mn-ea"/>
                          <a:cs typeface="+mn-cs"/>
                        </a:rPr>
                        <a:t>WGLC for description of use of NVMe in accessing a </a:t>
                      </a:r>
                      <a:r>
                        <a:rPr kumimoji="0" lang="en-US" sz="2400" b="0" i="0" u="none" strike="noStrike" kern="1200" cap="none" spc="0" normalizeH="0" baseline="0" noProof="0" dirty="0" err="1">
                          <a:ln>
                            <a:noFill/>
                          </a:ln>
                          <a:solidFill>
                            <a:prstClr val="black"/>
                          </a:solidFill>
                          <a:effectLst/>
                          <a:uLnTx/>
                          <a:uFillTx/>
                          <a:latin typeface="+mn-lt"/>
                          <a:ea typeface="+mn-ea"/>
                          <a:cs typeface="+mn-cs"/>
                        </a:rPr>
                        <a:t>pNFS</a:t>
                      </a:r>
                      <a:r>
                        <a:rPr kumimoji="0" lang="en-US" sz="2400" b="0" i="0" u="none" strike="noStrike" kern="1200" cap="none" spc="0" normalizeH="0" baseline="0" noProof="0" dirty="0">
                          <a:ln>
                            <a:noFill/>
                          </a:ln>
                          <a:solidFill>
                            <a:prstClr val="black"/>
                          </a:solidFill>
                          <a:effectLst/>
                          <a:uLnTx/>
                          <a:uFillTx/>
                          <a:latin typeface="+mn-lt"/>
                          <a:ea typeface="+mn-ea"/>
                          <a:cs typeface="+mn-cs"/>
                        </a:rPr>
                        <a:t> SCSI Layout</a:t>
                      </a:r>
                    </a:p>
                  </a:txBody>
                  <a:tcP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78053105"/>
                  </a:ext>
                </a:extLst>
              </a:tr>
              <a:tr h="370840">
                <a:tc>
                  <a:txBody>
                    <a:bodyPr/>
                    <a:lstStyle/>
                    <a:p>
                      <a:r>
                        <a:rPr lang="en-US" sz="2400" dirty="0">
                          <a:solidFill>
                            <a:schemeClr val="tx1"/>
                          </a:solidFill>
                        </a:rPr>
                        <a:t>6/2018</a:t>
                      </a:r>
                    </a:p>
                  </a:txBody>
                  <a:tcP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mn-lt"/>
                          <a:ea typeface="+mn-ea"/>
                          <a:cs typeface="Arial" panose="020B0604020202020204" pitchFamily="34" charset="0"/>
                        </a:rPr>
                        <a:t>WGLC for draft-ietf-nfsv4-migration-issues (Informational)</a:t>
                      </a:r>
                    </a:p>
                  </a:txBody>
                  <a:tcPr>
                    <a:noFill/>
                  </a:tcPr>
                </a:tc>
                <a:extLst>
                  <a:ext uri="{0D108BD9-81ED-4DB2-BD59-A6C34878D82A}">
                    <a16:rowId xmlns:a16="http://schemas.microsoft.com/office/drawing/2014/main" val="1786628533"/>
                  </a:ext>
                </a:extLst>
              </a:tr>
              <a:tr h="370840">
                <a:tc>
                  <a:txBody>
                    <a:bodyPr/>
                    <a:lstStyle/>
                    <a:p>
                      <a:r>
                        <a:rPr lang="en-US" sz="2400" dirty="0">
                          <a:solidFill>
                            <a:schemeClr val="tx1"/>
                          </a:solidFill>
                        </a:rPr>
                        <a:t>8/2018</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mn-lt"/>
                          <a:ea typeface="+mn-ea"/>
                          <a:cs typeface="Arial" panose="020B0604020202020204" pitchFamily="34" charset="0"/>
                        </a:rPr>
                        <a:t>WGLC for document describing NFSv4.0 trunking discovery</a:t>
                      </a: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txBody>
                  <a:tcPr>
                    <a:noFill/>
                  </a:tcPr>
                </a:tc>
                <a:extLst>
                  <a:ext uri="{0D108BD9-81ED-4DB2-BD59-A6C34878D82A}">
                    <a16:rowId xmlns:a16="http://schemas.microsoft.com/office/drawing/2014/main" val="3989151173"/>
                  </a:ext>
                </a:extLst>
              </a:tr>
              <a:tr h="370840">
                <a:tc>
                  <a:txBody>
                    <a:bodyPr/>
                    <a:lstStyle/>
                    <a:p>
                      <a:r>
                        <a:rPr lang="en-US" sz="2400" dirty="0">
                          <a:solidFill>
                            <a:schemeClr val="tx1"/>
                          </a:solidFill>
                        </a:rPr>
                        <a:t>10/2018</a:t>
                      </a:r>
                    </a:p>
                  </a:txBody>
                  <a:tcPr>
                    <a:noFill/>
                  </a:tcPr>
                </a:tc>
                <a:tc>
                  <a:txBody>
                    <a:body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altLang="en-US" sz="2400" b="0" i="0" u="none" strike="noStrike" kern="1200" cap="none" spc="0" normalizeH="0" baseline="0" noProof="0" dirty="0">
                          <a:ln>
                            <a:noFill/>
                          </a:ln>
                          <a:solidFill>
                            <a:prstClr val="black"/>
                          </a:solidFill>
                          <a:effectLst/>
                          <a:uLnTx/>
                          <a:uFillTx/>
                          <a:latin typeface="+mn-lt"/>
                          <a:ea typeface="+mn-ea"/>
                          <a:cs typeface="Arial" panose="020B0604020202020204" pitchFamily="34" charset="0"/>
                        </a:rPr>
                        <a:t>WGLC for document describing NFSv4.1 </a:t>
                      </a:r>
                      <a:r>
                        <a:rPr kumimoji="0" lang="en-US" altLang="en-US" sz="2400" b="0" i="0" u="none" strike="noStrike" kern="1200" cap="none" spc="0" normalizeH="0" baseline="0" noProof="0" dirty="0" err="1">
                          <a:ln>
                            <a:noFill/>
                          </a:ln>
                          <a:solidFill>
                            <a:prstClr val="black"/>
                          </a:solidFill>
                          <a:effectLst/>
                          <a:uLnTx/>
                          <a:uFillTx/>
                          <a:latin typeface="+mn-lt"/>
                          <a:ea typeface="+mn-ea"/>
                          <a:cs typeface="Arial" panose="020B0604020202020204" pitchFamily="34" charset="0"/>
                        </a:rPr>
                        <a:t>trunking</a:t>
                      </a:r>
                      <a:r>
                        <a:rPr kumimoji="0" lang="en-US" altLang="en-US" sz="2400" b="0" i="0" u="none" strike="noStrike" kern="1200" cap="none" spc="0" normalizeH="0" baseline="0" noProof="0" dirty="0">
                          <a:ln>
                            <a:noFill/>
                          </a:ln>
                          <a:solidFill>
                            <a:prstClr val="black"/>
                          </a:solidFill>
                          <a:effectLst/>
                          <a:uLnTx/>
                          <a:uFillTx/>
                          <a:latin typeface="+mn-lt"/>
                          <a:ea typeface="+mn-ea"/>
                          <a:cs typeface="Arial" panose="020B0604020202020204" pitchFamily="34" charset="0"/>
                        </a:rPr>
                        <a:t> discovery</a:t>
                      </a:r>
                    </a:p>
                  </a:txBody>
                  <a:tcPr>
                    <a:noFill/>
                  </a:tcPr>
                </a:tc>
                <a:extLst>
                  <a:ext uri="{0D108BD9-81ED-4DB2-BD59-A6C34878D82A}">
                    <a16:rowId xmlns:a16="http://schemas.microsoft.com/office/drawing/2014/main" val="644040889"/>
                  </a:ext>
                </a:extLst>
              </a:tr>
              <a:tr h="370840">
                <a:tc>
                  <a:txBody>
                    <a:bodyPr/>
                    <a:lstStyle/>
                    <a:p>
                      <a:r>
                        <a:rPr lang="en-US" sz="2400" dirty="0"/>
                        <a:t>10/2018</a:t>
                      </a:r>
                    </a:p>
                  </a:txBody>
                  <a:tcP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0" i="0" u="none" strike="noStrike" kern="1200" cap="none" spc="0" normalizeH="0" baseline="0" noProof="0" dirty="0">
                          <a:ln>
                            <a:noFill/>
                          </a:ln>
                          <a:solidFill>
                            <a:prstClr val="black"/>
                          </a:solidFill>
                          <a:effectLst/>
                          <a:uLnTx/>
                          <a:uFillTx/>
                          <a:latin typeface="+mn-lt"/>
                          <a:ea typeface="+mn-ea"/>
                          <a:cs typeface="Arial" panose="020B0604020202020204" pitchFamily="34" charset="0"/>
                        </a:rPr>
                        <a:t>WGLC for document describing Transparent State Migration in NFSv4.1</a:t>
                      </a:r>
                      <a:endParaRPr kumimoji="0" lang="en-US" sz="2400" b="0" i="0" u="none" strike="noStrike" kern="1200" cap="none" spc="0" normalizeH="0" baseline="0" noProof="0" dirty="0">
                        <a:ln>
                          <a:noFill/>
                        </a:ln>
                        <a:solidFill>
                          <a:prstClr val="black"/>
                        </a:solidFill>
                        <a:effectLst/>
                        <a:uLnTx/>
                        <a:uFillTx/>
                        <a:latin typeface="+mn-lt"/>
                        <a:ea typeface="+mn-ea"/>
                        <a:cs typeface="+mn-cs"/>
                      </a:endParaRPr>
                    </a:p>
                  </a:txBody>
                  <a:tcP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8041638"/>
                  </a:ext>
                </a:extLst>
              </a:tr>
              <a:tr h="370840">
                <a:tc>
                  <a:txBody>
                    <a:bodyPr/>
                    <a:lstStyle/>
                    <a:p>
                      <a:r>
                        <a:rPr lang="en-US" sz="2400" dirty="0"/>
                        <a:t>1Q2019</a:t>
                      </a: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mn-lt"/>
                          <a:ea typeface="+mn-ea"/>
                          <a:cs typeface="+mn-cs"/>
                        </a:rPr>
                        <a:t>WGLC for description of CM private data convention (Informational)</a:t>
                      </a: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960808319"/>
                  </a:ext>
                </a:extLst>
              </a:tr>
              <a:tr h="370840">
                <a:tc>
                  <a:txBody>
                    <a:bodyPr/>
                    <a:lstStyle/>
                    <a:p>
                      <a:r>
                        <a:rPr lang="en-US" sz="2400" dirty="0"/>
                        <a:t>1Q2019</a:t>
                      </a:r>
                    </a:p>
                  </a:txBody>
                  <a:tcPr>
                    <a:lnT w="12700" cap="flat" cmpd="sng" algn="ctr">
                      <a:no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mn-lt"/>
                          <a:ea typeface="+mn-ea"/>
                          <a:cs typeface="+mn-cs"/>
                        </a:rPr>
                        <a:t>WGLC for </a:t>
                      </a:r>
                      <a:r>
                        <a:rPr kumimoji="0" lang="en-US" sz="2400" b="0" i="0" u="none" strike="noStrike" kern="1200" cap="none" spc="0" normalizeH="0" baseline="0" noProof="0" dirty="0" err="1">
                          <a:ln>
                            <a:noFill/>
                          </a:ln>
                          <a:solidFill>
                            <a:prstClr val="black"/>
                          </a:solidFill>
                          <a:effectLst/>
                          <a:uLnTx/>
                          <a:uFillTx/>
                          <a:latin typeface="+mn-lt"/>
                          <a:ea typeface="+mn-ea"/>
                          <a:cs typeface="+mn-cs"/>
                        </a:rPr>
                        <a:t>pNFS</a:t>
                      </a:r>
                      <a:r>
                        <a:rPr kumimoji="0" lang="en-US" sz="2400" b="0" i="0" u="none" strike="noStrike" kern="1200" cap="none" spc="0" normalizeH="0" baseline="0" noProof="0" dirty="0">
                          <a:ln>
                            <a:noFill/>
                          </a:ln>
                          <a:solidFill>
                            <a:prstClr val="black"/>
                          </a:solidFill>
                          <a:effectLst/>
                          <a:uLnTx/>
                          <a:uFillTx/>
                          <a:latin typeface="+mn-lt"/>
                          <a:ea typeface="+mn-ea"/>
                          <a:cs typeface="+mn-cs"/>
                        </a:rPr>
                        <a:t> RDMA Layout</a:t>
                      </a:r>
                    </a:p>
                  </a:txBody>
                  <a:tcPr>
                    <a:lnT w="12700" cap="flat" cmpd="sng" algn="ctr">
                      <a:noFill/>
                      <a:prstDash val="solid"/>
                      <a:round/>
                      <a:headEnd type="none" w="med" len="med"/>
                      <a:tailEnd type="none" w="med" len="med"/>
                    </a:lnT>
                    <a:noFill/>
                  </a:tcPr>
                </a:tc>
                <a:extLst>
                  <a:ext uri="{0D108BD9-81ED-4DB2-BD59-A6C34878D82A}">
                    <a16:rowId xmlns:a16="http://schemas.microsoft.com/office/drawing/2014/main" val="1122306367"/>
                  </a:ext>
                </a:extLst>
              </a:tr>
              <a:tr h="370840">
                <a:tc>
                  <a:txBody>
                    <a:bodyPr/>
                    <a:lstStyle/>
                    <a:p>
                      <a:r>
                        <a:rPr lang="en-US" sz="2400" dirty="0"/>
                        <a:t>3Q2019</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mn-lt"/>
                          <a:ea typeface="+mn-ea"/>
                          <a:cs typeface="+mn-cs"/>
                        </a:rPr>
                        <a:t>WGLC for RPC-over-RDMA Version 2</a:t>
                      </a:r>
                    </a:p>
                  </a:txBody>
                  <a:tcPr>
                    <a:noFill/>
                  </a:tcPr>
                </a:tc>
                <a:extLst>
                  <a:ext uri="{0D108BD9-81ED-4DB2-BD59-A6C34878D82A}">
                    <a16:rowId xmlns:a16="http://schemas.microsoft.com/office/drawing/2014/main" val="2980473850"/>
                  </a:ext>
                </a:extLst>
              </a:tr>
            </a:tbl>
          </a:graphicData>
        </a:graphic>
      </p:graphicFrame>
      <p:sp>
        <p:nvSpPr>
          <p:cNvPr id="4" name="Date Placeholder 3">
            <a:extLst>
              <a:ext uri="{FF2B5EF4-FFF2-40B4-BE49-F238E27FC236}">
                <a16:creationId xmlns:a16="http://schemas.microsoft.com/office/drawing/2014/main" id="{45D37EFC-86CB-4C50-9E70-451B25724615}"/>
              </a:ext>
            </a:extLst>
          </p:cNvPr>
          <p:cNvSpPr>
            <a:spLocks noGrp="1"/>
          </p:cNvSpPr>
          <p:nvPr>
            <p:ph type="dt" sz="half" idx="10"/>
          </p:nvPr>
        </p:nvSpPr>
        <p:spPr/>
        <p:txBody>
          <a:bodyPr/>
          <a:lstStyle/>
          <a:p>
            <a:r>
              <a:rPr lang="en-US"/>
              <a:t>8/28/2017</a:t>
            </a:r>
          </a:p>
        </p:txBody>
      </p:sp>
      <p:sp>
        <p:nvSpPr>
          <p:cNvPr id="5" name="Footer Placeholder 4">
            <a:extLst>
              <a:ext uri="{FF2B5EF4-FFF2-40B4-BE49-F238E27FC236}">
                <a16:creationId xmlns:a16="http://schemas.microsoft.com/office/drawing/2014/main" id="{A545F12C-473D-48F3-B3E3-08C43345E2EA}"/>
              </a:ext>
            </a:extLst>
          </p:cNvPr>
          <p:cNvSpPr>
            <a:spLocks noGrp="1"/>
          </p:cNvSpPr>
          <p:nvPr>
            <p:ph type="ftr" sz="quarter" idx="11"/>
          </p:nvPr>
        </p:nvSpPr>
        <p:spPr/>
        <p:txBody>
          <a:bodyPr/>
          <a:lstStyle/>
          <a:p>
            <a:r>
              <a:rPr lang="en-US"/>
              <a:t>nfsv4wg Proposed Charter</a:t>
            </a:r>
          </a:p>
        </p:txBody>
      </p:sp>
      <p:sp>
        <p:nvSpPr>
          <p:cNvPr id="6" name="Slide Number Placeholder 5">
            <a:extLst>
              <a:ext uri="{FF2B5EF4-FFF2-40B4-BE49-F238E27FC236}">
                <a16:creationId xmlns:a16="http://schemas.microsoft.com/office/drawing/2014/main" id="{FE3B229D-71F5-4D37-836E-1903127DFF23}"/>
              </a:ext>
            </a:extLst>
          </p:cNvPr>
          <p:cNvSpPr>
            <a:spLocks noGrp="1"/>
          </p:cNvSpPr>
          <p:nvPr>
            <p:ph type="sldNum" sz="quarter" idx="12"/>
          </p:nvPr>
        </p:nvSpPr>
        <p:spPr/>
        <p:txBody>
          <a:bodyPr/>
          <a:lstStyle/>
          <a:p>
            <a:fld id="{3EF749EB-2267-4BF4-B792-EEF85FCC7EF9}" type="slidenum">
              <a:rPr lang="en-US" smtClean="0"/>
              <a:t>8</a:t>
            </a:fld>
            <a:endParaRPr lang="en-US"/>
          </a:p>
        </p:txBody>
      </p:sp>
    </p:spTree>
    <p:extLst>
      <p:ext uri="{BB962C8B-B14F-4D97-AF65-F5344CB8AC3E}">
        <p14:creationId xmlns:p14="http://schemas.microsoft.com/office/powerpoint/2010/main" val="37384079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2980</TotalTime>
  <Words>281</Words>
  <Application>Microsoft Office PowerPoint</Application>
  <PresentationFormat>Widescreen</PresentationFormat>
  <Paragraphs>70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         NFSv4wg Charter Final Proposal Including Proposed Milestones</vt:lpstr>
      <vt:lpstr>General Section</vt:lpstr>
      <vt:lpstr>Maintenance Section  Slide one of two</vt:lpstr>
      <vt:lpstr>Maintenance Section  Slide two of two</vt:lpstr>
      <vt:lpstr>Extension Section  Slide one of two</vt:lpstr>
      <vt:lpstr>Extension Section  Slide two of two</vt:lpstr>
      <vt:lpstr>Proposed Milestones Introductory Material</vt:lpstr>
      <vt:lpstr>Milestone Proposal Milestone List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Group Re-charter My two cents</dc:title>
  <dc:creator>david noveck</dc:creator>
  <cp:lastModifiedBy>david noveck</cp:lastModifiedBy>
  <cp:revision>82</cp:revision>
  <dcterms:created xsi:type="dcterms:W3CDTF">2017-05-27T11:48:22Z</dcterms:created>
  <dcterms:modified xsi:type="dcterms:W3CDTF">2017-08-26T14:30:31Z</dcterms:modified>
</cp:coreProperties>
</file>