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6" r:id="rId9"/>
    <p:sldId id="264" r:id="rId10"/>
    <p:sldId id="262" r:id="rId11"/>
    <p:sldId id="267" r:id="rId12"/>
    <p:sldId id="268" r:id="rId13"/>
    <p:sldId id="273" r:id="rId14"/>
    <p:sldId id="269" r:id="rId15"/>
    <p:sldId id="274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FF"/>
    <a:srgbClr val="C8F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4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0A525-3D09-45F8-A2C0-57B411214DBA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D252C-2C91-4E73-90AC-F347E1E43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7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1C3F1-ECF2-4351-BE29-3BE920A63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2796E-1F7C-4872-A4D9-4D1EE58D0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7F318-D319-4E3E-BD71-DE614E57F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EACCE-3C00-4072-A4B7-C2E28CBE2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7F5BD-56B4-4FED-A282-972E0CE24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2BE-B419-4148-BFB6-A3C30C65E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7C0F8C-E517-43E9-859B-F217F9AAD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F98A2-2DB9-46BB-A56F-C849D4698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C1DA2-E27E-4086-BE91-D1FC7E902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FFC52-694B-4923-A470-EF271E4FA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9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A08566-151F-4F4C-9E22-7B9A89D2D1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6E493-05E5-44B0-B469-66B50D22A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072FE-5291-4F5D-94C8-6120BFDFA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B2D1F-FF28-4536-812C-A7213754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88ECD-03B1-456C-BCB2-A055B7AFE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6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557C-C721-4C14-B565-F0CE70C62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DBE62-B057-477D-AED6-4F990F1BF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3EAFC-C2FF-44BE-9CBC-58570A76E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3D403-348D-4E7B-91F8-92D3C6BB3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209C8-38D9-4C63-9987-CC62D78F2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6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2F67-B761-479F-A8CA-E14B2C478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52D6BD-6E7C-4722-B046-8E0C2434B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3C593-8E87-47B4-A1E7-A8E7310D4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8FE96-ABC6-4FFD-9497-DD0F7E461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BBCF4-65BD-4E87-8779-63196B2E0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2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7B679-2AC8-49DD-BC19-E13B831A0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B622D-C235-4DA8-A1FE-7F18E43C1D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DF8390-279C-4F04-AB3D-59FD9B049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69F65-9C85-4F2B-B57B-CFA1FD7D7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BD614-6CD4-43C4-9B46-0C2B58A7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381CD-792C-4123-BD33-6F047F320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8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07DBC-10D1-4FEE-AE84-780F4D6A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AF920-A7E1-439A-86F4-7731048A5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7CAD07-E01D-4615-B4B1-132F32B01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06E414-D6A1-426C-B0E3-98A9873F7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FE3FF1-61FF-42FA-8B1F-6CDDCED12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50AD79-0C09-42F1-B1E5-E2ACFAA89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FEE3C2-36B8-4A39-A300-596113D9A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782282-D9DD-4B25-9E16-C41CF5028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6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FC894-A400-469A-B40B-701950518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79B08F-DFC6-48DA-8900-751C61A0B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899254-032C-4870-B713-F687F4D5C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599FD-C4CC-4ACC-AB0E-54616FE9E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4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DF029A-4C41-4271-9B75-89B5A42FF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270821-8267-4490-8F8E-4679BC14E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0C386-138C-4C4A-A55C-602ABA0F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3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9F3CA-2612-4D1E-9DED-2C89B0D5A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FBB73-B207-40F8-84AE-97AB3B621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C39769-793D-42AD-9EBD-2091D320B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EE965-487D-4DFD-A2F8-C2ABFD322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1100C-8225-4B97-8674-2FDDF4E39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D7E0E-C0AF-43F0-93C4-8021DFD7A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9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2A8E6-538C-4694-96E2-28F2B4A09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0BA319-3214-42AD-AC78-934367FC51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70FB06-32AA-45FE-A3D6-341A21EAD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D36B3-4B73-4798-A594-61D3C42C8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74A81B-FAB9-4D53-B107-14130B900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EA9036-E5F9-4828-AA46-2233BF986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83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BD1826-1EA1-4F4B-9F0C-B2A797534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FB79E-D42D-4F01-BEDD-2CD1731C6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9E0D5-8584-4F67-805F-7D735BAD8C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5FCB5-3C2B-46BD-9DF5-3FDA5329C5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New Securty Document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0329E-0AC2-4E0F-BEE5-7AA6B03407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421DD-3123-4F41-8EB1-AE9B8B81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0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28324-E90E-472C-B196-8AB4EFE0B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6600" b="1" dirty="0">
                <a:latin typeface="+mn-lt"/>
              </a:rPr>
              <a:t>New Security Document</a:t>
            </a:r>
            <a:br>
              <a:rPr lang="en-US" b="1" dirty="0">
                <a:latin typeface="+mn-lt"/>
              </a:rPr>
            </a:br>
            <a:r>
              <a:rPr lang="en-US" sz="4800" b="1" i="1" dirty="0">
                <a:latin typeface="+mn-lt"/>
              </a:rPr>
              <a:t>draft-dnoveck-nfsv4-security-02</a:t>
            </a:r>
            <a:endParaRPr lang="en-US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8EC05-5F3F-463E-B394-BE390B7D5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sz="2800" b="1" dirty="0"/>
              <a:t>David Noveck</a:t>
            </a:r>
          </a:p>
          <a:p>
            <a:r>
              <a:rPr lang="en-US" sz="2800" b="1" dirty="0"/>
              <a:t>Nfsv4 Working Group Interim Meeting</a:t>
            </a:r>
          </a:p>
          <a:p>
            <a:r>
              <a:rPr lang="en-US" sz="2800" b="1" dirty="0"/>
              <a:t>October 27, 2021</a:t>
            </a:r>
          </a:p>
        </p:txBody>
      </p:sp>
    </p:spTree>
    <p:extLst>
      <p:ext uri="{BB962C8B-B14F-4D97-AF65-F5344CB8AC3E}">
        <p14:creationId xmlns:p14="http://schemas.microsoft.com/office/powerpoint/2010/main" val="3402899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0EF93-7304-4BB4-B119-A45BA67842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49000"/>
            </a:schemeClr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+mn-lt"/>
              </a:rPr>
              <a:t>Issues to Resolve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  <a:latin typeface="+mn-lt"/>
              </a:rPr>
              <a:t>Overview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50F1B-8C67-4EC9-A543-EE15DA393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RFCs 7530 and 8881, both saying pretty much the same thing, were adopted by consensus and published as Proposed Standards.</a:t>
            </a:r>
          </a:p>
          <a:p>
            <a:r>
              <a:rPr lang="en-US" dirty="0"/>
              <a:t>Now we have to say something different about these issues and we need to be clear that there is a working group consensus for these changes.</a:t>
            </a:r>
          </a:p>
          <a:p>
            <a:r>
              <a:rPr lang="en-US" dirty="0"/>
              <a:t>These issues are summarized in Appendix B, to make the process clear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r>
              <a:rPr lang="en-US" dirty="0">
                <a:sym typeface="Wingdings" panose="05000000000000000000" pitchFamily="2" charset="2"/>
              </a:rPr>
              <a:t>But there are 49 of them 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Will discuss proposed priorities in </a:t>
            </a:r>
            <a:r>
              <a:rPr lang="en-US" dirty="0">
                <a:sym typeface="Wingdings" panose="05000000000000000000" pitchFamily="2" charset="2"/>
                <a:hlinkClick r:id="rId2" action="ppaction://hlinksldjump"/>
              </a:rPr>
              <a:t>Slide 12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B0C3B-BE17-433C-BC87-614672843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D5EB5-907B-4F32-81FD-4D8DBFE2E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D7CC0-294A-45B9-AB5F-C06DF8C9A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28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49EA5-58B7-4598-A94E-331347F06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Issues to Resolve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Summary of Appendix B</a:t>
            </a:r>
            <a:endParaRPr lang="en-US" sz="36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A1E80-8E28-4515-930B-BA5DEC7F4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56780-3CED-4890-9C2E-A50F95E80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3436B-64B0-4FDC-A454-491D16787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1FEED413-DB50-46E6-B464-CF66B578A4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732222"/>
              </p:ext>
            </p:extLst>
          </p:nvPr>
        </p:nvGraphicFramePr>
        <p:xfrm>
          <a:off x="838200" y="1825625"/>
          <a:ext cx="105156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482">
                  <a:extLst>
                    <a:ext uri="{9D8B030D-6E8A-4147-A177-3AD203B41FA5}">
                      <a16:colId xmlns:a16="http://schemas.microsoft.com/office/drawing/2014/main" val="2516318205"/>
                    </a:ext>
                  </a:extLst>
                </a:gridCol>
                <a:gridCol w="4392706">
                  <a:extLst>
                    <a:ext uri="{9D8B030D-6E8A-4147-A177-3AD203B41FA5}">
                      <a16:colId xmlns:a16="http://schemas.microsoft.com/office/drawing/2014/main" val="1628102835"/>
                    </a:ext>
                  </a:extLst>
                </a:gridCol>
                <a:gridCol w="3173506">
                  <a:extLst>
                    <a:ext uri="{9D8B030D-6E8A-4147-A177-3AD203B41FA5}">
                      <a16:colId xmlns:a16="http://schemas.microsoft.com/office/drawing/2014/main" val="1448902458"/>
                    </a:ext>
                  </a:extLst>
                </a:gridCol>
                <a:gridCol w="1420906">
                  <a:extLst>
                    <a:ext uri="{9D8B030D-6E8A-4147-A177-3AD203B41FA5}">
                      <a16:colId xmlns:a16="http://schemas.microsoft.com/office/drawing/2014/main" val="24278136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Issue 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Statuses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949797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Overall Security Issues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Proposed text for  WG discussion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NM*, BE, BC, CI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28354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Incomplete  text; WG discussion would  help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11508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Waiting for Author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LD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4700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089126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ACL-related Issues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Proposed text for  WG discussion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NM, BE,  BC, CI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66222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WG discussion would  help prepare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WI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26383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587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Everything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Grand Total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ALL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49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910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073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49EA5-58B7-4598-A94E-331347F06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Issues to Resolve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Establishing  Priorities</a:t>
            </a:r>
            <a:endParaRPr lang="en-US" sz="36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A1E80-8E28-4515-930B-BA5DEC7F4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56780-3CED-4890-9C2E-A50F95E80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3436B-64B0-4FDC-A454-491D16787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12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6E5C1CF-F386-4685-BA1F-FBEFE2D44125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Possibilities</a:t>
            </a:r>
          </a:p>
          <a:p>
            <a:pPr lvl="1"/>
            <a:r>
              <a:rPr lang="en-US" sz="2800" dirty="0"/>
              <a:t>Easiest first, most controversial first, most interesting first</a:t>
            </a:r>
          </a:p>
          <a:p>
            <a:pPr lvl="1"/>
            <a:r>
              <a:rPr lang="en-US" sz="2800" dirty="0"/>
              <a:t>Focus first either general issues or ACL-based issues</a:t>
            </a:r>
          </a:p>
          <a:p>
            <a:r>
              <a:rPr lang="en-US" sz="3200" dirty="0"/>
              <a:t>My proposal</a:t>
            </a:r>
          </a:p>
          <a:p>
            <a:pPr lvl="1"/>
            <a:r>
              <a:rPr lang="en-US" sz="2800" dirty="0"/>
              <a:t>Primary focus on  general issues</a:t>
            </a:r>
          </a:p>
          <a:p>
            <a:pPr lvl="2"/>
            <a:r>
              <a:rPr lang="en-US" sz="2400" dirty="0"/>
              <a:t>Already known as of -00, and there are only 14 to deal with </a:t>
            </a:r>
            <a:r>
              <a:rPr lang="en-US" sz="2400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Secondary focus in getting general understanding of ACL-based issues</a:t>
            </a:r>
          </a:p>
          <a:p>
            <a:pPr lvl="2"/>
            <a:r>
              <a:rPr lang="en-US" sz="2400" dirty="0"/>
              <a:t>Includes preliminary discussion about POSIX ACL choices (see next deck)</a:t>
            </a:r>
          </a:p>
          <a:p>
            <a:pPr lvl="2"/>
            <a:r>
              <a:rPr lang="en-US" sz="2400" dirty="0"/>
              <a:t>Hoping to also resolve #11 and #27 as part of that.</a:t>
            </a:r>
          </a:p>
          <a:p>
            <a:r>
              <a:rPr lang="en-US" sz="3200" dirty="0"/>
              <a:t>Resolve priority choices on list (in the next week or so)</a:t>
            </a:r>
          </a:p>
        </p:txBody>
      </p:sp>
    </p:spTree>
    <p:extLst>
      <p:ext uri="{BB962C8B-B14F-4D97-AF65-F5344CB8AC3E}">
        <p14:creationId xmlns:p14="http://schemas.microsoft.com/office/powerpoint/2010/main" val="1052867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79A1C-0E39-4110-A501-3DB0D1DEF29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49000"/>
            </a:schemeClr>
          </a:solidFill>
        </p:spPr>
        <p:txBody>
          <a:bodyPr>
            <a:norm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Process Going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/>
                <a:ea typeface="+mn-ea"/>
                <a:cs typeface="+mn-cs"/>
              </a:rPr>
              <a:t>F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orward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lang="en-US" sz="3600" b="1" dirty="0">
                <a:solidFill>
                  <a:schemeClr val="bg1"/>
                </a:solidFill>
                <a:latin typeface="Calibri" panose="020F0502020204030204"/>
                <a:ea typeface="+mn-ea"/>
                <a:cs typeface="+mn-cs"/>
              </a:rPr>
              <a:t>Overview</a:t>
            </a:r>
            <a:endParaRPr lang="en-US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87E6C-0674-42AB-9CC2-E4F88E01F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Discussion of document</a:t>
            </a:r>
          </a:p>
          <a:p>
            <a:pPr lvl="1"/>
            <a:r>
              <a:rPr lang="en-US" sz="2800" dirty="0"/>
              <a:t>Focusing on identified consensus issues</a:t>
            </a:r>
          </a:p>
          <a:p>
            <a:r>
              <a:rPr lang="en-US" sz="3200" dirty="0"/>
              <a:t>Periodic document updates</a:t>
            </a:r>
          </a:p>
          <a:p>
            <a:pPr lvl="1"/>
            <a:r>
              <a:rPr lang="en-US" sz="2800" dirty="0"/>
              <a:t>Approximate two-month cadence.</a:t>
            </a:r>
          </a:p>
          <a:p>
            <a:pPr lvl="1"/>
            <a:r>
              <a:rPr lang="en-US" sz="2800" dirty="0"/>
              <a:t>Updates will reflect results of discussion</a:t>
            </a:r>
          </a:p>
          <a:p>
            <a:pPr lvl="1"/>
            <a:r>
              <a:rPr lang="en-US" sz="2800" dirty="0"/>
              <a:t>When Consensus is achieved on individual items, draft update will reflect that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F90EC-40F2-48CF-9D30-7C72DD28B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869A7-57D1-49CE-87D2-4A7F7D667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A5EBC-7639-426D-B4E7-A60A866B8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50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79A1C-0E39-4110-A501-3DB0D1DEF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Process Going </a:t>
            </a:r>
            <a:r>
              <a:rPr lang="en-US" sz="4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F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orward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Things to Discuss and not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Discuss for Now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87E6C-0674-42AB-9CC2-E4F88E01F884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Definitely:</a:t>
            </a:r>
          </a:p>
          <a:p>
            <a:pPr lvl="1"/>
            <a:r>
              <a:rPr lang="en-US" dirty="0"/>
              <a:t>Reasons for change</a:t>
            </a:r>
          </a:p>
          <a:p>
            <a:pPr lvl="1"/>
            <a:r>
              <a:rPr lang="en-US" dirty="0"/>
              <a:t>Objections to change.</a:t>
            </a:r>
          </a:p>
          <a:p>
            <a:pPr lvl="1"/>
            <a:r>
              <a:rPr lang="en-US" dirty="0"/>
              <a:t>Possible compatibility issues</a:t>
            </a:r>
          </a:p>
          <a:p>
            <a:pPr lvl="2"/>
            <a:r>
              <a:rPr lang="en-US" sz="2400" dirty="0"/>
              <a:t>Also, how to deal with likely lack of info.</a:t>
            </a:r>
          </a:p>
          <a:p>
            <a:pPr lvl="1"/>
            <a:r>
              <a:rPr lang="en-US" sz="2800" dirty="0"/>
              <a:t>Possible alternate approaches</a:t>
            </a:r>
          </a:p>
          <a:p>
            <a:r>
              <a:rPr lang="en-US" dirty="0"/>
              <a:t>Possibly not:</a:t>
            </a:r>
          </a:p>
          <a:p>
            <a:pPr lvl="1"/>
            <a:r>
              <a:rPr lang="en-US" dirty="0"/>
              <a:t>Wordsmithing</a:t>
            </a:r>
          </a:p>
          <a:p>
            <a:pPr lvl="1"/>
            <a:r>
              <a:rPr lang="en-US" dirty="0"/>
              <a:t>Eventually valuable but need to focus on substance right now.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F90EC-40F2-48CF-9D30-7C72DD28B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869A7-57D1-49CE-87D2-4A7F7D667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A5EBC-7639-426D-B4E7-A60A866B8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57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79A1C-0E39-4110-A501-3DB0D1DEF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Process Going </a:t>
            </a:r>
            <a:r>
              <a:rPr lang="en-US" sz="4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F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orward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Forums for Discussion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87E6C-0674-42AB-9CC2-E4F88E01F884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3200" dirty="0"/>
              <a:t>Working group list</a:t>
            </a:r>
          </a:p>
          <a:p>
            <a:pPr lvl="1"/>
            <a:r>
              <a:rPr lang="en-US" sz="2800" dirty="0"/>
              <a:t>Will have a major role but may not be adequate for some issues.</a:t>
            </a:r>
          </a:p>
          <a:p>
            <a:pPr lvl="1"/>
            <a:r>
              <a:rPr lang="en-US" sz="2800" dirty="0"/>
              <a:t>Some discussions make progress but never quite get to a conclusion</a:t>
            </a:r>
          </a:p>
          <a:p>
            <a:r>
              <a:rPr lang="en-US" sz="3200" dirty="0"/>
              <a:t>Meeting like this</a:t>
            </a:r>
          </a:p>
          <a:p>
            <a:pPr lvl="1"/>
            <a:r>
              <a:rPr lang="en-US" sz="2800" dirty="0"/>
              <a:t>Too few to have a major impact.</a:t>
            </a:r>
          </a:p>
          <a:p>
            <a:r>
              <a:rPr lang="en-US" sz="3200" dirty="0"/>
              <a:t>Other possible forums</a:t>
            </a:r>
          </a:p>
          <a:p>
            <a:pPr lvl="1"/>
            <a:r>
              <a:rPr lang="en-US" sz="2800" dirty="0"/>
              <a:t>Smaller, more focused meetings , to resolve controversies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F90EC-40F2-48CF-9D30-7C72DD28B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869A7-57D1-49CE-87D2-4A7F7D667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A5EBC-7639-426D-B4E7-A60A866B8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06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D358-7FD9-47B7-8B6B-F7DA5B524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Expectations for progress</a:t>
            </a:r>
            <a:br>
              <a:rPr lang="en-US" sz="4800" b="1" dirty="0">
                <a:latin typeface="+mn-lt"/>
              </a:rPr>
            </a:br>
            <a:r>
              <a:rPr lang="en-US" sz="3600" b="1" dirty="0">
                <a:latin typeface="+mn-lt"/>
              </a:rPr>
              <a:t>Near-term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8274-ED6D-48AA-8332-F7891D057D57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en-US" sz="3200" dirty="0"/>
              <a:t>-03 (2-3 weeks from now)</a:t>
            </a:r>
          </a:p>
          <a:p>
            <a:pPr lvl="1"/>
            <a:r>
              <a:rPr lang="en-US" sz="2800" dirty="0"/>
              <a:t>Corrections from list (for next week)</a:t>
            </a:r>
          </a:p>
          <a:p>
            <a:pPr lvl="1"/>
            <a:r>
              <a:rPr lang="en-US" sz="2800" dirty="0"/>
              <a:t>Filing in some missing sections</a:t>
            </a:r>
          </a:p>
          <a:p>
            <a:pPr lvl="1"/>
            <a:r>
              <a:rPr lang="en-US" sz="2800" dirty="0"/>
              <a:t>Adaptation to NISC 900-209 &amp; other terminology changes</a:t>
            </a:r>
          </a:p>
          <a:p>
            <a:pPr lvl="2"/>
            <a:r>
              <a:rPr lang="en-US" sz="2400" dirty="0"/>
              <a:t>Thanks, Chuck!</a:t>
            </a:r>
          </a:p>
          <a:p>
            <a:pPr lvl="1"/>
            <a:r>
              <a:rPr lang="en-US" sz="2800" dirty="0"/>
              <a:t>Possible switch to new approach to UNIX ACLS (see next deck)</a:t>
            </a:r>
          </a:p>
          <a:p>
            <a:r>
              <a:rPr lang="en-US" sz="3200" dirty="0"/>
              <a:t>-04 (9-11 weeks from now)</a:t>
            </a:r>
          </a:p>
          <a:p>
            <a:pPr lvl="1"/>
            <a:r>
              <a:rPr lang="en-US" sz="2800" dirty="0"/>
              <a:t>More missing sections</a:t>
            </a:r>
          </a:p>
          <a:p>
            <a:pPr lvl="1"/>
            <a:r>
              <a:rPr lang="en-US" sz="2800" dirty="0"/>
              <a:t>Results of WG discussions of Consensus items</a:t>
            </a:r>
          </a:p>
          <a:p>
            <a:pPr lvl="2"/>
            <a:r>
              <a:rPr lang="en-US" sz="2400" dirty="0"/>
              <a:t>Unsure how many but expect there to be some.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2CCEA-2491-4D47-A877-F98722979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9741B-AA2D-47FE-9E8F-CE9BA8516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A115D-04FA-48A0-BC7C-75DA6C033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38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D358-7FD9-47B7-8B6B-F7DA5B524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Expectations for progress</a:t>
            </a:r>
            <a:br>
              <a:rPr lang="en-US" sz="4800" b="1" dirty="0">
                <a:latin typeface="+mn-lt"/>
              </a:rPr>
            </a:br>
            <a:r>
              <a:rPr lang="en-US" sz="3600" b="1" dirty="0">
                <a:latin typeface="+mn-lt"/>
              </a:rPr>
              <a:t>Getting to </a:t>
            </a:r>
            <a:r>
              <a:rPr lang="en-US" sz="3600" b="1">
                <a:latin typeface="+mn-lt"/>
              </a:rPr>
              <a:t>a Working </a:t>
            </a:r>
            <a:r>
              <a:rPr lang="en-US" sz="3600" b="1" dirty="0">
                <a:latin typeface="+mn-lt"/>
              </a:rPr>
              <a:t>Group Document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8274-ED6D-48AA-8332-F7891D057D57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sz="3200" dirty="0"/>
              <a:t>Will not happen by -04.</a:t>
            </a:r>
          </a:p>
          <a:p>
            <a:r>
              <a:rPr lang="en-US" sz="3200" dirty="0"/>
              <a:t>Probably won’t happen by -05</a:t>
            </a:r>
          </a:p>
          <a:p>
            <a:r>
              <a:rPr lang="en-US" sz="3200" dirty="0"/>
              <a:t>We need to discuss the appropriate state of </a:t>
            </a:r>
            <a:r>
              <a:rPr lang="en-US" sz="3200"/>
              <a:t>completion for </a:t>
            </a:r>
            <a:r>
              <a:rPr lang="en-US" sz="3200" dirty="0"/>
              <a:t>this to make sense.</a:t>
            </a:r>
          </a:p>
          <a:p>
            <a:pPr lvl="1"/>
            <a:r>
              <a:rPr lang="en-US" sz="2800" dirty="0"/>
              <a:t>Better than an artificial deadline.</a:t>
            </a:r>
          </a:p>
          <a:p>
            <a:pPr lvl="1"/>
            <a:r>
              <a:rPr lang="en-US" sz="2800" dirty="0"/>
              <a:t>Some requirements mentioned in doc but we need to have a sense as to how much unresolved controversy we can address after </a:t>
            </a:r>
            <a:r>
              <a:rPr lang="en-US" sz="2800" dirty="0" err="1"/>
              <a:t>wg</a:t>
            </a:r>
            <a:r>
              <a:rPr lang="en-US" sz="2800" dirty="0"/>
              <a:t> doc acceptance.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2CCEA-2491-4D47-A877-F98722979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9741B-AA2D-47FE-9E8F-CE9BA8516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A115D-04FA-48A0-BC7C-75DA6C033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8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D07E2-69FB-4367-A416-AC4CCC03F0B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95000"/>
              <a:lumOff val="5000"/>
              <a:alpha val="49000"/>
            </a:schemeClr>
          </a:solidFill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+mn-lt"/>
              </a:rPr>
              <a:t>Talk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BC048-3F38-4563-879F-A9B28DBC8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Document Introduction.</a:t>
            </a:r>
          </a:p>
          <a:p>
            <a:pPr lvl="1"/>
            <a:r>
              <a:rPr lang="en-US" sz="2800" b="1" dirty="0"/>
              <a:t>What has changed (from RFCs 7530 and 8881) and why.</a:t>
            </a:r>
          </a:p>
          <a:p>
            <a:r>
              <a:rPr lang="en-US" sz="3200" b="1" dirty="0"/>
              <a:t>Issues to be discussed and eventually resolved.</a:t>
            </a:r>
          </a:p>
          <a:p>
            <a:pPr lvl="1"/>
            <a:r>
              <a:rPr lang="en-US" sz="2800" b="1" dirty="0"/>
              <a:t>Dealing with Appendix B.</a:t>
            </a:r>
          </a:p>
          <a:p>
            <a:pPr lvl="1"/>
            <a:r>
              <a:rPr lang="en-US" sz="2800" b="1" dirty="0"/>
              <a:t>Need to decide about priorities</a:t>
            </a:r>
            <a:r>
              <a:rPr lang="en-US" sz="3200" b="1" dirty="0"/>
              <a:t>.</a:t>
            </a:r>
          </a:p>
          <a:p>
            <a:r>
              <a:rPr lang="en-US" sz="3200" b="1" dirty="0"/>
              <a:t>Process going forward.</a:t>
            </a:r>
          </a:p>
          <a:p>
            <a:r>
              <a:rPr lang="en-US" sz="3200" b="1" dirty="0"/>
              <a:t>Expectations for progress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6160F-60D7-4BCE-8298-074D57F4D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FE173-750C-4916-B10E-E0EE37B97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01E96-B249-4515-97A9-1051EBD00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93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26D5C-3671-42E5-8DD9-3969F0FC0E7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95000"/>
              <a:lumOff val="5000"/>
              <a:alpha val="49000"/>
            </a:schemeClr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+mn-lt"/>
              </a:rPr>
              <a:t>Document Introduction</a:t>
            </a:r>
            <a:br>
              <a:rPr lang="en-US" sz="4800" b="1" dirty="0">
                <a:solidFill>
                  <a:schemeClr val="bg1"/>
                </a:solidFill>
                <a:latin typeface="+mn-lt"/>
              </a:rPr>
            </a:br>
            <a:r>
              <a:rPr lang="en-US" sz="3600" b="1" dirty="0">
                <a:solidFill>
                  <a:schemeClr val="bg1"/>
                </a:solidFill>
                <a:latin typeface="+mn-lt"/>
              </a:rPr>
              <a:t>Overall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61BF0-9643-46AA-AD25-1E527F156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Need a new document</a:t>
            </a:r>
          </a:p>
          <a:p>
            <a:pPr lvl="1"/>
            <a:r>
              <a:rPr lang="en-US" sz="2600" dirty="0"/>
              <a:t>To support rfc5661bis effort</a:t>
            </a:r>
          </a:p>
          <a:p>
            <a:pPr lvl="1"/>
            <a:r>
              <a:rPr lang="en-US" sz="2600" dirty="0"/>
              <a:t>Needs to deal with all minor versions</a:t>
            </a:r>
          </a:p>
          <a:p>
            <a:pPr lvl="2"/>
            <a:r>
              <a:rPr lang="en-US" sz="2600" dirty="0"/>
              <a:t>No time to do multiple  documents.</a:t>
            </a:r>
          </a:p>
          <a:p>
            <a:r>
              <a:rPr lang="en-US" sz="3000" dirty="0"/>
              <a:t>Problems with security in RFCs 7530 and 8881</a:t>
            </a:r>
          </a:p>
          <a:p>
            <a:pPr lvl="1"/>
            <a:r>
              <a:rPr lang="en-US" sz="2600" dirty="0"/>
              <a:t>Not very secure (AUTH_SYS and lack of attention to data security)</a:t>
            </a:r>
          </a:p>
          <a:p>
            <a:pPr lvl="1"/>
            <a:r>
              <a:rPr lang="en-US" sz="2600" dirty="0"/>
              <a:t>Need to adapt to the opportunity provided by RPC-with-TLS.</a:t>
            </a:r>
          </a:p>
          <a:p>
            <a:pPr lvl="1"/>
            <a:r>
              <a:rPr lang="en-US" sz="2600" dirty="0"/>
              <a:t>Lack of a threat analysis in haphazard Security Considerations sections</a:t>
            </a:r>
          </a:p>
          <a:p>
            <a:pPr lvl="1"/>
            <a:r>
              <a:rPr lang="en-US" sz="2600" dirty="0"/>
              <a:t>Unsatisfactory treatment of ACLs and particularly of coordination of ACL and mode attributes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F05B3-2FBC-4070-A0D2-AB4AAC48C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F310A-50FB-4EF0-9B3B-4FDD45B1A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EA850-071B-431D-9AAF-AA16E54BC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0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F9B0D-2980-430D-9E5B-6BB843BA68C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4800" b="1" dirty="0">
                <a:latin typeface="+mn-lt"/>
              </a:rPr>
              <a:t>Document Introduction</a:t>
            </a:r>
            <a:br>
              <a:rPr lang="en-US" sz="4400" b="1" dirty="0">
                <a:latin typeface="+mn-lt"/>
              </a:rPr>
            </a:br>
            <a:r>
              <a:rPr lang="en-US" sz="3600" b="1" dirty="0">
                <a:latin typeface="+mn-lt"/>
              </a:rPr>
              <a:t>Basic Security Issues (Slide One of Three)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015E1-A472-4353-B054-E4CA47ECB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Existing Security Considerations sections</a:t>
            </a:r>
          </a:p>
          <a:p>
            <a:pPr lvl="1"/>
            <a:r>
              <a:rPr lang="en-US" dirty="0"/>
              <a:t>IESG member quote: “A set of random observations, inelegantly expressed”</a:t>
            </a:r>
          </a:p>
          <a:p>
            <a:pPr lvl="2"/>
            <a:r>
              <a:rPr lang="en-US" sz="2400" dirty="0"/>
              <a:t>Unfortunately, true  </a:t>
            </a:r>
            <a:r>
              <a:rPr lang="en-US" sz="2400" b="1" dirty="0">
                <a:sym typeface="Wingdings" panose="05000000000000000000" pitchFamily="2" charset="2"/>
              </a:rPr>
              <a:t>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No threat analysis </a:t>
            </a:r>
            <a:r>
              <a:rPr lang="en-US" b="1" dirty="0">
                <a:sym typeface="Wingdings" panose="05000000000000000000" pitchFamily="2" charset="2"/>
              </a:rPr>
              <a:t>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N</a:t>
            </a:r>
            <a:r>
              <a:rPr lang="en-US" sz="2400" dirty="0">
                <a:sym typeface="Wingdings" panose="05000000000000000000" pitchFamily="2" charset="2"/>
              </a:rPr>
              <a:t>eed to provide one</a:t>
            </a:r>
            <a:endParaRPr lang="en-US" sz="3200" dirty="0"/>
          </a:p>
          <a:p>
            <a:r>
              <a:rPr lang="en-US" dirty="0"/>
              <a:t>Existing Approach to Data Security </a:t>
            </a:r>
          </a:p>
          <a:p>
            <a:pPr lvl="1"/>
            <a:r>
              <a:rPr lang="en-US" dirty="0"/>
              <a:t>It is possible to provide encryption</a:t>
            </a:r>
          </a:p>
          <a:p>
            <a:pPr lvl="1"/>
            <a:r>
              <a:rPr lang="en-US" i="1" dirty="0"/>
              <a:t>Server</a:t>
            </a:r>
            <a:r>
              <a:rPr lang="en-US" dirty="0"/>
              <a:t> can require its use.</a:t>
            </a:r>
          </a:p>
          <a:p>
            <a:pPr lvl="2"/>
            <a:r>
              <a:rPr lang="en-US" sz="2400" dirty="0"/>
              <a:t>But is expensive and not </a:t>
            </a:r>
            <a:r>
              <a:rPr lang="en-US" sz="2400" dirty="0" err="1"/>
              <a:t>offloadable</a:t>
            </a:r>
            <a:r>
              <a:rPr lang="en-US" sz="2400" dirty="0"/>
              <a:t>.</a:t>
            </a:r>
          </a:p>
          <a:p>
            <a:pPr lvl="2"/>
            <a:r>
              <a:rPr lang="en-US" sz="2400" dirty="0"/>
              <a:t>Specs never discuss need for it</a:t>
            </a:r>
          </a:p>
          <a:p>
            <a:pPr lvl="2"/>
            <a:r>
              <a:rPr lang="en-US" sz="2400" dirty="0"/>
              <a:t>Hardly ever used </a:t>
            </a:r>
            <a:r>
              <a:rPr lang="en-US" sz="2400" b="1" dirty="0">
                <a:sym typeface="Wingdings" panose="05000000000000000000" pitchFamily="2" charset="2"/>
              </a:rPr>
              <a:t></a:t>
            </a:r>
            <a:endParaRPr lang="en-US" sz="2400" b="1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810EE-82A7-4319-B2D9-2AD9750A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F7CCA-70B7-4D80-A90B-01F2B9F03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695C7-FDA4-4F81-B318-FAA5058CF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3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F9B0D-2980-430D-9E5B-6BB843BA68C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4800" b="1" dirty="0">
                <a:latin typeface="+mn-lt"/>
              </a:rPr>
              <a:t>Document Introduction</a:t>
            </a:r>
            <a:br>
              <a:rPr lang="en-US" sz="4400" b="1" dirty="0">
                <a:latin typeface="+mn-lt"/>
              </a:rPr>
            </a:br>
            <a:r>
              <a:rPr lang="en-US" sz="3600" b="1" dirty="0">
                <a:latin typeface="+mn-lt"/>
              </a:rPr>
              <a:t>Basic Security Issues (Slide Two of Three)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015E1-A472-4353-B054-E4CA47ECB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Existing handling of AUTH_SYS.</a:t>
            </a:r>
          </a:p>
          <a:p>
            <a:pPr lvl="1"/>
            <a:r>
              <a:rPr lang="en-US" dirty="0"/>
              <a:t>“An ‘OPTIONAL’ means of authentication”</a:t>
            </a:r>
          </a:p>
          <a:p>
            <a:pPr lvl="2"/>
            <a:r>
              <a:rPr lang="en-US" sz="2400" dirty="0"/>
              <a:t>It does not provide authentication.</a:t>
            </a:r>
          </a:p>
          <a:p>
            <a:pPr lvl="2"/>
            <a:r>
              <a:rPr lang="en-US" sz="2400" dirty="0"/>
              <a:t>Since it affects security negatively, “OPTIONAL” is not right.</a:t>
            </a:r>
          </a:p>
          <a:p>
            <a:pPr lvl="2"/>
            <a:r>
              <a:rPr lang="en-US" sz="2400" dirty="0"/>
              <a:t>“SHOULD NOT” is correct, but everybody would have ignored it then</a:t>
            </a:r>
          </a:p>
          <a:p>
            <a:pPr lvl="1"/>
            <a:r>
              <a:rPr lang="en-US" dirty="0"/>
              <a:t>Not clear what to about it now.  Sigh!</a:t>
            </a:r>
          </a:p>
          <a:p>
            <a:r>
              <a:rPr lang="en-US" dirty="0"/>
              <a:t>Proposed handling of AUTH_SYS.</a:t>
            </a:r>
          </a:p>
          <a:p>
            <a:pPr lvl="1"/>
            <a:r>
              <a:rPr lang="en-US" dirty="0"/>
              <a:t>Avoid both “SHOULD NOT” and “OPTIONAL” unless forced to choose.</a:t>
            </a:r>
          </a:p>
          <a:p>
            <a:pPr lvl="1"/>
            <a:r>
              <a:rPr lang="en-US" dirty="0"/>
              <a:t>Take advantage of facilities provided by RPC-with-TLS to mitigate the security issues.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810EE-82A7-4319-B2D9-2AD9750A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F7CCA-70B7-4D80-A90B-01F2B9F03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695C7-FDA4-4F81-B318-FAA5058CF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30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F9B0D-2980-430D-9E5B-6BB843BA6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047" y="365125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4800" b="1" dirty="0">
                <a:latin typeface="+mn-lt"/>
              </a:rPr>
              <a:t>Document Introduction</a:t>
            </a:r>
            <a:br>
              <a:rPr lang="en-US" sz="4400" b="1" dirty="0">
                <a:latin typeface="+mn-lt"/>
              </a:rPr>
            </a:br>
            <a:r>
              <a:rPr lang="en-US" sz="3600" b="1" dirty="0">
                <a:latin typeface="+mn-lt"/>
              </a:rPr>
              <a:t>Basic Security Issues (Slide Three of Three)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015E1-A472-4353-B054-E4CA47ECB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Proposed handling of AUTH_SYS (continued).</a:t>
            </a:r>
          </a:p>
          <a:p>
            <a:pPr lvl="1"/>
            <a:r>
              <a:rPr lang="en-US" dirty="0"/>
              <a:t>Tell the truth about the AUTH_SYS security issues.</a:t>
            </a:r>
          </a:p>
          <a:p>
            <a:pPr lvl="2"/>
            <a:r>
              <a:rPr lang="en-US" sz="2400" dirty="0"/>
              <a:t>Separate old AUTH_SYS (in the clear w/o client peer authentication) from new (encrypted, with peer mutual authentication)</a:t>
            </a:r>
          </a:p>
          <a:p>
            <a:r>
              <a:rPr lang="en-US" dirty="0"/>
              <a:t>Taking advantage of RPC-with-TLS.</a:t>
            </a:r>
          </a:p>
          <a:p>
            <a:pPr lvl="1"/>
            <a:r>
              <a:rPr lang="en-US" sz="2800" dirty="0"/>
              <a:t>Already available as an OPTIONAL transport.</a:t>
            </a:r>
          </a:p>
          <a:p>
            <a:pPr lvl="1"/>
            <a:r>
              <a:rPr lang="en-US" sz="2800" dirty="0"/>
              <a:t>Server policies could OPTIONALLY enforce that.</a:t>
            </a:r>
          </a:p>
          <a:p>
            <a:pPr lvl="1"/>
            <a:r>
              <a:rPr lang="en-US" sz="2800" dirty="0"/>
              <a:t>Am proposing recommendations  regarding such policies.</a:t>
            </a:r>
          </a:p>
          <a:p>
            <a:pPr lvl="2"/>
            <a:r>
              <a:rPr lang="en-US" sz="2400" dirty="0"/>
              <a:t>Includes encryption and peer authentication.</a:t>
            </a:r>
          </a:p>
          <a:p>
            <a:pPr lvl="2"/>
            <a:r>
              <a:rPr lang="en-US" sz="2400" dirty="0"/>
              <a:t>Expect  some controversy for the working group to resolve.</a:t>
            </a:r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lvl="2"/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810EE-82A7-4319-B2D9-2AD9750A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F7CCA-70B7-4D80-A90B-01F2B9F03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695C7-FDA4-4F81-B318-FAA5058CF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36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AFB97-4E44-44AE-8B76-A431E955E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636" y="136525"/>
            <a:ext cx="10515600" cy="1325563"/>
          </a:xfrm>
          <a:solidFill>
            <a:srgbClr val="C8FFC8"/>
          </a:solidFill>
        </p:spPr>
        <p:txBody>
          <a:bodyPr/>
          <a:lstStyle/>
          <a:p>
            <a:r>
              <a:rPr lang="en-US" sz="4800" b="1" dirty="0">
                <a:latin typeface="+mn-lt"/>
              </a:rPr>
              <a:t>Document Introduction</a:t>
            </a:r>
            <a:br>
              <a:rPr lang="en-US" sz="4400" b="1" dirty="0">
                <a:latin typeface="+mn-lt"/>
              </a:rPr>
            </a:br>
            <a:r>
              <a:rPr lang="en-US" sz="3600" b="1" dirty="0">
                <a:latin typeface="+mn-lt"/>
              </a:rPr>
              <a:t>ACLs and Related Issues (Slide One of Three)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00BAC-B32F-4CF8-B060-2069CD3A9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Existing handling not appropriate to a standards-track document.</a:t>
            </a:r>
          </a:p>
          <a:p>
            <a:r>
              <a:rPr lang="en-US" dirty="0"/>
              <a:t>Focus on providing server freedom to do some approximation of ACL support, leaving not much the client can rely on.</a:t>
            </a:r>
          </a:p>
          <a:p>
            <a:pPr lvl="1"/>
            <a:r>
              <a:rPr lang="en-US" dirty="0"/>
              <a:t>Each ACE mask bit is its own optional  feature, with no way for client  find out which ones are supported.</a:t>
            </a:r>
          </a:p>
          <a:p>
            <a:pPr lvl="1"/>
            <a:r>
              <a:rPr lang="en-US" dirty="0"/>
              <a:t>Handling of ACL/mode co-ordination follows this pattern</a:t>
            </a:r>
          </a:p>
          <a:p>
            <a:pPr lvl="2"/>
            <a:r>
              <a:rPr lang="en-US" sz="2400" dirty="0"/>
              <a:t>Multiple methods of computing mode from ACL (via an “intentional” SHOULD).</a:t>
            </a:r>
          </a:p>
          <a:p>
            <a:pPr lvl="2"/>
            <a:r>
              <a:rPr lang="en-US" sz="2400" dirty="0"/>
              <a:t>Many not clearly motivated SHOULDs, making it unclear whether or why recommendation would be ignored.</a:t>
            </a:r>
          </a:p>
          <a:p>
            <a:pPr lvl="2"/>
            <a:r>
              <a:rPr lang="en-US" sz="2400" dirty="0"/>
              <a:t>Many  passages simply  describe possible server behaviors, implying  they are necessarily OK.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0B9C9-CEB5-4D31-8CF2-E451DDF84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F63FE-6E2C-4C8D-994C-043074A89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702FC-FE40-499A-BB90-C7C152D1A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07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AFB97-4E44-44AE-8B76-A431E955E01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8FFC8"/>
          </a:solidFill>
        </p:spPr>
        <p:txBody>
          <a:bodyPr/>
          <a:lstStyle/>
          <a:p>
            <a:r>
              <a:rPr lang="en-US" sz="4800" b="1" dirty="0">
                <a:latin typeface="+mn-lt"/>
              </a:rPr>
              <a:t>Document Introduction</a:t>
            </a:r>
            <a:br>
              <a:rPr lang="en-US" sz="4400" b="1" dirty="0">
                <a:latin typeface="+mn-lt"/>
              </a:rPr>
            </a:br>
            <a:r>
              <a:rPr lang="en-US" sz="3600" b="1" dirty="0">
                <a:latin typeface="+mn-lt"/>
              </a:rPr>
              <a:t>ACLs and Related Issues (Slide Two of Three)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00BAC-B32F-4CF8-B060-2069CD3A9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This approach creates interoperability issues</a:t>
            </a:r>
          </a:p>
          <a:p>
            <a:pPr lvl="1"/>
            <a:r>
              <a:rPr lang="en-US" sz="2800" dirty="0"/>
              <a:t>Might have not mattered in the past due to limited  use of the feature.</a:t>
            </a:r>
          </a:p>
          <a:p>
            <a:pPr lvl="2"/>
            <a:r>
              <a:rPr lang="en-US" sz="2400" dirty="0"/>
              <a:t>Lack of v4-oriented client-side APIs may have kept client/application expectations low. </a:t>
            </a:r>
          </a:p>
          <a:p>
            <a:pPr lvl="1"/>
            <a:r>
              <a:rPr lang="en-US" sz="2800" dirty="0"/>
              <a:t>Still, it is now an important OPTIONAL feature with an important security role.</a:t>
            </a:r>
          </a:p>
          <a:p>
            <a:pPr lvl="2"/>
            <a:r>
              <a:rPr lang="en-US" sz="2400" dirty="0"/>
              <a:t>Need to provide at least a pathway to interoperable implementations.</a:t>
            </a:r>
          </a:p>
          <a:p>
            <a:r>
              <a:rPr lang="en-US" sz="3200" dirty="0"/>
              <a:t>Need to accommodate both:</a:t>
            </a:r>
          </a:p>
          <a:p>
            <a:pPr lvl="1"/>
            <a:r>
              <a:rPr lang="en-US" sz="2800" dirty="0"/>
              <a:t>Interoperable implementations.</a:t>
            </a:r>
          </a:p>
          <a:p>
            <a:pPr lvl="1"/>
            <a:r>
              <a:rPr lang="en-US" sz="2800" dirty="0"/>
              <a:t>Support for existing implementations.</a:t>
            </a:r>
          </a:p>
          <a:p>
            <a:endParaRPr lang="en-US" sz="3200" dirty="0"/>
          </a:p>
          <a:p>
            <a:pPr lvl="1"/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0B9C9-CEB5-4D31-8CF2-E451DDF84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F63FE-6E2C-4C8D-994C-043074A89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702FC-FE40-499A-BB90-C7C152D1A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77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AFB97-4E44-44AE-8B76-A431E955E01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8FFC8"/>
          </a:solidFill>
        </p:spPr>
        <p:txBody>
          <a:bodyPr/>
          <a:lstStyle/>
          <a:p>
            <a:r>
              <a:rPr lang="en-US" sz="4800" b="1" dirty="0">
                <a:latin typeface="+mn-lt"/>
              </a:rPr>
              <a:t>Document Introduction</a:t>
            </a:r>
            <a:br>
              <a:rPr lang="en-US" sz="4400" b="1" dirty="0">
                <a:latin typeface="+mn-lt"/>
              </a:rPr>
            </a:br>
            <a:r>
              <a:rPr lang="en-US" sz="3600" b="1" dirty="0">
                <a:latin typeface="+mn-lt"/>
              </a:rPr>
              <a:t>ACLs and Related Issues (Slide Three of Three)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00BAC-B32F-4CF8-B060-2069CD3A997B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3200" dirty="0"/>
              <a:t>Current proposal</a:t>
            </a:r>
          </a:p>
          <a:p>
            <a:pPr lvl="1"/>
            <a:r>
              <a:rPr lang="en-US" sz="2800" dirty="0"/>
              <a:t>Establish a preferred server behavior</a:t>
            </a:r>
          </a:p>
          <a:p>
            <a:pPr lvl="1"/>
            <a:r>
              <a:rPr lang="en-US" sz="2800" dirty="0"/>
              <a:t>Get available information about actual behaviors</a:t>
            </a:r>
          </a:p>
          <a:p>
            <a:pPr lvl="1"/>
            <a:r>
              <a:rPr lang="en-US" sz="2800" dirty="0"/>
              <a:t>Describe it using SHOULD</a:t>
            </a:r>
          </a:p>
          <a:p>
            <a:pPr lvl="1"/>
            <a:r>
              <a:rPr lang="en-US" sz="2800" dirty="0"/>
              <a:t>Limit valid reasons to ignore recommendations.</a:t>
            </a:r>
          </a:p>
          <a:p>
            <a:pPr lvl="1"/>
            <a:r>
              <a:rPr lang="en-US" sz="2800" dirty="0"/>
              <a:t>When we allow variations, delimit allowable variances </a:t>
            </a:r>
          </a:p>
          <a:p>
            <a:r>
              <a:rPr lang="en-US" sz="3200" dirty="0"/>
              <a:t>Will need to discuss on list</a:t>
            </a:r>
          </a:p>
          <a:p>
            <a:pPr lvl="1"/>
            <a:r>
              <a:rPr lang="en-US" sz="2800" dirty="0"/>
              <a:t>Expecting progress by -04.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0B9C9-CEB5-4D31-8CF2-E451DDF84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F63FE-6E2C-4C8D-994C-043074A89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Securty Document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702FC-FE40-499A-BB90-C7C152D1A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14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2597</TotalTime>
  <Words>1323</Words>
  <Application>Microsoft Office PowerPoint</Application>
  <PresentationFormat>Widescreen</PresentationFormat>
  <Paragraphs>231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New Security Document draft-dnoveck-nfsv4-security-02</vt:lpstr>
      <vt:lpstr>Talk Overview</vt:lpstr>
      <vt:lpstr>Document Introduction Overall</vt:lpstr>
      <vt:lpstr>Document Introduction Basic Security Issues (Slide One of Three)</vt:lpstr>
      <vt:lpstr>Document Introduction Basic Security Issues (Slide Two of Three)</vt:lpstr>
      <vt:lpstr>Document Introduction Basic Security Issues (Slide Three of Three)</vt:lpstr>
      <vt:lpstr>Document Introduction ACLs and Related Issues (Slide One of Three)</vt:lpstr>
      <vt:lpstr>Document Introduction ACLs and Related Issues (Slide Two of Three)</vt:lpstr>
      <vt:lpstr>Document Introduction ACLs and Related Issues (Slide Three of Three)</vt:lpstr>
      <vt:lpstr>Issues to Resolve Overview</vt:lpstr>
      <vt:lpstr>Issues to Resolve Summary of Appendix B</vt:lpstr>
      <vt:lpstr>Issues to Resolve Establishing  Priorities</vt:lpstr>
      <vt:lpstr>Process Going Forward Overview</vt:lpstr>
      <vt:lpstr>Process Going Forward Things to Discuss and not Discuss for Now</vt:lpstr>
      <vt:lpstr>Process Going Forward Forums for Discussion</vt:lpstr>
      <vt:lpstr>Expectations for progress Near-term</vt:lpstr>
      <vt:lpstr>Expectations for progress Getting to a Working Group Document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Security Document draft-dnoveck-nfsv4-security-02</dc:title>
  <dc:creator>Noveck, David</dc:creator>
  <cp:lastModifiedBy>Noveck, David</cp:lastModifiedBy>
  <cp:revision>15</cp:revision>
  <dcterms:created xsi:type="dcterms:W3CDTF">2021-10-13T14:10:32Z</dcterms:created>
  <dcterms:modified xsi:type="dcterms:W3CDTF">2021-10-26T13:59:54Z</dcterms:modified>
</cp:coreProperties>
</file>