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7" r:id="rId1"/>
  </p:sldMasterIdLst>
  <p:notesMasterIdLst>
    <p:notesMasterId r:id="rId10"/>
  </p:notesMasterIdLst>
  <p:handoutMasterIdLst>
    <p:handoutMasterId r:id="rId11"/>
  </p:handoutMasterIdLst>
  <p:sldIdLst>
    <p:sldId id="666" r:id="rId2"/>
    <p:sldId id="717" r:id="rId3"/>
    <p:sldId id="746" r:id="rId4"/>
    <p:sldId id="749" r:id="rId5"/>
    <p:sldId id="747" r:id="rId6"/>
    <p:sldId id="750" r:id="rId7"/>
    <p:sldId id="748" r:id="rId8"/>
    <p:sldId id="707" r:id="rId9"/>
  </p:sldIdLst>
  <p:sldSz cx="9144000" cy="6858000" type="screen4x3"/>
  <p:notesSz cx="6669088" cy="9928225"/>
  <p:custShowLst>
    <p:custShow name="ECI" id="0">
      <p:sldLst/>
    </p:custShow>
    <p:custShow name="Optical Networks" id="1">
      <p:sldLst/>
    </p:custShow>
    <p:custShow name="Products" id="2">
      <p:sldLst/>
    </p:custShow>
    <p:custShow name="Contact" id="3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ヒラギノ角ゴ Pro W3" pitchFamily="8" charset="-128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66"/>
    <a:srgbClr val="99FF33"/>
    <a:srgbClr val="FF9900"/>
    <a:srgbClr val="0099FF"/>
    <a:srgbClr val="CC3300"/>
    <a:srgbClr val="808000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2063" autoAdjust="0"/>
  </p:normalViewPr>
  <p:slideViewPr>
    <p:cSldViewPr snapToGrid="0"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1BC8D7C-9C43-4112-9311-2CD9BA6B7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22250" y="9539288"/>
            <a:ext cx="6097588" cy="192087"/>
          </a:xfrm>
          <a:prstGeom prst="rect">
            <a:avLst/>
          </a:prstGeom>
          <a:solidFill>
            <a:srgbClr val="E6E6E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gray">
          <a:xfrm>
            <a:off x="392113" y="9528175"/>
            <a:ext cx="14097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6259" rIns="0" bIns="46259">
            <a:spAutoFit/>
          </a:bodyPr>
          <a:lstStyle/>
          <a:p>
            <a:pPr defTabSz="769938" eaLnBrk="0" hangingPunct="0">
              <a:defRPr/>
            </a:pPr>
            <a:r>
              <a:rPr lang="en-GB" sz="800" dirty="0">
                <a:latin typeface="Arial Narrow" pitchFamily="34" charset="0"/>
                <a:ea typeface="+mn-ea"/>
              </a:rPr>
              <a:t>Edition : </a:t>
            </a:r>
            <a:fld id="{23F8F526-D5B9-46C2-B5B3-F14B90538B2A}" type="datetime1">
              <a:rPr lang="en-GB" sz="800">
                <a:latin typeface="Arial Narrow" pitchFamily="34" charset="0"/>
                <a:ea typeface="+mn-ea"/>
              </a:rPr>
              <a:pPr defTabSz="769938" eaLnBrk="0" hangingPunct="0">
                <a:defRPr/>
              </a:pPr>
              <a:t>24/09/2010</a:t>
            </a:fld>
            <a:r>
              <a:rPr lang="en-GB" sz="800" dirty="0">
                <a:latin typeface="Arial Narrow" pitchFamily="34" charset="0"/>
                <a:ea typeface="+mn-ea"/>
              </a:rPr>
              <a:t> </a:t>
            </a:r>
            <a:fld id="{0036214E-08AE-4BC3-A25C-EBA996F8814F}" type="datetime10">
              <a:rPr lang="en-GB" sz="800">
                <a:latin typeface="Arial Narrow" pitchFamily="34" charset="0"/>
                <a:ea typeface="+mn-ea"/>
              </a:rPr>
              <a:pPr defTabSz="769938" eaLnBrk="0" hangingPunct="0">
                <a:defRPr/>
              </a:pPr>
              <a:t>23:08</a:t>
            </a:fld>
            <a:endParaRPr lang="en-GB" sz="800" dirty="0">
              <a:latin typeface="Arial Narrow" pitchFamily="34" charset="0"/>
              <a:ea typeface="+mn-ea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gray">
          <a:xfrm>
            <a:off x="3113088" y="9528175"/>
            <a:ext cx="488950" cy="23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35" tIns="46167" rIns="92335" bIns="46167">
            <a:spAutoFit/>
          </a:bodyPr>
          <a:lstStyle/>
          <a:p>
            <a:pPr algn="ctr" defTabSz="769938" eaLnBrk="0" hangingPunct="0">
              <a:defRPr/>
            </a:pPr>
            <a:r>
              <a:rPr lang="en-GB" sz="800" dirty="0">
                <a:latin typeface="Arial Narrow" pitchFamily="34" charset="0"/>
                <a:ea typeface="+mn-ea"/>
              </a:rPr>
              <a:t>Page</a:t>
            </a:r>
            <a:r>
              <a:rPr lang="en-GB" sz="800" b="1" dirty="0">
                <a:latin typeface="Arial Narrow" pitchFamily="34" charset="0"/>
                <a:ea typeface="+mn-ea"/>
              </a:rPr>
              <a:t> </a:t>
            </a:r>
            <a:fld id="{196418CE-6E1E-4CB3-9111-05C76BACC380}" type="slidenum">
              <a:rPr lang="en-GB" sz="800">
                <a:latin typeface="Arial Narrow" pitchFamily="34" charset="0"/>
                <a:ea typeface="+mn-ea"/>
              </a:rPr>
              <a:pPr algn="ctr" defTabSz="769938" eaLnBrk="0" hangingPunct="0">
                <a:defRPr/>
              </a:pPr>
              <a:t>‹#›</a:t>
            </a:fld>
            <a:endParaRPr lang="en-GB" dirty="0">
              <a:latin typeface="Arial Narrow" pitchFamily="34" charset="0"/>
              <a:ea typeface="+mn-ea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624513" y="9526588"/>
            <a:ext cx="546100" cy="233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401" tIns="46701" rIns="93401" bIns="46701">
            <a:spAutoFit/>
          </a:bodyPr>
          <a:lstStyle/>
          <a:p>
            <a:pPr algn="ctr" defTabSz="779463" eaLnBrk="0" hangingPunct="0">
              <a:defRPr/>
            </a:pPr>
            <a:r>
              <a:rPr lang="en-GB" sz="800" dirty="0">
                <a:latin typeface="Arial Narrow" pitchFamily="34" charset="0"/>
                <a:ea typeface="+mn-ea"/>
              </a:rPr>
              <a:t>P3/22-1/R</a:t>
            </a:r>
            <a:endParaRPr lang="en-GB" dirty="0">
              <a:latin typeface="Arial Narrow" pitchFamily="34" charset="0"/>
              <a:ea typeface="+mn-ea"/>
            </a:endParaRPr>
          </a:p>
        </p:txBody>
      </p:sp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222250" y="5341938"/>
            <a:ext cx="6107113" cy="3857625"/>
            <a:chOff x="144" y="3576"/>
            <a:chExt cx="4086" cy="2184"/>
          </a:xfrm>
        </p:grpSpPr>
        <p:sp>
          <p:nvSpPr>
            <p:cNvPr id="19469" name="Line 13"/>
            <p:cNvSpPr>
              <a:spLocks noChangeShapeType="1"/>
            </p:cNvSpPr>
            <p:nvPr/>
          </p:nvSpPr>
          <p:spPr bwMode="gray">
            <a:xfrm>
              <a:off x="144" y="3576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gray">
            <a:xfrm>
              <a:off x="144" y="3774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gray">
            <a:xfrm>
              <a:off x="144" y="3973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gray">
            <a:xfrm>
              <a:off x="144" y="4171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gray">
            <a:xfrm>
              <a:off x="144" y="4370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gray">
            <a:xfrm>
              <a:off x="144" y="4568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gray">
            <a:xfrm>
              <a:off x="144" y="4767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gray">
            <a:xfrm>
              <a:off x="144" y="4965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gray">
            <a:xfrm>
              <a:off x="144" y="5164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gray">
            <a:xfrm>
              <a:off x="144" y="5362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gray">
            <a:xfrm>
              <a:off x="144" y="5561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gray">
            <a:xfrm>
              <a:off x="144" y="5760"/>
              <a:ext cx="4086" cy="0"/>
            </a:xfrm>
            <a:prstGeom prst="line">
              <a:avLst/>
            </a:prstGeom>
            <a:noFill/>
            <a:ln w="15875">
              <a:solidFill>
                <a:srgbClr val="D7D7D7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sp>
        <p:nvSpPr>
          <p:cNvPr id="19481" name="Text Box 25"/>
          <p:cNvSpPr txBox="1">
            <a:spLocks noChangeArrowheads="1"/>
          </p:cNvSpPr>
          <p:nvPr/>
        </p:nvSpPr>
        <p:spPr bwMode="gray">
          <a:xfrm>
            <a:off x="219075" y="0"/>
            <a:ext cx="1536700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6259" rIns="0" bIns="46259"/>
          <a:lstStyle/>
          <a:p>
            <a:pPr defTabSz="769938" eaLnBrk="0" hangingPunct="0">
              <a:defRPr/>
            </a:pPr>
            <a:r>
              <a:rPr lang="en-GB" sz="1200" b="1" dirty="0">
                <a:latin typeface="Arial Narrow" pitchFamily="34" charset="0"/>
                <a:ea typeface="+mn-ea"/>
              </a:rPr>
              <a:t>ECI </a:t>
            </a:r>
            <a:r>
              <a:rPr lang="en-US" sz="1200" b="1" dirty="0">
                <a:latin typeface="Arial Narrow" pitchFamily="34" charset="0"/>
                <a:ea typeface="+mn-ea"/>
              </a:rPr>
              <a:t>Telecom Ltd.</a:t>
            </a:r>
            <a:endParaRPr lang="en-GB" sz="1200" b="1" dirty="0">
              <a:latin typeface="Arial Narrow" pitchFamily="34" charset="0"/>
              <a:ea typeface="+mn-ea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gray">
          <a:xfrm>
            <a:off x="4891088" y="0"/>
            <a:ext cx="1590675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6259" rIns="0" bIns="46259"/>
          <a:lstStyle/>
          <a:p>
            <a:pPr algn="r" defTabSz="769938" eaLnBrk="0" hangingPunct="0">
              <a:defRPr/>
            </a:pPr>
            <a:r>
              <a:rPr lang="en-US" sz="1200" b="1" dirty="0">
                <a:latin typeface="Arial Narrow" pitchFamily="34" charset="0"/>
                <a:ea typeface="+mn-ea"/>
              </a:rPr>
              <a:t>Optical Networks Division</a:t>
            </a:r>
            <a:endParaRPr lang="en-GB" sz="1200" b="1" dirty="0">
              <a:latin typeface="Arial Narrow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876800" cy="449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eci_Gate_16_10_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top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9313" y="0"/>
            <a:ext cx="829151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3226" y="3002737"/>
            <a:ext cx="5213268" cy="916119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2919" y="4004964"/>
            <a:ext cx="4767943" cy="5432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58A6-26D2-46FE-AD88-3B7B72F3B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12A5FC-5DA5-4F70-A7E9-7E2B7F9BA85E}" type="datetime1">
              <a:rPr lang="en-US"/>
              <a:pPr>
                <a:defRPr/>
              </a:pPr>
              <a:t>9/24/2010</a:t>
            </a:fld>
            <a:r>
              <a:rPr lang="en-US" dirty="0"/>
              <a:t>14-Jul-09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4D30-897F-4300-A3AE-8582C73A5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A2E999-E39A-4969-A6E5-8119BAD6D1CB}" type="datetime1">
              <a:rPr lang="en-US"/>
              <a:pPr>
                <a:defRPr/>
              </a:pPr>
              <a:t>9/24/2010</a:t>
            </a:fld>
            <a:r>
              <a:rPr lang="en-US" dirty="0"/>
              <a:t>14-Jul-09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44000" cy="931863"/>
            <a:chOff x="0" y="0"/>
            <a:chExt cx="9144000" cy="931863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931863"/>
            </a:xfrm>
            <a:prstGeom prst="rect">
              <a:avLst/>
            </a:prstGeom>
            <a:solidFill>
              <a:srgbClr val="D2D2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pic>
          <p:nvPicPr>
            <p:cNvPr id="1039" name="Picture 8" descr="3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534988" cy="53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Freeform 9" descr="Untitled-1"/>
            <p:cNvSpPr>
              <a:spLocks/>
            </p:cNvSpPr>
            <p:nvPr/>
          </p:nvSpPr>
          <p:spPr bwMode="auto">
            <a:xfrm>
              <a:off x="127000" y="269875"/>
              <a:ext cx="909638" cy="655638"/>
            </a:xfrm>
            <a:custGeom>
              <a:avLst/>
              <a:gdLst/>
              <a:ahLst/>
              <a:cxnLst>
                <a:cxn ang="0">
                  <a:pos x="464" y="30"/>
                </a:cxn>
                <a:cxn ang="0">
                  <a:pos x="457" y="96"/>
                </a:cxn>
                <a:cxn ang="0">
                  <a:pos x="360" y="115"/>
                </a:cxn>
                <a:cxn ang="0">
                  <a:pos x="268" y="130"/>
                </a:cxn>
                <a:cxn ang="0">
                  <a:pos x="165" y="141"/>
                </a:cxn>
                <a:cxn ang="0">
                  <a:pos x="136" y="154"/>
                </a:cxn>
                <a:cxn ang="0">
                  <a:pos x="76" y="156"/>
                </a:cxn>
                <a:cxn ang="0">
                  <a:pos x="4" y="180"/>
                </a:cxn>
                <a:cxn ang="0">
                  <a:pos x="64" y="180"/>
                </a:cxn>
                <a:cxn ang="0">
                  <a:pos x="52" y="207"/>
                </a:cxn>
                <a:cxn ang="0">
                  <a:pos x="116" y="191"/>
                </a:cxn>
                <a:cxn ang="0">
                  <a:pos x="183" y="192"/>
                </a:cxn>
                <a:cxn ang="0">
                  <a:pos x="223" y="191"/>
                </a:cxn>
                <a:cxn ang="0">
                  <a:pos x="374" y="188"/>
                </a:cxn>
                <a:cxn ang="0">
                  <a:pos x="381" y="245"/>
                </a:cxn>
                <a:cxn ang="0">
                  <a:pos x="336" y="314"/>
                </a:cxn>
                <a:cxn ang="0">
                  <a:pos x="283" y="356"/>
                </a:cxn>
                <a:cxn ang="0">
                  <a:pos x="314" y="351"/>
                </a:cxn>
                <a:cxn ang="0">
                  <a:pos x="329" y="361"/>
                </a:cxn>
                <a:cxn ang="0">
                  <a:pos x="358" y="327"/>
                </a:cxn>
                <a:cxn ang="0">
                  <a:pos x="415" y="289"/>
                </a:cxn>
                <a:cxn ang="0">
                  <a:pos x="448" y="393"/>
                </a:cxn>
                <a:cxn ang="0">
                  <a:pos x="448" y="453"/>
                </a:cxn>
                <a:cxn ang="0">
                  <a:pos x="393" y="546"/>
                </a:cxn>
                <a:cxn ang="0">
                  <a:pos x="332" y="575"/>
                </a:cxn>
                <a:cxn ang="0">
                  <a:pos x="285" y="569"/>
                </a:cxn>
                <a:cxn ang="0">
                  <a:pos x="225" y="540"/>
                </a:cxn>
                <a:cxn ang="0">
                  <a:pos x="196" y="553"/>
                </a:cxn>
                <a:cxn ang="0">
                  <a:pos x="146" y="636"/>
                </a:cxn>
                <a:cxn ang="0">
                  <a:pos x="262" y="610"/>
                </a:cxn>
                <a:cxn ang="0">
                  <a:pos x="440" y="624"/>
                </a:cxn>
                <a:cxn ang="0">
                  <a:pos x="558" y="531"/>
                </a:cxn>
                <a:cxn ang="0">
                  <a:pos x="787" y="625"/>
                </a:cxn>
                <a:cxn ang="0">
                  <a:pos x="901" y="708"/>
                </a:cxn>
                <a:cxn ang="0">
                  <a:pos x="938" y="743"/>
                </a:cxn>
                <a:cxn ang="0">
                  <a:pos x="933" y="778"/>
                </a:cxn>
                <a:cxn ang="0">
                  <a:pos x="977" y="801"/>
                </a:cxn>
                <a:cxn ang="0">
                  <a:pos x="991" y="786"/>
                </a:cxn>
                <a:cxn ang="0">
                  <a:pos x="1088" y="792"/>
                </a:cxn>
                <a:cxn ang="0">
                  <a:pos x="1049" y="759"/>
                </a:cxn>
                <a:cxn ang="0">
                  <a:pos x="1008" y="732"/>
                </a:cxn>
                <a:cxn ang="0">
                  <a:pos x="957" y="694"/>
                </a:cxn>
                <a:cxn ang="0">
                  <a:pos x="960" y="618"/>
                </a:cxn>
                <a:cxn ang="0">
                  <a:pos x="841" y="568"/>
                </a:cxn>
                <a:cxn ang="0">
                  <a:pos x="725" y="482"/>
                </a:cxn>
                <a:cxn ang="0">
                  <a:pos x="600" y="343"/>
                </a:cxn>
                <a:cxn ang="0">
                  <a:pos x="567" y="247"/>
                </a:cxn>
                <a:cxn ang="0">
                  <a:pos x="578" y="216"/>
                </a:cxn>
                <a:cxn ang="0">
                  <a:pos x="613" y="349"/>
                </a:cxn>
                <a:cxn ang="0">
                  <a:pos x="614" y="311"/>
                </a:cxn>
                <a:cxn ang="0">
                  <a:pos x="562" y="166"/>
                </a:cxn>
                <a:cxn ang="0">
                  <a:pos x="546" y="147"/>
                </a:cxn>
                <a:cxn ang="0">
                  <a:pos x="560" y="129"/>
                </a:cxn>
                <a:cxn ang="0">
                  <a:pos x="567" y="116"/>
                </a:cxn>
                <a:cxn ang="0">
                  <a:pos x="575" y="104"/>
                </a:cxn>
                <a:cxn ang="0">
                  <a:pos x="573" y="69"/>
                </a:cxn>
                <a:cxn ang="0">
                  <a:pos x="564" y="28"/>
                </a:cxn>
                <a:cxn ang="0">
                  <a:pos x="522" y="0"/>
                </a:cxn>
              </a:cxnLst>
              <a:rect l="0" t="0" r="r" b="b"/>
              <a:pathLst>
                <a:path w="1113" h="802">
                  <a:moveTo>
                    <a:pt x="516" y="0"/>
                  </a:moveTo>
                  <a:cubicBezTo>
                    <a:pt x="500" y="5"/>
                    <a:pt x="476" y="5"/>
                    <a:pt x="464" y="30"/>
                  </a:cubicBezTo>
                  <a:cubicBezTo>
                    <a:pt x="453" y="54"/>
                    <a:pt x="471" y="98"/>
                    <a:pt x="471" y="98"/>
                  </a:cubicBezTo>
                  <a:cubicBezTo>
                    <a:pt x="471" y="98"/>
                    <a:pt x="472" y="99"/>
                    <a:pt x="457" y="96"/>
                  </a:cubicBezTo>
                  <a:cubicBezTo>
                    <a:pt x="442" y="94"/>
                    <a:pt x="438" y="86"/>
                    <a:pt x="410" y="102"/>
                  </a:cubicBezTo>
                  <a:cubicBezTo>
                    <a:pt x="386" y="116"/>
                    <a:pt x="370" y="115"/>
                    <a:pt x="360" y="115"/>
                  </a:cubicBezTo>
                  <a:cubicBezTo>
                    <a:pt x="358" y="115"/>
                    <a:pt x="356" y="115"/>
                    <a:pt x="354" y="115"/>
                  </a:cubicBezTo>
                  <a:cubicBezTo>
                    <a:pt x="343" y="115"/>
                    <a:pt x="281" y="130"/>
                    <a:pt x="268" y="130"/>
                  </a:cubicBezTo>
                  <a:cubicBezTo>
                    <a:pt x="254" y="130"/>
                    <a:pt x="206" y="137"/>
                    <a:pt x="197" y="137"/>
                  </a:cubicBezTo>
                  <a:cubicBezTo>
                    <a:pt x="189" y="138"/>
                    <a:pt x="165" y="141"/>
                    <a:pt x="165" y="141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48"/>
                    <a:pt x="151" y="152"/>
                    <a:pt x="136" y="154"/>
                  </a:cubicBezTo>
                  <a:cubicBezTo>
                    <a:pt x="122" y="157"/>
                    <a:pt x="113" y="158"/>
                    <a:pt x="97" y="159"/>
                  </a:cubicBezTo>
                  <a:cubicBezTo>
                    <a:pt x="90" y="159"/>
                    <a:pt x="83" y="158"/>
                    <a:pt x="76" y="156"/>
                  </a:cubicBezTo>
                  <a:cubicBezTo>
                    <a:pt x="67" y="155"/>
                    <a:pt x="57" y="153"/>
                    <a:pt x="47" y="156"/>
                  </a:cubicBezTo>
                  <a:cubicBezTo>
                    <a:pt x="30" y="161"/>
                    <a:pt x="8" y="175"/>
                    <a:pt x="4" y="180"/>
                  </a:cubicBezTo>
                  <a:cubicBezTo>
                    <a:pt x="0" y="185"/>
                    <a:pt x="18" y="180"/>
                    <a:pt x="27" y="178"/>
                  </a:cubicBezTo>
                  <a:cubicBezTo>
                    <a:pt x="37" y="177"/>
                    <a:pt x="55" y="176"/>
                    <a:pt x="64" y="180"/>
                  </a:cubicBezTo>
                  <a:cubicBezTo>
                    <a:pt x="73" y="184"/>
                    <a:pt x="81" y="189"/>
                    <a:pt x="76" y="193"/>
                  </a:cubicBezTo>
                  <a:cubicBezTo>
                    <a:pt x="71" y="197"/>
                    <a:pt x="52" y="203"/>
                    <a:pt x="52" y="207"/>
                  </a:cubicBezTo>
                  <a:cubicBezTo>
                    <a:pt x="53" y="211"/>
                    <a:pt x="65" y="210"/>
                    <a:pt x="74" y="206"/>
                  </a:cubicBezTo>
                  <a:cubicBezTo>
                    <a:pt x="83" y="202"/>
                    <a:pt x="109" y="199"/>
                    <a:pt x="116" y="191"/>
                  </a:cubicBezTo>
                  <a:cubicBezTo>
                    <a:pt x="123" y="183"/>
                    <a:pt x="148" y="177"/>
                    <a:pt x="160" y="180"/>
                  </a:cubicBezTo>
                  <a:cubicBezTo>
                    <a:pt x="172" y="182"/>
                    <a:pt x="178" y="183"/>
                    <a:pt x="183" y="192"/>
                  </a:cubicBezTo>
                  <a:cubicBezTo>
                    <a:pt x="195" y="212"/>
                    <a:pt x="197" y="205"/>
                    <a:pt x="202" y="197"/>
                  </a:cubicBezTo>
                  <a:cubicBezTo>
                    <a:pt x="206" y="192"/>
                    <a:pt x="211" y="187"/>
                    <a:pt x="223" y="191"/>
                  </a:cubicBezTo>
                  <a:cubicBezTo>
                    <a:pt x="232" y="194"/>
                    <a:pt x="250" y="200"/>
                    <a:pt x="288" y="196"/>
                  </a:cubicBezTo>
                  <a:cubicBezTo>
                    <a:pt x="326" y="191"/>
                    <a:pt x="374" y="188"/>
                    <a:pt x="374" y="188"/>
                  </a:cubicBezTo>
                  <a:cubicBezTo>
                    <a:pt x="388" y="229"/>
                    <a:pt x="388" y="229"/>
                    <a:pt x="388" y="229"/>
                  </a:cubicBezTo>
                  <a:cubicBezTo>
                    <a:pt x="388" y="229"/>
                    <a:pt x="395" y="234"/>
                    <a:pt x="381" y="245"/>
                  </a:cubicBezTo>
                  <a:cubicBezTo>
                    <a:pt x="367" y="256"/>
                    <a:pt x="354" y="278"/>
                    <a:pt x="349" y="290"/>
                  </a:cubicBezTo>
                  <a:cubicBezTo>
                    <a:pt x="345" y="303"/>
                    <a:pt x="345" y="308"/>
                    <a:pt x="336" y="314"/>
                  </a:cubicBezTo>
                  <a:cubicBezTo>
                    <a:pt x="327" y="320"/>
                    <a:pt x="326" y="323"/>
                    <a:pt x="311" y="330"/>
                  </a:cubicBezTo>
                  <a:cubicBezTo>
                    <a:pt x="297" y="337"/>
                    <a:pt x="285" y="346"/>
                    <a:pt x="283" y="356"/>
                  </a:cubicBezTo>
                  <a:cubicBezTo>
                    <a:pt x="280" y="366"/>
                    <a:pt x="284" y="377"/>
                    <a:pt x="292" y="368"/>
                  </a:cubicBezTo>
                  <a:cubicBezTo>
                    <a:pt x="300" y="360"/>
                    <a:pt x="298" y="356"/>
                    <a:pt x="314" y="351"/>
                  </a:cubicBezTo>
                  <a:cubicBezTo>
                    <a:pt x="331" y="345"/>
                    <a:pt x="335" y="348"/>
                    <a:pt x="331" y="352"/>
                  </a:cubicBezTo>
                  <a:cubicBezTo>
                    <a:pt x="326" y="357"/>
                    <a:pt x="319" y="367"/>
                    <a:pt x="329" y="361"/>
                  </a:cubicBezTo>
                  <a:cubicBezTo>
                    <a:pt x="340" y="354"/>
                    <a:pt x="344" y="353"/>
                    <a:pt x="348" y="347"/>
                  </a:cubicBezTo>
                  <a:cubicBezTo>
                    <a:pt x="353" y="341"/>
                    <a:pt x="353" y="336"/>
                    <a:pt x="358" y="327"/>
                  </a:cubicBezTo>
                  <a:cubicBezTo>
                    <a:pt x="363" y="319"/>
                    <a:pt x="385" y="308"/>
                    <a:pt x="393" y="302"/>
                  </a:cubicBezTo>
                  <a:cubicBezTo>
                    <a:pt x="401" y="296"/>
                    <a:pt x="415" y="289"/>
                    <a:pt x="415" y="289"/>
                  </a:cubicBezTo>
                  <a:cubicBezTo>
                    <a:pt x="415" y="289"/>
                    <a:pt x="439" y="321"/>
                    <a:pt x="442" y="350"/>
                  </a:cubicBezTo>
                  <a:cubicBezTo>
                    <a:pt x="445" y="380"/>
                    <a:pt x="453" y="378"/>
                    <a:pt x="448" y="393"/>
                  </a:cubicBezTo>
                  <a:cubicBezTo>
                    <a:pt x="442" y="408"/>
                    <a:pt x="438" y="401"/>
                    <a:pt x="444" y="416"/>
                  </a:cubicBezTo>
                  <a:cubicBezTo>
                    <a:pt x="450" y="430"/>
                    <a:pt x="448" y="441"/>
                    <a:pt x="448" y="453"/>
                  </a:cubicBezTo>
                  <a:cubicBezTo>
                    <a:pt x="448" y="464"/>
                    <a:pt x="456" y="461"/>
                    <a:pt x="441" y="471"/>
                  </a:cubicBezTo>
                  <a:cubicBezTo>
                    <a:pt x="427" y="481"/>
                    <a:pt x="410" y="519"/>
                    <a:pt x="393" y="546"/>
                  </a:cubicBezTo>
                  <a:cubicBezTo>
                    <a:pt x="376" y="573"/>
                    <a:pt x="380" y="576"/>
                    <a:pt x="371" y="578"/>
                  </a:cubicBezTo>
                  <a:cubicBezTo>
                    <a:pt x="362" y="579"/>
                    <a:pt x="346" y="577"/>
                    <a:pt x="332" y="575"/>
                  </a:cubicBezTo>
                  <a:cubicBezTo>
                    <a:pt x="317" y="573"/>
                    <a:pt x="311" y="574"/>
                    <a:pt x="302" y="573"/>
                  </a:cubicBezTo>
                  <a:cubicBezTo>
                    <a:pt x="292" y="573"/>
                    <a:pt x="287" y="571"/>
                    <a:pt x="285" y="569"/>
                  </a:cubicBezTo>
                  <a:cubicBezTo>
                    <a:pt x="283" y="566"/>
                    <a:pt x="269" y="530"/>
                    <a:pt x="266" y="525"/>
                  </a:cubicBezTo>
                  <a:cubicBezTo>
                    <a:pt x="263" y="521"/>
                    <a:pt x="228" y="538"/>
                    <a:pt x="225" y="540"/>
                  </a:cubicBezTo>
                  <a:cubicBezTo>
                    <a:pt x="221" y="541"/>
                    <a:pt x="225" y="547"/>
                    <a:pt x="225" y="547"/>
                  </a:cubicBezTo>
                  <a:cubicBezTo>
                    <a:pt x="225" y="547"/>
                    <a:pt x="210" y="549"/>
                    <a:pt x="196" y="553"/>
                  </a:cubicBezTo>
                  <a:cubicBezTo>
                    <a:pt x="182" y="558"/>
                    <a:pt x="160" y="576"/>
                    <a:pt x="141" y="596"/>
                  </a:cubicBezTo>
                  <a:cubicBezTo>
                    <a:pt x="122" y="616"/>
                    <a:pt x="134" y="638"/>
                    <a:pt x="146" y="636"/>
                  </a:cubicBezTo>
                  <a:cubicBezTo>
                    <a:pt x="159" y="634"/>
                    <a:pt x="191" y="617"/>
                    <a:pt x="220" y="612"/>
                  </a:cubicBezTo>
                  <a:cubicBezTo>
                    <a:pt x="250" y="606"/>
                    <a:pt x="254" y="602"/>
                    <a:pt x="262" y="610"/>
                  </a:cubicBezTo>
                  <a:cubicBezTo>
                    <a:pt x="270" y="618"/>
                    <a:pt x="343" y="664"/>
                    <a:pt x="375" y="660"/>
                  </a:cubicBezTo>
                  <a:cubicBezTo>
                    <a:pt x="407" y="655"/>
                    <a:pt x="420" y="641"/>
                    <a:pt x="440" y="624"/>
                  </a:cubicBezTo>
                  <a:cubicBezTo>
                    <a:pt x="460" y="607"/>
                    <a:pt x="503" y="560"/>
                    <a:pt x="517" y="544"/>
                  </a:cubicBezTo>
                  <a:cubicBezTo>
                    <a:pt x="531" y="529"/>
                    <a:pt x="538" y="523"/>
                    <a:pt x="558" y="531"/>
                  </a:cubicBezTo>
                  <a:cubicBezTo>
                    <a:pt x="577" y="539"/>
                    <a:pt x="643" y="573"/>
                    <a:pt x="686" y="585"/>
                  </a:cubicBezTo>
                  <a:cubicBezTo>
                    <a:pt x="728" y="597"/>
                    <a:pt x="771" y="623"/>
                    <a:pt x="787" y="625"/>
                  </a:cubicBezTo>
                  <a:cubicBezTo>
                    <a:pt x="802" y="627"/>
                    <a:pt x="802" y="642"/>
                    <a:pt x="812" y="648"/>
                  </a:cubicBezTo>
                  <a:cubicBezTo>
                    <a:pt x="822" y="654"/>
                    <a:pt x="878" y="697"/>
                    <a:pt x="901" y="708"/>
                  </a:cubicBezTo>
                  <a:cubicBezTo>
                    <a:pt x="924" y="719"/>
                    <a:pt x="931" y="729"/>
                    <a:pt x="931" y="729"/>
                  </a:cubicBezTo>
                  <a:cubicBezTo>
                    <a:pt x="931" y="729"/>
                    <a:pt x="937" y="735"/>
                    <a:pt x="938" y="743"/>
                  </a:cubicBezTo>
                  <a:cubicBezTo>
                    <a:pt x="938" y="752"/>
                    <a:pt x="937" y="778"/>
                    <a:pt x="937" y="778"/>
                  </a:cubicBezTo>
                  <a:cubicBezTo>
                    <a:pt x="933" y="778"/>
                    <a:pt x="933" y="778"/>
                    <a:pt x="933" y="778"/>
                  </a:cubicBezTo>
                  <a:cubicBezTo>
                    <a:pt x="934" y="797"/>
                    <a:pt x="934" y="797"/>
                    <a:pt x="934" y="797"/>
                  </a:cubicBezTo>
                  <a:cubicBezTo>
                    <a:pt x="934" y="797"/>
                    <a:pt x="967" y="802"/>
                    <a:pt x="977" y="801"/>
                  </a:cubicBezTo>
                  <a:cubicBezTo>
                    <a:pt x="987" y="800"/>
                    <a:pt x="993" y="798"/>
                    <a:pt x="992" y="796"/>
                  </a:cubicBezTo>
                  <a:cubicBezTo>
                    <a:pt x="992" y="793"/>
                    <a:pt x="991" y="786"/>
                    <a:pt x="991" y="786"/>
                  </a:cubicBezTo>
                  <a:cubicBezTo>
                    <a:pt x="991" y="786"/>
                    <a:pt x="1003" y="792"/>
                    <a:pt x="1015" y="792"/>
                  </a:cubicBezTo>
                  <a:cubicBezTo>
                    <a:pt x="1027" y="793"/>
                    <a:pt x="1063" y="801"/>
                    <a:pt x="1088" y="792"/>
                  </a:cubicBezTo>
                  <a:cubicBezTo>
                    <a:pt x="1113" y="783"/>
                    <a:pt x="1106" y="774"/>
                    <a:pt x="1099" y="770"/>
                  </a:cubicBezTo>
                  <a:cubicBezTo>
                    <a:pt x="1091" y="767"/>
                    <a:pt x="1063" y="768"/>
                    <a:pt x="1049" y="759"/>
                  </a:cubicBezTo>
                  <a:cubicBezTo>
                    <a:pt x="1034" y="749"/>
                    <a:pt x="1016" y="727"/>
                    <a:pt x="1016" y="727"/>
                  </a:cubicBezTo>
                  <a:cubicBezTo>
                    <a:pt x="1008" y="732"/>
                    <a:pt x="1008" y="732"/>
                    <a:pt x="1008" y="732"/>
                  </a:cubicBezTo>
                  <a:cubicBezTo>
                    <a:pt x="1008" y="732"/>
                    <a:pt x="990" y="732"/>
                    <a:pt x="979" y="721"/>
                  </a:cubicBezTo>
                  <a:cubicBezTo>
                    <a:pt x="968" y="710"/>
                    <a:pt x="957" y="694"/>
                    <a:pt x="957" y="694"/>
                  </a:cubicBezTo>
                  <a:cubicBezTo>
                    <a:pt x="957" y="694"/>
                    <a:pt x="974" y="657"/>
                    <a:pt x="977" y="646"/>
                  </a:cubicBezTo>
                  <a:cubicBezTo>
                    <a:pt x="979" y="635"/>
                    <a:pt x="977" y="629"/>
                    <a:pt x="960" y="618"/>
                  </a:cubicBezTo>
                  <a:cubicBezTo>
                    <a:pt x="942" y="606"/>
                    <a:pt x="931" y="607"/>
                    <a:pt x="894" y="598"/>
                  </a:cubicBezTo>
                  <a:cubicBezTo>
                    <a:pt x="858" y="589"/>
                    <a:pt x="854" y="593"/>
                    <a:pt x="841" y="568"/>
                  </a:cubicBezTo>
                  <a:cubicBezTo>
                    <a:pt x="827" y="543"/>
                    <a:pt x="813" y="535"/>
                    <a:pt x="798" y="526"/>
                  </a:cubicBezTo>
                  <a:cubicBezTo>
                    <a:pt x="783" y="517"/>
                    <a:pt x="755" y="496"/>
                    <a:pt x="725" y="482"/>
                  </a:cubicBezTo>
                  <a:cubicBezTo>
                    <a:pt x="696" y="469"/>
                    <a:pt x="650" y="437"/>
                    <a:pt x="630" y="413"/>
                  </a:cubicBezTo>
                  <a:cubicBezTo>
                    <a:pt x="610" y="389"/>
                    <a:pt x="601" y="348"/>
                    <a:pt x="600" y="343"/>
                  </a:cubicBezTo>
                  <a:cubicBezTo>
                    <a:pt x="600" y="337"/>
                    <a:pt x="605" y="342"/>
                    <a:pt x="594" y="313"/>
                  </a:cubicBezTo>
                  <a:cubicBezTo>
                    <a:pt x="584" y="284"/>
                    <a:pt x="567" y="266"/>
                    <a:pt x="567" y="247"/>
                  </a:cubicBezTo>
                  <a:cubicBezTo>
                    <a:pt x="567" y="229"/>
                    <a:pt x="563" y="212"/>
                    <a:pt x="566" y="200"/>
                  </a:cubicBezTo>
                  <a:cubicBezTo>
                    <a:pt x="569" y="189"/>
                    <a:pt x="581" y="197"/>
                    <a:pt x="578" y="216"/>
                  </a:cubicBezTo>
                  <a:cubicBezTo>
                    <a:pt x="575" y="234"/>
                    <a:pt x="571" y="260"/>
                    <a:pt x="579" y="271"/>
                  </a:cubicBezTo>
                  <a:cubicBezTo>
                    <a:pt x="586" y="283"/>
                    <a:pt x="606" y="336"/>
                    <a:pt x="613" y="349"/>
                  </a:cubicBezTo>
                  <a:cubicBezTo>
                    <a:pt x="621" y="361"/>
                    <a:pt x="628" y="382"/>
                    <a:pt x="635" y="375"/>
                  </a:cubicBezTo>
                  <a:cubicBezTo>
                    <a:pt x="642" y="368"/>
                    <a:pt x="618" y="327"/>
                    <a:pt x="614" y="311"/>
                  </a:cubicBezTo>
                  <a:cubicBezTo>
                    <a:pt x="610" y="294"/>
                    <a:pt x="594" y="228"/>
                    <a:pt x="591" y="217"/>
                  </a:cubicBezTo>
                  <a:cubicBezTo>
                    <a:pt x="588" y="205"/>
                    <a:pt x="573" y="175"/>
                    <a:pt x="562" y="166"/>
                  </a:cubicBezTo>
                  <a:cubicBezTo>
                    <a:pt x="551" y="157"/>
                    <a:pt x="541" y="150"/>
                    <a:pt x="541" y="150"/>
                  </a:cubicBezTo>
                  <a:cubicBezTo>
                    <a:pt x="541" y="150"/>
                    <a:pt x="538" y="144"/>
                    <a:pt x="546" y="147"/>
                  </a:cubicBezTo>
                  <a:cubicBezTo>
                    <a:pt x="555" y="150"/>
                    <a:pt x="561" y="148"/>
                    <a:pt x="560" y="142"/>
                  </a:cubicBezTo>
                  <a:cubicBezTo>
                    <a:pt x="558" y="136"/>
                    <a:pt x="555" y="131"/>
                    <a:pt x="560" y="129"/>
                  </a:cubicBezTo>
                  <a:cubicBezTo>
                    <a:pt x="565" y="128"/>
                    <a:pt x="565" y="123"/>
                    <a:pt x="563" y="120"/>
                  </a:cubicBezTo>
                  <a:cubicBezTo>
                    <a:pt x="561" y="117"/>
                    <a:pt x="564" y="116"/>
                    <a:pt x="567" y="116"/>
                  </a:cubicBezTo>
                  <a:cubicBezTo>
                    <a:pt x="570" y="115"/>
                    <a:pt x="568" y="110"/>
                    <a:pt x="566" y="107"/>
                  </a:cubicBezTo>
                  <a:cubicBezTo>
                    <a:pt x="565" y="104"/>
                    <a:pt x="571" y="103"/>
                    <a:pt x="575" y="104"/>
                  </a:cubicBezTo>
                  <a:cubicBezTo>
                    <a:pt x="579" y="104"/>
                    <a:pt x="580" y="100"/>
                    <a:pt x="574" y="89"/>
                  </a:cubicBezTo>
                  <a:cubicBezTo>
                    <a:pt x="567" y="77"/>
                    <a:pt x="570" y="75"/>
                    <a:pt x="573" y="69"/>
                  </a:cubicBezTo>
                  <a:cubicBezTo>
                    <a:pt x="575" y="64"/>
                    <a:pt x="575" y="65"/>
                    <a:pt x="572" y="51"/>
                  </a:cubicBezTo>
                  <a:cubicBezTo>
                    <a:pt x="569" y="38"/>
                    <a:pt x="560" y="32"/>
                    <a:pt x="564" y="28"/>
                  </a:cubicBezTo>
                  <a:cubicBezTo>
                    <a:pt x="568" y="24"/>
                    <a:pt x="577" y="12"/>
                    <a:pt x="557" y="11"/>
                  </a:cubicBezTo>
                  <a:cubicBezTo>
                    <a:pt x="540" y="10"/>
                    <a:pt x="534" y="0"/>
                    <a:pt x="522" y="0"/>
                  </a:cubicBezTo>
                  <a:cubicBezTo>
                    <a:pt x="520" y="0"/>
                    <a:pt x="518" y="0"/>
                    <a:pt x="516" y="0"/>
                  </a:cubicBezTo>
                </a:path>
              </a:pathLst>
            </a:custGeom>
            <a:blipFill dpi="0" rotWithShape="1">
              <a:blip r:embed="rId6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03288" y="155575"/>
            <a:ext cx="77835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1260475"/>
            <a:ext cx="7013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563" y="6427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35B37D-D210-473B-9C65-5DE92D904642}" type="datetime1">
              <a:rPr lang="en-US"/>
              <a:pPr>
                <a:defRPr/>
              </a:pPr>
              <a:t>9/24/2010</a:t>
            </a:fld>
            <a:r>
              <a:rPr lang="en-US" dirty="0"/>
              <a:t>14-Jul-09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6427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ECI Telecom Ltd.  ©2010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27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95F23DF-7E6D-4985-9FC5-DF3E4F1CE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2" name="Group 3"/>
          <p:cNvGrpSpPr>
            <a:grpSpLocks/>
          </p:cNvGrpSpPr>
          <p:nvPr/>
        </p:nvGrpSpPr>
        <p:grpSpPr bwMode="auto">
          <a:xfrm>
            <a:off x="149225" y="6310313"/>
            <a:ext cx="531813" cy="506412"/>
            <a:chOff x="520" y="3397"/>
            <a:chExt cx="576" cy="548"/>
          </a:xfrm>
        </p:grpSpPr>
        <p:sp>
          <p:nvSpPr>
            <p:cNvPr id="12" name="Freeform 4"/>
            <p:cNvSpPr>
              <a:spLocks noEditPoints="1"/>
            </p:cNvSpPr>
            <p:nvPr userDrawn="1"/>
          </p:nvSpPr>
          <p:spPr bwMode="auto">
            <a:xfrm>
              <a:off x="520" y="3397"/>
              <a:ext cx="576" cy="548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85" y="191"/>
                </a:cxn>
                <a:cxn ang="0">
                  <a:pos x="122" y="211"/>
                </a:cxn>
                <a:cxn ang="0">
                  <a:pos x="59" y="191"/>
                </a:cxn>
                <a:cxn ang="0">
                  <a:pos x="32" y="116"/>
                </a:cxn>
                <a:cxn ang="0">
                  <a:pos x="59" y="40"/>
                </a:cxn>
                <a:cxn ang="0">
                  <a:pos x="122" y="21"/>
                </a:cxn>
                <a:cxn ang="0">
                  <a:pos x="185" y="40"/>
                </a:cxn>
                <a:cxn ang="0">
                  <a:pos x="212" y="116"/>
                </a:cxn>
                <a:cxn ang="0">
                  <a:pos x="244" y="116"/>
                </a:cxn>
                <a:cxn ang="0">
                  <a:pos x="207" y="25"/>
                </a:cxn>
                <a:cxn ang="0">
                  <a:pos x="122" y="0"/>
                </a:cxn>
                <a:cxn ang="0">
                  <a:pos x="38" y="25"/>
                </a:cxn>
                <a:cxn ang="0">
                  <a:pos x="0" y="116"/>
                </a:cxn>
                <a:cxn ang="0">
                  <a:pos x="38" y="207"/>
                </a:cxn>
                <a:cxn ang="0">
                  <a:pos x="122" y="232"/>
                </a:cxn>
                <a:cxn ang="0">
                  <a:pos x="207" y="207"/>
                </a:cxn>
                <a:cxn ang="0">
                  <a:pos x="244" y="116"/>
                </a:cxn>
              </a:cxnLst>
              <a:rect l="0" t="0" r="r" b="b"/>
              <a:pathLst>
                <a:path w="244" h="232">
                  <a:moveTo>
                    <a:pt x="212" y="116"/>
                  </a:moveTo>
                  <a:cubicBezTo>
                    <a:pt x="212" y="142"/>
                    <a:pt x="210" y="173"/>
                    <a:pt x="185" y="191"/>
                  </a:cubicBezTo>
                  <a:cubicBezTo>
                    <a:pt x="168" y="204"/>
                    <a:pt x="147" y="211"/>
                    <a:pt x="122" y="211"/>
                  </a:cubicBezTo>
                  <a:cubicBezTo>
                    <a:pt x="98" y="211"/>
                    <a:pt x="76" y="204"/>
                    <a:pt x="59" y="191"/>
                  </a:cubicBezTo>
                  <a:cubicBezTo>
                    <a:pt x="34" y="173"/>
                    <a:pt x="32" y="142"/>
                    <a:pt x="32" y="116"/>
                  </a:cubicBezTo>
                  <a:cubicBezTo>
                    <a:pt x="32" y="90"/>
                    <a:pt x="34" y="59"/>
                    <a:pt x="59" y="40"/>
                  </a:cubicBezTo>
                  <a:cubicBezTo>
                    <a:pt x="76" y="28"/>
                    <a:pt x="98" y="21"/>
                    <a:pt x="122" y="21"/>
                  </a:cubicBezTo>
                  <a:cubicBezTo>
                    <a:pt x="147" y="21"/>
                    <a:pt x="168" y="28"/>
                    <a:pt x="185" y="40"/>
                  </a:cubicBezTo>
                  <a:cubicBezTo>
                    <a:pt x="210" y="59"/>
                    <a:pt x="212" y="90"/>
                    <a:pt x="212" y="116"/>
                  </a:cubicBezTo>
                  <a:moveTo>
                    <a:pt x="244" y="116"/>
                  </a:moveTo>
                  <a:cubicBezTo>
                    <a:pt x="244" y="84"/>
                    <a:pt x="239" y="49"/>
                    <a:pt x="207" y="25"/>
                  </a:cubicBezTo>
                  <a:cubicBezTo>
                    <a:pt x="185" y="8"/>
                    <a:pt x="157" y="0"/>
                    <a:pt x="122" y="0"/>
                  </a:cubicBezTo>
                  <a:cubicBezTo>
                    <a:pt x="88" y="0"/>
                    <a:pt x="60" y="8"/>
                    <a:pt x="38" y="25"/>
                  </a:cubicBezTo>
                  <a:cubicBezTo>
                    <a:pt x="6" y="49"/>
                    <a:pt x="0" y="84"/>
                    <a:pt x="0" y="116"/>
                  </a:cubicBezTo>
                  <a:cubicBezTo>
                    <a:pt x="0" y="148"/>
                    <a:pt x="6" y="183"/>
                    <a:pt x="38" y="207"/>
                  </a:cubicBezTo>
                  <a:cubicBezTo>
                    <a:pt x="60" y="223"/>
                    <a:pt x="88" y="232"/>
                    <a:pt x="122" y="232"/>
                  </a:cubicBezTo>
                  <a:cubicBezTo>
                    <a:pt x="157" y="232"/>
                    <a:pt x="185" y="223"/>
                    <a:pt x="207" y="207"/>
                  </a:cubicBezTo>
                  <a:cubicBezTo>
                    <a:pt x="239" y="183"/>
                    <a:pt x="244" y="148"/>
                    <a:pt x="244" y="116"/>
                  </a:cubicBezTo>
                </a:path>
              </a:pathLst>
            </a:custGeom>
            <a:solidFill>
              <a:srgbClr val="0038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623" y="3586"/>
              <a:ext cx="146" cy="177"/>
            </a:xfrm>
            <a:custGeom>
              <a:avLst/>
              <a:gdLst/>
              <a:ahLst/>
              <a:cxnLst>
                <a:cxn ang="0">
                  <a:pos x="47" y="31"/>
                </a:cxn>
                <a:cxn ang="0">
                  <a:pos x="14" y="31"/>
                </a:cxn>
                <a:cxn ang="0">
                  <a:pos x="16" y="21"/>
                </a:cxn>
                <a:cxn ang="0">
                  <a:pos x="31" y="12"/>
                </a:cxn>
                <a:cxn ang="0">
                  <a:pos x="45" y="21"/>
                </a:cxn>
                <a:cxn ang="0">
                  <a:pos x="47" y="31"/>
                </a:cxn>
                <a:cxn ang="0">
                  <a:pos x="62" y="41"/>
                </a:cxn>
                <a:cxn ang="0">
                  <a:pos x="62" y="35"/>
                </a:cxn>
                <a:cxn ang="0">
                  <a:pos x="31" y="0"/>
                </a:cxn>
                <a:cxn ang="0">
                  <a:pos x="0" y="37"/>
                </a:cxn>
                <a:cxn ang="0">
                  <a:pos x="33" y="75"/>
                </a:cxn>
                <a:cxn ang="0">
                  <a:pos x="60" y="63"/>
                </a:cxn>
                <a:cxn ang="0">
                  <a:pos x="51" y="54"/>
                </a:cxn>
                <a:cxn ang="0">
                  <a:pos x="33" y="62"/>
                </a:cxn>
                <a:cxn ang="0">
                  <a:pos x="14" y="41"/>
                </a:cxn>
                <a:cxn ang="0">
                  <a:pos x="62" y="41"/>
                </a:cxn>
              </a:cxnLst>
              <a:rect l="0" t="0" r="r" b="b"/>
              <a:pathLst>
                <a:path w="62" h="75">
                  <a:moveTo>
                    <a:pt x="47" y="31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14" y="27"/>
                    <a:pt x="15" y="25"/>
                    <a:pt x="16" y="21"/>
                  </a:cubicBezTo>
                  <a:cubicBezTo>
                    <a:pt x="18" y="16"/>
                    <a:pt x="24" y="12"/>
                    <a:pt x="31" y="12"/>
                  </a:cubicBezTo>
                  <a:cubicBezTo>
                    <a:pt x="38" y="12"/>
                    <a:pt x="43" y="16"/>
                    <a:pt x="45" y="21"/>
                  </a:cubicBezTo>
                  <a:cubicBezTo>
                    <a:pt x="47" y="25"/>
                    <a:pt x="47" y="27"/>
                    <a:pt x="47" y="31"/>
                  </a:cubicBezTo>
                  <a:moveTo>
                    <a:pt x="62" y="41"/>
                  </a:moveTo>
                  <a:cubicBezTo>
                    <a:pt x="62" y="35"/>
                    <a:pt x="62" y="35"/>
                    <a:pt x="62" y="35"/>
                  </a:cubicBezTo>
                  <a:cubicBezTo>
                    <a:pt x="62" y="14"/>
                    <a:pt x="50" y="0"/>
                    <a:pt x="31" y="0"/>
                  </a:cubicBezTo>
                  <a:cubicBezTo>
                    <a:pt x="12" y="0"/>
                    <a:pt x="0" y="13"/>
                    <a:pt x="0" y="37"/>
                  </a:cubicBezTo>
                  <a:cubicBezTo>
                    <a:pt x="0" y="65"/>
                    <a:pt x="14" y="75"/>
                    <a:pt x="33" y="75"/>
                  </a:cubicBezTo>
                  <a:cubicBezTo>
                    <a:pt x="45" y="75"/>
                    <a:pt x="52" y="71"/>
                    <a:pt x="60" y="63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45" y="60"/>
                    <a:pt x="41" y="62"/>
                    <a:pt x="33" y="62"/>
                  </a:cubicBezTo>
                  <a:cubicBezTo>
                    <a:pt x="21" y="62"/>
                    <a:pt x="14" y="54"/>
                    <a:pt x="14" y="41"/>
                  </a:cubicBezTo>
                  <a:lnTo>
                    <a:pt x="62" y="41"/>
                  </a:lnTo>
                  <a:close/>
                </a:path>
              </a:pathLst>
            </a:custGeom>
            <a:solidFill>
              <a:srgbClr val="0038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" name="Freeform 6"/>
            <p:cNvSpPr>
              <a:spLocks/>
            </p:cNvSpPr>
            <p:nvPr userDrawn="1"/>
          </p:nvSpPr>
          <p:spPr bwMode="auto">
            <a:xfrm>
              <a:off x="787" y="3586"/>
              <a:ext cx="134" cy="177"/>
            </a:xfrm>
            <a:custGeom>
              <a:avLst/>
              <a:gdLst/>
              <a:ahLst/>
              <a:cxnLst>
                <a:cxn ang="0">
                  <a:pos x="57" y="64"/>
                </a:cxn>
                <a:cxn ang="0">
                  <a:pos x="46" y="55"/>
                </a:cxn>
                <a:cxn ang="0">
                  <a:pos x="32" y="62"/>
                </a:cxn>
                <a:cxn ang="0">
                  <a:pos x="19" y="55"/>
                </a:cxn>
                <a:cxn ang="0">
                  <a:pos x="15" y="37"/>
                </a:cxn>
                <a:cxn ang="0">
                  <a:pos x="19" y="19"/>
                </a:cxn>
                <a:cxn ang="0">
                  <a:pos x="32" y="13"/>
                </a:cxn>
                <a:cxn ang="0">
                  <a:pos x="46" y="20"/>
                </a:cxn>
                <a:cxn ang="0">
                  <a:pos x="57" y="10"/>
                </a:cxn>
                <a:cxn ang="0">
                  <a:pos x="32" y="0"/>
                </a:cxn>
                <a:cxn ang="0">
                  <a:pos x="0" y="37"/>
                </a:cxn>
                <a:cxn ang="0">
                  <a:pos x="32" y="75"/>
                </a:cxn>
                <a:cxn ang="0">
                  <a:pos x="57" y="64"/>
                </a:cxn>
              </a:cxnLst>
              <a:rect l="0" t="0" r="r" b="b"/>
              <a:pathLst>
                <a:path w="57" h="75">
                  <a:moveTo>
                    <a:pt x="57" y="64"/>
                  </a:moveTo>
                  <a:cubicBezTo>
                    <a:pt x="46" y="55"/>
                    <a:pt x="46" y="55"/>
                    <a:pt x="46" y="55"/>
                  </a:cubicBezTo>
                  <a:cubicBezTo>
                    <a:pt x="42" y="60"/>
                    <a:pt x="38" y="62"/>
                    <a:pt x="32" y="62"/>
                  </a:cubicBezTo>
                  <a:cubicBezTo>
                    <a:pt x="27" y="62"/>
                    <a:pt x="22" y="59"/>
                    <a:pt x="19" y="55"/>
                  </a:cubicBezTo>
                  <a:cubicBezTo>
                    <a:pt x="16" y="51"/>
                    <a:pt x="15" y="46"/>
                    <a:pt x="15" y="37"/>
                  </a:cubicBezTo>
                  <a:cubicBezTo>
                    <a:pt x="15" y="29"/>
                    <a:pt x="16" y="23"/>
                    <a:pt x="19" y="19"/>
                  </a:cubicBezTo>
                  <a:cubicBezTo>
                    <a:pt x="22" y="15"/>
                    <a:pt x="27" y="13"/>
                    <a:pt x="32" y="13"/>
                  </a:cubicBezTo>
                  <a:cubicBezTo>
                    <a:pt x="38" y="13"/>
                    <a:pt x="42" y="15"/>
                    <a:pt x="46" y="2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0" y="3"/>
                    <a:pt x="43" y="0"/>
                    <a:pt x="32" y="0"/>
                  </a:cubicBezTo>
                  <a:cubicBezTo>
                    <a:pt x="16" y="0"/>
                    <a:pt x="0" y="10"/>
                    <a:pt x="0" y="37"/>
                  </a:cubicBezTo>
                  <a:cubicBezTo>
                    <a:pt x="0" y="65"/>
                    <a:pt x="16" y="75"/>
                    <a:pt x="32" y="75"/>
                  </a:cubicBezTo>
                  <a:cubicBezTo>
                    <a:pt x="43" y="75"/>
                    <a:pt x="50" y="72"/>
                    <a:pt x="57" y="64"/>
                  </a:cubicBezTo>
                </a:path>
              </a:pathLst>
            </a:custGeom>
            <a:solidFill>
              <a:srgbClr val="0038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 userDrawn="1"/>
          </p:nvSpPr>
          <p:spPr bwMode="auto">
            <a:xfrm>
              <a:off x="940" y="3588"/>
              <a:ext cx="36" cy="172"/>
            </a:xfrm>
            <a:prstGeom prst="rect">
              <a:avLst/>
            </a:prstGeom>
            <a:solidFill>
              <a:srgbClr val="0038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033" name="Picture 24" descr="top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49313" y="0"/>
            <a:ext cx="829151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003876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876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876"/>
        </a:buClr>
        <a:buFont typeface="Wingdings" pitchFamily="2" charset="2"/>
        <a:buChar char=""/>
        <a:defRPr sz="2400" kern="1200">
          <a:solidFill>
            <a:srgbClr val="00387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AEEF"/>
        </a:buClr>
        <a:buFont typeface="Wingdings" pitchFamily="2" charset="2"/>
        <a:buChar char="§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Robert.Rennison@ecitele.com" TargetMode="External"/><Relationship Id="rId3" Type="http://schemas.openxmlformats.org/officeDocument/2006/relationships/image" Target="../media/image5.jpeg"/><Relationship Id="rId7" Type="http://schemas.openxmlformats.org/officeDocument/2006/relationships/hyperlink" Target="mailto:Alexander.Vainshtein@ecitele.com" TargetMode="External"/><Relationship Id="rId12" Type="http://schemas.openxmlformats.org/officeDocument/2006/relationships/hyperlink" Target="mailto:Rotem.Cohdn@ecitel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11" Type="http://schemas.openxmlformats.org/officeDocument/2006/relationships/hyperlink" Target="mailto:Andrew.sergeev@ecitele.com" TargetMode="External"/><Relationship Id="rId5" Type="http://schemas.openxmlformats.org/officeDocument/2006/relationships/image" Target="../media/image7.jpeg"/><Relationship Id="rId10" Type="http://schemas.openxmlformats.org/officeDocument/2006/relationships/hyperlink" Target="mailto:Alexander.Kugel@ecitele.com" TargetMode="External"/><Relationship Id="rId4" Type="http://schemas.openxmlformats.org/officeDocument/2006/relationships/image" Target="../media/image6.jpeg"/><Relationship Id="rId9" Type="http://schemas.openxmlformats.org/officeDocument/2006/relationships/hyperlink" Target="mailto:Prashant.desai@ecite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6629400"/>
            <a:ext cx="1676400" cy="187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>
              <a:cs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62388" y="890588"/>
            <a:ext cx="4953000" cy="3536950"/>
          </a:xfrm>
        </p:spPr>
        <p:txBody>
          <a:bodyPr/>
          <a:lstStyle/>
          <a:p>
            <a:r>
              <a:rPr lang="en-US" sz="3700" dirty="0" smtClean="0">
                <a:latin typeface="Arial" charset="0"/>
                <a:cs typeface="Arial" charset="0"/>
              </a:rPr>
              <a:t>Forwarding Plane OAM </a:t>
            </a:r>
            <a:br>
              <a:rPr lang="en-US" sz="3700" dirty="0" smtClean="0">
                <a:latin typeface="Arial" charset="0"/>
                <a:cs typeface="Arial" charset="0"/>
              </a:rPr>
            </a:br>
            <a:r>
              <a:rPr lang="en-US" sz="3700" dirty="0" smtClean="0">
                <a:latin typeface="Arial" charset="0"/>
                <a:cs typeface="Arial" charset="0"/>
              </a:rPr>
              <a:t>for MPLS-based Tunneling </a:t>
            </a:r>
            <a:br>
              <a:rPr lang="en-US" sz="3700" dirty="0" smtClean="0">
                <a:latin typeface="Arial" charset="0"/>
                <a:cs typeface="Arial" charset="0"/>
              </a:rPr>
            </a:br>
            <a:r>
              <a:rPr lang="en-US" sz="3700" dirty="0" smtClean="0">
                <a:latin typeface="Arial" charset="0"/>
                <a:cs typeface="Arial" charset="0"/>
              </a:rPr>
              <a:t>Applications:</a:t>
            </a:r>
            <a:br>
              <a:rPr lang="en-US" sz="3700" dirty="0" smtClean="0">
                <a:latin typeface="Arial" charset="0"/>
                <a:cs typeface="Arial" charset="0"/>
              </a:rPr>
            </a:br>
            <a:r>
              <a:rPr lang="en-US" sz="3700" dirty="0" smtClean="0">
                <a:latin typeface="Arial" charset="0"/>
                <a:cs typeface="Arial" charset="0"/>
              </a:rPr>
              <a:t>A Position Paper</a:t>
            </a:r>
            <a:br>
              <a:rPr lang="en-US" sz="3700" dirty="0" smtClean="0">
                <a:latin typeface="Arial" charset="0"/>
                <a:cs typeface="Arial" charset="0"/>
              </a:rPr>
            </a:br>
            <a:endParaRPr lang="en-US" sz="3700" dirty="0" smtClean="0">
              <a:latin typeface="Arial" charset="0"/>
              <a:cs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4063" y="4668838"/>
            <a:ext cx="7966075" cy="7270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1700" dirty="0" smtClean="0"/>
              <a:t>Alexander Vainshtein 	Robert Rennison		Prashant Desai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1700" dirty="0" smtClean="0"/>
              <a:t>Alexander Kugel 		Andrew Sergeev 		Rotem Cohen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Background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133815" y="958850"/>
            <a:ext cx="8831765" cy="545465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b="1" dirty="0" smtClean="0">
                <a:latin typeface="Arial" charset="0"/>
                <a:cs typeface="Arial" charset="0"/>
              </a:rPr>
              <a:t>MPLS has become the dominant tunneling technology</a:t>
            </a:r>
            <a:r>
              <a:rPr lang="en-US" dirty="0" smtClean="0"/>
              <a:t>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b="1" dirty="0" smtClean="0">
                <a:latin typeface="Arial" charset="0"/>
                <a:cs typeface="Arial" charset="0"/>
              </a:rPr>
              <a:t>Started from IP </a:t>
            </a:r>
            <a:r>
              <a:rPr lang="en-US" sz="2200" b="1" dirty="0" smtClean="0">
                <a:latin typeface="Arial" charset="0"/>
                <a:cs typeface="Arial" charset="0"/>
              </a:rPr>
              <a:t>VPN</a:t>
            </a:r>
            <a:endParaRPr lang="en-US" sz="2200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b="1" dirty="0" smtClean="0">
                <a:latin typeface="Arial" charset="0"/>
                <a:cs typeface="Arial" charset="0"/>
                <a:sym typeface="Wingdings" pitchFamily="2" charset="2"/>
              </a:rPr>
              <a:t>Expanded to cover also PWs and VPLS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600" b="1" dirty="0" smtClean="0">
                <a:latin typeface="Arial" charset="0"/>
                <a:cs typeface="Arial" charset="0"/>
                <a:sym typeface="Wingdings" pitchFamily="2" charset="2"/>
              </a:rPr>
              <a:t>MPLS </a:t>
            </a:r>
            <a:r>
              <a:rPr lang="en-US" sz="2600" b="1" dirty="0" smtClean="0">
                <a:latin typeface="Arial" charset="0"/>
                <a:cs typeface="Arial" charset="0"/>
                <a:sym typeface="Wingdings" pitchFamily="2" charset="2"/>
              </a:rPr>
              <a:t>forwarding plane (FP):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b="1" dirty="0" smtClean="0">
                <a:latin typeface="Arial" charset="0"/>
                <a:cs typeface="Arial" charset="0"/>
                <a:sym typeface="Wingdings" pitchFamily="2" charset="2"/>
              </a:rPr>
              <a:t>Defined in RFC 3031, RFC 3032, RFC 3443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b="1" dirty="0" smtClean="0">
                <a:latin typeface="Arial" charset="0"/>
                <a:cs typeface="Arial" charset="0"/>
                <a:sym typeface="Wingdings" pitchFamily="2" charset="2"/>
              </a:rPr>
              <a:t>Augmented by RFC 5331 and RFC 5332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b="1" dirty="0" smtClean="0">
                <a:latin typeface="Arial" charset="0"/>
                <a:cs typeface="Arial" charset="0"/>
                <a:sym typeface="Wingdings" pitchFamily="2" charset="2"/>
              </a:rPr>
              <a:t>Inherited by </a:t>
            </a:r>
            <a:r>
              <a:rPr lang="en-US" sz="2200" b="1" dirty="0" smtClean="0">
                <a:latin typeface="Arial" charset="0"/>
                <a:cs typeface="Arial" charset="0"/>
                <a:sym typeface="Wingdings" pitchFamily="2" charset="2"/>
              </a:rPr>
              <a:t>MPLS transport </a:t>
            </a:r>
            <a:r>
              <a:rPr lang="en-US" sz="2200" b="1" dirty="0" smtClean="0">
                <a:latin typeface="Arial" charset="0"/>
                <a:cs typeface="Arial" charset="0"/>
                <a:sym typeface="Wingdings" pitchFamily="2" charset="2"/>
              </a:rPr>
              <a:t>profile (MPLS-TP)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Includes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a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set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of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mechanisms for separating OAM and traffic: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sym typeface="Wingdings" pitchFamily="2" charset="2"/>
            </a:endParaRPr>
          </a:p>
          <a:p>
            <a:pPr lvl="2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IP-based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exceptions at the LSP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tail-end in IP/MPLS</a:t>
            </a:r>
            <a:endParaRPr lang="en-US" b="1" dirty="0" smtClean="0">
              <a:solidFill>
                <a:schemeClr val="bg2">
                  <a:lumMod val="50000"/>
                </a:schemeClr>
              </a:solidFill>
              <a:sym typeface="Wingdings" pitchFamily="2" charset="2"/>
            </a:endParaRP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Martian </a:t>
            </a: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IP </a:t>
            </a: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addresses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 </a:t>
            </a: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IP Router Alert </a:t>
            </a: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option </a:t>
            </a: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etc</a:t>
            </a:r>
            <a:r>
              <a:rPr lang="en-US" sz="1700" dirty="0" smtClean="0">
                <a:cs typeface="+mn-cs"/>
                <a:sym typeface="Wingdings" pitchFamily="2" charset="2"/>
              </a:rPr>
              <a:t>.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TTL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expiration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RFC 3031, RFC 3443) 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For interception of packets in the middle of an LSP or in an S-PE for multi-segment PWs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PW Associated Channel (RFC 4385)</a:t>
            </a:r>
            <a:endParaRPr lang="en-US" sz="1700" dirty="0" smtClean="0">
              <a:solidFill>
                <a:srgbClr val="00B0F0"/>
              </a:solidFill>
              <a:cs typeface="+mn-cs"/>
              <a:sym typeface="Wingdings" pitchFamily="2" charset="2"/>
            </a:endParaRPr>
          </a:p>
          <a:p>
            <a:pPr lvl="2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GAL and G-ACH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at LSP tail-end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(RFC 5586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)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For </a:t>
            </a:r>
            <a:r>
              <a:rPr lang="en-US" sz="17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MPLS-TP LSPs and Sections</a:t>
            </a:r>
            <a:endParaRPr lang="en-US" sz="1700" dirty="0" smtClean="0">
              <a:solidFill>
                <a:srgbClr val="00B0F0"/>
              </a:solidFill>
              <a:cs typeface="+mn-cs"/>
              <a:sym typeface="Wingdings" pitchFamily="2" charset="2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E93245-ED89-4536-86D1-09475AAB901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88" y="76200"/>
            <a:ext cx="7362825" cy="739726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Expected </a:t>
            </a:r>
            <a:r>
              <a:rPr lang="en-US" dirty="0" smtClean="0"/>
              <a:t>Forwarding Plane </a:t>
            </a:r>
            <a:r>
              <a:rPr lang="en-US" dirty="0" smtClean="0"/>
              <a:t>OAM Functionality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76300"/>
            <a:ext cx="8343900" cy="553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Basic non-intrusive OAM Functions: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Connectivity check (proactive)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Connectivity verification (on-demand)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Trace route (on-demand)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Forward and Backward Defect Notification 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Extended non-intrusive OAM Functions: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Packet loss measurement (proactive and/or on-demand)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Packet delay measurement (proactive and/or on-demand)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Non-intrusive OAM: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OAM packets and regular (customer) traffic are fate-sharing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Intrusive OAM: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FP-related (e.g., intrusive loopback)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Is it really required</a:t>
            </a:r>
            <a:r>
              <a:rPr lang="en-US" b="1" dirty="0" smtClean="0">
                <a:latin typeface="Arial" charset="0"/>
                <a:cs typeface="Arial" charset="0"/>
              </a:rPr>
              <a:t>?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Limited to bi-directional LSPs in MPLS-TP?</a:t>
            </a:r>
            <a:endParaRPr lang="en-US" b="1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200" b="1" dirty="0" smtClean="0">
                <a:latin typeface="Arial" charset="0"/>
                <a:cs typeface="Arial" charset="0"/>
              </a:rPr>
              <a:t>Alarms Suppression: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Seems to be out of scope (not FP)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Arial" charset="0"/>
            </a:endParaRPr>
          </a:p>
          <a:p>
            <a:pPr lvl="3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7713A-41DC-472F-80D2-BA1898AA381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76200"/>
            <a:ext cx="7637463" cy="554038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Existing FP OAM Mechanisms: MPLS and PW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76300"/>
            <a:ext cx="8343900" cy="5537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LSP-Ping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Defined in RFC 4379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Provides on-demand connectivity verification and trace route for LSPs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Extended to PWs using VCCV (RFC 5085) 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Extended to MPLS-TP LSPs using GAL/G-ACh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BFD</a:t>
            </a:r>
            <a:endParaRPr lang="en-US" b="1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Defined in RFC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5580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Supports proactive connectivity check and BDI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Adapted for usage in LSPs in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RFC 5884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Extended to PWs in RFC 5885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Extended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MPLS-TP LSPs using GAL/G-ACh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Loss </a:t>
            </a:r>
            <a:r>
              <a:rPr lang="en-US" b="1" dirty="0" smtClean="0"/>
              <a:t>and Delay Measurements: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Definitions are in progress (as part of the MPLS-TP effort)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 options for loss measurement: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Based on user traffic – ideal, but perceived as very complicated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Based on synthetic traffic – estimate only, but pretty simple</a:t>
            </a:r>
          </a:p>
          <a:p>
            <a:pPr lvl="1" fontAlgn="auto">
              <a:spcAft>
                <a:spcPts val="0"/>
              </a:spcAft>
              <a:defRPr/>
            </a:pP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5FE0B-39B5-487D-8DCF-814D715FFA7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76200"/>
            <a:ext cx="7637463" cy="554038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Forward Defect Notification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76300"/>
            <a:ext cx="8343900" cy="5537200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RFC 5860 strongly hints that FDI functionality is required in MPLS-TP </a:t>
            </a:r>
          </a:p>
          <a:p>
            <a:r>
              <a:rPr lang="en-US" b="1" dirty="0" smtClean="0">
                <a:latin typeface="Arial" charset="0"/>
                <a:cs typeface="Arial" charset="0"/>
              </a:rPr>
              <a:t>Definition </a:t>
            </a:r>
            <a:r>
              <a:rPr lang="en-US" b="1" dirty="0" smtClean="0">
                <a:latin typeface="Arial" charset="0"/>
                <a:cs typeface="Arial" charset="0"/>
              </a:rPr>
              <a:t>is in progress</a:t>
            </a:r>
          </a:p>
          <a:p>
            <a:r>
              <a:rPr lang="en-US" b="1" dirty="0" smtClean="0">
                <a:latin typeface="Arial" charset="0"/>
                <a:cs typeface="Arial" charset="0"/>
              </a:rPr>
              <a:t>Highly </a:t>
            </a:r>
            <a:r>
              <a:rPr lang="en-US" b="1" dirty="0" smtClean="0">
                <a:latin typeface="Arial" charset="0"/>
                <a:cs typeface="Arial" charset="0"/>
              </a:rPr>
              <a:t>problematic if combined with MPLS Fast re-Route</a:t>
            </a:r>
          </a:p>
          <a:p>
            <a:pPr lvl="1"/>
            <a:r>
              <a:rPr lang="en-US" b="1" dirty="0" smtClean="0">
                <a:latin typeface="Arial" charset="0"/>
                <a:cs typeface="Arial" charset="0"/>
              </a:rPr>
              <a:t>See the next slide</a:t>
            </a:r>
          </a:p>
          <a:p>
            <a:pPr lvl="1"/>
            <a:endParaRPr lang="en-US" b="1" dirty="0" smtClean="0">
              <a:latin typeface="Arial" charset="0"/>
              <a:cs typeface="Arial" charset="0"/>
            </a:endParaRPr>
          </a:p>
          <a:p>
            <a:endParaRPr lang="en-US" b="1" dirty="0" smtClean="0">
              <a:latin typeface="Arial" charset="0"/>
              <a:cs typeface="Arial" charset="0"/>
            </a:endParaRPr>
          </a:p>
          <a:p>
            <a:endParaRPr 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67BD-309E-40B7-869E-24019553DC5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76200"/>
            <a:ext cx="7637463" cy="554038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FDI vs. FRR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6AECE-0F82-4C77-B8BB-99925E8B028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439738" y="1354138"/>
            <a:ext cx="768350" cy="644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5025" y="1360488"/>
            <a:ext cx="7683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6050" y="1360488"/>
            <a:ext cx="7683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3738" y="1360488"/>
            <a:ext cx="7683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6350" y="1371600"/>
            <a:ext cx="76676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00500" y="2674938"/>
            <a:ext cx="7683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C’</a:t>
            </a:r>
          </a:p>
        </p:txBody>
      </p: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1208088" y="1676400"/>
            <a:ext cx="896937" cy="6350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8" idx="1"/>
          </p:cNvCxnSpPr>
          <p:nvPr/>
        </p:nvCxnSpPr>
        <p:spPr>
          <a:xfrm flipV="1">
            <a:off x="2873375" y="1682750"/>
            <a:ext cx="1082675" cy="0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  <a:endCxn id="9" idx="1"/>
          </p:cNvCxnSpPr>
          <p:nvPr/>
        </p:nvCxnSpPr>
        <p:spPr>
          <a:xfrm>
            <a:off x="4724400" y="1682750"/>
            <a:ext cx="1049338" cy="0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0" idx="1"/>
          </p:cNvCxnSpPr>
          <p:nvPr/>
        </p:nvCxnSpPr>
        <p:spPr>
          <a:xfrm>
            <a:off x="6542088" y="1682750"/>
            <a:ext cx="1084262" cy="11113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2"/>
            <a:endCxn id="13" idx="1"/>
          </p:cNvCxnSpPr>
          <p:nvPr/>
        </p:nvCxnSpPr>
        <p:spPr>
          <a:xfrm rot="16200000" flipH="1">
            <a:off x="2748756" y="1743869"/>
            <a:ext cx="992188" cy="1511300"/>
          </a:xfrm>
          <a:prstGeom prst="line">
            <a:avLst/>
          </a:prstGeom>
          <a:ln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2"/>
            <a:endCxn id="13" idx="3"/>
          </p:cNvCxnSpPr>
          <p:nvPr/>
        </p:nvCxnSpPr>
        <p:spPr>
          <a:xfrm rot="5400000">
            <a:off x="4967288" y="1804987"/>
            <a:ext cx="992188" cy="1389063"/>
          </a:xfrm>
          <a:prstGeom prst="line">
            <a:avLst/>
          </a:prstGeom>
          <a:ln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194844" y="1521619"/>
            <a:ext cx="501650" cy="312738"/>
          </a:xfrm>
          <a:prstGeom prst="line">
            <a:avLst/>
          </a:prstGeom>
          <a:ln w="317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89288" y="1471613"/>
            <a:ext cx="423862" cy="401637"/>
          </a:xfrm>
          <a:prstGeom prst="line">
            <a:avLst/>
          </a:prstGeom>
          <a:ln w="317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9" name="Rectangle 41"/>
          <p:cNvSpPr>
            <a:spLocks noChangeArrowheads="1"/>
          </p:cNvSpPr>
          <p:nvPr/>
        </p:nvSpPr>
        <p:spPr bwMode="auto">
          <a:xfrm>
            <a:off x="692150" y="3409488"/>
            <a:ext cx="84518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The LSP runs A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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B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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 C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 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D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 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E with MEPs at A and D  and MIPs in the rest of the nodes</a:t>
            </a:r>
          </a:p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If the link BC is broken, the link-level MEP at C detects that and initiates FDI/AIS </a:t>
            </a:r>
            <a:r>
              <a:rPr lang="en-US" sz="1800" b="1" dirty="0" smtClean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insertion </a:t>
            </a:r>
          </a:p>
          <a:p>
            <a:pPr lvl="1">
              <a:buFont typeface="Arial" charset="0"/>
              <a:buChar char="•"/>
            </a:pPr>
            <a:r>
              <a:rPr lang="en-US" sz="1800" b="1" dirty="0" smtClean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b="1" dirty="0" smtClean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Assume hard binding between the failed link and LSP (e.g., because per-interface label space has been used)</a:t>
            </a:r>
          </a:p>
          <a:p>
            <a:pPr lvl="1">
              <a:buFont typeface="Arial" charset="0"/>
              <a:buChar char="•"/>
            </a:pPr>
            <a:r>
              <a:rPr lang="en-US" sz="1600" b="1" dirty="0" smtClean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 FDI is received and acted upon by a MEP in E</a:t>
            </a:r>
            <a:endParaRPr lang="en-US" sz="1600" b="1" dirty="0">
              <a:solidFill>
                <a:srgbClr val="7F7F7F"/>
              </a:solidFill>
              <a:latin typeface="Arial" charset="0"/>
              <a:ea typeface="+mn-ea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At the same time, B operates a </a:t>
            </a:r>
            <a:r>
              <a:rPr lang="en-US" sz="1800" b="1" i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node protection bypass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(B </a:t>
            </a: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  <a:sym typeface="Wingdings" pitchFamily="2" charset="2"/>
              </a:rPr>
              <a:t> C’  D)</a:t>
            </a:r>
            <a:endParaRPr lang="en-US" sz="1800" b="1" dirty="0">
              <a:solidFill>
                <a:srgbClr val="7F7F7F"/>
              </a:solidFill>
              <a:latin typeface="Arial" charset="0"/>
              <a:ea typeface="+mn-ea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sz="18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C is not aware of the </a:t>
            </a:r>
            <a:r>
              <a:rPr lang="en-US" sz="1600" b="1" dirty="0" smtClean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bypass</a:t>
            </a:r>
          </a:p>
          <a:p>
            <a:pPr lvl="1">
              <a:buFont typeface="Arial" charset="0"/>
              <a:buChar char="•"/>
            </a:pPr>
            <a:r>
              <a:rPr lang="en-US" sz="16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600" b="1" dirty="0" smtClean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D </a:t>
            </a:r>
            <a:r>
              <a:rPr lang="en-US" sz="1600" b="1" dirty="0">
                <a:solidFill>
                  <a:srgbClr val="7F7F7F"/>
                </a:solidFill>
                <a:latin typeface="Arial" charset="0"/>
                <a:ea typeface="+mn-ea"/>
                <a:cs typeface="Arial" charset="0"/>
              </a:rPr>
              <a:t>is not aware of FDI/AIS insertion</a:t>
            </a:r>
          </a:p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As a consequence, E receives both 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regular traffic 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and 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FDI/AIS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88" y="76200"/>
            <a:ext cx="7362825" cy="4619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Summary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78781" y="936625"/>
            <a:ext cx="8597590" cy="55199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Non-Intrusive FP OAM: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Mainly covered by the existing or emerging techniques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CC and RDI are provided by BFD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On-demand CV and trace route are provided by LSP-Ping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Loss and delay measurements – the definitions are in progress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Multiple encapsulations are already defined with well-understood scope</a:t>
            </a:r>
          </a:p>
          <a:p>
            <a:pPr lvl="3"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LSP can use IP-based techniques (default) or GAL/G-ACh (where a split between MPLS and IP is required)</a:t>
            </a:r>
          </a:p>
          <a:p>
            <a:pPr lvl="3" fontAlgn="auto">
              <a:lnSpc>
                <a:spcPct val="7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rgbClr val="00B0F0"/>
                </a:solidFill>
                <a:cs typeface="+mn-cs"/>
                <a:sym typeface="Wingdings" pitchFamily="2" charset="2"/>
              </a:rPr>
              <a:t>PW can use VCCV Type 3, VCCV Type 1 and their combinations 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No need to develop brand new OAM mechanisms 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E.g., to “import” Ethernet Service OAM (IEEE 802.1ag, ITU-T Y.1731) which has been designed with a very different FP in mind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FDI mechanisms (if required) should be introduced with caution: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The linkage between server and client layers in the MPLS FP is weak (as in the case of per-platform label space)</a:t>
            </a:r>
          </a:p>
          <a:p>
            <a:pPr lvl="2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Merging capabilities of the MPLS FP make these mechanisms potentially harmful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Intrusive FP OAM: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The need  and applicability area are not clear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775FA-1DE2-4A73-AF56-04752B90067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B86704-5F6D-4154-91CA-B214BE082890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ECI Telecom Ltd.  ©2010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19663" y="1617663"/>
            <a:ext cx="4224337" cy="854075"/>
          </a:xfrm>
        </p:spPr>
        <p:txBody>
          <a:bodyPr/>
          <a:lstStyle/>
          <a:p>
            <a:pPr algn="ctr"/>
            <a:r>
              <a:rPr lang="en-US" sz="5000" dirty="0" smtClean="0">
                <a:solidFill>
                  <a:srgbClr val="18292D"/>
                </a:solidFill>
                <a:latin typeface="Arial" charset="0"/>
                <a:cs typeface="Arial" charset="0"/>
              </a:rPr>
              <a:t>Questions?</a:t>
            </a:r>
          </a:p>
        </p:txBody>
      </p:sp>
      <p:pic>
        <p:nvPicPr>
          <p:cNvPr id="12293" name="Picture 3" descr="p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98525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4" descr="pic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8638" y="898525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5" descr="pic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9875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 descr="pic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8638" y="269875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3581400" y="898525"/>
            <a:ext cx="215900" cy="719138"/>
          </a:xfrm>
          <a:prstGeom prst="rect">
            <a:avLst/>
          </a:prstGeom>
          <a:solidFill>
            <a:srgbClr val="DDCA1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>
              <a:cs typeface="Arial" charset="0"/>
            </a:endParaRPr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3581400" y="1617663"/>
            <a:ext cx="215900" cy="755650"/>
          </a:xfrm>
          <a:prstGeom prst="rect">
            <a:avLst/>
          </a:prstGeom>
          <a:solidFill>
            <a:srgbClr val="FF7B1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>
              <a:cs typeface="Arial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3581400" y="2338388"/>
            <a:ext cx="215900" cy="755650"/>
          </a:xfrm>
          <a:prstGeom prst="rect">
            <a:avLst/>
          </a:prstGeom>
          <a:solidFill>
            <a:srgbClr val="D4006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>
              <a:cs typeface="Arial" charset="0"/>
            </a:endParaRP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3581400" y="3059113"/>
            <a:ext cx="215900" cy="727075"/>
          </a:xfrm>
          <a:prstGeom prst="rect">
            <a:avLst/>
          </a:prstGeom>
          <a:solidFill>
            <a:srgbClr val="7C38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>
              <a:cs typeface="Arial" charset="0"/>
            </a:endParaRPr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3581400" y="3779838"/>
            <a:ext cx="215900" cy="719137"/>
          </a:xfrm>
          <a:prstGeom prst="rect">
            <a:avLst/>
          </a:prstGeom>
          <a:solidFill>
            <a:srgbClr val="45462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 dirty="0">
              <a:cs typeface="Arial" charset="0"/>
            </a:endParaRPr>
          </a:p>
        </p:txBody>
      </p:sp>
      <p:sp>
        <p:nvSpPr>
          <p:cNvPr id="12302" name="Text Box 12"/>
          <p:cNvSpPr txBox="1">
            <a:spLocks noChangeArrowheads="1"/>
          </p:cNvSpPr>
          <p:nvPr/>
        </p:nvSpPr>
        <p:spPr bwMode="auto">
          <a:xfrm>
            <a:off x="3802063" y="3559175"/>
            <a:ext cx="51720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cs typeface="Arial" charset="0"/>
                <a:hlinkClick r:id="rId7"/>
              </a:rPr>
              <a:t>Alexander.Vainshtein@ecitele.com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cs typeface="Arial" charset="0"/>
                <a:hlinkClick r:id="rId8"/>
              </a:rPr>
              <a:t>Robert.Rennison@ecitele.com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cs typeface="Arial" charset="0"/>
                <a:hlinkClick r:id="rId9"/>
              </a:rPr>
              <a:t>Prashant.desai@ecitele.com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smtClean="0">
                <a:solidFill>
                  <a:srgbClr val="000066"/>
                </a:solidFill>
                <a:latin typeface="Arial" charset="0"/>
                <a:cs typeface="Arial" charset="0"/>
                <a:hlinkClick r:id="rId10"/>
              </a:rPr>
              <a:t>Alexander.Kugel@ecitele.com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cs typeface="Arial" charset="0"/>
                <a:hlinkClick r:id="rId11"/>
              </a:rPr>
              <a:t>Andrew.Sergeev@ecitele.com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cs typeface="Arial" charset="0"/>
                <a:hlinkClick r:id="rId12"/>
              </a:rPr>
              <a:t>Rotem.Cohdn@ecitele.com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I-2007">
  <a:themeElements>
    <a:clrScheme name="ECI Colo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76"/>
      </a:accent1>
      <a:accent2>
        <a:srgbClr val="3F8BB0"/>
      </a:accent2>
      <a:accent3>
        <a:srgbClr val="00AEEF"/>
      </a:accent3>
      <a:accent4>
        <a:srgbClr val="F7931E"/>
      </a:accent4>
      <a:accent5>
        <a:srgbClr val="BED730"/>
      </a:accent5>
      <a:accent6>
        <a:srgbClr val="A3238E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ECI-Theme</Template>
  <TotalTime>3794</TotalTime>
  <Words>636</Words>
  <Application>Microsoft Office PowerPoint</Application>
  <PresentationFormat>On-screen Show (4:3)</PresentationFormat>
  <Paragraphs>113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4</vt:i4>
      </vt:variant>
    </vt:vector>
  </HeadingPairs>
  <TitlesOfParts>
    <vt:vector size="13" baseType="lpstr">
      <vt:lpstr>ECI-2007</vt:lpstr>
      <vt:lpstr>Forwarding Plane OAM  for MPLS-based Tunneling  Applications: A Position Paper </vt:lpstr>
      <vt:lpstr>Background</vt:lpstr>
      <vt:lpstr>Expected Forwarding Plane OAM Functionality</vt:lpstr>
      <vt:lpstr>Existing FP OAM Mechanisms: MPLS and PW</vt:lpstr>
      <vt:lpstr>Forward Defect Notification</vt:lpstr>
      <vt:lpstr>FDI vs. FRR</vt:lpstr>
      <vt:lpstr>Summary</vt:lpstr>
      <vt:lpstr>Questions?</vt:lpstr>
      <vt:lpstr>ECI</vt:lpstr>
      <vt:lpstr>Optical Networks</vt:lpstr>
      <vt:lpstr>Products</vt:lpstr>
      <vt:lpstr>Contact</vt:lpstr>
    </vt:vector>
  </TitlesOfParts>
  <Company>Titan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ECI Network Solution for VF Strategic Backhaul RFI </dc:title>
  <dc:creator>Yoash Offer</dc:creator>
  <cp:lastModifiedBy>alexvain</cp:lastModifiedBy>
  <cp:revision>185</cp:revision>
  <dcterms:created xsi:type="dcterms:W3CDTF">2006-12-11T07:15:05Z</dcterms:created>
  <dcterms:modified xsi:type="dcterms:W3CDTF">2010-09-24T21:41:23Z</dcterms:modified>
</cp:coreProperties>
</file>