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Override PartName="/ppt/slides/slide11.xml" ContentType="application/vnd.openxmlformats-officedocument.presentationml.slide+xml"/>
  <Default Extension="xml" ContentType="application/xml"/>
  <Override PartName="/ppt/slides/slide9.xml" ContentType="application/vnd.openxmlformats-officedocument.presentationml.slide+xml"/>
  <Default Extension="jpeg" ContentType="image/jpeg"/>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slideLayouts/slideLayout6.xml" ContentType="application/vnd.openxmlformats-officedocument.presentationml.slideLayout+xml"/>
  <Override PartName="/ppt/slides/slide5.xml" ContentType="application/vnd.openxmlformats-officedocument.presentationml.slide+xml"/>
  <Override PartName="/ppt/slideLayouts/slideLayout12.xml" ContentType="application/vnd.openxmlformats-officedocument.presentationml.slideLayout+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Override PartName="/ppt/slides/slide12.xml" ContentType="application/vnd.openxmlformats-officedocument.presentationml.slide+xml"/>
  <Default Extension="bin" ContentType="application/vnd.openxmlformats-officedocument.presentationml.printerSettings"/>
  <Override PartName="/ppt/slides/slide10.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8.xml" ContentType="application/vnd.openxmlformats-officedocument.presentationml.slide+xml"/>
  <Override PartName="/ppt/presentation.xml" ContentType="application/vnd.openxmlformats-officedocument.presentationml.presentation.main+xml"/>
  <Override PartName="/ppt/slideLayouts/slideLayout7.xml" ContentType="application/vnd.openxmlformats-officedocument.presentationml.slideLayout+xml"/>
  <Override PartName="/ppt/slides/slide6.xml" ContentType="application/vnd.openxmlformats-officedocument.presentationml.slide+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72" r:id="rId1"/>
  </p:sldMasterIdLst>
  <p:sldIdLst>
    <p:sldId id="276" r:id="rId2"/>
    <p:sldId id="264" r:id="rId3"/>
    <p:sldId id="265" r:id="rId4"/>
    <p:sldId id="266" r:id="rId5"/>
    <p:sldId id="269" r:id="rId6"/>
    <p:sldId id="270" r:id="rId7"/>
    <p:sldId id="271" r:id="rId8"/>
    <p:sldId id="272" r:id="rId9"/>
    <p:sldId id="273" r:id="rId10"/>
    <p:sldId id="274" r:id="rId11"/>
    <p:sldId id="275" r:id="rId12"/>
    <p:sldId id="268" r:id="rId1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15620"/>
    <p:restoredTop sz="94660"/>
  </p:normalViewPr>
  <p:slideViewPr>
    <p:cSldViewPr snapToGrid="0" snapToObjects="1">
      <p:cViewPr varScale="1">
        <p:scale>
          <a:sx n="105" d="100"/>
          <a:sy n="105" d="100"/>
        </p:scale>
        <p:origin x="-840" y="-12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printerSettings" Target="printerSettings/printerSettings1.bin"/><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9A35CE0F-CE5F-9349-9A2C-D809A9377717}" type="datetimeFigureOut">
              <a:rPr lang="en-US"/>
              <a:pPr/>
              <a:t>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443353-AA24-9B44-AD32-D871FCCFA3E8}" type="slidenum">
              <a: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A35CE0F-CE5F-9349-9A2C-D809A9377717}" type="datetimeFigureOut">
              <a:rPr lang="en-US"/>
              <a:pPr/>
              <a:t>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2A7627-6310-A94D-B848-28190559EC6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A35CE0F-CE5F-9349-9A2C-D809A9377717}" type="datetimeFigureOut">
              <a:rPr lang="en-US"/>
              <a:pPr/>
              <a:t>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2A7627-6310-A94D-B848-28190559EC6A}"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0"/>
          </p:nvPr>
        </p:nvSpPr>
        <p:spPr>
          <a:xfrm>
            <a:off x="457200" y="6477000"/>
            <a:ext cx="2895600" cy="365125"/>
          </a:xfrm>
          <a:prstGeom prst="rect">
            <a:avLst/>
          </a:prstGeom>
        </p:spPr>
        <p:txBody>
          <a:bodyPr/>
          <a:lstStyle/>
          <a:p>
            <a:r>
              <a:rPr lang="en-US" smtClean="0"/>
              <a:t>Copyright (c) 2009 Ping Identity Corporation</a:t>
            </a:r>
            <a:endParaRPr lang="en-US" dirty="0"/>
          </a:p>
        </p:txBody>
      </p:sp>
      <p:sp>
        <p:nvSpPr>
          <p:cNvPr id="4" name="Slide Number Placeholder 3"/>
          <p:cNvSpPr>
            <a:spLocks noGrp="1"/>
          </p:cNvSpPr>
          <p:nvPr>
            <p:ph type="sldNum" sz="quarter" idx="11"/>
          </p:nvPr>
        </p:nvSpPr>
        <p:spPr/>
        <p:txBody>
          <a:bodyPr/>
          <a:lstStyle/>
          <a:p>
            <a:fld id="{808B4BFF-F903-CC4D-8ACE-BB673E2E9B73}" type="slidenum">
              <a:rPr lang="en-US" smtClean="0"/>
              <a:pPr/>
              <a:t>‹#›</a:t>
            </a:fld>
            <a:endParaRPr lang="en-US"/>
          </a:p>
        </p:txBody>
      </p:sp>
      <p:sp>
        <p:nvSpPr>
          <p:cNvPr id="8" name="Text Placeholder 7"/>
          <p:cNvSpPr>
            <a:spLocks noGrp="1"/>
          </p:cNvSpPr>
          <p:nvPr>
            <p:ph type="body" sz="quarter" idx="13"/>
          </p:nvPr>
        </p:nvSpPr>
        <p:spPr>
          <a:xfrm>
            <a:off x="457200" y="5613400"/>
            <a:ext cx="8229600" cy="762000"/>
          </a:xfrm>
        </p:spPr>
        <p:txBody>
          <a:bodyPr/>
          <a:lstStyle>
            <a:lvl1pPr algn="ctr">
              <a:buNone/>
              <a:defRPr sz="1600" i="1"/>
            </a:lvl1pPr>
            <a:lvl2pPr>
              <a:buNone/>
              <a:defRPr/>
            </a:lvl2pPr>
            <a:lvl3pPr>
              <a:buNone/>
              <a:defRPr/>
            </a:lvl3pPr>
            <a:lvl4pPr>
              <a:buNone/>
              <a:defRPr/>
            </a:lvl4pPr>
          </a:lstStyle>
          <a:p>
            <a:pPr lvl="0"/>
            <a:r>
              <a:rPr lang="en-US" dirty="0" smtClean="0"/>
              <a:t>Click to edit </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A35CE0F-CE5F-9349-9A2C-D809A9377717}" type="datetimeFigureOut">
              <a:rPr lang="en-US"/>
              <a:pPr/>
              <a:t>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2A7627-6310-A94D-B848-28190559EC6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A35CE0F-CE5F-9349-9A2C-D809A9377717}" type="datetimeFigureOut">
              <a:rPr lang="en-US"/>
              <a:pPr/>
              <a:t>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2A7627-6310-A94D-B848-28190559EC6A}"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A35CE0F-CE5F-9349-9A2C-D809A9377717}" type="datetimeFigureOut">
              <a:rPr lang="en-US"/>
              <a:pPr/>
              <a:t>4/20/12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22A7627-6310-A94D-B848-28190559EC6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A35CE0F-CE5F-9349-9A2C-D809A9377717}" type="datetimeFigureOut">
              <a:rPr lang="en-US"/>
              <a:pPr/>
              <a:t>4/20/12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22A7627-6310-A94D-B848-28190559EC6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A35CE0F-CE5F-9349-9A2C-D809A9377717}" type="datetimeFigureOut">
              <a:rPr lang="en-US"/>
              <a:pPr/>
              <a:t>4/20/12</a:t>
            </a:fld>
            <a:endParaRPr lang="en-US"/>
          </a:p>
        </p:txBody>
      </p:sp>
      <p:sp>
        <p:nvSpPr>
          <p:cNvPr id="4" name="Footer Placeholder 3"/>
          <p:cNvSpPr>
            <a:spLocks noGrp="1"/>
          </p:cNvSpPr>
          <p:nvPr>
            <p:ph type="ftr" sz="quarter" idx="11"/>
          </p:nvPr>
        </p:nvSpPr>
        <p:spPr/>
        <p:txBody>
          <a:bodyPr/>
          <a:lstStyle/>
          <a:p>
            <a:r>
              <a:rPr lang="en-US" dirty="0" smtClean="0"/>
              <a:t>Copyright (c) 2009 Ping Identity Corporation</a:t>
            </a:r>
            <a:endParaRPr lang="en-US" dirty="0"/>
          </a:p>
        </p:txBody>
      </p:sp>
      <p:sp>
        <p:nvSpPr>
          <p:cNvPr id="5" name="Slide Number Placeholder 4"/>
          <p:cNvSpPr>
            <a:spLocks noGrp="1"/>
          </p:cNvSpPr>
          <p:nvPr>
            <p:ph type="sldNum" sz="quarter" idx="12"/>
          </p:nvPr>
        </p:nvSpPr>
        <p:spPr/>
        <p:txBody>
          <a:bodyPr/>
          <a:lstStyle/>
          <a:p>
            <a:fld id="{808B4BFF-F903-CC4D-8ACE-BB673E2E9B7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A35CE0F-CE5F-9349-9A2C-D809A9377717}" type="datetimeFigureOut">
              <a:rPr lang="en-US"/>
              <a:pPr/>
              <a:t>4/20/12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22A7627-6310-A94D-B848-28190559EC6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A35CE0F-CE5F-9349-9A2C-D809A9377717}" type="datetimeFigureOut">
              <a:rPr lang="en-US"/>
              <a:pPr/>
              <a:t>4/20/12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22A7627-6310-A94D-B848-28190559EC6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A35CE0F-CE5F-9349-9A2C-D809A9377717}" type="datetimeFigureOut">
              <a:rPr lang="en-US"/>
              <a:pPr/>
              <a:t>4/20/12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22A7627-6310-A94D-B848-28190559EC6A}"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A35CE0F-CE5F-9349-9A2C-D809A9377717}" type="datetimeFigureOut">
              <a:rPr lang="en-US"/>
              <a:pPr/>
              <a:t>4/20/12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2A7627-6310-A94D-B848-28190559EC6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70" r:id="rId12"/>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Deploying OAuth for native apps</a:t>
            </a:r>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Oval 3"/>
          <p:cNvSpPr/>
          <p:nvPr/>
        </p:nvSpPr>
        <p:spPr>
          <a:xfrm>
            <a:off x="1983377" y="1124615"/>
            <a:ext cx="4572242" cy="4402909"/>
          </a:xfrm>
          <a:prstGeom prst="ellipse">
            <a:avLst/>
          </a:prstGeom>
          <a:noFill/>
          <a:ln/>
        </p:spPr>
        <p:style>
          <a:lnRef idx="1">
            <a:schemeClr val="accent1"/>
          </a:lnRef>
          <a:fillRef idx="3">
            <a:schemeClr val="accent1"/>
          </a:fillRef>
          <a:effectRef idx="2">
            <a:schemeClr val="accent1"/>
          </a:effectRef>
          <a:fontRef idx="minor">
            <a:schemeClr val="lt1"/>
          </a:fontRef>
        </p:style>
      </p:sp>
      <p:sp>
        <p:nvSpPr>
          <p:cNvPr id="5" name="TextBox 4"/>
          <p:cNvSpPr txBox="1"/>
          <p:nvPr/>
        </p:nvSpPr>
        <p:spPr>
          <a:xfrm>
            <a:off x="919238" y="3749524"/>
            <a:ext cx="1064139" cy="369332"/>
          </a:xfrm>
          <a:prstGeom prst="rect">
            <a:avLst/>
          </a:prstGeom>
          <a:noFill/>
        </p:spPr>
        <p:txBody>
          <a:bodyPr wrap="square" rtlCol="0">
            <a:spAutoFit/>
          </a:bodyPr>
          <a:lstStyle/>
          <a:p>
            <a:r>
              <a:rPr lang="en-US">
                <a:solidFill>
                  <a:srgbClr val="FF0000"/>
                </a:solidFill>
              </a:rPr>
              <a:t>Custom</a:t>
            </a:r>
          </a:p>
        </p:txBody>
      </p:sp>
      <p:sp>
        <p:nvSpPr>
          <p:cNvPr id="6" name="TextBox 5"/>
          <p:cNvSpPr txBox="1"/>
          <p:nvPr/>
        </p:nvSpPr>
        <p:spPr>
          <a:xfrm>
            <a:off x="1071638" y="4271256"/>
            <a:ext cx="1064139" cy="369332"/>
          </a:xfrm>
          <a:prstGeom prst="rect">
            <a:avLst/>
          </a:prstGeom>
          <a:noFill/>
        </p:spPr>
        <p:txBody>
          <a:bodyPr wrap="square" rtlCol="0">
            <a:spAutoFit/>
          </a:bodyPr>
          <a:lstStyle/>
          <a:p>
            <a:r>
              <a:rPr lang="en-US">
                <a:solidFill>
                  <a:srgbClr val="008000"/>
                </a:solidFill>
              </a:rPr>
              <a:t>Cookie</a:t>
            </a:r>
          </a:p>
        </p:txBody>
      </p:sp>
      <p:sp>
        <p:nvSpPr>
          <p:cNvPr id="7" name="TextBox 6"/>
          <p:cNvSpPr txBox="1"/>
          <p:nvPr/>
        </p:nvSpPr>
        <p:spPr>
          <a:xfrm>
            <a:off x="1756107" y="4728456"/>
            <a:ext cx="1064139" cy="369332"/>
          </a:xfrm>
          <a:prstGeom prst="rect">
            <a:avLst/>
          </a:prstGeom>
          <a:noFill/>
        </p:spPr>
        <p:txBody>
          <a:bodyPr wrap="square" rtlCol="0">
            <a:spAutoFit/>
          </a:bodyPr>
          <a:lstStyle/>
          <a:p>
            <a:r>
              <a:rPr lang="en-US">
                <a:solidFill>
                  <a:srgbClr val="008000"/>
                </a:solidFill>
              </a:rPr>
              <a:t>Title</a:t>
            </a:r>
          </a:p>
        </p:txBody>
      </p:sp>
      <p:sp>
        <p:nvSpPr>
          <p:cNvPr id="8" name="TextBox 7"/>
          <p:cNvSpPr txBox="1"/>
          <p:nvPr/>
        </p:nvSpPr>
        <p:spPr>
          <a:xfrm>
            <a:off x="2288177" y="847615"/>
            <a:ext cx="1064139" cy="646331"/>
          </a:xfrm>
          <a:prstGeom prst="rect">
            <a:avLst/>
          </a:prstGeom>
          <a:noFill/>
        </p:spPr>
        <p:txBody>
          <a:bodyPr wrap="square" rtlCol="0">
            <a:spAutoFit/>
          </a:bodyPr>
          <a:lstStyle/>
          <a:p>
            <a:r>
              <a:rPr lang="en-US">
                <a:solidFill>
                  <a:srgbClr val="FF0000"/>
                </a:solidFill>
              </a:rPr>
              <a:t>External</a:t>
            </a:r>
          </a:p>
          <a:p>
            <a:r>
              <a:rPr lang="en-US">
                <a:solidFill>
                  <a:srgbClr val="FF0000"/>
                </a:solidFill>
              </a:rPr>
              <a:t>browser</a:t>
            </a:r>
          </a:p>
        </p:txBody>
      </p:sp>
      <p:sp>
        <p:nvSpPr>
          <p:cNvPr id="9" name="TextBox 8"/>
          <p:cNvSpPr txBox="1"/>
          <p:nvPr/>
        </p:nvSpPr>
        <p:spPr>
          <a:xfrm>
            <a:off x="6171353" y="4728456"/>
            <a:ext cx="1064139" cy="369332"/>
          </a:xfrm>
          <a:prstGeom prst="rect">
            <a:avLst/>
          </a:prstGeom>
          <a:noFill/>
        </p:spPr>
        <p:txBody>
          <a:bodyPr wrap="square" rtlCol="0">
            <a:spAutoFit/>
          </a:bodyPr>
          <a:lstStyle/>
          <a:p>
            <a:r>
              <a:rPr lang="en-US">
                <a:solidFill>
                  <a:srgbClr val="008000"/>
                </a:solidFill>
              </a:rPr>
              <a:t>RO Creds</a:t>
            </a:r>
          </a:p>
        </p:txBody>
      </p:sp>
      <p:sp>
        <p:nvSpPr>
          <p:cNvPr id="10" name="TextBox 9"/>
          <p:cNvSpPr txBox="1"/>
          <p:nvPr/>
        </p:nvSpPr>
        <p:spPr>
          <a:xfrm>
            <a:off x="6376851" y="4206724"/>
            <a:ext cx="1064139" cy="369332"/>
          </a:xfrm>
          <a:prstGeom prst="rect">
            <a:avLst/>
          </a:prstGeom>
          <a:noFill/>
        </p:spPr>
        <p:txBody>
          <a:bodyPr wrap="square" rtlCol="0">
            <a:spAutoFit/>
          </a:bodyPr>
          <a:lstStyle/>
          <a:p>
            <a:r>
              <a:rPr lang="en-US">
                <a:solidFill>
                  <a:srgbClr val="008000"/>
                </a:solidFill>
              </a:rPr>
              <a:t>Implicit</a:t>
            </a:r>
          </a:p>
        </p:txBody>
      </p:sp>
      <p:sp>
        <p:nvSpPr>
          <p:cNvPr id="11" name="TextBox 10"/>
          <p:cNvSpPr txBox="1"/>
          <p:nvPr/>
        </p:nvSpPr>
        <p:spPr>
          <a:xfrm>
            <a:off x="6703423" y="3749524"/>
            <a:ext cx="1521339" cy="369332"/>
          </a:xfrm>
          <a:prstGeom prst="rect">
            <a:avLst/>
          </a:prstGeom>
          <a:noFill/>
        </p:spPr>
        <p:txBody>
          <a:bodyPr wrap="square" rtlCol="0">
            <a:spAutoFit/>
          </a:bodyPr>
          <a:lstStyle/>
          <a:p>
            <a:r>
              <a:rPr lang="en-US">
                <a:solidFill>
                  <a:srgbClr val="008000"/>
                </a:solidFill>
              </a:rPr>
              <a:t>Authz code</a:t>
            </a:r>
          </a:p>
        </p:txBody>
      </p:sp>
      <p:sp>
        <p:nvSpPr>
          <p:cNvPr id="12" name="TextBox 11"/>
          <p:cNvSpPr txBox="1"/>
          <p:nvPr/>
        </p:nvSpPr>
        <p:spPr>
          <a:xfrm>
            <a:off x="3793309" y="478284"/>
            <a:ext cx="1310881" cy="646331"/>
          </a:xfrm>
          <a:prstGeom prst="rect">
            <a:avLst/>
          </a:prstGeom>
          <a:noFill/>
        </p:spPr>
        <p:txBody>
          <a:bodyPr wrap="square" rtlCol="0">
            <a:spAutoFit/>
          </a:bodyPr>
          <a:lstStyle/>
          <a:p>
            <a:r>
              <a:rPr lang="en-US">
                <a:solidFill>
                  <a:srgbClr val="008000"/>
                </a:solidFill>
              </a:rPr>
              <a:t>Embedded</a:t>
            </a:r>
          </a:p>
          <a:p>
            <a:r>
              <a:rPr lang="en-US">
                <a:solidFill>
                  <a:srgbClr val="008000"/>
                </a:solidFill>
              </a:rPr>
              <a:t>browser</a:t>
            </a:r>
          </a:p>
        </p:txBody>
      </p:sp>
      <p:sp>
        <p:nvSpPr>
          <p:cNvPr id="13" name="TextBox 12"/>
          <p:cNvSpPr txBox="1"/>
          <p:nvPr/>
        </p:nvSpPr>
        <p:spPr>
          <a:xfrm>
            <a:off x="5515912" y="986115"/>
            <a:ext cx="1310881" cy="369332"/>
          </a:xfrm>
          <a:prstGeom prst="rect">
            <a:avLst/>
          </a:prstGeom>
          <a:noFill/>
        </p:spPr>
        <p:txBody>
          <a:bodyPr wrap="square" rtlCol="0">
            <a:spAutoFit/>
          </a:bodyPr>
          <a:lstStyle/>
          <a:p>
            <a:r>
              <a:rPr lang="en-US">
                <a:solidFill>
                  <a:srgbClr val="008000"/>
                </a:solidFill>
              </a:rPr>
              <a:t>Inline</a:t>
            </a:r>
          </a:p>
        </p:txBody>
      </p:sp>
      <p:sp>
        <p:nvSpPr>
          <p:cNvPr id="14" name="TextBox 13"/>
          <p:cNvSpPr txBox="1"/>
          <p:nvPr/>
        </p:nvSpPr>
        <p:spPr>
          <a:xfrm>
            <a:off x="3793309" y="2918527"/>
            <a:ext cx="2121262" cy="830997"/>
          </a:xfrm>
          <a:prstGeom prst="rect">
            <a:avLst/>
          </a:prstGeom>
          <a:noFill/>
        </p:spPr>
        <p:txBody>
          <a:bodyPr wrap="square" rtlCol="0">
            <a:spAutoFit/>
          </a:bodyPr>
          <a:lstStyle/>
          <a:p>
            <a:r>
              <a:rPr lang="en-US" sz="2400" b="1"/>
              <a:t>Keep user in app context?</a:t>
            </a:r>
          </a:p>
        </p:txBody>
      </p:sp>
      <p:sp>
        <p:nvSpPr>
          <p:cNvPr id="15" name="TextBox 14"/>
          <p:cNvSpPr txBox="1"/>
          <p:nvPr/>
        </p:nvSpPr>
        <p:spPr>
          <a:xfrm>
            <a:off x="2820247" y="5791573"/>
            <a:ext cx="6323754" cy="923330"/>
          </a:xfrm>
          <a:prstGeom prst="rect">
            <a:avLst/>
          </a:prstGeom>
          <a:noFill/>
        </p:spPr>
        <p:txBody>
          <a:bodyPr wrap="square" rtlCol="0">
            <a:spAutoFit/>
          </a:bodyPr>
          <a:lstStyle/>
          <a:p>
            <a:r>
              <a:rPr lang="en-US" b="1"/>
              <a:t>Justification -  external browser takes user out of application context. And if you are embedding the browser, the custom scheme may be unnecessary overhead.</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Oval 3"/>
          <p:cNvSpPr/>
          <p:nvPr/>
        </p:nvSpPr>
        <p:spPr>
          <a:xfrm>
            <a:off x="1983377" y="1124615"/>
            <a:ext cx="4572242" cy="4402909"/>
          </a:xfrm>
          <a:prstGeom prst="ellipse">
            <a:avLst/>
          </a:prstGeom>
          <a:noFill/>
          <a:ln/>
        </p:spPr>
        <p:style>
          <a:lnRef idx="1">
            <a:schemeClr val="accent1"/>
          </a:lnRef>
          <a:fillRef idx="3">
            <a:schemeClr val="accent1"/>
          </a:fillRef>
          <a:effectRef idx="2">
            <a:schemeClr val="accent1"/>
          </a:effectRef>
          <a:fontRef idx="minor">
            <a:schemeClr val="lt1"/>
          </a:fontRef>
        </p:style>
      </p:sp>
      <p:sp>
        <p:nvSpPr>
          <p:cNvPr id="5" name="TextBox 4"/>
          <p:cNvSpPr txBox="1"/>
          <p:nvPr/>
        </p:nvSpPr>
        <p:spPr>
          <a:xfrm>
            <a:off x="919238" y="3749524"/>
            <a:ext cx="1064139" cy="369332"/>
          </a:xfrm>
          <a:prstGeom prst="rect">
            <a:avLst/>
          </a:prstGeom>
          <a:noFill/>
        </p:spPr>
        <p:txBody>
          <a:bodyPr wrap="square" rtlCol="0">
            <a:spAutoFit/>
          </a:bodyPr>
          <a:lstStyle/>
          <a:p>
            <a:r>
              <a:rPr lang="en-US">
                <a:solidFill>
                  <a:srgbClr val="FF0000"/>
                </a:solidFill>
              </a:rPr>
              <a:t>Custom</a:t>
            </a:r>
          </a:p>
        </p:txBody>
      </p:sp>
      <p:sp>
        <p:nvSpPr>
          <p:cNvPr id="6" name="TextBox 5"/>
          <p:cNvSpPr txBox="1"/>
          <p:nvPr/>
        </p:nvSpPr>
        <p:spPr>
          <a:xfrm>
            <a:off x="1071638" y="4271256"/>
            <a:ext cx="1064139" cy="369332"/>
          </a:xfrm>
          <a:prstGeom prst="rect">
            <a:avLst/>
          </a:prstGeom>
          <a:noFill/>
        </p:spPr>
        <p:txBody>
          <a:bodyPr wrap="square" rtlCol="0">
            <a:spAutoFit/>
          </a:bodyPr>
          <a:lstStyle/>
          <a:p>
            <a:r>
              <a:rPr lang="en-US">
                <a:solidFill>
                  <a:srgbClr val="008000"/>
                </a:solidFill>
              </a:rPr>
              <a:t>Cookie</a:t>
            </a:r>
          </a:p>
        </p:txBody>
      </p:sp>
      <p:sp>
        <p:nvSpPr>
          <p:cNvPr id="7" name="TextBox 6"/>
          <p:cNvSpPr txBox="1"/>
          <p:nvPr/>
        </p:nvSpPr>
        <p:spPr>
          <a:xfrm>
            <a:off x="1756107" y="4728456"/>
            <a:ext cx="1064139" cy="369332"/>
          </a:xfrm>
          <a:prstGeom prst="rect">
            <a:avLst/>
          </a:prstGeom>
          <a:noFill/>
        </p:spPr>
        <p:txBody>
          <a:bodyPr wrap="square" rtlCol="0">
            <a:spAutoFit/>
          </a:bodyPr>
          <a:lstStyle/>
          <a:p>
            <a:r>
              <a:rPr lang="en-US">
                <a:solidFill>
                  <a:srgbClr val="008000"/>
                </a:solidFill>
              </a:rPr>
              <a:t>Title</a:t>
            </a:r>
          </a:p>
        </p:txBody>
      </p:sp>
      <p:sp>
        <p:nvSpPr>
          <p:cNvPr id="8" name="TextBox 7"/>
          <p:cNvSpPr txBox="1"/>
          <p:nvPr/>
        </p:nvSpPr>
        <p:spPr>
          <a:xfrm>
            <a:off x="2288177" y="847615"/>
            <a:ext cx="1064139" cy="646331"/>
          </a:xfrm>
          <a:prstGeom prst="rect">
            <a:avLst/>
          </a:prstGeom>
          <a:noFill/>
        </p:spPr>
        <p:txBody>
          <a:bodyPr wrap="square" rtlCol="0">
            <a:spAutoFit/>
          </a:bodyPr>
          <a:lstStyle/>
          <a:p>
            <a:r>
              <a:rPr lang="en-US">
                <a:solidFill>
                  <a:srgbClr val="FF0000"/>
                </a:solidFill>
              </a:rPr>
              <a:t>External</a:t>
            </a:r>
          </a:p>
          <a:p>
            <a:r>
              <a:rPr lang="en-US">
                <a:solidFill>
                  <a:srgbClr val="FF0000"/>
                </a:solidFill>
              </a:rPr>
              <a:t>browser</a:t>
            </a:r>
          </a:p>
        </p:txBody>
      </p:sp>
      <p:sp>
        <p:nvSpPr>
          <p:cNvPr id="9" name="TextBox 8"/>
          <p:cNvSpPr txBox="1"/>
          <p:nvPr/>
        </p:nvSpPr>
        <p:spPr>
          <a:xfrm>
            <a:off x="6171353" y="4728456"/>
            <a:ext cx="1064139" cy="369332"/>
          </a:xfrm>
          <a:prstGeom prst="rect">
            <a:avLst/>
          </a:prstGeom>
          <a:noFill/>
        </p:spPr>
        <p:txBody>
          <a:bodyPr wrap="square" rtlCol="0">
            <a:spAutoFit/>
          </a:bodyPr>
          <a:lstStyle/>
          <a:p>
            <a:r>
              <a:rPr lang="en-US">
                <a:solidFill>
                  <a:srgbClr val="FF0000"/>
                </a:solidFill>
              </a:rPr>
              <a:t>RO Creds</a:t>
            </a:r>
          </a:p>
        </p:txBody>
      </p:sp>
      <p:sp>
        <p:nvSpPr>
          <p:cNvPr id="10" name="TextBox 9"/>
          <p:cNvSpPr txBox="1"/>
          <p:nvPr/>
        </p:nvSpPr>
        <p:spPr>
          <a:xfrm>
            <a:off x="6376851" y="4206724"/>
            <a:ext cx="1064139" cy="369332"/>
          </a:xfrm>
          <a:prstGeom prst="rect">
            <a:avLst/>
          </a:prstGeom>
          <a:noFill/>
        </p:spPr>
        <p:txBody>
          <a:bodyPr wrap="square" rtlCol="0">
            <a:spAutoFit/>
          </a:bodyPr>
          <a:lstStyle/>
          <a:p>
            <a:r>
              <a:rPr lang="en-US">
                <a:solidFill>
                  <a:srgbClr val="008000"/>
                </a:solidFill>
              </a:rPr>
              <a:t>Implicit</a:t>
            </a:r>
          </a:p>
        </p:txBody>
      </p:sp>
      <p:sp>
        <p:nvSpPr>
          <p:cNvPr id="11" name="TextBox 10"/>
          <p:cNvSpPr txBox="1"/>
          <p:nvPr/>
        </p:nvSpPr>
        <p:spPr>
          <a:xfrm>
            <a:off x="6703423" y="3749524"/>
            <a:ext cx="1521339" cy="369332"/>
          </a:xfrm>
          <a:prstGeom prst="rect">
            <a:avLst/>
          </a:prstGeom>
          <a:noFill/>
        </p:spPr>
        <p:txBody>
          <a:bodyPr wrap="square" rtlCol="0">
            <a:spAutoFit/>
          </a:bodyPr>
          <a:lstStyle/>
          <a:p>
            <a:r>
              <a:rPr lang="en-US">
                <a:solidFill>
                  <a:srgbClr val="008000"/>
                </a:solidFill>
              </a:rPr>
              <a:t>Authz code</a:t>
            </a:r>
          </a:p>
        </p:txBody>
      </p:sp>
      <p:sp>
        <p:nvSpPr>
          <p:cNvPr id="12" name="TextBox 11"/>
          <p:cNvSpPr txBox="1"/>
          <p:nvPr/>
        </p:nvSpPr>
        <p:spPr>
          <a:xfrm>
            <a:off x="3793309" y="478284"/>
            <a:ext cx="1310881" cy="646331"/>
          </a:xfrm>
          <a:prstGeom prst="rect">
            <a:avLst/>
          </a:prstGeom>
          <a:noFill/>
        </p:spPr>
        <p:txBody>
          <a:bodyPr wrap="square" rtlCol="0">
            <a:spAutoFit/>
          </a:bodyPr>
          <a:lstStyle/>
          <a:p>
            <a:r>
              <a:rPr lang="en-US">
                <a:solidFill>
                  <a:srgbClr val="008000"/>
                </a:solidFill>
              </a:rPr>
              <a:t>Embedded</a:t>
            </a:r>
          </a:p>
          <a:p>
            <a:r>
              <a:rPr lang="en-US">
                <a:solidFill>
                  <a:srgbClr val="008000"/>
                </a:solidFill>
              </a:rPr>
              <a:t>browser</a:t>
            </a:r>
          </a:p>
        </p:txBody>
      </p:sp>
      <p:sp>
        <p:nvSpPr>
          <p:cNvPr id="13" name="TextBox 12"/>
          <p:cNvSpPr txBox="1"/>
          <p:nvPr/>
        </p:nvSpPr>
        <p:spPr>
          <a:xfrm>
            <a:off x="5515912" y="986115"/>
            <a:ext cx="1310881" cy="369332"/>
          </a:xfrm>
          <a:prstGeom prst="rect">
            <a:avLst/>
          </a:prstGeom>
          <a:noFill/>
        </p:spPr>
        <p:txBody>
          <a:bodyPr wrap="square" rtlCol="0">
            <a:spAutoFit/>
          </a:bodyPr>
          <a:lstStyle/>
          <a:p>
            <a:r>
              <a:rPr lang="en-US">
                <a:solidFill>
                  <a:srgbClr val="FF0000"/>
                </a:solidFill>
              </a:rPr>
              <a:t>Inline</a:t>
            </a:r>
          </a:p>
        </p:txBody>
      </p:sp>
      <p:sp>
        <p:nvSpPr>
          <p:cNvPr id="14" name="TextBox 13"/>
          <p:cNvSpPr txBox="1"/>
          <p:nvPr/>
        </p:nvSpPr>
        <p:spPr>
          <a:xfrm>
            <a:off x="3793309" y="2918527"/>
            <a:ext cx="2121262" cy="461665"/>
          </a:xfrm>
          <a:prstGeom prst="rect">
            <a:avLst/>
          </a:prstGeom>
          <a:noFill/>
        </p:spPr>
        <p:txBody>
          <a:bodyPr wrap="square" rtlCol="0">
            <a:spAutoFit/>
          </a:bodyPr>
          <a:lstStyle/>
          <a:p>
            <a:r>
              <a:rPr lang="en-US" sz="2400" b="1"/>
              <a:t>Hybrid app?</a:t>
            </a:r>
          </a:p>
        </p:txBody>
      </p:sp>
      <p:sp>
        <p:nvSpPr>
          <p:cNvPr id="15" name="TextBox 14"/>
          <p:cNvSpPr txBox="1"/>
          <p:nvPr/>
        </p:nvSpPr>
        <p:spPr>
          <a:xfrm>
            <a:off x="2820247" y="5791573"/>
            <a:ext cx="6323754" cy="646331"/>
          </a:xfrm>
          <a:prstGeom prst="rect">
            <a:avLst/>
          </a:prstGeom>
          <a:noFill/>
        </p:spPr>
        <p:txBody>
          <a:bodyPr wrap="square" rtlCol="0">
            <a:spAutoFit/>
          </a:bodyPr>
          <a:lstStyle/>
          <a:p>
            <a:r>
              <a:rPr lang="en-US" b="1"/>
              <a:t>Justification - a hybrid app relies on an embedded browser by definition.</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7890" name="Title 1"/>
          <p:cNvSpPr>
            <a:spLocks noGrp="1"/>
          </p:cNvSpPr>
          <p:nvPr>
            <p:ph type="title"/>
          </p:nvPr>
        </p:nvSpPr>
        <p:spPr/>
        <p:txBody>
          <a:bodyPr>
            <a:normAutofit fontScale="90000"/>
          </a:bodyPr>
          <a:lstStyle/>
          <a:p>
            <a:r>
              <a:rPr lang="en-US" smtClean="0"/>
              <a:t>Comparison of different authn models</a:t>
            </a:r>
          </a:p>
        </p:txBody>
      </p:sp>
      <p:sp>
        <p:nvSpPr>
          <p:cNvPr id="4" name="Oval 3"/>
          <p:cNvSpPr/>
          <p:nvPr/>
        </p:nvSpPr>
        <p:spPr>
          <a:xfrm>
            <a:off x="2087563" y="1514475"/>
            <a:ext cx="2370137" cy="2408238"/>
          </a:xfrm>
          <a:prstGeom prst="ellipse">
            <a:avLst/>
          </a:prstGeom>
          <a:noFill/>
          <a:ln w="15875">
            <a:solidFill>
              <a:schemeClr val="tx1"/>
            </a:solidFill>
          </a:ln>
        </p:spPr>
        <p:style>
          <a:lnRef idx="1">
            <a:schemeClr val="accent1"/>
          </a:lnRef>
          <a:fillRef idx="3">
            <a:schemeClr val="accent1"/>
          </a:fillRef>
          <a:effectRef idx="2">
            <a:schemeClr val="accent1"/>
          </a:effectRef>
          <a:fontRef idx="minor">
            <a:schemeClr val="lt1"/>
          </a:fontRef>
        </p:style>
      </p:sp>
      <p:sp>
        <p:nvSpPr>
          <p:cNvPr id="5" name="Oval 4"/>
          <p:cNvSpPr/>
          <p:nvPr/>
        </p:nvSpPr>
        <p:spPr>
          <a:xfrm>
            <a:off x="3870325" y="1514475"/>
            <a:ext cx="2370138" cy="2408238"/>
          </a:xfrm>
          <a:prstGeom prst="ellipse">
            <a:avLst/>
          </a:prstGeom>
          <a:noFill/>
          <a:ln w="15875">
            <a:solidFill>
              <a:schemeClr val="tx1"/>
            </a:solidFill>
          </a:ln>
        </p:spPr>
        <p:style>
          <a:lnRef idx="1">
            <a:schemeClr val="accent1"/>
          </a:lnRef>
          <a:fillRef idx="3">
            <a:schemeClr val="accent1"/>
          </a:fillRef>
          <a:effectRef idx="2">
            <a:schemeClr val="accent1"/>
          </a:effectRef>
          <a:fontRef idx="minor">
            <a:schemeClr val="lt1"/>
          </a:fontRef>
        </p:style>
      </p:sp>
      <p:sp>
        <p:nvSpPr>
          <p:cNvPr id="6" name="Oval 5"/>
          <p:cNvSpPr/>
          <p:nvPr/>
        </p:nvSpPr>
        <p:spPr>
          <a:xfrm>
            <a:off x="2981325" y="2871788"/>
            <a:ext cx="2371725" cy="2406650"/>
          </a:xfrm>
          <a:prstGeom prst="ellipse">
            <a:avLst/>
          </a:prstGeom>
          <a:noFill/>
          <a:ln w="15875">
            <a:solidFill>
              <a:schemeClr val="tx1"/>
            </a:solidFill>
          </a:ln>
        </p:spPr>
        <p:style>
          <a:lnRef idx="1">
            <a:schemeClr val="accent1"/>
          </a:lnRef>
          <a:fillRef idx="3">
            <a:schemeClr val="accent1"/>
          </a:fillRef>
          <a:effectRef idx="2">
            <a:schemeClr val="accent1"/>
          </a:effectRef>
          <a:fontRef idx="minor">
            <a:schemeClr val="lt1"/>
          </a:fontRef>
        </p:style>
      </p:sp>
      <p:sp>
        <p:nvSpPr>
          <p:cNvPr id="7" name="TextBox 6"/>
          <p:cNvSpPr txBox="1"/>
          <p:nvPr/>
        </p:nvSpPr>
        <p:spPr>
          <a:xfrm>
            <a:off x="4457700" y="1573213"/>
            <a:ext cx="2092325" cy="338137"/>
          </a:xfrm>
          <a:prstGeom prst="rect">
            <a:avLst/>
          </a:prstGeom>
          <a:noFill/>
        </p:spPr>
        <p:txBody>
          <a:bodyPr>
            <a:spAutoFit/>
          </a:bodyPr>
          <a:lstStyle/>
          <a:p>
            <a:pPr>
              <a:buFont typeface="Symbol" charset="2"/>
              <a:buNone/>
              <a:defRPr/>
            </a:pPr>
            <a:r>
              <a:rPr lang="en-US" sz="1600" b="1" dirty="0">
                <a:solidFill>
                  <a:schemeClr val="accent2">
                    <a:lumMod val="75000"/>
                  </a:schemeClr>
                </a:solidFill>
              </a:rPr>
              <a:t>Inline</a:t>
            </a:r>
          </a:p>
        </p:txBody>
      </p:sp>
      <p:sp>
        <p:nvSpPr>
          <p:cNvPr id="9" name="TextBox 8"/>
          <p:cNvSpPr txBox="1"/>
          <p:nvPr/>
        </p:nvSpPr>
        <p:spPr>
          <a:xfrm>
            <a:off x="1349375" y="1573213"/>
            <a:ext cx="2351088" cy="338137"/>
          </a:xfrm>
          <a:prstGeom prst="rect">
            <a:avLst/>
          </a:prstGeom>
          <a:noFill/>
        </p:spPr>
        <p:txBody>
          <a:bodyPr>
            <a:spAutoFit/>
          </a:bodyPr>
          <a:lstStyle/>
          <a:p>
            <a:pPr>
              <a:defRPr/>
            </a:pPr>
            <a:r>
              <a:rPr lang="en-US" sz="1600" b="1" dirty="0">
                <a:solidFill>
                  <a:schemeClr val="accent2">
                    <a:lumMod val="75000"/>
                  </a:schemeClr>
                </a:solidFill>
              </a:rPr>
              <a:t>Embedded browser</a:t>
            </a:r>
          </a:p>
        </p:txBody>
      </p:sp>
      <p:sp>
        <p:nvSpPr>
          <p:cNvPr id="37896" name="TextBox 9"/>
          <p:cNvSpPr txBox="1">
            <a:spLocks noChangeArrowheads="1"/>
          </p:cNvSpPr>
          <p:nvPr/>
        </p:nvSpPr>
        <p:spPr bwMode="auto">
          <a:xfrm>
            <a:off x="5381625" y="2936875"/>
            <a:ext cx="3762375" cy="523875"/>
          </a:xfrm>
          <a:prstGeom prst="rect">
            <a:avLst/>
          </a:prstGeom>
          <a:noFill/>
          <a:ln w="9525">
            <a:noFill/>
            <a:miter lim="800000"/>
            <a:headEnd/>
            <a:tailEnd/>
          </a:ln>
        </p:spPr>
        <p:txBody>
          <a:bodyPr>
            <a:prstTxWarp prst="textNoShape">
              <a:avLst/>
            </a:prstTxWarp>
            <a:spAutoFit/>
          </a:bodyPr>
          <a:lstStyle/>
          <a:p>
            <a:pPr>
              <a:buFont typeface="Arial" charset="0"/>
              <a:buChar char="•"/>
            </a:pPr>
            <a:r>
              <a:rPr lang="en-US" sz="1400" b="1"/>
              <a:t>Pwd shared with 3</a:t>
            </a:r>
            <a:r>
              <a:rPr lang="en-US" sz="1400" b="1" baseline="30000"/>
              <a:t>rd</a:t>
            </a:r>
            <a:r>
              <a:rPr lang="en-US" sz="1400" b="1"/>
              <a:t> party</a:t>
            </a:r>
          </a:p>
          <a:p>
            <a:pPr>
              <a:buFont typeface="Arial" charset="0"/>
              <a:buChar char="•"/>
            </a:pPr>
            <a:r>
              <a:rPr lang="en-US" sz="1400" b="1"/>
              <a:t>App owns login UI</a:t>
            </a:r>
          </a:p>
        </p:txBody>
      </p:sp>
      <p:sp>
        <p:nvSpPr>
          <p:cNvPr id="37897" name="TextBox 10"/>
          <p:cNvSpPr txBox="1">
            <a:spLocks noChangeArrowheads="1"/>
          </p:cNvSpPr>
          <p:nvPr/>
        </p:nvSpPr>
        <p:spPr bwMode="auto">
          <a:xfrm>
            <a:off x="3522663" y="4110038"/>
            <a:ext cx="3762375" cy="738187"/>
          </a:xfrm>
          <a:prstGeom prst="rect">
            <a:avLst/>
          </a:prstGeom>
          <a:noFill/>
          <a:ln w="9525">
            <a:noFill/>
            <a:miter lim="800000"/>
            <a:headEnd/>
            <a:tailEnd/>
          </a:ln>
        </p:spPr>
        <p:txBody>
          <a:bodyPr>
            <a:prstTxWarp prst="textNoShape">
              <a:avLst/>
            </a:prstTxWarp>
            <a:spAutoFit/>
          </a:bodyPr>
          <a:lstStyle/>
          <a:p>
            <a:pPr>
              <a:buFont typeface="Arial" charset="0"/>
              <a:buChar char="•"/>
            </a:pPr>
            <a:r>
              <a:rPr lang="en-US" sz="1400" b="1"/>
              <a:t>Visual trust cues</a:t>
            </a:r>
          </a:p>
          <a:p>
            <a:pPr>
              <a:buFont typeface="Arial" charset="0"/>
              <a:buChar char="•"/>
            </a:pPr>
            <a:r>
              <a:rPr lang="en-US" sz="1400" b="1"/>
              <a:t>Authn can leverage stored pwds</a:t>
            </a:r>
          </a:p>
          <a:p>
            <a:pPr>
              <a:buFont typeface="Arial" charset="0"/>
              <a:buChar char="•"/>
            </a:pPr>
            <a:r>
              <a:rPr lang="en-US" sz="1400" b="1"/>
              <a:t>Authn can leverage existing sessions</a:t>
            </a:r>
          </a:p>
        </p:txBody>
      </p:sp>
      <p:sp>
        <p:nvSpPr>
          <p:cNvPr id="37898" name="TextBox 11"/>
          <p:cNvSpPr txBox="1">
            <a:spLocks noChangeArrowheads="1"/>
          </p:cNvSpPr>
          <p:nvPr/>
        </p:nvSpPr>
        <p:spPr bwMode="auto">
          <a:xfrm>
            <a:off x="3667125" y="2428875"/>
            <a:ext cx="2882900" cy="307975"/>
          </a:xfrm>
          <a:prstGeom prst="rect">
            <a:avLst/>
          </a:prstGeom>
          <a:noFill/>
          <a:ln w="9525">
            <a:noFill/>
            <a:miter lim="800000"/>
            <a:headEnd/>
            <a:tailEnd/>
          </a:ln>
        </p:spPr>
        <p:txBody>
          <a:bodyPr>
            <a:prstTxWarp prst="textNoShape">
              <a:avLst/>
            </a:prstTxWarp>
            <a:spAutoFit/>
          </a:bodyPr>
          <a:lstStyle/>
          <a:p>
            <a:pPr algn="r">
              <a:buFont typeface="Arial" charset="0"/>
              <a:buChar char="•"/>
            </a:pPr>
            <a:r>
              <a:rPr lang="en-US" sz="1400" b="1"/>
              <a:t>No need to leave app context</a:t>
            </a:r>
          </a:p>
        </p:txBody>
      </p:sp>
      <p:sp>
        <p:nvSpPr>
          <p:cNvPr id="37899" name="TextBox 12"/>
          <p:cNvSpPr txBox="1">
            <a:spLocks noChangeArrowheads="1"/>
          </p:cNvSpPr>
          <p:nvPr/>
        </p:nvSpPr>
        <p:spPr bwMode="auto">
          <a:xfrm>
            <a:off x="3146425" y="3133725"/>
            <a:ext cx="2882900" cy="738188"/>
          </a:xfrm>
          <a:prstGeom prst="rect">
            <a:avLst/>
          </a:prstGeom>
          <a:noFill/>
          <a:ln w="9525">
            <a:noFill/>
            <a:miter lim="800000"/>
            <a:headEnd/>
            <a:tailEnd/>
          </a:ln>
        </p:spPr>
        <p:txBody>
          <a:bodyPr>
            <a:prstTxWarp prst="textNoShape">
              <a:avLst/>
            </a:prstTxWarp>
            <a:spAutoFit/>
          </a:bodyPr>
          <a:lstStyle/>
          <a:p>
            <a:pPr>
              <a:buFont typeface="Arial" charset="0"/>
              <a:buChar char="•"/>
            </a:pPr>
            <a:r>
              <a:rPr lang="en-US" sz="1400" b="1"/>
              <a:t>Enables SSO</a:t>
            </a:r>
          </a:p>
          <a:p>
            <a:pPr>
              <a:buFont typeface="Arial" charset="0"/>
              <a:buChar char="•"/>
            </a:pPr>
            <a:r>
              <a:rPr lang="en-US" sz="1400" b="1"/>
              <a:t>Enables strong authn</a:t>
            </a:r>
          </a:p>
          <a:p>
            <a:pPr>
              <a:buFont typeface="Arial" charset="0"/>
              <a:buChar char="•"/>
            </a:pPr>
            <a:r>
              <a:rPr lang="en-US" sz="1400" b="1"/>
              <a:t>AS owns login UI</a:t>
            </a:r>
          </a:p>
        </p:txBody>
      </p:sp>
      <p:sp>
        <p:nvSpPr>
          <p:cNvPr id="14" name="TextBox 13"/>
          <p:cNvSpPr txBox="1"/>
          <p:nvPr/>
        </p:nvSpPr>
        <p:spPr>
          <a:xfrm>
            <a:off x="3889375" y="4913313"/>
            <a:ext cx="2351088" cy="338137"/>
          </a:xfrm>
          <a:prstGeom prst="rect">
            <a:avLst/>
          </a:prstGeom>
          <a:noFill/>
        </p:spPr>
        <p:txBody>
          <a:bodyPr>
            <a:spAutoFit/>
          </a:bodyPr>
          <a:lstStyle/>
          <a:p>
            <a:pPr>
              <a:defRPr/>
            </a:pPr>
            <a:r>
              <a:rPr lang="en-US" sz="1600" b="1" dirty="0">
                <a:solidFill>
                  <a:schemeClr val="accent2">
                    <a:lumMod val="75000"/>
                  </a:schemeClr>
                </a:solidFill>
              </a:rPr>
              <a:t>Separate browser</a:t>
            </a: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Premise</a:t>
            </a:r>
          </a:p>
        </p:txBody>
      </p:sp>
      <p:sp>
        <p:nvSpPr>
          <p:cNvPr id="3" name="Content Placeholder 2"/>
          <p:cNvSpPr>
            <a:spLocks noGrp="1"/>
          </p:cNvSpPr>
          <p:nvPr>
            <p:ph idx="1"/>
          </p:nvPr>
        </p:nvSpPr>
        <p:spPr/>
        <p:txBody>
          <a:bodyPr>
            <a:normAutofit fontScale="92500" lnSpcReduction="10000"/>
          </a:bodyPr>
          <a:lstStyle/>
          <a:p>
            <a:r>
              <a:rPr lang="en-US"/>
              <a:t>Based on a number of different deployment characteristics, you will be led to/from choices you need to make about</a:t>
            </a:r>
          </a:p>
          <a:p>
            <a:pPr lvl="1"/>
            <a:r>
              <a:rPr lang="en-US"/>
              <a:t>How you authenticate the user</a:t>
            </a:r>
          </a:p>
          <a:p>
            <a:pPr lvl="1"/>
            <a:r>
              <a:rPr lang="en-US"/>
              <a:t>How you get the tokens to the native app</a:t>
            </a:r>
          </a:p>
          <a:p>
            <a:pPr lvl="1"/>
            <a:r>
              <a:rPr lang="en-US"/>
              <a:t>The OAuth grant type to use</a:t>
            </a:r>
          </a:p>
          <a:p>
            <a:r>
              <a:rPr lang="en-US"/>
              <a:t>Note – the rules are not hard &amp; fast</a:t>
            </a:r>
          </a:p>
          <a:p>
            <a:r>
              <a:rPr lang="en-US"/>
              <a:t>Generally, certain characteristics will tend to preclude particular choices (these shown in red in the following)</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Characteristics</a:t>
            </a:r>
          </a:p>
        </p:txBody>
      </p:sp>
      <p:sp>
        <p:nvSpPr>
          <p:cNvPr id="3" name="Content Placeholder 2"/>
          <p:cNvSpPr>
            <a:spLocks noGrp="1"/>
          </p:cNvSpPr>
          <p:nvPr>
            <p:ph idx="1"/>
          </p:nvPr>
        </p:nvSpPr>
        <p:spPr/>
        <p:txBody>
          <a:bodyPr>
            <a:normAutofit fontScale="92500"/>
          </a:bodyPr>
          <a:lstStyle/>
          <a:p>
            <a:pPr marL="457200" indent="-457200">
              <a:buFont typeface="+mj-lt"/>
              <a:buAutoNum type="arabicPeriod"/>
            </a:pPr>
            <a:r>
              <a:rPr lang="en-US" sz="2400"/>
              <a:t>Local authn vs 3</a:t>
            </a:r>
            <a:r>
              <a:rPr lang="en-US" sz="2400" baseline="30000"/>
              <a:t>rd</a:t>
            </a:r>
            <a:r>
              <a:rPr lang="en-US" sz="2400"/>
              <a:t> party authn – will the AS authenticate the user of the app itself, or will it rely on SSO from a 3</a:t>
            </a:r>
            <a:r>
              <a:rPr lang="en-US" sz="2400" baseline="30000"/>
              <a:t>rd</a:t>
            </a:r>
            <a:r>
              <a:rPr lang="en-US" sz="2400"/>
              <a:t> party IdP?</a:t>
            </a:r>
          </a:p>
          <a:p>
            <a:pPr marL="457200" indent="-457200">
              <a:buFont typeface="+mj-lt"/>
              <a:buAutoNum type="arabicPeriod"/>
            </a:pPr>
            <a:r>
              <a:rPr lang="en-US" sz="2400"/>
              <a:t>Own app vs do not own app – does the AS/RS create and distribute its own native application (eg Salesforce Chatter) or is the app created by a 3</a:t>
            </a:r>
            <a:r>
              <a:rPr lang="en-US" sz="2400" baseline="30000"/>
              <a:t>rd</a:t>
            </a:r>
            <a:r>
              <a:rPr lang="en-US" sz="2400"/>
              <a:t> party (e.g. Seesmic as client of Chatter)</a:t>
            </a:r>
          </a:p>
          <a:p>
            <a:pPr marL="457200" indent="-457200">
              <a:buFont typeface="+mj-lt"/>
              <a:buAutoNum type="arabicPeriod"/>
            </a:pPr>
            <a:r>
              <a:rPr lang="en-US" sz="2400"/>
              <a:t>Need refresh vs do not need refresh – do you need refresh tokens to enable long-lived SSO?</a:t>
            </a:r>
          </a:p>
          <a:p>
            <a:pPr marL="457200" indent="-457200">
              <a:buFont typeface="+mj-lt"/>
              <a:buAutoNum type="arabicPeriod"/>
            </a:pPr>
            <a:r>
              <a:rPr lang="en-US" sz="2400"/>
              <a:t>Does the app distribution channel guard against rogue apps getting installed and creating a phishing risk?</a:t>
            </a:r>
          </a:p>
          <a:p>
            <a:pPr marL="457200" indent="-457200">
              <a:buFont typeface="+mj-lt"/>
              <a:buAutoNum type="arabicPeriod"/>
            </a:pPr>
            <a:r>
              <a:rPr lang="en-US" sz="2400"/>
              <a:t>Is it important to keep user in application context or not?</a:t>
            </a:r>
          </a:p>
          <a:p>
            <a:pPr marL="457200" indent="-457200">
              <a:buFont typeface="+mj-lt"/>
              <a:buAutoNum type="arabicPeriod"/>
            </a:pPr>
            <a:r>
              <a:rPr lang="en-US" sz="2400"/>
              <a:t>Is the app 'hybrid', ie a native shell around web app internals?</a:t>
            </a:r>
          </a:p>
          <a:p>
            <a:endParaRPr lang="en-US"/>
          </a:p>
          <a:p>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Key Choices</a:t>
            </a:r>
          </a:p>
        </p:txBody>
      </p:sp>
      <p:sp>
        <p:nvSpPr>
          <p:cNvPr id="3" name="Content Placeholder 2"/>
          <p:cNvSpPr>
            <a:spLocks noGrp="1"/>
          </p:cNvSpPr>
          <p:nvPr>
            <p:ph idx="1"/>
          </p:nvPr>
        </p:nvSpPr>
        <p:spPr/>
        <p:txBody>
          <a:bodyPr>
            <a:normAutofit lnSpcReduction="10000"/>
          </a:bodyPr>
          <a:lstStyle/>
          <a:p>
            <a:pPr marL="457200" indent="-457200">
              <a:buFont typeface="+mj-lt"/>
              <a:buAutoNum type="arabicPeriod"/>
            </a:pPr>
            <a:r>
              <a:rPr lang="en-US" sz="2800"/>
              <a:t>User authentication mechanism - Will the app use a browser as the means of getting the user authenticated? If so, will the browser be separate or embedded in the app? If not, will the app collect the user credentials directly?</a:t>
            </a:r>
          </a:p>
          <a:p>
            <a:pPr marL="457200" indent="-457200">
              <a:buFont typeface="+mj-lt"/>
              <a:buAutoNum type="arabicPeriod"/>
            </a:pPr>
            <a:r>
              <a:rPr lang="en-US" sz="2800"/>
              <a:t>OAuth grant type – authz code, implicit, or RO creds?</a:t>
            </a:r>
          </a:p>
          <a:p>
            <a:pPr marL="457200" indent="-457200">
              <a:buFont typeface="+mj-lt"/>
              <a:buAutoNum type="arabicPeriod"/>
            </a:pPr>
            <a:r>
              <a:rPr lang="en-US" sz="2800"/>
              <a:t>Token passing mechanism - If you use a browser for user authentication, how will you get the token from the browser to the native app, via cookie, HTML title, or a custom URI scheme?</a:t>
            </a:r>
          </a:p>
          <a:p>
            <a:endParaRPr lang="en-US"/>
          </a:p>
          <a:p>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Oval 3"/>
          <p:cNvSpPr/>
          <p:nvPr/>
        </p:nvSpPr>
        <p:spPr>
          <a:xfrm>
            <a:off x="1983377" y="1124615"/>
            <a:ext cx="4572242" cy="4402909"/>
          </a:xfrm>
          <a:prstGeom prst="ellipse">
            <a:avLst/>
          </a:prstGeom>
          <a:noFill/>
          <a:ln/>
        </p:spPr>
        <p:style>
          <a:lnRef idx="1">
            <a:schemeClr val="accent1"/>
          </a:lnRef>
          <a:fillRef idx="3">
            <a:schemeClr val="accent1"/>
          </a:fillRef>
          <a:effectRef idx="2">
            <a:schemeClr val="accent1"/>
          </a:effectRef>
          <a:fontRef idx="minor">
            <a:schemeClr val="lt1"/>
          </a:fontRef>
        </p:style>
      </p:sp>
      <p:sp>
        <p:nvSpPr>
          <p:cNvPr id="5" name="TextBox 4"/>
          <p:cNvSpPr txBox="1"/>
          <p:nvPr/>
        </p:nvSpPr>
        <p:spPr>
          <a:xfrm>
            <a:off x="919238" y="3749524"/>
            <a:ext cx="1064139" cy="369332"/>
          </a:xfrm>
          <a:prstGeom prst="rect">
            <a:avLst/>
          </a:prstGeom>
          <a:noFill/>
        </p:spPr>
        <p:txBody>
          <a:bodyPr wrap="square" rtlCol="0">
            <a:spAutoFit/>
          </a:bodyPr>
          <a:lstStyle/>
          <a:p>
            <a:r>
              <a:rPr lang="en-US"/>
              <a:t>Custom</a:t>
            </a:r>
          </a:p>
        </p:txBody>
      </p:sp>
      <p:sp>
        <p:nvSpPr>
          <p:cNvPr id="6" name="TextBox 5"/>
          <p:cNvSpPr txBox="1"/>
          <p:nvPr/>
        </p:nvSpPr>
        <p:spPr>
          <a:xfrm>
            <a:off x="1071638" y="4271256"/>
            <a:ext cx="1064139" cy="369332"/>
          </a:xfrm>
          <a:prstGeom prst="rect">
            <a:avLst/>
          </a:prstGeom>
          <a:noFill/>
        </p:spPr>
        <p:txBody>
          <a:bodyPr wrap="square" rtlCol="0">
            <a:spAutoFit/>
          </a:bodyPr>
          <a:lstStyle/>
          <a:p>
            <a:r>
              <a:rPr lang="en-US"/>
              <a:t>Cookie</a:t>
            </a:r>
          </a:p>
        </p:txBody>
      </p:sp>
      <p:sp>
        <p:nvSpPr>
          <p:cNvPr id="7" name="TextBox 6"/>
          <p:cNvSpPr txBox="1"/>
          <p:nvPr/>
        </p:nvSpPr>
        <p:spPr>
          <a:xfrm>
            <a:off x="1756107" y="4728456"/>
            <a:ext cx="1064139" cy="369332"/>
          </a:xfrm>
          <a:prstGeom prst="rect">
            <a:avLst/>
          </a:prstGeom>
          <a:noFill/>
        </p:spPr>
        <p:txBody>
          <a:bodyPr wrap="square" rtlCol="0">
            <a:spAutoFit/>
          </a:bodyPr>
          <a:lstStyle/>
          <a:p>
            <a:r>
              <a:rPr lang="en-US"/>
              <a:t>Title</a:t>
            </a:r>
          </a:p>
        </p:txBody>
      </p:sp>
      <p:sp>
        <p:nvSpPr>
          <p:cNvPr id="8" name="TextBox 7"/>
          <p:cNvSpPr txBox="1"/>
          <p:nvPr/>
        </p:nvSpPr>
        <p:spPr>
          <a:xfrm>
            <a:off x="2288177" y="847615"/>
            <a:ext cx="1064139" cy="646331"/>
          </a:xfrm>
          <a:prstGeom prst="rect">
            <a:avLst/>
          </a:prstGeom>
          <a:noFill/>
        </p:spPr>
        <p:txBody>
          <a:bodyPr wrap="square" rtlCol="0">
            <a:spAutoFit/>
          </a:bodyPr>
          <a:lstStyle/>
          <a:p>
            <a:r>
              <a:rPr lang="en-US"/>
              <a:t>External</a:t>
            </a:r>
          </a:p>
          <a:p>
            <a:r>
              <a:rPr lang="en-US"/>
              <a:t>browser</a:t>
            </a:r>
          </a:p>
        </p:txBody>
      </p:sp>
      <p:sp>
        <p:nvSpPr>
          <p:cNvPr id="9" name="TextBox 8"/>
          <p:cNvSpPr txBox="1"/>
          <p:nvPr/>
        </p:nvSpPr>
        <p:spPr>
          <a:xfrm>
            <a:off x="6171353" y="4728456"/>
            <a:ext cx="1064139" cy="369332"/>
          </a:xfrm>
          <a:prstGeom prst="rect">
            <a:avLst/>
          </a:prstGeom>
          <a:noFill/>
        </p:spPr>
        <p:txBody>
          <a:bodyPr wrap="square" rtlCol="0">
            <a:spAutoFit/>
          </a:bodyPr>
          <a:lstStyle/>
          <a:p>
            <a:r>
              <a:rPr lang="en-US"/>
              <a:t>RO Creds</a:t>
            </a:r>
          </a:p>
        </p:txBody>
      </p:sp>
      <p:sp>
        <p:nvSpPr>
          <p:cNvPr id="10" name="TextBox 9"/>
          <p:cNvSpPr txBox="1"/>
          <p:nvPr/>
        </p:nvSpPr>
        <p:spPr>
          <a:xfrm>
            <a:off x="6376851" y="4206724"/>
            <a:ext cx="1064139" cy="369332"/>
          </a:xfrm>
          <a:prstGeom prst="rect">
            <a:avLst/>
          </a:prstGeom>
          <a:noFill/>
        </p:spPr>
        <p:txBody>
          <a:bodyPr wrap="square" rtlCol="0">
            <a:spAutoFit/>
          </a:bodyPr>
          <a:lstStyle/>
          <a:p>
            <a:r>
              <a:rPr lang="en-US"/>
              <a:t>Implicit</a:t>
            </a:r>
          </a:p>
        </p:txBody>
      </p:sp>
      <p:sp>
        <p:nvSpPr>
          <p:cNvPr id="11" name="TextBox 10"/>
          <p:cNvSpPr txBox="1"/>
          <p:nvPr/>
        </p:nvSpPr>
        <p:spPr>
          <a:xfrm>
            <a:off x="6703423" y="3749524"/>
            <a:ext cx="1521339" cy="369332"/>
          </a:xfrm>
          <a:prstGeom prst="rect">
            <a:avLst/>
          </a:prstGeom>
          <a:noFill/>
        </p:spPr>
        <p:txBody>
          <a:bodyPr wrap="square" rtlCol="0">
            <a:spAutoFit/>
          </a:bodyPr>
          <a:lstStyle/>
          <a:p>
            <a:r>
              <a:rPr lang="en-US"/>
              <a:t>Authz code</a:t>
            </a:r>
          </a:p>
        </p:txBody>
      </p:sp>
      <p:sp>
        <p:nvSpPr>
          <p:cNvPr id="12" name="TextBox 11"/>
          <p:cNvSpPr txBox="1"/>
          <p:nvPr/>
        </p:nvSpPr>
        <p:spPr>
          <a:xfrm>
            <a:off x="3793309" y="478284"/>
            <a:ext cx="1310881" cy="646331"/>
          </a:xfrm>
          <a:prstGeom prst="rect">
            <a:avLst/>
          </a:prstGeom>
          <a:noFill/>
        </p:spPr>
        <p:txBody>
          <a:bodyPr wrap="square" rtlCol="0">
            <a:spAutoFit/>
          </a:bodyPr>
          <a:lstStyle/>
          <a:p>
            <a:r>
              <a:rPr lang="en-US"/>
              <a:t>Embedded</a:t>
            </a:r>
          </a:p>
          <a:p>
            <a:r>
              <a:rPr lang="en-US"/>
              <a:t>browser</a:t>
            </a:r>
          </a:p>
        </p:txBody>
      </p:sp>
      <p:sp>
        <p:nvSpPr>
          <p:cNvPr id="13" name="TextBox 12"/>
          <p:cNvSpPr txBox="1"/>
          <p:nvPr/>
        </p:nvSpPr>
        <p:spPr>
          <a:xfrm>
            <a:off x="5515912" y="986115"/>
            <a:ext cx="1310881" cy="369332"/>
          </a:xfrm>
          <a:prstGeom prst="rect">
            <a:avLst/>
          </a:prstGeom>
          <a:noFill/>
        </p:spPr>
        <p:txBody>
          <a:bodyPr wrap="square" rtlCol="0">
            <a:spAutoFit/>
          </a:bodyPr>
          <a:lstStyle/>
          <a:p>
            <a:r>
              <a:rPr lang="en-US"/>
              <a:t>Inline</a:t>
            </a:r>
          </a:p>
        </p:txBody>
      </p:sp>
      <p:sp>
        <p:nvSpPr>
          <p:cNvPr id="14" name="TextBox 13"/>
          <p:cNvSpPr txBox="1"/>
          <p:nvPr/>
        </p:nvSpPr>
        <p:spPr>
          <a:xfrm>
            <a:off x="2440577" y="0"/>
            <a:ext cx="4262846" cy="400110"/>
          </a:xfrm>
          <a:prstGeom prst="rect">
            <a:avLst/>
          </a:prstGeom>
          <a:noFill/>
        </p:spPr>
        <p:txBody>
          <a:bodyPr wrap="square" rtlCol="0">
            <a:spAutoFit/>
          </a:bodyPr>
          <a:lstStyle/>
          <a:p>
            <a:r>
              <a:rPr lang="en-US" sz="2000" b="1"/>
              <a:t>User authentication mechanism</a:t>
            </a:r>
          </a:p>
        </p:txBody>
      </p:sp>
      <p:sp>
        <p:nvSpPr>
          <p:cNvPr id="15" name="TextBox 14"/>
          <p:cNvSpPr txBox="1"/>
          <p:nvPr/>
        </p:nvSpPr>
        <p:spPr>
          <a:xfrm>
            <a:off x="309154" y="5744271"/>
            <a:ext cx="4262846" cy="400110"/>
          </a:xfrm>
          <a:prstGeom prst="rect">
            <a:avLst/>
          </a:prstGeom>
          <a:noFill/>
        </p:spPr>
        <p:txBody>
          <a:bodyPr wrap="square" rtlCol="0">
            <a:spAutoFit/>
          </a:bodyPr>
          <a:lstStyle/>
          <a:p>
            <a:r>
              <a:rPr lang="en-US" sz="2000" b="1"/>
              <a:t>Token passing mechanism</a:t>
            </a:r>
          </a:p>
        </p:txBody>
      </p:sp>
      <p:sp>
        <p:nvSpPr>
          <p:cNvPr id="16" name="TextBox 15"/>
          <p:cNvSpPr txBox="1"/>
          <p:nvPr/>
        </p:nvSpPr>
        <p:spPr>
          <a:xfrm>
            <a:off x="6555619" y="5344161"/>
            <a:ext cx="2767149" cy="400110"/>
          </a:xfrm>
          <a:prstGeom prst="rect">
            <a:avLst/>
          </a:prstGeom>
          <a:noFill/>
        </p:spPr>
        <p:txBody>
          <a:bodyPr wrap="square" rtlCol="0">
            <a:spAutoFit/>
          </a:bodyPr>
          <a:lstStyle/>
          <a:p>
            <a:r>
              <a:rPr lang="en-US" sz="2000" b="1"/>
              <a:t>OAuth grant type</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Oval 3"/>
          <p:cNvSpPr/>
          <p:nvPr/>
        </p:nvSpPr>
        <p:spPr>
          <a:xfrm>
            <a:off x="1983377" y="1124615"/>
            <a:ext cx="4572242" cy="4402909"/>
          </a:xfrm>
          <a:prstGeom prst="ellipse">
            <a:avLst/>
          </a:prstGeom>
          <a:noFill/>
          <a:ln/>
        </p:spPr>
        <p:style>
          <a:lnRef idx="1">
            <a:schemeClr val="accent1"/>
          </a:lnRef>
          <a:fillRef idx="3">
            <a:schemeClr val="accent1"/>
          </a:fillRef>
          <a:effectRef idx="2">
            <a:schemeClr val="accent1"/>
          </a:effectRef>
          <a:fontRef idx="minor">
            <a:schemeClr val="lt1"/>
          </a:fontRef>
        </p:style>
      </p:sp>
      <p:sp>
        <p:nvSpPr>
          <p:cNvPr id="5" name="TextBox 4"/>
          <p:cNvSpPr txBox="1"/>
          <p:nvPr/>
        </p:nvSpPr>
        <p:spPr>
          <a:xfrm>
            <a:off x="919238" y="3749524"/>
            <a:ext cx="1064139" cy="369332"/>
          </a:xfrm>
          <a:prstGeom prst="rect">
            <a:avLst/>
          </a:prstGeom>
          <a:noFill/>
        </p:spPr>
        <p:txBody>
          <a:bodyPr wrap="square" rtlCol="0">
            <a:spAutoFit/>
          </a:bodyPr>
          <a:lstStyle/>
          <a:p>
            <a:r>
              <a:rPr lang="en-US">
                <a:solidFill>
                  <a:srgbClr val="008000"/>
                </a:solidFill>
              </a:rPr>
              <a:t>Custom</a:t>
            </a:r>
          </a:p>
        </p:txBody>
      </p:sp>
      <p:sp>
        <p:nvSpPr>
          <p:cNvPr id="6" name="TextBox 5"/>
          <p:cNvSpPr txBox="1"/>
          <p:nvPr/>
        </p:nvSpPr>
        <p:spPr>
          <a:xfrm>
            <a:off x="1071638" y="4271256"/>
            <a:ext cx="1064139" cy="369332"/>
          </a:xfrm>
          <a:prstGeom prst="rect">
            <a:avLst/>
          </a:prstGeom>
          <a:noFill/>
        </p:spPr>
        <p:txBody>
          <a:bodyPr wrap="square" rtlCol="0">
            <a:spAutoFit/>
          </a:bodyPr>
          <a:lstStyle/>
          <a:p>
            <a:r>
              <a:rPr lang="en-US">
                <a:solidFill>
                  <a:srgbClr val="008000"/>
                </a:solidFill>
              </a:rPr>
              <a:t>Cookie</a:t>
            </a:r>
          </a:p>
        </p:txBody>
      </p:sp>
      <p:sp>
        <p:nvSpPr>
          <p:cNvPr id="7" name="TextBox 6"/>
          <p:cNvSpPr txBox="1"/>
          <p:nvPr/>
        </p:nvSpPr>
        <p:spPr>
          <a:xfrm>
            <a:off x="1756107" y="4728456"/>
            <a:ext cx="1064139" cy="369332"/>
          </a:xfrm>
          <a:prstGeom prst="rect">
            <a:avLst/>
          </a:prstGeom>
          <a:noFill/>
        </p:spPr>
        <p:txBody>
          <a:bodyPr wrap="square" rtlCol="0">
            <a:spAutoFit/>
          </a:bodyPr>
          <a:lstStyle/>
          <a:p>
            <a:r>
              <a:rPr lang="en-US">
                <a:solidFill>
                  <a:srgbClr val="008000"/>
                </a:solidFill>
              </a:rPr>
              <a:t>Title</a:t>
            </a:r>
          </a:p>
        </p:txBody>
      </p:sp>
      <p:sp>
        <p:nvSpPr>
          <p:cNvPr id="8" name="TextBox 7"/>
          <p:cNvSpPr txBox="1"/>
          <p:nvPr/>
        </p:nvSpPr>
        <p:spPr>
          <a:xfrm>
            <a:off x="2288177" y="847615"/>
            <a:ext cx="1064139" cy="646331"/>
          </a:xfrm>
          <a:prstGeom prst="rect">
            <a:avLst/>
          </a:prstGeom>
          <a:noFill/>
        </p:spPr>
        <p:txBody>
          <a:bodyPr wrap="square" rtlCol="0">
            <a:spAutoFit/>
          </a:bodyPr>
          <a:lstStyle/>
          <a:p>
            <a:r>
              <a:rPr lang="en-US">
                <a:solidFill>
                  <a:srgbClr val="008000"/>
                </a:solidFill>
              </a:rPr>
              <a:t>External</a:t>
            </a:r>
          </a:p>
          <a:p>
            <a:r>
              <a:rPr lang="en-US">
                <a:solidFill>
                  <a:srgbClr val="008000"/>
                </a:solidFill>
              </a:rPr>
              <a:t>browser</a:t>
            </a:r>
          </a:p>
        </p:txBody>
      </p:sp>
      <p:sp>
        <p:nvSpPr>
          <p:cNvPr id="9" name="TextBox 8"/>
          <p:cNvSpPr txBox="1"/>
          <p:nvPr/>
        </p:nvSpPr>
        <p:spPr>
          <a:xfrm>
            <a:off x="6171353" y="4728456"/>
            <a:ext cx="1064139" cy="369332"/>
          </a:xfrm>
          <a:prstGeom prst="rect">
            <a:avLst/>
          </a:prstGeom>
          <a:noFill/>
        </p:spPr>
        <p:txBody>
          <a:bodyPr wrap="square" rtlCol="0">
            <a:spAutoFit/>
          </a:bodyPr>
          <a:lstStyle/>
          <a:p>
            <a:r>
              <a:rPr lang="en-US">
                <a:solidFill>
                  <a:srgbClr val="FF0000"/>
                </a:solidFill>
              </a:rPr>
              <a:t>RO Creds</a:t>
            </a:r>
          </a:p>
        </p:txBody>
      </p:sp>
      <p:sp>
        <p:nvSpPr>
          <p:cNvPr id="10" name="TextBox 9"/>
          <p:cNvSpPr txBox="1"/>
          <p:nvPr/>
        </p:nvSpPr>
        <p:spPr>
          <a:xfrm>
            <a:off x="6376851" y="4206724"/>
            <a:ext cx="1064139" cy="369332"/>
          </a:xfrm>
          <a:prstGeom prst="rect">
            <a:avLst/>
          </a:prstGeom>
          <a:noFill/>
        </p:spPr>
        <p:txBody>
          <a:bodyPr wrap="square" rtlCol="0">
            <a:spAutoFit/>
          </a:bodyPr>
          <a:lstStyle/>
          <a:p>
            <a:r>
              <a:rPr lang="en-US">
                <a:solidFill>
                  <a:srgbClr val="008000"/>
                </a:solidFill>
              </a:rPr>
              <a:t>Implicit</a:t>
            </a:r>
          </a:p>
        </p:txBody>
      </p:sp>
      <p:sp>
        <p:nvSpPr>
          <p:cNvPr id="11" name="TextBox 10"/>
          <p:cNvSpPr txBox="1"/>
          <p:nvPr/>
        </p:nvSpPr>
        <p:spPr>
          <a:xfrm>
            <a:off x="6703423" y="3749524"/>
            <a:ext cx="1521339" cy="369332"/>
          </a:xfrm>
          <a:prstGeom prst="rect">
            <a:avLst/>
          </a:prstGeom>
          <a:noFill/>
        </p:spPr>
        <p:txBody>
          <a:bodyPr wrap="square" rtlCol="0">
            <a:spAutoFit/>
          </a:bodyPr>
          <a:lstStyle/>
          <a:p>
            <a:r>
              <a:rPr lang="en-US">
                <a:solidFill>
                  <a:srgbClr val="008000"/>
                </a:solidFill>
              </a:rPr>
              <a:t>Authz code</a:t>
            </a:r>
          </a:p>
        </p:txBody>
      </p:sp>
      <p:sp>
        <p:nvSpPr>
          <p:cNvPr id="12" name="TextBox 11"/>
          <p:cNvSpPr txBox="1"/>
          <p:nvPr/>
        </p:nvSpPr>
        <p:spPr>
          <a:xfrm>
            <a:off x="3793309" y="478284"/>
            <a:ext cx="1310881" cy="646331"/>
          </a:xfrm>
          <a:prstGeom prst="rect">
            <a:avLst/>
          </a:prstGeom>
          <a:noFill/>
        </p:spPr>
        <p:txBody>
          <a:bodyPr wrap="square" rtlCol="0">
            <a:spAutoFit/>
          </a:bodyPr>
          <a:lstStyle/>
          <a:p>
            <a:r>
              <a:rPr lang="en-US">
                <a:solidFill>
                  <a:srgbClr val="008000"/>
                </a:solidFill>
              </a:rPr>
              <a:t>Embedded</a:t>
            </a:r>
          </a:p>
          <a:p>
            <a:r>
              <a:rPr lang="en-US">
                <a:solidFill>
                  <a:srgbClr val="008000"/>
                </a:solidFill>
              </a:rPr>
              <a:t>browser</a:t>
            </a:r>
          </a:p>
        </p:txBody>
      </p:sp>
      <p:sp>
        <p:nvSpPr>
          <p:cNvPr id="13" name="TextBox 12"/>
          <p:cNvSpPr txBox="1"/>
          <p:nvPr/>
        </p:nvSpPr>
        <p:spPr>
          <a:xfrm>
            <a:off x="5515912" y="986115"/>
            <a:ext cx="1310881" cy="369332"/>
          </a:xfrm>
          <a:prstGeom prst="rect">
            <a:avLst/>
          </a:prstGeom>
          <a:noFill/>
        </p:spPr>
        <p:txBody>
          <a:bodyPr wrap="square" rtlCol="0">
            <a:spAutoFit/>
          </a:bodyPr>
          <a:lstStyle/>
          <a:p>
            <a:r>
              <a:rPr lang="en-US">
                <a:solidFill>
                  <a:srgbClr val="FF0000"/>
                </a:solidFill>
              </a:rPr>
              <a:t>Inline</a:t>
            </a:r>
          </a:p>
        </p:txBody>
      </p:sp>
      <p:sp>
        <p:nvSpPr>
          <p:cNvPr id="15" name="TextBox 14"/>
          <p:cNvSpPr txBox="1"/>
          <p:nvPr/>
        </p:nvSpPr>
        <p:spPr>
          <a:xfrm>
            <a:off x="3793309" y="2918527"/>
            <a:ext cx="2036596" cy="830997"/>
          </a:xfrm>
          <a:prstGeom prst="rect">
            <a:avLst/>
          </a:prstGeom>
          <a:noFill/>
        </p:spPr>
        <p:txBody>
          <a:bodyPr wrap="square" rtlCol="0">
            <a:spAutoFit/>
          </a:bodyPr>
          <a:lstStyle/>
          <a:p>
            <a:r>
              <a:rPr lang="en-US" sz="2400" b="1"/>
              <a:t>Need 3</a:t>
            </a:r>
            <a:r>
              <a:rPr lang="en-US" sz="2400" b="1" baseline="30000"/>
              <a:t>rd</a:t>
            </a:r>
            <a:r>
              <a:rPr lang="en-US" sz="2400" b="1"/>
              <a:t> party authn?</a:t>
            </a:r>
          </a:p>
        </p:txBody>
      </p:sp>
      <p:sp>
        <p:nvSpPr>
          <p:cNvPr id="16" name="TextBox 15"/>
          <p:cNvSpPr txBox="1"/>
          <p:nvPr/>
        </p:nvSpPr>
        <p:spPr>
          <a:xfrm>
            <a:off x="3749646" y="5657671"/>
            <a:ext cx="5394354" cy="830997"/>
          </a:xfrm>
          <a:prstGeom prst="rect">
            <a:avLst/>
          </a:prstGeom>
          <a:noFill/>
        </p:spPr>
        <p:txBody>
          <a:bodyPr wrap="square" rtlCol="0">
            <a:spAutoFit/>
          </a:bodyPr>
          <a:lstStyle/>
          <a:p>
            <a:r>
              <a:rPr lang="en-US" sz="1600" b="1"/>
              <a:t>Justification – if you need 3</a:t>
            </a:r>
            <a:r>
              <a:rPr lang="en-US" sz="1600" b="1" baseline="30000"/>
              <a:t>rd</a:t>
            </a:r>
            <a:r>
              <a:rPr lang="en-US" sz="1600" b="1"/>
              <a:t> party authn, you likely want a browser for SSO. The alternative is collecting the creds in the app, and having the AS proxy the verification</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Oval 3"/>
          <p:cNvSpPr/>
          <p:nvPr/>
        </p:nvSpPr>
        <p:spPr>
          <a:xfrm>
            <a:off x="1983377" y="1124615"/>
            <a:ext cx="4572242" cy="4402909"/>
          </a:xfrm>
          <a:prstGeom prst="ellipse">
            <a:avLst/>
          </a:prstGeom>
          <a:noFill/>
          <a:ln/>
        </p:spPr>
        <p:style>
          <a:lnRef idx="1">
            <a:schemeClr val="accent1"/>
          </a:lnRef>
          <a:fillRef idx="3">
            <a:schemeClr val="accent1"/>
          </a:fillRef>
          <a:effectRef idx="2">
            <a:schemeClr val="accent1"/>
          </a:effectRef>
          <a:fontRef idx="minor">
            <a:schemeClr val="lt1"/>
          </a:fontRef>
        </p:style>
      </p:sp>
      <p:sp>
        <p:nvSpPr>
          <p:cNvPr id="5" name="TextBox 4"/>
          <p:cNvSpPr txBox="1"/>
          <p:nvPr/>
        </p:nvSpPr>
        <p:spPr>
          <a:xfrm>
            <a:off x="919238" y="3749524"/>
            <a:ext cx="1064139" cy="369332"/>
          </a:xfrm>
          <a:prstGeom prst="rect">
            <a:avLst/>
          </a:prstGeom>
          <a:noFill/>
        </p:spPr>
        <p:txBody>
          <a:bodyPr wrap="square" rtlCol="0">
            <a:spAutoFit/>
          </a:bodyPr>
          <a:lstStyle/>
          <a:p>
            <a:r>
              <a:rPr lang="en-US">
                <a:solidFill>
                  <a:srgbClr val="008000"/>
                </a:solidFill>
              </a:rPr>
              <a:t>Custom</a:t>
            </a:r>
          </a:p>
        </p:txBody>
      </p:sp>
      <p:sp>
        <p:nvSpPr>
          <p:cNvPr id="6" name="TextBox 5"/>
          <p:cNvSpPr txBox="1"/>
          <p:nvPr/>
        </p:nvSpPr>
        <p:spPr>
          <a:xfrm>
            <a:off x="1071638" y="4271256"/>
            <a:ext cx="1064139" cy="369332"/>
          </a:xfrm>
          <a:prstGeom prst="rect">
            <a:avLst/>
          </a:prstGeom>
          <a:noFill/>
        </p:spPr>
        <p:txBody>
          <a:bodyPr wrap="square" rtlCol="0">
            <a:spAutoFit/>
          </a:bodyPr>
          <a:lstStyle/>
          <a:p>
            <a:r>
              <a:rPr lang="en-US">
                <a:solidFill>
                  <a:srgbClr val="008000"/>
                </a:solidFill>
              </a:rPr>
              <a:t>Cookie</a:t>
            </a:r>
          </a:p>
        </p:txBody>
      </p:sp>
      <p:sp>
        <p:nvSpPr>
          <p:cNvPr id="7" name="TextBox 6"/>
          <p:cNvSpPr txBox="1"/>
          <p:nvPr/>
        </p:nvSpPr>
        <p:spPr>
          <a:xfrm>
            <a:off x="1756107" y="4728456"/>
            <a:ext cx="1064139" cy="369332"/>
          </a:xfrm>
          <a:prstGeom prst="rect">
            <a:avLst/>
          </a:prstGeom>
          <a:noFill/>
        </p:spPr>
        <p:txBody>
          <a:bodyPr wrap="square" rtlCol="0">
            <a:spAutoFit/>
          </a:bodyPr>
          <a:lstStyle/>
          <a:p>
            <a:r>
              <a:rPr lang="en-US">
                <a:solidFill>
                  <a:srgbClr val="008000"/>
                </a:solidFill>
              </a:rPr>
              <a:t>Title</a:t>
            </a:r>
          </a:p>
        </p:txBody>
      </p:sp>
      <p:sp>
        <p:nvSpPr>
          <p:cNvPr id="8" name="TextBox 7"/>
          <p:cNvSpPr txBox="1"/>
          <p:nvPr/>
        </p:nvSpPr>
        <p:spPr>
          <a:xfrm>
            <a:off x="2288177" y="847615"/>
            <a:ext cx="1064139" cy="646331"/>
          </a:xfrm>
          <a:prstGeom prst="rect">
            <a:avLst/>
          </a:prstGeom>
          <a:noFill/>
        </p:spPr>
        <p:txBody>
          <a:bodyPr wrap="square" rtlCol="0">
            <a:spAutoFit/>
          </a:bodyPr>
          <a:lstStyle/>
          <a:p>
            <a:r>
              <a:rPr lang="en-US">
                <a:solidFill>
                  <a:srgbClr val="008000"/>
                </a:solidFill>
              </a:rPr>
              <a:t>External</a:t>
            </a:r>
          </a:p>
          <a:p>
            <a:r>
              <a:rPr lang="en-US">
                <a:solidFill>
                  <a:srgbClr val="008000"/>
                </a:solidFill>
              </a:rPr>
              <a:t>browser</a:t>
            </a:r>
          </a:p>
        </p:txBody>
      </p:sp>
      <p:sp>
        <p:nvSpPr>
          <p:cNvPr id="9" name="TextBox 8"/>
          <p:cNvSpPr txBox="1"/>
          <p:nvPr/>
        </p:nvSpPr>
        <p:spPr>
          <a:xfrm>
            <a:off x="6171353" y="4728456"/>
            <a:ext cx="1064139" cy="369332"/>
          </a:xfrm>
          <a:prstGeom prst="rect">
            <a:avLst/>
          </a:prstGeom>
          <a:noFill/>
        </p:spPr>
        <p:txBody>
          <a:bodyPr wrap="square" rtlCol="0">
            <a:spAutoFit/>
          </a:bodyPr>
          <a:lstStyle/>
          <a:p>
            <a:r>
              <a:rPr lang="en-US">
                <a:solidFill>
                  <a:srgbClr val="FF0000"/>
                </a:solidFill>
              </a:rPr>
              <a:t>RO Creds</a:t>
            </a:r>
          </a:p>
        </p:txBody>
      </p:sp>
      <p:sp>
        <p:nvSpPr>
          <p:cNvPr id="10" name="TextBox 9"/>
          <p:cNvSpPr txBox="1"/>
          <p:nvPr/>
        </p:nvSpPr>
        <p:spPr>
          <a:xfrm>
            <a:off x="6376851" y="4206724"/>
            <a:ext cx="1064139" cy="369332"/>
          </a:xfrm>
          <a:prstGeom prst="rect">
            <a:avLst/>
          </a:prstGeom>
          <a:noFill/>
        </p:spPr>
        <p:txBody>
          <a:bodyPr wrap="square" rtlCol="0">
            <a:spAutoFit/>
          </a:bodyPr>
          <a:lstStyle/>
          <a:p>
            <a:r>
              <a:rPr lang="en-US">
                <a:solidFill>
                  <a:srgbClr val="008000"/>
                </a:solidFill>
              </a:rPr>
              <a:t>Implicit</a:t>
            </a:r>
          </a:p>
        </p:txBody>
      </p:sp>
      <p:sp>
        <p:nvSpPr>
          <p:cNvPr id="11" name="TextBox 10"/>
          <p:cNvSpPr txBox="1"/>
          <p:nvPr/>
        </p:nvSpPr>
        <p:spPr>
          <a:xfrm>
            <a:off x="6703423" y="3749524"/>
            <a:ext cx="1521339" cy="369332"/>
          </a:xfrm>
          <a:prstGeom prst="rect">
            <a:avLst/>
          </a:prstGeom>
          <a:noFill/>
        </p:spPr>
        <p:txBody>
          <a:bodyPr wrap="square" rtlCol="0">
            <a:spAutoFit/>
          </a:bodyPr>
          <a:lstStyle/>
          <a:p>
            <a:r>
              <a:rPr lang="en-US">
                <a:solidFill>
                  <a:srgbClr val="008000"/>
                </a:solidFill>
              </a:rPr>
              <a:t>Authz code</a:t>
            </a:r>
          </a:p>
        </p:txBody>
      </p:sp>
      <p:sp>
        <p:nvSpPr>
          <p:cNvPr id="12" name="TextBox 11"/>
          <p:cNvSpPr txBox="1"/>
          <p:nvPr/>
        </p:nvSpPr>
        <p:spPr>
          <a:xfrm>
            <a:off x="3793309" y="478284"/>
            <a:ext cx="1310881" cy="646331"/>
          </a:xfrm>
          <a:prstGeom prst="rect">
            <a:avLst/>
          </a:prstGeom>
          <a:noFill/>
        </p:spPr>
        <p:txBody>
          <a:bodyPr wrap="square" rtlCol="0">
            <a:spAutoFit/>
          </a:bodyPr>
          <a:lstStyle/>
          <a:p>
            <a:r>
              <a:rPr lang="en-US">
                <a:solidFill>
                  <a:srgbClr val="FF0000"/>
                </a:solidFill>
              </a:rPr>
              <a:t>Embedded</a:t>
            </a:r>
          </a:p>
          <a:p>
            <a:r>
              <a:rPr lang="en-US">
                <a:solidFill>
                  <a:srgbClr val="FF0000"/>
                </a:solidFill>
              </a:rPr>
              <a:t>browser</a:t>
            </a:r>
          </a:p>
        </p:txBody>
      </p:sp>
      <p:sp>
        <p:nvSpPr>
          <p:cNvPr id="13" name="TextBox 12"/>
          <p:cNvSpPr txBox="1"/>
          <p:nvPr/>
        </p:nvSpPr>
        <p:spPr>
          <a:xfrm>
            <a:off x="5515912" y="986115"/>
            <a:ext cx="1310881" cy="369332"/>
          </a:xfrm>
          <a:prstGeom prst="rect">
            <a:avLst/>
          </a:prstGeom>
          <a:noFill/>
        </p:spPr>
        <p:txBody>
          <a:bodyPr wrap="square" rtlCol="0">
            <a:spAutoFit/>
          </a:bodyPr>
          <a:lstStyle/>
          <a:p>
            <a:r>
              <a:rPr lang="en-US">
                <a:solidFill>
                  <a:srgbClr val="FF0000"/>
                </a:solidFill>
              </a:rPr>
              <a:t>Inline</a:t>
            </a:r>
          </a:p>
        </p:txBody>
      </p:sp>
      <p:sp>
        <p:nvSpPr>
          <p:cNvPr id="14" name="TextBox 13"/>
          <p:cNvSpPr txBox="1"/>
          <p:nvPr/>
        </p:nvSpPr>
        <p:spPr>
          <a:xfrm>
            <a:off x="3793309" y="2918527"/>
            <a:ext cx="1722603" cy="830997"/>
          </a:xfrm>
          <a:prstGeom prst="rect">
            <a:avLst/>
          </a:prstGeom>
          <a:noFill/>
        </p:spPr>
        <p:txBody>
          <a:bodyPr wrap="square" rtlCol="0">
            <a:spAutoFit/>
          </a:bodyPr>
          <a:lstStyle/>
          <a:p>
            <a:r>
              <a:rPr lang="en-US" sz="2400" b="1"/>
              <a:t>Don’t own app?</a:t>
            </a:r>
          </a:p>
        </p:txBody>
      </p:sp>
      <p:sp>
        <p:nvSpPr>
          <p:cNvPr id="16" name="TextBox 15"/>
          <p:cNvSpPr txBox="1"/>
          <p:nvPr/>
        </p:nvSpPr>
        <p:spPr>
          <a:xfrm>
            <a:off x="2636762" y="5657671"/>
            <a:ext cx="6296743" cy="1200329"/>
          </a:xfrm>
          <a:prstGeom prst="rect">
            <a:avLst/>
          </a:prstGeom>
          <a:noFill/>
        </p:spPr>
        <p:txBody>
          <a:bodyPr wrap="square" rtlCol="0">
            <a:spAutoFit/>
          </a:bodyPr>
          <a:lstStyle/>
          <a:p>
            <a:r>
              <a:rPr lang="en-US" b="1"/>
              <a:t>Justification – if the AS/RS doesn’t distribute its own app, it shouldn't ask user to enter creds into a 3</a:t>
            </a:r>
            <a:r>
              <a:rPr lang="en-US" b="1" baseline="30000"/>
              <a:t>rd</a:t>
            </a:r>
            <a:r>
              <a:rPr lang="en-US" b="1"/>
              <a:t> party app, or into an embedded browser, in which the native app could see passwords presented</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Oval 3"/>
          <p:cNvSpPr/>
          <p:nvPr/>
        </p:nvSpPr>
        <p:spPr>
          <a:xfrm>
            <a:off x="1983377" y="1124615"/>
            <a:ext cx="4572242" cy="4402909"/>
          </a:xfrm>
          <a:prstGeom prst="ellipse">
            <a:avLst/>
          </a:prstGeom>
          <a:noFill/>
          <a:ln/>
        </p:spPr>
        <p:style>
          <a:lnRef idx="1">
            <a:schemeClr val="accent1"/>
          </a:lnRef>
          <a:fillRef idx="3">
            <a:schemeClr val="accent1"/>
          </a:fillRef>
          <a:effectRef idx="2">
            <a:schemeClr val="accent1"/>
          </a:effectRef>
          <a:fontRef idx="minor">
            <a:schemeClr val="lt1"/>
          </a:fontRef>
        </p:style>
      </p:sp>
      <p:sp>
        <p:nvSpPr>
          <p:cNvPr id="5" name="TextBox 4"/>
          <p:cNvSpPr txBox="1"/>
          <p:nvPr/>
        </p:nvSpPr>
        <p:spPr>
          <a:xfrm>
            <a:off x="919238" y="3749524"/>
            <a:ext cx="1064139" cy="369332"/>
          </a:xfrm>
          <a:prstGeom prst="rect">
            <a:avLst/>
          </a:prstGeom>
          <a:noFill/>
        </p:spPr>
        <p:txBody>
          <a:bodyPr wrap="square" rtlCol="0">
            <a:spAutoFit/>
          </a:bodyPr>
          <a:lstStyle/>
          <a:p>
            <a:r>
              <a:rPr lang="en-US">
                <a:solidFill>
                  <a:srgbClr val="008000"/>
                </a:solidFill>
              </a:rPr>
              <a:t>Custom</a:t>
            </a:r>
          </a:p>
        </p:txBody>
      </p:sp>
      <p:sp>
        <p:nvSpPr>
          <p:cNvPr id="6" name="TextBox 5"/>
          <p:cNvSpPr txBox="1"/>
          <p:nvPr/>
        </p:nvSpPr>
        <p:spPr>
          <a:xfrm>
            <a:off x="1071638" y="4271256"/>
            <a:ext cx="1064139" cy="369332"/>
          </a:xfrm>
          <a:prstGeom prst="rect">
            <a:avLst/>
          </a:prstGeom>
          <a:noFill/>
        </p:spPr>
        <p:txBody>
          <a:bodyPr wrap="square" rtlCol="0">
            <a:spAutoFit/>
          </a:bodyPr>
          <a:lstStyle/>
          <a:p>
            <a:r>
              <a:rPr lang="en-US">
                <a:solidFill>
                  <a:srgbClr val="008000"/>
                </a:solidFill>
              </a:rPr>
              <a:t>Cookie</a:t>
            </a:r>
          </a:p>
        </p:txBody>
      </p:sp>
      <p:sp>
        <p:nvSpPr>
          <p:cNvPr id="7" name="TextBox 6"/>
          <p:cNvSpPr txBox="1"/>
          <p:nvPr/>
        </p:nvSpPr>
        <p:spPr>
          <a:xfrm>
            <a:off x="1756107" y="4728456"/>
            <a:ext cx="1064139" cy="369332"/>
          </a:xfrm>
          <a:prstGeom prst="rect">
            <a:avLst/>
          </a:prstGeom>
          <a:noFill/>
        </p:spPr>
        <p:txBody>
          <a:bodyPr wrap="square" rtlCol="0">
            <a:spAutoFit/>
          </a:bodyPr>
          <a:lstStyle/>
          <a:p>
            <a:r>
              <a:rPr lang="en-US">
                <a:solidFill>
                  <a:srgbClr val="008000"/>
                </a:solidFill>
              </a:rPr>
              <a:t>Title</a:t>
            </a:r>
          </a:p>
        </p:txBody>
      </p:sp>
      <p:sp>
        <p:nvSpPr>
          <p:cNvPr id="8" name="TextBox 7"/>
          <p:cNvSpPr txBox="1"/>
          <p:nvPr/>
        </p:nvSpPr>
        <p:spPr>
          <a:xfrm>
            <a:off x="2288177" y="847615"/>
            <a:ext cx="1064139" cy="646331"/>
          </a:xfrm>
          <a:prstGeom prst="rect">
            <a:avLst/>
          </a:prstGeom>
          <a:noFill/>
        </p:spPr>
        <p:txBody>
          <a:bodyPr wrap="square" rtlCol="0">
            <a:spAutoFit/>
          </a:bodyPr>
          <a:lstStyle/>
          <a:p>
            <a:r>
              <a:rPr lang="en-US">
                <a:solidFill>
                  <a:srgbClr val="008000"/>
                </a:solidFill>
              </a:rPr>
              <a:t>External</a:t>
            </a:r>
          </a:p>
          <a:p>
            <a:r>
              <a:rPr lang="en-US">
                <a:solidFill>
                  <a:srgbClr val="008000"/>
                </a:solidFill>
              </a:rPr>
              <a:t>browser</a:t>
            </a:r>
          </a:p>
        </p:txBody>
      </p:sp>
      <p:sp>
        <p:nvSpPr>
          <p:cNvPr id="9" name="TextBox 8"/>
          <p:cNvSpPr txBox="1"/>
          <p:nvPr/>
        </p:nvSpPr>
        <p:spPr>
          <a:xfrm>
            <a:off x="6171353" y="4728456"/>
            <a:ext cx="1064139" cy="369332"/>
          </a:xfrm>
          <a:prstGeom prst="rect">
            <a:avLst/>
          </a:prstGeom>
          <a:noFill/>
        </p:spPr>
        <p:txBody>
          <a:bodyPr wrap="square" rtlCol="0">
            <a:spAutoFit/>
          </a:bodyPr>
          <a:lstStyle/>
          <a:p>
            <a:r>
              <a:rPr lang="en-US">
                <a:solidFill>
                  <a:srgbClr val="008000"/>
                </a:solidFill>
              </a:rPr>
              <a:t>RO Creds</a:t>
            </a:r>
          </a:p>
        </p:txBody>
      </p:sp>
      <p:sp>
        <p:nvSpPr>
          <p:cNvPr id="10" name="TextBox 9"/>
          <p:cNvSpPr txBox="1"/>
          <p:nvPr/>
        </p:nvSpPr>
        <p:spPr>
          <a:xfrm>
            <a:off x="6376851" y="4206724"/>
            <a:ext cx="1064139" cy="369332"/>
          </a:xfrm>
          <a:prstGeom prst="rect">
            <a:avLst/>
          </a:prstGeom>
          <a:noFill/>
        </p:spPr>
        <p:txBody>
          <a:bodyPr wrap="square" rtlCol="0">
            <a:spAutoFit/>
          </a:bodyPr>
          <a:lstStyle/>
          <a:p>
            <a:r>
              <a:rPr lang="en-US">
                <a:solidFill>
                  <a:srgbClr val="FF0000"/>
                </a:solidFill>
              </a:rPr>
              <a:t>Implicit</a:t>
            </a:r>
          </a:p>
        </p:txBody>
      </p:sp>
      <p:sp>
        <p:nvSpPr>
          <p:cNvPr id="11" name="TextBox 10"/>
          <p:cNvSpPr txBox="1"/>
          <p:nvPr/>
        </p:nvSpPr>
        <p:spPr>
          <a:xfrm>
            <a:off x="6703423" y="3749524"/>
            <a:ext cx="1521339" cy="369332"/>
          </a:xfrm>
          <a:prstGeom prst="rect">
            <a:avLst/>
          </a:prstGeom>
          <a:noFill/>
        </p:spPr>
        <p:txBody>
          <a:bodyPr wrap="square" rtlCol="0">
            <a:spAutoFit/>
          </a:bodyPr>
          <a:lstStyle/>
          <a:p>
            <a:r>
              <a:rPr lang="en-US">
                <a:solidFill>
                  <a:srgbClr val="008000"/>
                </a:solidFill>
              </a:rPr>
              <a:t>Authz code</a:t>
            </a:r>
          </a:p>
        </p:txBody>
      </p:sp>
      <p:sp>
        <p:nvSpPr>
          <p:cNvPr id="12" name="TextBox 11"/>
          <p:cNvSpPr txBox="1"/>
          <p:nvPr/>
        </p:nvSpPr>
        <p:spPr>
          <a:xfrm>
            <a:off x="3793309" y="478284"/>
            <a:ext cx="1310881" cy="646331"/>
          </a:xfrm>
          <a:prstGeom prst="rect">
            <a:avLst/>
          </a:prstGeom>
          <a:noFill/>
        </p:spPr>
        <p:txBody>
          <a:bodyPr wrap="square" rtlCol="0">
            <a:spAutoFit/>
          </a:bodyPr>
          <a:lstStyle/>
          <a:p>
            <a:r>
              <a:rPr lang="en-US">
                <a:solidFill>
                  <a:srgbClr val="008000"/>
                </a:solidFill>
              </a:rPr>
              <a:t>Embedded</a:t>
            </a:r>
          </a:p>
          <a:p>
            <a:r>
              <a:rPr lang="en-US">
                <a:solidFill>
                  <a:srgbClr val="008000"/>
                </a:solidFill>
              </a:rPr>
              <a:t>browser</a:t>
            </a:r>
          </a:p>
        </p:txBody>
      </p:sp>
      <p:sp>
        <p:nvSpPr>
          <p:cNvPr id="13" name="TextBox 12"/>
          <p:cNvSpPr txBox="1"/>
          <p:nvPr/>
        </p:nvSpPr>
        <p:spPr>
          <a:xfrm>
            <a:off x="5515912" y="986115"/>
            <a:ext cx="1310881" cy="369332"/>
          </a:xfrm>
          <a:prstGeom prst="rect">
            <a:avLst/>
          </a:prstGeom>
          <a:noFill/>
        </p:spPr>
        <p:txBody>
          <a:bodyPr wrap="square" rtlCol="0">
            <a:spAutoFit/>
          </a:bodyPr>
          <a:lstStyle/>
          <a:p>
            <a:r>
              <a:rPr lang="en-US">
                <a:solidFill>
                  <a:srgbClr val="008000"/>
                </a:solidFill>
              </a:rPr>
              <a:t>Inline</a:t>
            </a:r>
          </a:p>
        </p:txBody>
      </p:sp>
      <p:sp>
        <p:nvSpPr>
          <p:cNvPr id="14" name="TextBox 13"/>
          <p:cNvSpPr txBox="1"/>
          <p:nvPr/>
        </p:nvSpPr>
        <p:spPr>
          <a:xfrm>
            <a:off x="3793309" y="2918527"/>
            <a:ext cx="1722603" cy="830997"/>
          </a:xfrm>
          <a:prstGeom prst="rect">
            <a:avLst/>
          </a:prstGeom>
          <a:noFill/>
        </p:spPr>
        <p:txBody>
          <a:bodyPr wrap="square" rtlCol="0">
            <a:spAutoFit/>
          </a:bodyPr>
          <a:lstStyle/>
          <a:p>
            <a:r>
              <a:rPr lang="en-US" sz="2400" b="1"/>
              <a:t>Need refresh?</a:t>
            </a:r>
          </a:p>
        </p:txBody>
      </p:sp>
      <p:sp>
        <p:nvSpPr>
          <p:cNvPr id="15" name="TextBox 14"/>
          <p:cNvSpPr txBox="1"/>
          <p:nvPr/>
        </p:nvSpPr>
        <p:spPr>
          <a:xfrm>
            <a:off x="3539151" y="6121644"/>
            <a:ext cx="4167068" cy="646331"/>
          </a:xfrm>
          <a:prstGeom prst="rect">
            <a:avLst/>
          </a:prstGeom>
          <a:noFill/>
        </p:spPr>
        <p:txBody>
          <a:bodyPr wrap="square" rtlCol="0">
            <a:spAutoFit/>
          </a:bodyPr>
          <a:lstStyle/>
          <a:p>
            <a:r>
              <a:rPr lang="en-US" b="1"/>
              <a:t>Justification – the implicit grant doesn’t support refresh tokens</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Oval 3"/>
          <p:cNvSpPr/>
          <p:nvPr/>
        </p:nvSpPr>
        <p:spPr>
          <a:xfrm>
            <a:off x="1983377" y="1124615"/>
            <a:ext cx="4572242" cy="4402909"/>
          </a:xfrm>
          <a:prstGeom prst="ellipse">
            <a:avLst/>
          </a:prstGeom>
          <a:noFill/>
          <a:ln/>
        </p:spPr>
        <p:style>
          <a:lnRef idx="1">
            <a:schemeClr val="accent1"/>
          </a:lnRef>
          <a:fillRef idx="3">
            <a:schemeClr val="accent1"/>
          </a:fillRef>
          <a:effectRef idx="2">
            <a:schemeClr val="accent1"/>
          </a:effectRef>
          <a:fontRef idx="minor">
            <a:schemeClr val="lt1"/>
          </a:fontRef>
        </p:style>
      </p:sp>
      <p:sp>
        <p:nvSpPr>
          <p:cNvPr id="5" name="TextBox 4"/>
          <p:cNvSpPr txBox="1"/>
          <p:nvPr/>
        </p:nvSpPr>
        <p:spPr>
          <a:xfrm>
            <a:off x="919238" y="3749524"/>
            <a:ext cx="1064139" cy="369332"/>
          </a:xfrm>
          <a:prstGeom prst="rect">
            <a:avLst/>
          </a:prstGeom>
          <a:noFill/>
        </p:spPr>
        <p:txBody>
          <a:bodyPr wrap="square" rtlCol="0">
            <a:spAutoFit/>
          </a:bodyPr>
          <a:lstStyle/>
          <a:p>
            <a:r>
              <a:rPr lang="en-US">
                <a:solidFill>
                  <a:srgbClr val="FF0000"/>
                </a:solidFill>
              </a:rPr>
              <a:t>Custom</a:t>
            </a:r>
          </a:p>
        </p:txBody>
      </p:sp>
      <p:sp>
        <p:nvSpPr>
          <p:cNvPr id="6" name="TextBox 5"/>
          <p:cNvSpPr txBox="1"/>
          <p:nvPr/>
        </p:nvSpPr>
        <p:spPr>
          <a:xfrm>
            <a:off x="1071638" y="4271256"/>
            <a:ext cx="1064139" cy="369332"/>
          </a:xfrm>
          <a:prstGeom prst="rect">
            <a:avLst/>
          </a:prstGeom>
          <a:noFill/>
        </p:spPr>
        <p:txBody>
          <a:bodyPr wrap="square" rtlCol="0">
            <a:spAutoFit/>
          </a:bodyPr>
          <a:lstStyle/>
          <a:p>
            <a:r>
              <a:rPr lang="en-US">
                <a:solidFill>
                  <a:srgbClr val="008000"/>
                </a:solidFill>
              </a:rPr>
              <a:t>Cookie</a:t>
            </a:r>
          </a:p>
        </p:txBody>
      </p:sp>
      <p:sp>
        <p:nvSpPr>
          <p:cNvPr id="7" name="TextBox 6"/>
          <p:cNvSpPr txBox="1"/>
          <p:nvPr/>
        </p:nvSpPr>
        <p:spPr>
          <a:xfrm>
            <a:off x="1756107" y="4728456"/>
            <a:ext cx="1064139" cy="369332"/>
          </a:xfrm>
          <a:prstGeom prst="rect">
            <a:avLst/>
          </a:prstGeom>
          <a:noFill/>
        </p:spPr>
        <p:txBody>
          <a:bodyPr wrap="square" rtlCol="0">
            <a:spAutoFit/>
          </a:bodyPr>
          <a:lstStyle/>
          <a:p>
            <a:r>
              <a:rPr lang="en-US">
                <a:solidFill>
                  <a:srgbClr val="008000"/>
                </a:solidFill>
              </a:rPr>
              <a:t>Title</a:t>
            </a:r>
          </a:p>
        </p:txBody>
      </p:sp>
      <p:sp>
        <p:nvSpPr>
          <p:cNvPr id="8" name="TextBox 7"/>
          <p:cNvSpPr txBox="1"/>
          <p:nvPr/>
        </p:nvSpPr>
        <p:spPr>
          <a:xfrm>
            <a:off x="2288177" y="847615"/>
            <a:ext cx="1064139" cy="646331"/>
          </a:xfrm>
          <a:prstGeom prst="rect">
            <a:avLst/>
          </a:prstGeom>
          <a:noFill/>
        </p:spPr>
        <p:txBody>
          <a:bodyPr wrap="square" rtlCol="0">
            <a:spAutoFit/>
          </a:bodyPr>
          <a:lstStyle/>
          <a:p>
            <a:r>
              <a:rPr lang="en-US">
                <a:solidFill>
                  <a:srgbClr val="FF0000"/>
                </a:solidFill>
              </a:rPr>
              <a:t>External</a:t>
            </a:r>
          </a:p>
          <a:p>
            <a:r>
              <a:rPr lang="en-US">
                <a:solidFill>
                  <a:srgbClr val="FF0000"/>
                </a:solidFill>
              </a:rPr>
              <a:t>browser</a:t>
            </a:r>
          </a:p>
        </p:txBody>
      </p:sp>
      <p:sp>
        <p:nvSpPr>
          <p:cNvPr id="9" name="TextBox 8"/>
          <p:cNvSpPr txBox="1"/>
          <p:nvPr/>
        </p:nvSpPr>
        <p:spPr>
          <a:xfrm>
            <a:off x="6171353" y="4728456"/>
            <a:ext cx="1064139" cy="369332"/>
          </a:xfrm>
          <a:prstGeom prst="rect">
            <a:avLst/>
          </a:prstGeom>
          <a:noFill/>
        </p:spPr>
        <p:txBody>
          <a:bodyPr wrap="square" rtlCol="0">
            <a:spAutoFit/>
          </a:bodyPr>
          <a:lstStyle/>
          <a:p>
            <a:r>
              <a:rPr lang="en-US">
                <a:solidFill>
                  <a:srgbClr val="008000"/>
                </a:solidFill>
              </a:rPr>
              <a:t>RO Creds</a:t>
            </a:r>
          </a:p>
        </p:txBody>
      </p:sp>
      <p:sp>
        <p:nvSpPr>
          <p:cNvPr id="10" name="TextBox 9"/>
          <p:cNvSpPr txBox="1"/>
          <p:nvPr/>
        </p:nvSpPr>
        <p:spPr>
          <a:xfrm>
            <a:off x="6376851" y="4206724"/>
            <a:ext cx="1064139" cy="369332"/>
          </a:xfrm>
          <a:prstGeom prst="rect">
            <a:avLst/>
          </a:prstGeom>
          <a:noFill/>
        </p:spPr>
        <p:txBody>
          <a:bodyPr wrap="square" rtlCol="0">
            <a:spAutoFit/>
          </a:bodyPr>
          <a:lstStyle/>
          <a:p>
            <a:r>
              <a:rPr lang="en-US">
                <a:solidFill>
                  <a:srgbClr val="008000"/>
                </a:solidFill>
              </a:rPr>
              <a:t>Implicit</a:t>
            </a:r>
          </a:p>
        </p:txBody>
      </p:sp>
      <p:sp>
        <p:nvSpPr>
          <p:cNvPr id="11" name="TextBox 10"/>
          <p:cNvSpPr txBox="1"/>
          <p:nvPr/>
        </p:nvSpPr>
        <p:spPr>
          <a:xfrm>
            <a:off x="6703423" y="3749524"/>
            <a:ext cx="1521339" cy="369332"/>
          </a:xfrm>
          <a:prstGeom prst="rect">
            <a:avLst/>
          </a:prstGeom>
          <a:noFill/>
        </p:spPr>
        <p:txBody>
          <a:bodyPr wrap="square" rtlCol="0">
            <a:spAutoFit/>
          </a:bodyPr>
          <a:lstStyle/>
          <a:p>
            <a:r>
              <a:rPr lang="en-US">
                <a:solidFill>
                  <a:srgbClr val="008000"/>
                </a:solidFill>
              </a:rPr>
              <a:t>Authz code</a:t>
            </a:r>
          </a:p>
        </p:txBody>
      </p:sp>
      <p:sp>
        <p:nvSpPr>
          <p:cNvPr id="12" name="TextBox 11"/>
          <p:cNvSpPr txBox="1"/>
          <p:nvPr/>
        </p:nvSpPr>
        <p:spPr>
          <a:xfrm>
            <a:off x="3793309" y="478284"/>
            <a:ext cx="1310881" cy="646331"/>
          </a:xfrm>
          <a:prstGeom prst="rect">
            <a:avLst/>
          </a:prstGeom>
          <a:noFill/>
        </p:spPr>
        <p:txBody>
          <a:bodyPr wrap="square" rtlCol="0">
            <a:spAutoFit/>
          </a:bodyPr>
          <a:lstStyle/>
          <a:p>
            <a:r>
              <a:rPr lang="en-US">
                <a:solidFill>
                  <a:srgbClr val="008000"/>
                </a:solidFill>
              </a:rPr>
              <a:t>Embedded</a:t>
            </a:r>
          </a:p>
          <a:p>
            <a:r>
              <a:rPr lang="en-US">
                <a:solidFill>
                  <a:srgbClr val="008000"/>
                </a:solidFill>
              </a:rPr>
              <a:t>browser</a:t>
            </a:r>
          </a:p>
        </p:txBody>
      </p:sp>
      <p:sp>
        <p:nvSpPr>
          <p:cNvPr id="13" name="TextBox 12"/>
          <p:cNvSpPr txBox="1"/>
          <p:nvPr/>
        </p:nvSpPr>
        <p:spPr>
          <a:xfrm>
            <a:off x="5515912" y="986115"/>
            <a:ext cx="1310881" cy="369332"/>
          </a:xfrm>
          <a:prstGeom prst="rect">
            <a:avLst/>
          </a:prstGeom>
          <a:noFill/>
        </p:spPr>
        <p:txBody>
          <a:bodyPr wrap="square" rtlCol="0">
            <a:spAutoFit/>
          </a:bodyPr>
          <a:lstStyle/>
          <a:p>
            <a:r>
              <a:rPr lang="en-US">
                <a:solidFill>
                  <a:srgbClr val="008000"/>
                </a:solidFill>
              </a:rPr>
              <a:t>Inline</a:t>
            </a:r>
          </a:p>
        </p:txBody>
      </p:sp>
      <p:sp>
        <p:nvSpPr>
          <p:cNvPr id="14" name="TextBox 13"/>
          <p:cNvSpPr txBox="1"/>
          <p:nvPr/>
        </p:nvSpPr>
        <p:spPr>
          <a:xfrm>
            <a:off x="3793309" y="2918527"/>
            <a:ext cx="1722603" cy="830997"/>
          </a:xfrm>
          <a:prstGeom prst="rect">
            <a:avLst/>
          </a:prstGeom>
          <a:noFill/>
        </p:spPr>
        <p:txBody>
          <a:bodyPr wrap="square" rtlCol="0">
            <a:spAutoFit/>
          </a:bodyPr>
          <a:lstStyle/>
          <a:p>
            <a:r>
              <a:rPr lang="en-US" sz="2400" b="1"/>
              <a:t>Phishing risk?</a:t>
            </a:r>
          </a:p>
        </p:txBody>
      </p:sp>
      <p:sp>
        <p:nvSpPr>
          <p:cNvPr id="15" name="TextBox 14"/>
          <p:cNvSpPr txBox="1"/>
          <p:nvPr/>
        </p:nvSpPr>
        <p:spPr>
          <a:xfrm>
            <a:off x="1756107" y="5791573"/>
            <a:ext cx="7138647" cy="923330"/>
          </a:xfrm>
          <a:prstGeom prst="rect">
            <a:avLst/>
          </a:prstGeom>
          <a:noFill/>
        </p:spPr>
        <p:txBody>
          <a:bodyPr wrap="square" rtlCol="0">
            <a:spAutoFit/>
          </a:bodyPr>
          <a:lstStyle/>
          <a:p>
            <a:r>
              <a:rPr lang="en-US" b="1"/>
              <a:t>Justification – if the app distribution channel can't </a:t>
            </a:r>
            <a:r>
              <a:rPr lang="en-US" b="1" i="1"/>
              <a:t>guarantee </a:t>
            </a:r>
            <a:r>
              <a:rPr lang="en-US" b="1"/>
              <a:t>a rogue app can't claim the custom scheme, may lead to preference for embedded browser or inline</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185</TotalTime>
  <Words>636</Words>
  <Application>Microsoft Macintosh PowerPoint</Application>
  <PresentationFormat>On-screen Show (4:3)</PresentationFormat>
  <Paragraphs>124</Paragraphs>
  <Slides>12</Slides>
  <Notes>0</Notes>
  <HiddenSlides>0</HiddenSlides>
  <MMClips>0</MMClips>
  <ScaleCrop>false</ScaleCrop>
  <HeadingPairs>
    <vt:vector size="4" baseType="variant">
      <vt:variant>
        <vt:lpstr>Design Template</vt:lpstr>
      </vt:variant>
      <vt:variant>
        <vt:i4>1</vt:i4>
      </vt:variant>
      <vt:variant>
        <vt:lpstr>Slide Titles</vt:lpstr>
      </vt:variant>
      <vt:variant>
        <vt:i4>12</vt:i4>
      </vt:variant>
    </vt:vector>
  </HeadingPairs>
  <TitlesOfParts>
    <vt:vector size="13" baseType="lpstr">
      <vt:lpstr>Office Theme</vt:lpstr>
      <vt:lpstr>Deploying OAuth for native apps</vt:lpstr>
      <vt:lpstr>Premise</vt:lpstr>
      <vt:lpstr>Characteristics</vt:lpstr>
      <vt:lpstr>Key Choices</vt:lpstr>
      <vt:lpstr>Slide 5</vt:lpstr>
      <vt:lpstr>Slide 6</vt:lpstr>
      <vt:lpstr>Slide 7</vt:lpstr>
      <vt:lpstr>Slide 8</vt:lpstr>
      <vt:lpstr>Slide 9</vt:lpstr>
      <vt:lpstr>Slide 10</vt:lpstr>
      <vt:lpstr>Slide 11</vt:lpstr>
      <vt:lpstr>Comparison of different authn models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Mobile Oauth decision framework</dc:title>
  <dc:creator>Paul Madsen</dc:creator>
  <cp:lastModifiedBy>Paul Madsen</cp:lastModifiedBy>
  <cp:revision>20</cp:revision>
  <dcterms:created xsi:type="dcterms:W3CDTF">2012-04-20T12:52:48Z</dcterms:created>
  <dcterms:modified xsi:type="dcterms:W3CDTF">2012-04-20T12:56:00Z</dcterms:modified>
</cp:coreProperties>
</file>