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2" r:id="rId3"/>
    <p:sldId id="261" r:id="rId4"/>
    <p:sldId id="263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81FFF-AABA-4656-880E-B32CC8667E4A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2548C-A7B1-41E7-A06F-9E7EC926C3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O (OAM bit) must be set</a:t>
            </a:r>
          </a:p>
          <a:p>
            <a:r>
              <a:rPr lang="en-US" altLang="zh-CN" dirty="0" smtClean="0"/>
              <a:t>MD-type = 0x2</a:t>
            </a:r>
          </a:p>
          <a:p>
            <a:r>
              <a:rPr lang="en-US" altLang="zh-CN" dirty="0" smtClean="0"/>
              <a:t>Next Protocol = ?</a:t>
            </a:r>
          </a:p>
          <a:p>
            <a:r>
              <a:rPr lang="en-US" altLang="zh-CN" dirty="0" smtClean="0"/>
              <a:t>TLV Class = IETF</a:t>
            </a:r>
          </a:p>
          <a:p>
            <a:r>
              <a:rPr lang="en-US" altLang="zh-CN" dirty="0" smtClean="0"/>
              <a:t>C (critical bit ) must be set</a:t>
            </a:r>
          </a:p>
          <a:p>
            <a:r>
              <a:rPr lang="en-US" altLang="zh-CN" dirty="0" smtClean="0"/>
              <a:t>Type = BFD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2548C-A7B1-41E7-A06F-9E7EC926C351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8501F-5CB9-417F-9CD3-90988F0711F7}" type="datetimeFigureOut">
              <a:rPr lang="zh-CN" altLang="en-US" smtClean="0"/>
              <a:t>2016/2/2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47CCC-C193-4BEA-947B-D5778B9B45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Use Case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Where the BFD session will be established?</a:t>
            </a:r>
          </a:p>
          <a:p>
            <a:pPr lvl="1"/>
            <a:r>
              <a:rPr lang="en-US" altLang="zh-CN" dirty="0" smtClean="0"/>
              <a:t>Where to start? Where to terminate?</a:t>
            </a:r>
          </a:p>
          <a:p>
            <a:pPr lvl="1"/>
            <a:r>
              <a:rPr lang="en-US" altLang="zh-CN" dirty="0" smtClean="0"/>
              <a:t>End-2-end ? e.g., Ingress&lt;-&gt;SF2</a:t>
            </a:r>
          </a:p>
          <a:p>
            <a:pPr lvl="1"/>
            <a:r>
              <a:rPr lang="en-US" altLang="zh-CN" dirty="0" smtClean="0"/>
              <a:t>Segment? e.g., Classifier&lt;-&gt;SFF1, SFF1&lt;-&gt;SFF2, SF1&lt;-&gt;SF2, etc. ?</a:t>
            </a:r>
          </a:p>
        </p:txBody>
      </p:sp>
      <p:sp>
        <p:nvSpPr>
          <p:cNvPr id="4" name="椭圆 3"/>
          <p:cNvSpPr/>
          <p:nvPr/>
        </p:nvSpPr>
        <p:spPr>
          <a:xfrm>
            <a:off x="3923928" y="2276872"/>
            <a:ext cx="100811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SFF1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39952" y="1700808"/>
            <a:ext cx="5760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SF1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2195736" y="234888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3059832" y="2276872"/>
            <a:ext cx="360040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标注 13"/>
          <p:cNvSpPr/>
          <p:nvPr/>
        </p:nvSpPr>
        <p:spPr>
          <a:xfrm>
            <a:off x="1907704" y="2852936"/>
            <a:ext cx="936104" cy="360040"/>
          </a:xfrm>
          <a:prstGeom prst="wedgeRoundRectCallout">
            <a:avLst>
              <a:gd name="adj1" fmla="val -1785"/>
              <a:gd name="adj2" fmla="val -930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Source</a:t>
            </a:r>
            <a:endParaRPr lang="zh-CN" altLang="en-US" dirty="0"/>
          </a:p>
        </p:txBody>
      </p:sp>
      <p:sp>
        <p:nvSpPr>
          <p:cNvPr id="15" name="圆角矩形标注 14"/>
          <p:cNvSpPr/>
          <p:nvPr/>
        </p:nvSpPr>
        <p:spPr>
          <a:xfrm>
            <a:off x="2339752" y="1556792"/>
            <a:ext cx="1080120" cy="360040"/>
          </a:xfrm>
          <a:prstGeom prst="wedgeRoundRectCallout">
            <a:avLst>
              <a:gd name="adj1" fmla="val 29923"/>
              <a:gd name="adj2" fmla="val 1345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Classifier</a:t>
            </a:r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5652120" y="2276872"/>
            <a:ext cx="100811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SFF2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868144" y="1700808"/>
            <a:ext cx="5760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SF2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7236296" y="234888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标注 18"/>
          <p:cNvSpPr/>
          <p:nvPr/>
        </p:nvSpPr>
        <p:spPr>
          <a:xfrm>
            <a:off x="6948264" y="2852936"/>
            <a:ext cx="1296144" cy="360040"/>
          </a:xfrm>
          <a:prstGeom prst="wedgeRoundRectCallout">
            <a:avLst>
              <a:gd name="adj1" fmla="val -17305"/>
              <a:gd name="adj2" fmla="val -10321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Destination</a:t>
            </a:r>
            <a:endParaRPr lang="zh-CN" altLang="en-US" dirty="0"/>
          </a:p>
        </p:txBody>
      </p:sp>
      <p:sp>
        <p:nvSpPr>
          <p:cNvPr id="22" name="任意多边形 21"/>
          <p:cNvSpPr/>
          <p:nvPr/>
        </p:nvSpPr>
        <p:spPr>
          <a:xfrm>
            <a:off x="2551176" y="1825752"/>
            <a:ext cx="4690872" cy="748284"/>
          </a:xfrm>
          <a:custGeom>
            <a:avLst/>
            <a:gdLst>
              <a:gd name="connsiteX0" fmla="*/ 0 w 4690872"/>
              <a:gd name="connsiteY0" fmla="*/ 661416 h 748284"/>
              <a:gd name="connsiteX1" fmla="*/ 658368 w 4690872"/>
              <a:gd name="connsiteY1" fmla="*/ 661416 h 748284"/>
              <a:gd name="connsiteX2" fmla="*/ 1645920 w 4690872"/>
              <a:gd name="connsiteY2" fmla="*/ 615696 h 748284"/>
              <a:gd name="connsiteX3" fmla="*/ 1819656 w 4690872"/>
              <a:gd name="connsiteY3" fmla="*/ 3048 h 748284"/>
              <a:gd name="connsiteX4" fmla="*/ 1984248 w 4690872"/>
              <a:gd name="connsiteY4" fmla="*/ 633984 h 748284"/>
              <a:gd name="connsiteX5" fmla="*/ 3255264 w 4690872"/>
              <a:gd name="connsiteY5" fmla="*/ 643128 h 748284"/>
              <a:gd name="connsiteX6" fmla="*/ 3547872 w 4690872"/>
              <a:gd name="connsiteY6" fmla="*/ 3048 h 748284"/>
              <a:gd name="connsiteX7" fmla="*/ 3849624 w 4690872"/>
              <a:gd name="connsiteY7" fmla="*/ 633984 h 748284"/>
              <a:gd name="connsiteX8" fmla="*/ 4690872 w 4690872"/>
              <a:gd name="connsiteY8" fmla="*/ 652272 h 74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0872" h="748284">
                <a:moveTo>
                  <a:pt x="0" y="661416"/>
                </a:moveTo>
                <a:cubicBezTo>
                  <a:pt x="192024" y="665226"/>
                  <a:pt x="384048" y="669036"/>
                  <a:pt x="658368" y="661416"/>
                </a:cubicBezTo>
                <a:cubicBezTo>
                  <a:pt x="932688" y="653796"/>
                  <a:pt x="1452372" y="725424"/>
                  <a:pt x="1645920" y="615696"/>
                </a:cubicBezTo>
                <a:cubicBezTo>
                  <a:pt x="1839468" y="505968"/>
                  <a:pt x="1763268" y="0"/>
                  <a:pt x="1819656" y="3048"/>
                </a:cubicBezTo>
                <a:cubicBezTo>
                  <a:pt x="1876044" y="6096"/>
                  <a:pt x="1744980" y="527304"/>
                  <a:pt x="1984248" y="633984"/>
                </a:cubicBezTo>
                <a:cubicBezTo>
                  <a:pt x="2223516" y="740664"/>
                  <a:pt x="2994660" y="748284"/>
                  <a:pt x="3255264" y="643128"/>
                </a:cubicBezTo>
                <a:cubicBezTo>
                  <a:pt x="3515868" y="537972"/>
                  <a:pt x="3448812" y="4572"/>
                  <a:pt x="3547872" y="3048"/>
                </a:cubicBezTo>
                <a:cubicBezTo>
                  <a:pt x="3646932" y="1524"/>
                  <a:pt x="3659124" y="525780"/>
                  <a:pt x="3849624" y="633984"/>
                </a:cubicBezTo>
                <a:cubicBezTo>
                  <a:pt x="4040124" y="742188"/>
                  <a:pt x="4365498" y="697230"/>
                  <a:pt x="4690872" y="652272"/>
                </a:cubicBezTo>
              </a:path>
            </a:pathLst>
          </a:custGeom>
          <a:ln w="254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NSH BFD with IP/UDP Encapsulation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Same as RFC5881 and 5884</a:t>
            </a:r>
          </a:p>
          <a:p>
            <a:r>
              <a:rPr lang="en-US" altLang="zh-CN" dirty="0" smtClean="0"/>
              <a:t>The source/destination addresses and UDP port  are derived from the IP/UDP header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9175" y="1196752"/>
            <a:ext cx="710565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NSH BFD without IP/UDP Encapsulation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340349"/>
            <a:ext cx="8229600" cy="896963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dirty="0" smtClean="0"/>
              <a:t>Add source and destination addresses field</a:t>
            </a:r>
          </a:p>
          <a:p>
            <a:r>
              <a:rPr lang="en-US" altLang="zh-CN" dirty="0" smtClean="0"/>
              <a:t>UDP port is not necessary, the “Next Protocol” and/or “type” fields can be used to indicate a BFD packet </a:t>
            </a:r>
            <a:endParaRPr lang="zh-CN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0138" y="1187004"/>
            <a:ext cx="6943725" cy="411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NSH BFD with embedded </a:t>
            </a:r>
            <a:r>
              <a:rPr lang="en-US" altLang="zh-CN" dirty="0" err="1" smtClean="0"/>
              <a:t>Src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Dst</a:t>
            </a:r>
            <a:r>
              <a:rPr lang="en-US" altLang="zh-CN" dirty="0" smtClean="0"/>
              <a:t> Info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864096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dirty="0" smtClean="0"/>
              <a:t>Source and destination address are embedded in the BFD control packet</a:t>
            </a:r>
          </a:p>
          <a:p>
            <a:r>
              <a:rPr lang="en-US" altLang="zh-CN" dirty="0" smtClean="0"/>
              <a:t>Similar to RFC6428, e.g., Source MEP ID TLV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1187624" y="3645024"/>
            <a:ext cx="6768752" cy="115212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713" y="1690688"/>
            <a:ext cx="68865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166</Words>
  <Application>Microsoft Office PowerPoint</Application>
  <PresentationFormat>全屏显示(4:3)</PresentationFormat>
  <Paragraphs>28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Use Case</vt:lpstr>
      <vt:lpstr>NSH BFD with IP/UDP Encapsulation</vt:lpstr>
      <vt:lpstr>NSH BFD without IP/UDP Encapsulation</vt:lpstr>
      <vt:lpstr>NSH BFD with embedded Src/Dst Info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Mach Chen</dc:creator>
  <cp:lastModifiedBy>Mach Chen</cp:lastModifiedBy>
  <cp:revision>10</cp:revision>
  <dcterms:created xsi:type="dcterms:W3CDTF">2016-02-02T08:27:43Z</dcterms:created>
  <dcterms:modified xsi:type="dcterms:W3CDTF">2016-02-02T09:51:16Z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1453280212</vt:lpwstr>
  </property>
</Properties>
</file>