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750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50106"/>
          </a:xfrm>
        </p:spPr>
        <p:txBody>
          <a:bodyPr/>
          <a:lstStyle/>
          <a:p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467544" y="3140968"/>
            <a:ext cx="8229600" cy="3717032"/>
          </a:xfrm>
        </p:spPr>
        <p:txBody>
          <a:bodyPr>
            <a:normAutofit/>
          </a:bodyPr>
          <a:lstStyle/>
          <a:p>
            <a:pPr marL="288000" indent="-288000">
              <a:buFont typeface="+mj-lt"/>
              <a:buAutoNum type="arabicPeriod"/>
            </a:pPr>
            <a:r>
              <a:rPr lang="en-US" sz="1600" dirty="0" smtClean="0"/>
              <a:t>ECMP issue?</a:t>
            </a:r>
          </a:p>
          <a:p>
            <a:pPr marL="180000" indent="-180000"/>
            <a:r>
              <a:rPr lang="en-US" sz="1600" dirty="0" smtClean="0"/>
              <a:t>How BFD session stably associates with each path in underlay multi-hop case in right fig? </a:t>
            </a:r>
          </a:p>
          <a:p>
            <a:pPr marL="180000" indent="-180000"/>
            <a:r>
              <a:rPr lang="en-US" sz="1600" dirty="0" smtClean="0"/>
              <a:t>NVO3 </a:t>
            </a:r>
            <a:r>
              <a:rPr lang="en-US" sz="1600" dirty="0" err="1" smtClean="0"/>
              <a:t>encap</a:t>
            </a:r>
            <a:r>
              <a:rPr lang="en-US" sz="1600" dirty="0" smtClean="0"/>
              <a:t> formats all recommend </a:t>
            </a:r>
            <a:r>
              <a:rPr lang="en-US" sz="1600" dirty="0" err="1" smtClean="0"/>
              <a:t>udp</a:t>
            </a:r>
            <a:r>
              <a:rPr lang="en-US" sz="1600" dirty="0" smtClean="0"/>
              <a:t> </a:t>
            </a:r>
            <a:r>
              <a:rPr lang="en-US" sz="1600" dirty="0" err="1" smtClean="0"/>
              <a:t>src</a:t>
            </a:r>
            <a:r>
              <a:rPr lang="en-US" sz="1600" dirty="0" smtClean="0"/>
              <a:t> port to be calculated using a hash of fields from the inner packet. So, use diff </a:t>
            </a:r>
            <a:r>
              <a:rPr lang="en-US" sz="1600" dirty="0" err="1" smtClean="0"/>
              <a:t>src</a:t>
            </a:r>
            <a:r>
              <a:rPr lang="en-US" sz="1600" dirty="0" smtClean="0"/>
              <a:t> port to traverse? </a:t>
            </a:r>
          </a:p>
          <a:p>
            <a:pPr marL="514350" indent="-514350">
              <a:buNone/>
            </a:pPr>
            <a:r>
              <a:rPr lang="en-US" sz="1600" dirty="0" smtClean="0"/>
              <a:t>2. Scalability issue?</a:t>
            </a:r>
          </a:p>
          <a:p>
            <a:pPr marL="180000" indent="-180000"/>
            <a:r>
              <a:rPr lang="en-US" sz="1600" dirty="0" smtClean="0"/>
              <a:t>2^16 sessions to fully cover all ECMP paths. </a:t>
            </a:r>
          </a:p>
          <a:p>
            <a:pPr marL="180000" indent="-180000"/>
            <a:r>
              <a:rPr lang="en-US" sz="1600" dirty="0" smtClean="0"/>
              <a:t>We may want to reduce it to fewer sessions if some topology knowledge is known in advance.</a:t>
            </a:r>
          </a:p>
          <a:p>
            <a:pPr marL="514350" indent="-514350">
              <a:buNone/>
            </a:pPr>
            <a:r>
              <a:rPr lang="en-US" sz="1600" dirty="0" smtClean="0"/>
              <a:t>3. VNI awareness?</a:t>
            </a:r>
          </a:p>
          <a:p>
            <a:pPr marL="180000" indent="-180000"/>
            <a:r>
              <a:rPr lang="en-US" sz="1600" dirty="0" smtClean="0"/>
              <a:t>Ingress NVE use inner header to decide VNI. </a:t>
            </a:r>
          </a:p>
          <a:p>
            <a:pPr marL="180000" indent="-180000"/>
            <a:r>
              <a:rPr lang="en-US" sz="1600" dirty="0" smtClean="0"/>
              <a:t>Ingress to Egress NVE BFD: no VNI awareness required? </a:t>
            </a:r>
          </a:p>
          <a:p>
            <a:pPr marL="514350" indent="-514350">
              <a:buNone/>
            </a:pPr>
            <a:r>
              <a:rPr lang="en-US" sz="1600" dirty="0" smtClean="0"/>
              <a:t>4. </a:t>
            </a:r>
            <a:r>
              <a:rPr lang="en-US" sz="1600" smtClean="0"/>
              <a:t>demultiplexing?</a:t>
            </a:r>
            <a:endParaRPr lang="en-US" sz="1600" dirty="0" smtClean="0"/>
          </a:p>
          <a:p>
            <a:pPr marL="180000" indent="-180000"/>
            <a:r>
              <a:rPr lang="en-US" sz="1600" dirty="0" smtClean="0"/>
              <a:t>Use a new protocol type in overlay header to </a:t>
            </a:r>
            <a:r>
              <a:rPr lang="en-US" sz="1600" dirty="0" err="1" smtClean="0"/>
              <a:t>demultiplex</a:t>
            </a:r>
            <a:r>
              <a:rPr lang="en-US" sz="1600" dirty="0" smtClean="0"/>
              <a:t>  BFD control </a:t>
            </a:r>
            <a:r>
              <a:rPr lang="en-US" sz="1600" dirty="0" err="1" smtClean="0"/>
              <a:t>pkt</a:t>
            </a:r>
            <a:endParaRPr lang="en-US" sz="1600" dirty="0" smtClean="0"/>
          </a:p>
        </p:txBody>
      </p:sp>
      <p:grpSp>
        <p:nvGrpSpPr>
          <p:cNvPr id="41" name="组合 40"/>
          <p:cNvGrpSpPr/>
          <p:nvPr/>
        </p:nvGrpSpPr>
        <p:grpSpPr>
          <a:xfrm>
            <a:off x="395536" y="908720"/>
            <a:ext cx="4248472" cy="1973253"/>
            <a:chOff x="1979712" y="1259468"/>
            <a:chExt cx="4248472" cy="1973253"/>
          </a:xfrm>
        </p:grpSpPr>
        <p:pic>
          <p:nvPicPr>
            <p:cNvPr id="6" name="Picture 313" descr="图片24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75856" y="2496153"/>
              <a:ext cx="359330" cy="375787"/>
            </a:xfrm>
            <a:prstGeom prst="rect">
              <a:avLst/>
            </a:prstGeom>
            <a:noFill/>
          </p:spPr>
        </p:pic>
        <p:pic>
          <p:nvPicPr>
            <p:cNvPr id="7" name="Picture 313" descr="图片24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89298" y="2494737"/>
              <a:ext cx="359330" cy="375787"/>
            </a:xfrm>
            <a:prstGeom prst="rect">
              <a:avLst/>
            </a:prstGeom>
            <a:noFill/>
          </p:spPr>
        </p:pic>
        <p:pic>
          <p:nvPicPr>
            <p:cNvPr id="8" name="Picture 313" descr="图片24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81386" y="2496152"/>
              <a:ext cx="359330" cy="375787"/>
            </a:xfrm>
            <a:prstGeom prst="rect">
              <a:avLst/>
            </a:prstGeom>
            <a:noFill/>
          </p:spPr>
        </p:pic>
        <p:pic>
          <p:nvPicPr>
            <p:cNvPr id="9" name="Picture 311" descr="图片23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26623" y="1700808"/>
              <a:ext cx="396208" cy="4175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10" name="Picture 311" descr="图片23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36640" y="1700808"/>
              <a:ext cx="396208" cy="4175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cxnSp>
          <p:nvCxnSpPr>
            <p:cNvPr id="11" name="直接连接符 10"/>
            <p:cNvCxnSpPr>
              <a:stCxn id="7" idx="0"/>
              <a:endCxn id="10" idx="2"/>
            </p:cNvCxnSpPr>
            <p:nvPr/>
          </p:nvCxnSpPr>
          <p:spPr bwMode="auto">
            <a:xfrm flipV="1">
              <a:off x="4268963" y="2118350"/>
              <a:ext cx="365781" cy="376387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2" name="直接连接符 11"/>
            <p:cNvCxnSpPr>
              <a:stCxn id="8" idx="0"/>
              <a:endCxn id="9" idx="2"/>
            </p:cNvCxnSpPr>
            <p:nvPr/>
          </p:nvCxnSpPr>
          <p:spPr bwMode="auto">
            <a:xfrm flipH="1" flipV="1">
              <a:off x="3924727" y="2118350"/>
              <a:ext cx="1136324" cy="377802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3" name="直接连接符 12"/>
            <p:cNvCxnSpPr>
              <a:stCxn id="6" idx="0"/>
              <a:endCxn id="10" idx="2"/>
            </p:cNvCxnSpPr>
            <p:nvPr/>
          </p:nvCxnSpPr>
          <p:spPr bwMode="auto">
            <a:xfrm flipV="1">
              <a:off x="3455521" y="2118350"/>
              <a:ext cx="1179223" cy="377803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4" name="直接连接符 13"/>
            <p:cNvCxnSpPr>
              <a:stCxn id="6" idx="0"/>
              <a:endCxn id="9" idx="2"/>
            </p:cNvCxnSpPr>
            <p:nvPr/>
          </p:nvCxnSpPr>
          <p:spPr bwMode="auto">
            <a:xfrm flipV="1">
              <a:off x="3455521" y="2118350"/>
              <a:ext cx="469206" cy="377803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9" name="直接连接符 18"/>
            <p:cNvCxnSpPr>
              <a:stCxn id="7" idx="0"/>
              <a:endCxn id="9" idx="2"/>
            </p:cNvCxnSpPr>
            <p:nvPr/>
          </p:nvCxnSpPr>
          <p:spPr bwMode="auto">
            <a:xfrm flipH="1" flipV="1">
              <a:off x="3924727" y="2118350"/>
              <a:ext cx="344236" cy="376387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20" name="直接连接符 19"/>
            <p:cNvCxnSpPr>
              <a:stCxn id="8" idx="0"/>
            </p:cNvCxnSpPr>
            <p:nvPr/>
          </p:nvCxnSpPr>
          <p:spPr bwMode="auto">
            <a:xfrm flipH="1" flipV="1">
              <a:off x="4644008" y="2132856"/>
              <a:ext cx="417043" cy="363296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pic>
          <p:nvPicPr>
            <p:cNvPr id="25" name="Picture 313" descr="图片24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52120" y="2492896"/>
              <a:ext cx="359330" cy="375787"/>
            </a:xfrm>
            <a:prstGeom prst="rect">
              <a:avLst/>
            </a:prstGeom>
            <a:noFill/>
          </p:spPr>
        </p:pic>
        <p:cxnSp>
          <p:nvCxnSpPr>
            <p:cNvPr id="27" name="直接连接符 26"/>
            <p:cNvCxnSpPr>
              <a:stCxn id="25" idx="0"/>
              <a:endCxn id="9" idx="2"/>
            </p:cNvCxnSpPr>
            <p:nvPr/>
          </p:nvCxnSpPr>
          <p:spPr bwMode="auto">
            <a:xfrm flipH="1" flipV="1">
              <a:off x="3924727" y="2118350"/>
              <a:ext cx="1907058" cy="374546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28" name="直接连接符 27"/>
            <p:cNvCxnSpPr>
              <a:stCxn id="25" idx="0"/>
              <a:endCxn id="10" idx="2"/>
            </p:cNvCxnSpPr>
            <p:nvPr/>
          </p:nvCxnSpPr>
          <p:spPr bwMode="auto">
            <a:xfrm flipH="1" flipV="1">
              <a:off x="4634744" y="2118350"/>
              <a:ext cx="1197041" cy="374546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sp>
          <p:nvSpPr>
            <p:cNvPr id="33" name="TextBox 32"/>
            <p:cNvSpPr txBox="1"/>
            <p:nvPr/>
          </p:nvSpPr>
          <p:spPr>
            <a:xfrm>
              <a:off x="3131840" y="2915652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NVE1</a:t>
              </a:r>
              <a:endParaRPr lang="en-US" sz="14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995936" y="2915652"/>
              <a:ext cx="6480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NVE2</a:t>
              </a:r>
              <a:endParaRPr lang="en-US" sz="14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788024" y="2924944"/>
              <a:ext cx="6480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NVE3</a:t>
              </a:r>
              <a:endParaRPr lang="en-US" sz="14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508104" y="2924944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NVE4</a:t>
              </a:r>
              <a:endParaRPr lang="en-US" sz="14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979712" y="2492896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leaf</a:t>
              </a:r>
              <a:endParaRPr lang="en-US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979712" y="1763524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Spine</a:t>
              </a:r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707904" y="1259468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s1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427984" y="1268760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s2</a:t>
              </a:r>
              <a:endParaRPr lang="en-US" dirty="0"/>
            </a:p>
          </p:txBody>
        </p:sp>
      </p:grpSp>
      <p:pic>
        <p:nvPicPr>
          <p:cNvPr id="43" name="Picture 313" descr="图片2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001389"/>
            <a:ext cx="359330" cy="375787"/>
          </a:xfrm>
          <a:prstGeom prst="rect">
            <a:avLst/>
          </a:prstGeom>
          <a:noFill/>
        </p:spPr>
      </p:pic>
      <p:pic>
        <p:nvPicPr>
          <p:cNvPr id="44" name="Picture 313" descr="图片2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37570" y="1999973"/>
            <a:ext cx="359330" cy="375787"/>
          </a:xfrm>
          <a:prstGeom prst="rect">
            <a:avLst/>
          </a:prstGeom>
          <a:noFill/>
        </p:spPr>
      </p:pic>
      <p:pic>
        <p:nvPicPr>
          <p:cNvPr id="45" name="Picture 313" descr="图片2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658" y="2001388"/>
            <a:ext cx="359330" cy="375787"/>
          </a:xfrm>
          <a:prstGeom prst="rect">
            <a:avLst/>
          </a:prstGeom>
          <a:noFill/>
        </p:spPr>
      </p:pic>
      <p:pic>
        <p:nvPicPr>
          <p:cNvPr id="46" name="Picture 311" descr="图片2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4895" y="1206044"/>
            <a:ext cx="396208" cy="41754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7" name="Picture 311" descr="图片2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4912" y="1206044"/>
            <a:ext cx="396208" cy="41754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48" name="直接连接符 47"/>
          <p:cNvCxnSpPr>
            <a:stCxn id="44" idx="0"/>
            <a:endCxn id="47" idx="2"/>
          </p:cNvCxnSpPr>
          <p:nvPr/>
        </p:nvCxnSpPr>
        <p:spPr bwMode="auto">
          <a:xfrm flipV="1">
            <a:off x="6717235" y="1623586"/>
            <a:ext cx="365781" cy="37638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9" name="直接连接符 48"/>
          <p:cNvCxnSpPr>
            <a:stCxn id="45" idx="0"/>
            <a:endCxn id="46" idx="2"/>
          </p:cNvCxnSpPr>
          <p:nvPr/>
        </p:nvCxnSpPr>
        <p:spPr bwMode="auto">
          <a:xfrm flipH="1" flipV="1">
            <a:off x="6372999" y="1623586"/>
            <a:ext cx="1136324" cy="37780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0" name="直接连接符 49"/>
          <p:cNvCxnSpPr>
            <a:stCxn id="43" idx="0"/>
            <a:endCxn id="47" idx="2"/>
          </p:cNvCxnSpPr>
          <p:nvPr/>
        </p:nvCxnSpPr>
        <p:spPr bwMode="auto">
          <a:xfrm flipV="1">
            <a:off x="5903793" y="1623586"/>
            <a:ext cx="1179223" cy="37780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1" name="直接连接符 50"/>
          <p:cNvCxnSpPr>
            <a:stCxn id="43" idx="0"/>
            <a:endCxn id="46" idx="2"/>
          </p:cNvCxnSpPr>
          <p:nvPr/>
        </p:nvCxnSpPr>
        <p:spPr bwMode="auto">
          <a:xfrm flipV="1">
            <a:off x="5903793" y="1623586"/>
            <a:ext cx="469206" cy="37780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2" name="直接连接符 51"/>
          <p:cNvCxnSpPr>
            <a:stCxn id="44" idx="0"/>
            <a:endCxn id="46" idx="2"/>
          </p:cNvCxnSpPr>
          <p:nvPr/>
        </p:nvCxnSpPr>
        <p:spPr bwMode="auto">
          <a:xfrm flipH="1" flipV="1">
            <a:off x="6372999" y="1623586"/>
            <a:ext cx="344236" cy="37638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3" name="直接连接符 52"/>
          <p:cNvCxnSpPr>
            <a:stCxn id="45" idx="0"/>
          </p:cNvCxnSpPr>
          <p:nvPr/>
        </p:nvCxnSpPr>
        <p:spPr bwMode="auto">
          <a:xfrm flipH="1" flipV="1">
            <a:off x="7092280" y="1638092"/>
            <a:ext cx="417043" cy="36329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pic>
        <p:nvPicPr>
          <p:cNvPr id="54" name="Picture 313" descr="图片2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1998132"/>
            <a:ext cx="359330" cy="375787"/>
          </a:xfrm>
          <a:prstGeom prst="rect">
            <a:avLst/>
          </a:prstGeom>
          <a:noFill/>
        </p:spPr>
      </p:pic>
      <p:cxnSp>
        <p:nvCxnSpPr>
          <p:cNvPr id="55" name="直接连接符 54"/>
          <p:cNvCxnSpPr>
            <a:stCxn id="54" idx="0"/>
            <a:endCxn id="46" idx="2"/>
          </p:cNvCxnSpPr>
          <p:nvPr/>
        </p:nvCxnSpPr>
        <p:spPr bwMode="auto">
          <a:xfrm flipH="1" flipV="1">
            <a:off x="6372999" y="1623586"/>
            <a:ext cx="1907058" cy="37454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6" name="直接连接符 55"/>
          <p:cNvCxnSpPr>
            <a:stCxn id="54" idx="0"/>
            <a:endCxn id="47" idx="2"/>
          </p:cNvCxnSpPr>
          <p:nvPr/>
        </p:nvCxnSpPr>
        <p:spPr bwMode="auto">
          <a:xfrm flipH="1" flipV="1">
            <a:off x="7083016" y="1623586"/>
            <a:ext cx="1197041" cy="37454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5580112" y="22768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T1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6300192" y="22675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T2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7308304" y="22768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T3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8172400" y="22768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T4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4860032" y="198884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ToR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5004048" y="112474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Spine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6156176" y="7647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s1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6876256" y="7739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s2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5508104" y="2708920"/>
            <a:ext cx="86409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vswitch1</a:t>
            </a:r>
            <a:endParaRPr lang="en-US" sz="1400" dirty="0"/>
          </a:p>
        </p:txBody>
      </p:sp>
      <p:sp>
        <p:nvSpPr>
          <p:cNvPr id="68" name="TextBox 67"/>
          <p:cNvSpPr txBox="1"/>
          <p:nvPr/>
        </p:nvSpPr>
        <p:spPr>
          <a:xfrm>
            <a:off x="6516216" y="2708920"/>
            <a:ext cx="86409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vswitch1</a:t>
            </a:r>
            <a:endParaRPr lang="en-US" sz="1400" dirty="0"/>
          </a:p>
        </p:txBody>
      </p:sp>
      <p:cxnSp>
        <p:nvCxnSpPr>
          <p:cNvPr id="71" name="直接连接符 70"/>
          <p:cNvCxnSpPr/>
          <p:nvPr/>
        </p:nvCxnSpPr>
        <p:spPr bwMode="auto">
          <a:xfrm flipH="1" flipV="1">
            <a:off x="6717235" y="2348880"/>
            <a:ext cx="231029" cy="40516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2" name="直接连接符 71"/>
          <p:cNvCxnSpPr/>
          <p:nvPr/>
        </p:nvCxnSpPr>
        <p:spPr bwMode="auto">
          <a:xfrm flipH="1" flipV="1">
            <a:off x="5903793" y="2348880"/>
            <a:ext cx="36359" cy="40375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81" name="TextBox 80"/>
          <p:cNvSpPr txBox="1"/>
          <p:nvPr/>
        </p:nvSpPr>
        <p:spPr>
          <a:xfrm>
            <a:off x="5652120" y="306896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NVE1</a:t>
            </a:r>
            <a:endParaRPr lang="en-US" sz="1400" dirty="0"/>
          </a:p>
        </p:txBody>
      </p:sp>
      <p:sp>
        <p:nvSpPr>
          <p:cNvPr id="82" name="TextBox 81"/>
          <p:cNvSpPr txBox="1"/>
          <p:nvPr/>
        </p:nvSpPr>
        <p:spPr>
          <a:xfrm>
            <a:off x="6516216" y="3068960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NVE2</a:t>
            </a:r>
            <a:endParaRPr lang="en-US" sz="1400" dirty="0"/>
          </a:p>
        </p:txBody>
      </p:sp>
      <p:sp>
        <p:nvSpPr>
          <p:cNvPr id="83" name="矩形 82"/>
          <p:cNvSpPr/>
          <p:nvPr/>
        </p:nvSpPr>
        <p:spPr>
          <a:xfrm>
            <a:off x="179512" y="764704"/>
            <a:ext cx="4392488" cy="22322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矩形 83"/>
          <p:cNvSpPr/>
          <p:nvPr/>
        </p:nvSpPr>
        <p:spPr>
          <a:xfrm>
            <a:off x="4751512" y="764704"/>
            <a:ext cx="4212976" cy="26642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56992"/>
            <a:ext cx="4090417" cy="225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6480720" cy="1593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844824"/>
            <a:ext cx="4752528" cy="142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5589240"/>
            <a:ext cx="5616624" cy="1167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2512</TotalTime>
  <Words>144</Words>
  <Application>Microsoft Office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主题</vt:lpstr>
      <vt:lpstr>Considerations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Considerations</dc:title>
  <dc:creator>Liyizhou</dc:creator>
  <cp:lastModifiedBy>Gregory Mirsky</cp:lastModifiedBy>
  <cp:revision>20</cp:revision>
  <dcterms:created xsi:type="dcterms:W3CDTF">2016-04-23T09:03:43Z</dcterms:created>
  <dcterms:modified xsi:type="dcterms:W3CDTF">2016-04-25T04:03:20Z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1461390877</vt:lpwstr>
  </property>
</Properties>
</file>