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5" r:id="rId4"/>
    <p:sldId id="263" r:id="rId5"/>
    <p:sldId id="258" r:id="rId6"/>
    <p:sldId id="259" r:id="rId7"/>
    <p:sldId id="266" r:id="rId8"/>
    <p:sldId id="267" r:id="rId9"/>
    <p:sldId id="262" r:id="rId10"/>
    <p:sldId id="286" r:id="rId11"/>
    <p:sldId id="298" r:id="rId12"/>
    <p:sldId id="264" r:id="rId13"/>
    <p:sldId id="287" r:id="rId14"/>
    <p:sldId id="288" r:id="rId15"/>
    <p:sldId id="289" r:id="rId16"/>
    <p:sldId id="265" r:id="rId17"/>
    <p:sldId id="268" r:id="rId18"/>
    <p:sldId id="295" r:id="rId19"/>
    <p:sldId id="296" r:id="rId20"/>
    <p:sldId id="297" r:id="rId21"/>
    <p:sldId id="272" r:id="rId22"/>
    <p:sldId id="291" r:id="rId23"/>
    <p:sldId id="292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5" autoAdjust="0"/>
    <p:restoredTop sz="86433" autoAdjust="0"/>
  </p:normalViewPr>
  <p:slideViewPr>
    <p:cSldViewPr>
      <p:cViewPr varScale="1">
        <p:scale>
          <a:sx n="118" d="100"/>
          <a:sy n="118" d="100"/>
        </p:scale>
        <p:origin x="-12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7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6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6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7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4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3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7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6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9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5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9362B-3746-43EC-8D3E-41679105C222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C0A3-B061-4124-BED0-45308E3961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8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ony@yaanatech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Cybersecurity</a:t>
            </a:r>
            <a:r>
              <a:rPr lang="en-US" dirty="0"/>
              <a:t> information security exchange framework (</a:t>
            </a:r>
            <a:r>
              <a:rPr lang="en-US" dirty="0" smtClean="0"/>
              <a:t>CYBEX):</a:t>
            </a:r>
            <a:br>
              <a:rPr lang="en-US" dirty="0" smtClean="0"/>
            </a:br>
            <a:r>
              <a:rPr lang="en-US" sz="4000" dirty="0" smtClean="0"/>
              <a:t>importance and current developments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Tony </a:t>
            </a:r>
            <a:r>
              <a:rPr lang="en-US" sz="2800" dirty="0" err="1" smtClean="0"/>
              <a:t>Rutkowski</a:t>
            </a:r>
            <a:r>
              <a:rPr lang="en-US" sz="2800" dirty="0" smtClean="0"/>
              <a:t>, </a:t>
            </a:r>
            <a:r>
              <a:rPr lang="en-US" sz="2800" dirty="0" smtClean="0">
                <a:hlinkClick r:id="rId2"/>
              </a:rPr>
              <a:t>tony@yaanatech.com</a:t>
            </a:r>
            <a:endParaRPr lang="en-US" sz="2800" dirty="0" smtClean="0"/>
          </a:p>
          <a:p>
            <a:r>
              <a:rPr lang="en-US" sz="2400" dirty="0"/>
              <a:t>Rapporteur for </a:t>
            </a:r>
            <a:r>
              <a:rPr lang="en-US" sz="2400" dirty="0" err="1" smtClean="0"/>
              <a:t>Cybersecurity</a:t>
            </a:r>
            <a:r>
              <a:rPr lang="en-US" sz="2400" dirty="0" smtClean="0"/>
              <a:t> Group, ITU-T Q4/17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152400"/>
            <a:ext cx="1967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ISOG-J Seminar</a:t>
            </a:r>
          </a:p>
          <a:p>
            <a:r>
              <a:rPr lang="en-US" dirty="0" smtClean="0"/>
              <a:t>IBM Japan building</a:t>
            </a:r>
          </a:p>
          <a:p>
            <a:r>
              <a:rPr lang="en-US" smtClean="0"/>
              <a:t>Tokyo, 13 </a:t>
            </a:r>
            <a:r>
              <a:rPr lang="en-US" dirty="0" smtClean="0"/>
              <a:t>Oct 2010</a:t>
            </a:r>
          </a:p>
          <a:p>
            <a:r>
              <a:rPr lang="en-US" dirty="0" smtClean="0"/>
              <a:t>V1.1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0198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Additional roles include: global </a:t>
            </a:r>
            <a:r>
              <a:rPr lang="en-US" sz="1400" dirty="0" err="1" smtClean="0"/>
              <a:t>eWarrant</a:t>
            </a:r>
            <a:r>
              <a:rPr lang="en-US" sz="1400" dirty="0" smtClean="0"/>
              <a:t> Rapporteur, ETSI </a:t>
            </a:r>
            <a:r>
              <a:rPr lang="en-US" sz="1400" dirty="0"/>
              <a:t>TCLI; </a:t>
            </a:r>
            <a:r>
              <a:rPr lang="en-US" sz="1400" dirty="0" smtClean="0"/>
              <a:t>U.S. NSTAC </a:t>
            </a:r>
            <a:r>
              <a:rPr lang="en-US" sz="1400" dirty="0" err="1" smtClean="0"/>
              <a:t>Cybersecurity</a:t>
            </a:r>
            <a:r>
              <a:rPr lang="en-US" sz="1400" dirty="0" smtClean="0"/>
              <a:t> Expert; Distinguished </a:t>
            </a:r>
            <a:r>
              <a:rPr lang="en-US" sz="1400" dirty="0"/>
              <a:t>Senior Research Fellow, </a:t>
            </a:r>
            <a:r>
              <a:rPr lang="en-US" sz="1400" dirty="0" smtClean="0"/>
              <a:t>Georgia </a:t>
            </a:r>
            <a:r>
              <a:rPr lang="en-US" sz="1400" dirty="0"/>
              <a:t>Institute of Technology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1981200" cy="73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2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673410" y="2613438"/>
            <a:ext cx="1646238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Cybersecurity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Information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acquisition</a:t>
            </a:r>
          </a:p>
          <a:p>
            <a:pPr algn="ctr" eaLnBrk="0" hangingPunct="0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(out of scope*)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934510" y="2613438"/>
            <a:ext cx="1646238" cy="1371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</a:rPr>
              <a:t>Cybersecurity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Information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use</a:t>
            </a:r>
          </a:p>
          <a:p>
            <a:pPr algn="ctr" eaLnBrk="0" hangingPunct="0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(out of scope*)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422835" y="3299238"/>
            <a:ext cx="4419600" cy="0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rot="5400000">
            <a:off x="2170422" y="3299239"/>
            <a:ext cx="5048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2737947" y="2017455"/>
            <a:ext cx="3781985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2575" indent="-282575">
              <a:buFont typeface="Wingdings" charset="2"/>
              <a:buChar char="q"/>
            </a:pPr>
            <a:r>
              <a:rPr lang="en-US" sz="1600" b="1" dirty="0" smtClean="0"/>
              <a:t>structuring </a:t>
            </a:r>
            <a:r>
              <a:rPr lang="en-US" sz="1600" b="1" dirty="0" err="1"/>
              <a:t>cybersecurity</a:t>
            </a:r>
            <a:r>
              <a:rPr lang="en-US" sz="1600" b="1" dirty="0"/>
              <a:t> information for exchange purposes</a:t>
            </a:r>
          </a:p>
          <a:p>
            <a:pPr marL="282575" indent="-282575">
              <a:buFont typeface="Wingdings" charset="2"/>
              <a:buChar char="q"/>
            </a:pPr>
            <a:r>
              <a:rPr lang="en-US" sz="1600" b="1" dirty="0" smtClean="0"/>
              <a:t>identifying </a:t>
            </a:r>
            <a:r>
              <a:rPr lang="en-US" sz="1600" b="1" dirty="0"/>
              <a:t>and discovering </a:t>
            </a:r>
            <a:r>
              <a:rPr lang="en-US" sz="1600" b="1" dirty="0" err="1"/>
              <a:t>cybersecurity</a:t>
            </a:r>
            <a:r>
              <a:rPr lang="en-US" sz="1600" b="1" dirty="0"/>
              <a:t> information and entities</a:t>
            </a:r>
          </a:p>
          <a:p>
            <a:pPr marL="282575" indent="-282575">
              <a:buFont typeface="Wingdings" charset="2"/>
              <a:buChar char="q"/>
            </a:pPr>
            <a:r>
              <a:rPr lang="en-US" sz="1600" b="1" dirty="0" smtClean="0"/>
              <a:t>requesting </a:t>
            </a:r>
            <a:r>
              <a:rPr lang="en-US" sz="1600" b="1" dirty="0"/>
              <a:t>and responding with </a:t>
            </a:r>
            <a:r>
              <a:rPr lang="en-US" sz="1600" b="1" dirty="0" err="1"/>
              <a:t>cybersecurity</a:t>
            </a:r>
            <a:r>
              <a:rPr lang="en-US" sz="1600" b="1" dirty="0"/>
              <a:t> information</a:t>
            </a:r>
          </a:p>
          <a:p>
            <a:pPr marL="282575" indent="-282575">
              <a:buFont typeface="Wingdings" charset="2"/>
              <a:buChar char="q"/>
            </a:pPr>
            <a:r>
              <a:rPr lang="en-US" sz="1600" b="1" dirty="0" smtClean="0"/>
              <a:t>exchanging </a:t>
            </a:r>
            <a:r>
              <a:rPr lang="en-US" sz="1600" b="1" dirty="0"/>
              <a:t>of </a:t>
            </a:r>
            <a:r>
              <a:rPr lang="en-US" sz="1600" b="1" dirty="0" err="1"/>
              <a:t>cybersecurity</a:t>
            </a:r>
            <a:r>
              <a:rPr lang="en-US" sz="1600" b="1" dirty="0"/>
              <a:t> information over networks</a:t>
            </a:r>
          </a:p>
          <a:p>
            <a:pPr marL="282575" indent="-282575">
              <a:buFont typeface="Wingdings" charset="2"/>
              <a:buChar char="q"/>
            </a:pPr>
            <a:r>
              <a:rPr lang="en-US" sz="1600" b="1" dirty="0" smtClean="0"/>
              <a:t>assuring </a:t>
            </a:r>
            <a:r>
              <a:rPr lang="en-US" sz="1600" b="1" dirty="0" err="1" smtClean="0"/>
              <a:t>cybersecurity</a:t>
            </a:r>
            <a:r>
              <a:rPr lang="en-US" sz="1600" b="1" dirty="0" smtClean="0"/>
              <a:t> information exchanges</a:t>
            </a:r>
            <a:endParaRPr lang="en-US" sz="1600" b="1" dirty="0"/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751198" y="2030053"/>
            <a:ext cx="1438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Cybersecurity</a:t>
            </a:r>
          </a:p>
          <a:p>
            <a:pPr algn="ctr"/>
            <a:r>
              <a:rPr lang="en-US" sz="1600" dirty="0"/>
              <a:t>Entities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7012298" y="2015217"/>
            <a:ext cx="1438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Cybersecurity</a:t>
            </a:r>
          </a:p>
          <a:p>
            <a:pPr algn="ctr"/>
            <a:r>
              <a:rPr lang="en-US" sz="1600" dirty="0"/>
              <a:t>Entities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rot="5400000">
            <a:off x="6613835" y="3299238"/>
            <a:ext cx="457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54797" y="4953000"/>
            <a:ext cx="6084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/>
            <a:r>
              <a:rPr lang="en-US" sz="1200" dirty="0" smtClean="0"/>
              <a:t>* Some specialized cybersecurity exchange implementations may require application specific frameworks specifying acquisition and use capabilities</a:t>
            </a:r>
            <a:br>
              <a:rPr lang="en-US" sz="1200" dirty="0" smtClean="0"/>
            </a:br>
            <a:endParaRPr lang="en-US" sz="1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CYBEX Exchange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38"/>
          <p:cNvSpPr/>
          <p:nvPr/>
        </p:nvSpPr>
        <p:spPr>
          <a:xfrm>
            <a:off x="4808351" y="1752600"/>
            <a:ext cx="3667321" cy="382987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3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" name="正方形/長方形 36"/>
          <p:cNvSpPr/>
          <p:nvPr/>
        </p:nvSpPr>
        <p:spPr>
          <a:xfrm>
            <a:off x="703406" y="3753678"/>
            <a:ext cx="3667321" cy="1828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3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" name="正方形/長方形 34"/>
          <p:cNvSpPr/>
          <p:nvPr/>
        </p:nvSpPr>
        <p:spPr>
          <a:xfrm>
            <a:off x="703406" y="1752600"/>
            <a:ext cx="3667321" cy="18288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3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CYBEX Ontology</a:t>
            </a:r>
            <a:endParaRPr lang="en-US" dirty="0"/>
          </a:p>
        </p:txBody>
      </p:sp>
      <p:grpSp>
        <p:nvGrpSpPr>
          <p:cNvPr id="3" name="Group 460"/>
          <p:cNvGrpSpPr>
            <a:grpSpLocks/>
          </p:cNvGrpSpPr>
          <p:nvPr/>
        </p:nvGrpSpPr>
        <p:grpSpPr bwMode="auto">
          <a:xfrm>
            <a:off x="1028700" y="1995592"/>
            <a:ext cx="307975" cy="571500"/>
            <a:chOff x="1956" y="1318"/>
            <a:chExt cx="216" cy="403"/>
          </a:xfrm>
        </p:grpSpPr>
        <p:sp>
          <p:nvSpPr>
            <p:cNvPr id="4" name="Oval 6"/>
            <p:cNvSpPr>
              <a:spLocks noChangeArrowheads="1"/>
            </p:cNvSpPr>
            <p:nvPr/>
          </p:nvSpPr>
          <p:spPr bwMode="auto">
            <a:xfrm>
              <a:off x="1995" y="1318"/>
              <a:ext cx="144" cy="144"/>
            </a:xfrm>
            <a:prstGeom prst="ellipse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1956" y="1471"/>
              <a:ext cx="216" cy="250"/>
            </a:xfrm>
            <a:custGeom>
              <a:avLst/>
              <a:gdLst>
                <a:gd name="T0" fmla="*/ 1 w 216"/>
                <a:gd name="T1" fmla="*/ 250 h 250"/>
                <a:gd name="T2" fmla="*/ 109 w 216"/>
                <a:gd name="T3" fmla="*/ 0 h 250"/>
                <a:gd name="T4" fmla="*/ 213 w 216"/>
                <a:gd name="T5" fmla="*/ 248 h 250"/>
                <a:gd name="T6" fmla="*/ 1 w 216"/>
                <a:gd name="T7" fmla="*/ 250 h 2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"/>
                <a:gd name="T13" fmla="*/ 0 h 250"/>
                <a:gd name="T14" fmla="*/ 216 w 216"/>
                <a:gd name="T15" fmla="*/ 250 h 2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" h="250">
                  <a:moveTo>
                    <a:pt x="1" y="250"/>
                  </a:moveTo>
                  <a:cubicBezTo>
                    <a:pt x="0" y="130"/>
                    <a:pt x="21" y="12"/>
                    <a:pt x="109" y="0"/>
                  </a:cubicBezTo>
                  <a:cubicBezTo>
                    <a:pt x="189" y="7"/>
                    <a:pt x="216" y="146"/>
                    <a:pt x="213" y="248"/>
                  </a:cubicBezTo>
                  <a:cubicBezTo>
                    <a:pt x="107" y="249"/>
                    <a:pt x="107" y="249"/>
                    <a:pt x="1" y="250"/>
                  </a:cubicBezTo>
                  <a:close/>
                </a:path>
              </a:pathLst>
            </a:cu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6" name="テキスト ボックス 9"/>
          <p:cNvSpPr txBox="1"/>
          <p:nvPr/>
        </p:nvSpPr>
        <p:spPr>
          <a:xfrm>
            <a:off x="685800" y="2555621"/>
            <a:ext cx="1017587" cy="1682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ja-JP" sz="1100" b="1" dirty="0" smtClean="0">
                <a:latin typeface="+mn-lt"/>
                <a:ea typeface="ＭＳ Ｐゴシック" pitchFamily="50" charset="-128"/>
                <a:cs typeface="Arial" pitchFamily="34" charset="0"/>
              </a:rPr>
              <a:t>Coordinator</a:t>
            </a:r>
            <a:endParaRPr lang="ja-JP" altLang="en-US" sz="1100" b="1" dirty="0">
              <a:latin typeface="+mn-lt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7" name="正方形/長方形 13"/>
          <p:cNvSpPr/>
          <p:nvPr/>
        </p:nvSpPr>
        <p:spPr>
          <a:xfrm>
            <a:off x="5010505" y="4643442"/>
            <a:ext cx="1984096" cy="78560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4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8" name="Group 460"/>
          <p:cNvGrpSpPr>
            <a:grpSpLocks/>
          </p:cNvGrpSpPr>
          <p:nvPr/>
        </p:nvGrpSpPr>
        <p:grpSpPr bwMode="auto">
          <a:xfrm>
            <a:off x="1028700" y="2725583"/>
            <a:ext cx="307975" cy="571500"/>
            <a:chOff x="1956" y="1318"/>
            <a:chExt cx="216" cy="403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995" y="1318"/>
              <a:ext cx="144" cy="144"/>
            </a:xfrm>
            <a:prstGeom prst="ellipse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956" y="1471"/>
              <a:ext cx="216" cy="250"/>
            </a:xfrm>
            <a:custGeom>
              <a:avLst/>
              <a:gdLst>
                <a:gd name="T0" fmla="*/ 1 w 216"/>
                <a:gd name="T1" fmla="*/ 250 h 250"/>
                <a:gd name="T2" fmla="*/ 109 w 216"/>
                <a:gd name="T3" fmla="*/ 0 h 250"/>
                <a:gd name="T4" fmla="*/ 213 w 216"/>
                <a:gd name="T5" fmla="*/ 248 h 250"/>
                <a:gd name="T6" fmla="*/ 1 w 216"/>
                <a:gd name="T7" fmla="*/ 250 h 2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"/>
                <a:gd name="T13" fmla="*/ 0 h 250"/>
                <a:gd name="T14" fmla="*/ 216 w 216"/>
                <a:gd name="T15" fmla="*/ 250 h 2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" h="250">
                  <a:moveTo>
                    <a:pt x="1" y="250"/>
                  </a:moveTo>
                  <a:cubicBezTo>
                    <a:pt x="0" y="130"/>
                    <a:pt x="21" y="12"/>
                    <a:pt x="109" y="0"/>
                  </a:cubicBezTo>
                  <a:cubicBezTo>
                    <a:pt x="189" y="7"/>
                    <a:pt x="216" y="146"/>
                    <a:pt x="213" y="248"/>
                  </a:cubicBezTo>
                  <a:cubicBezTo>
                    <a:pt x="107" y="249"/>
                    <a:pt x="107" y="249"/>
                    <a:pt x="1" y="250"/>
                  </a:cubicBezTo>
                  <a:close/>
                </a:path>
              </a:pathLst>
            </a:cu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1" name="テキスト ボックス 17"/>
          <p:cNvSpPr txBox="1"/>
          <p:nvPr/>
        </p:nvSpPr>
        <p:spPr>
          <a:xfrm>
            <a:off x="685800" y="3246975"/>
            <a:ext cx="1017587" cy="338554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ja-JP" sz="1100" b="1" dirty="0" smtClean="0">
                <a:latin typeface="+mn-lt"/>
                <a:cs typeface="Arial" pitchFamily="34" charset="0"/>
              </a:rPr>
              <a:t>Response Team</a:t>
            </a:r>
            <a:endParaRPr lang="ja-JP" altLang="en-US" sz="1100" b="1" dirty="0">
              <a:latin typeface="+mn-lt"/>
              <a:ea typeface="ＭＳ Ｐゴシック" pitchFamily="50" charset="-128"/>
              <a:cs typeface="Arial" pitchFamily="34" charset="0"/>
            </a:endParaRPr>
          </a:p>
        </p:txBody>
      </p:sp>
      <p:grpSp>
        <p:nvGrpSpPr>
          <p:cNvPr id="12" name="Group 460"/>
          <p:cNvGrpSpPr>
            <a:grpSpLocks/>
          </p:cNvGrpSpPr>
          <p:nvPr/>
        </p:nvGrpSpPr>
        <p:grpSpPr bwMode="auto">
          <a:xfrm>
            <a:off x="1028700" y="3972597"/>
            <a:ext cx="307975" cy="571500"/>
            <a:chOff x="1956" y="1318"/>
            <a:chExt cx="216" cy="403"/>
          </a:xfrm>
        </p:grpSpPr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1995" y="1318"/>
              <a:ext cx="144" cy="144"/>
            </a:xfrm>
            <a:prstGeom prst="ellipse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956" y="1471"/>
              <a:ext cx="216" cy="250"/>
            </a:xfrm>
            <a:custGeom>
              <a:avLst/>
              <a:gdLst>
                <a:gd name="T0" fmla="*/ 1 w 216"/>
                <a:gd name="T1" fmla="*/ 250 h 250"/>
                <a:gd name="T2" fmla="*/ 109 w 216"/>
                <a:gd name="T3" fmla="*/ 0 h 250"/>
                <a:gd name="T4" fmla="*/ 213 w 216"/>
                <a:gd name="T5" fmla="*/ 248 h 250"/>
                <a:gd name="T6" fmla="*/ 1 w 216"/>
                <a:gd name="T7" fmla="*/ 250 h 2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"/>
                <a:gd name="T13" fmla="*/ 0 h 250"/>
                <a:gd name="T14" fmla="*/ 216 w 216"/>
                <a:gd name="T15" fmla="*/ 250 h 2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" h="250">
                  <a:moveTo>
                    <a:pt x="1" y="250"/>
                  </a:moveTo>
                  <a:cubicBezTo>
                    <a:pt x="0" y="130"/>
                    <a:pt x="21" y="12"/>
                    <a:pt x="109" y="0"/>
                  </a:cubicBezTo>
                  <a:cubicBezTo>
                    <a:pt x="189" y="7"/>
                    <a:pt x="216" y="146"/>
                    <a:pt x="213" y="248"/>
                  </a:cubicBezTo>
                  <a:cubicBezTo>
                    <a:pt x="107" y="249"/>
                    <a:pt x="107" y="249"/>
                    <a:pt x="1" y="250"/>
                  </a:cubicBezTo>
                  <a:close/>
                </a:path>
              </a:pathLst>
            </a:cu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5" name="テキスト ボックス 21"/>
          <p:cNvSpPr txBox="1"/>
          <p:nvPr/>
        </p:nvSpPr>
        <p:spPr>
          <a:xfrm>
            <a:off x="685800" y="4519747"/>
            <a:ext cx="1017587" cy="1682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ja-JP" sz="1100" b="1" dirty="0" smtClean="0">
                <a:latin typeface="+mn-lt"/>
                <a:ea typeface="ＭＳ Ｐゴシック" pitchFamily="50" charset="-128"/>
                <a:cs typeface="Arial" pitchFamily="34" charset="0"/>
              </a:rPr>
              <a:t>Administrator</a:t>
            </a:r>
            <a:endParaRPr lang="ja-JP" altLang="en-US" sz="1100" b="1" dirty="0">
              <a:latin typeface="+mn-lt"/>
              <a:ea typeface="ＭＳ Ｐゴシック" pitchFamily="50" charset="-128"/>
              <a:cs typeface="Arial" pitchFamily="34" charset="0"/>
            </a:endParaRPr>
          </a:p>
        </p:txBody>
      </p:sp>
      <p:grpSp>
        <p:nvGrpSpPr>
          <p:cNvPr id="16" name="Group 460"/>
          <p:cNvGrpSpPr>
            <a:grpSpLocks/>
          </p:cNvGrpSpPr>
          <p:nvPr/>
        </p:nvGrpSpPr>
        <p:grpSpPr bwMode="auto">
          <a:xfrm>
            <a:off x="1028700" y="4701842"/>
            <a:ext cx="307975" cy="571500"/>
            <a:chOff x="1956" y="1318"/>
            <a:chExt cx="216" cy="403"/>
          </a:xfrm>
        </p:grpSpPr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1995" y="1318"/>
              <a:ext cx="144" cy="144"/>
            </a:xfrm>
            <a:prstGeom prst="ellipse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1956" y="1471"/>
              <a:ext cx="216" cy="250"/>
            </a:xfrm>
            <a:custGeom>
              <a:avLst/>
              <a:gdLst>
                <a:gd name="T0" fmla="*/ 1 w 216"/>
                <a:gd name="T1" fmla="*/ 250 h 250"/>
                <a:gd name="T2" fmla="*/ 109 w 216"/>
                <a:gd name="T3" fmla="*/ 0 h 250"/>
                <a:gd name="T4" fmla="*/ 213 w 216"/>
                <a:gd name="T5" fmla="*/ 248 h 250"/>
                <a:gd name="T6" fmla="*/ 1 w 216"/>
                <a:gd name="T7" fmla="*/ 250 h 2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"/>
                <a:gd name="T13" fmla="*/ 0 h 250"/>
                <a:gd name="T14" fmla="*/ 216 w 216"/>
                <a:gd name="T15" fmla="*/ 250 h 2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" h="250">
                  <a:moveTo>
                    <a:pt x="1" y="250"/>
                  </a:moveTo>
                  <a:cubicBezTo>
                    <a:pt x="0" y="130"/>
                    <a:pt x="21" y="12"/>
                    <a:pt x="109" y="0"/>
                  </a:cubicBezTo>
                  <a:cubicBezTo>
                    <a:pt x="189" y="7"/>
                    <a:pt x="216" y="146"/>
                    <a:pt x="213" y="248"/>
                  </a:cubicBezTo>
                  <a:cubicBezTo>
                    <a:pt x="107" y="249"/>
                    <a:pt x="107" y="249"/>
                    <a:pt x="1" y="250"/>
                  </a:cubicBezTo>
                  <a:close/>
                </a:path>
              </a:pathLst>
            </a:cu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9" name="テキスト ボックス 25"/>
          <p:cNvSpPr txBox="1"/>
          <p:nvPr/>
        </p:nvSpPr>
        <p:spPr>
          <a:xfrm>
            <a:off x="685800" y="5248992"/>
            <a:ext cx="1017587" cy="338554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ja-JP" sz="1100" b="1" dirty="0" smtClean="0">
                <a:latin typeface="+mn-lt"/>
                <a:ea typeface="ＭＳ Ｐゴシック" pitchFamily="50" charset="-128"/>
                <a:cs typeface="Arial" pitchFamily="34" charset="0"/>
              </a:rPr>
              <a:t>Network Operator</a:t>
            </a:r>
            <a:endParaRPr lang="ja-JP" altLang="en-US" sz="1100" b="1" dirty="0">
              <a:latin typeface="+mn-lt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20" name="テキスト ボックス 35"/>
          <p:cNvSpPr txBox="1"/>
          <p:nvPr/>
        </p:nvSpPr>
        <p:spPr>
          <a:xfrm>
            <a:off x="769666" y="1793102"/>
            <a:ext cx="3361784" cy="20005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300" b="1" dirty="0" smtClean="0">
                <a:latin typeface="+mn-lt"/>
                <a:cs typeface="Arial" pitchFamily="34" charset="0"/>
              </a:rPr>
              <a:t>Incident Handling Domain</a:t>
            </a:r>
            <a:endParaRPr kumimoji="1" lang="ja-JP" altLang="en-US" sz="1300" b="1" dirty="0" smtClean="0">
              <a:latin typeface="+mn-lt"/>
              <a:cs typeface="Arial" pitchFamily="34" charset="0"/>
            </a:endParaRPr>
          </a:p>
        </p:txBody>
      </p:sp>
      <p:sp>
        <p:nvSpPr>
          <p:cNvPr id="21" name="テキスト ボックス 37"/>
          <p:cNvSpPr txBox="1"/>
          <p:nvPr/>
        </p:nvSpPr>
        <p:spPr>
          <a:xfrm>
            <a:off x="769666" y="3785222"/>
            <a:ext cx="3361784" cy="20005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300" b="1" dirty="0" smtClean="0">
                <a:latin typeface="+mn-lt"/>
                <a:cs typeface="Arial" pitchFamily="34" charset="0"/>
              </a:rPr>
              <a:t>IT Asset Management Domain</a:t>
            </a:r>
            <a:endParaRPr kumimoji="1" lang="ja-JP" altLang="en-US" sz="1300" b="1" dirty="0" smtClean="0">
              <a:latin typeface="+mn-lt"/>
              <a:cs typeface="Arial" pitchFamily="34" charset="0"/>
            </a:endParaRPr>
          </a:p>
        </p:txBody>
      </p:sp>
      <p:sp>
        <p:nvSpPr>
          <p:cNvPr id="25" name="テキスト ボックス 39"/>
          <p:cNvSpPr txBox="1"/>
          <p:nvPr/>
        </p:nvSpPr>
        <p:spPr>
          <a:xfrm>
            <a:off x="4898504" y="1793102"/>
            <a:ext cx="3036256" cy="20005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300" b="1" dirty="0" smtClean="0">
                <a:latin typeface="+mn-lt"/>
                <a:cs typeface="Arial" pitchFamily="34" charset="0"/>
              </a:rPr>
              <a:t>Knowledge Accumulation Domain</a:t>
            </a:r>
            <a:endParaRPr kumimoji="1" lang="ja-JP" altLang="en-US" sz="1300" b="1" dirty="0" smtClean="0">
              <a:latin typeface="+mn-lt"/>
              <a:cs typeface="Arial" pitchFamily="34" charset="0"/>
            </a:endParaRPr>
          </a:p>
        </p:txBody>
      </p:sp>
      <p:cxnSp>
        <p:nvCxnSpPr>
          <p:cNvPr id="26" name="直線矢印コネクタ 41"/>
          <p:cNvCxnSpPr/>
          <p:nvPr/>
        </p:nvCxnSpPr>
        <p:spPr>
          <a:xfrm>
            <a:off x="1458365" y="4369439"/>
            <a:ext cx="693779" cy="3180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42"/>
          <p:cNvCxnSpPr/>
          <p:nvPr/>
        </p:nvCxnSpPr>
        <p:spPr>
          <a:xfrm rot="5400000" flipH="1" flipV="1">
            <a:off x="1503537" y="2484454"/>
            <a:ext cx="764145" cy="6002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43"/>
          <p:cNvCxnSpPr/>
          <p:nvPr/>
        </p:nvCxnSpPr>
        <p:spPr>
          <a:xfrm flipV="1">
            <a:off x="1458365" y="4873024"/>
            <a:ext cx="693779" cy="3180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46"/>
          <p:cNvCxnSpPr/>
          <p:nvPr/>
        </p:nvCxnSpPr>
        <p:spPr>
          <a:xfrm rot="16200000" flipV="1">
            <a:off x="6986351" y="3012450"/>
            <a:ext cx="718602" cy="6373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47"/>
          <p:cNvCxnSpPr>
            <a:stCxn id="70" idx="2"/>
            <a:endCxn id="36" idx="0"/>
          </p:cNvCxnSpPr>
          <p:nvPr/>
        </p:nvCxnSpPr>
        <p:spPr>
          <a:xfrm rot="5400000">
            <a:off x="2720591" y="3928662"/>
            <a:ext cx="914401" cy="1588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48"/>
          <p:cNvCxnSpPr>
            <a:stCxn id="63" idx="2"/>
            <a:endCxn id="7" idx="0"/>
          </p:cNvCxnSpPr>
          <p:nvPr/>
        </p:nvCxnSpPr>
        <p:spPr>
          <a:xfrm rot="5400000">
            <a:off x="5897375" y="4538263"/>
            <a:ext cx="210357" cy="1588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50"/>
          <p:cNvCxnSpPr/>
          <p:nvPr/>
        </p:nvCxnSpPr>
        <p:spPr>
          <a:xfrm>
            <a:off x="4156958" y="5049122"/>
            <a:ext cx="8414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51"/>
          <p:cNvCxnSpPr/>
          <p:nvPr/>
        </p:nvCxnSpPr>
        <p:spPr>
          <a:xfrm rot="5400000" flipH="1" flipV="1">
            <a:off x="4148371" y="3844949"/>
            <a:ext cx="927278" cy="824248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68"/>
          <p:cNvSpPr txBox="1"/>
          <p:nvPr/>
        </p:nvSpPr>
        <p:spPr>
          <a:xfrm>
            <a:off x="2302255" y="4407517"/>
            <a:ext cx="1961718" cy="20005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300" b="1" dirty="0" smtClean="0">
                <a:latin typeface="+mn-lt"/>
                <a:cs typeface="Arial" pitchFamily="34" charset="0"/>
              </a:rPr>
              <a:t>Asset Database</a:t>
            </a:r>
            <a:endParaRPr kumimoji="1" lang="ja-JP" altLang="en-US" sz="1300" b="1" dirty="0" smtClean="0">
              <a:latin typeface="+mn-lt"/>
              <a:cs typeface="Arial" pitchFamily="34" charset="0"/>
            </a:endParaRPr>
          </a:p>
        </p:txBody>
      </p:sp>
      <p:sp>
        <p:nvSpPr>
          <p:cNvPr id="35" name="テキスト ボックス 70"/>
          <p:cNvSpPr txBox="1"/>
          <p:nvPr/>
        </p:nvSpPr>
        <p:spPr>
          <a:xfrm>
            <a:off x="5148483" y="4665097"/>
            <a:ext cx="1459753" cy="20005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300" b="1" dirty="0" smtClean="0">
                <a:latin typeface="+mn-lt"/>
                <a:cs typeface="Arial" pitchFamily="34" charset="0"/>
              </a:rPr>
              <a:t>Product KB</a:t>
            </a:r>
            <a:endParaRPr kumimoji="1" lang="ja-JP" altLang="en-US" sz="1300" b="1" dirty="0" smtClean="0">
              <a:latin typeface="+mn-lt"/>
              <a:cs typeface="Arial" pitchFamily="34" charset="0"/>
            </a:endParaRPr>
          </a:p>
        </p:txBody>
      </p:sp>
      <p:sp>
        <p:nvSpPr>
          <p:cNvPr id="36" name="正方形/長方形 97"/>
          <p:cNvSpPr/>
          <p:nvPr/>
        </p:nvSpPr>
        <p:spPr>
          <a:xfrm>
            <a:off x="2185743" y="4385863"/>
            <a:ext cx="1984096" cy="104318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3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7" name="正方形/長方形 110"/>
          <p:cNvSpPr/>
          <p:nvPr/>
        </p:nvSpPr>
        <p:spPr>
          <a:xfrm>
            <a:off x="5119790" y="3763388"/>
            <a:ext cx="1758901" cy="21035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Assessment Rule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8" name="正方形/長方形 111"/>
          <p:cNvSpPr/>
          <p:nvPr/>
        </p:nvSpPr>
        <p:spPr>
          <a:xfrm>
            <a:off x="2286440" y="4774377"/>
            <a:ext cx="1758901" cy="21035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Internal Asset DB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9" name="正方形/長方形 112"/>
          <p:cNvSpPr/>
          <p:nvPr/>
        </p:nvSpPr>
        <p:spPr>
          <a:xfrm>
            <a:off x="2286440" y="5038394"/>
            <a:ext cx="1758901" cy="21035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External Asset DB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0" name="正方形/長方形 113"/>
          <p:cNvSpPr/>
          <p:nvPr/>
        </p:nvSpPr>
        <p:spPr>
          <a:xfrm>
            <a:off x="5106911" y="4890288"/>
            <a:ext cx="1758901" cy="21035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Version KB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1" name="正方形/長方形 114"/>
          <p:cNvSpPr/>
          <p:nvPr/>
        </p:nvSpPr>
        <p:spPr>
          <a:xfrm>
            <a:off x="5106911" y="5154305"/>
            <a:ext cx="1758901" cy="21035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Configuration KB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2" name="正方形/長方形 12"/>
          <p:cNvSpPr/>
          <p:nvPr/>
        </p:nvSpPr>
        <p:spPr>
          <a:xfrm>
            <a:off x="5010505" y="2192158"/>
            <a:ext cx="1984096" cy="99596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4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3" name="テキスト ボックス 69"/>
          <p:cNvSpPr txBox="1"/>
          <p:nvPr/>
        </p:nvSpPr>
        <p:spPr>
          <a:xfrm>
            <a:off x="5148483" y="2205226"/>
            <a:ext cx="1459753" cy="20005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300" b="1" dirty="0" smtClean="0">
                <a:latin typeface="+mn-lt"/>
                <a:cs typeface="Arial" pitchFamily="34" charset="0"/>
              </a:rPr>
              <a:t>Cyber Risk KB</a:t>
            </a:r>
            <a:endParaRPr kumimoji="1" lang="ja-JP" altLang="en-US" sz="1300" b="1" dirty="0" smtClean="0">
              <a:latin typeface="+mn-lt"/>
              <a:cs typeface="Arial" pitchFamily="34" charset="0"/>
            </a:endParaRPr>
          </a:p>
        </p:txBody>
      </p:sp>
      <p:sp>
        <p:nvSpPr>
          <p:cNvPr id="44" name="正方形/長方形 108"/>
          <p:cNvSpPr/>
          <p:nvPr/>
        </p:nvSpPr>
        <p:spPr>
          <a:xfrm>
            <a:off x="5119790" y="2436858"/>
            <a:ext cx="1758901" cy="21035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Vulnerability KB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5" name="正方形/長方形 109"/>
          <p:cNvSpPr/>
          <p:nvPr/>
        </p:nvSpPr>
        <p:spPr>
          <a:xfrm>
            <a:off x="5119790" y="2700875"/>
            <a:ext cx="1758901" cy="43573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6" name="テキスト ボックス 120"/>
          <p:cNvSpPr txBox="1"/>
          <p:nvPr/>
        </p:nvSpPr>
        <p:spPr>
          <a:xfrm>
            <a:off x="5148483" y="2707502"/>
            <a:ext cx="1730209" cy="169277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100" dirty="0" smtClean="0">
                <a:latin typeface="+mn-lt"/>
                <a:cs typeface="Arial" pitchFamily="34" charset="0"/>
              </a:rPr>
              <a:t>Threat KB</a:t>
            </a:r>
            <a:endParaRPr kumimoji="1" lang="ja-JP" altLang="en-US" sz="1100" dirty="0" smtClean="0">
              <a:latin typeface="+mn-lt"/>
              <a:cs typeface="Arial" pitchFamily="34" charset="0"/>
            </a:endParaRPr>
          </a:p>
        </p:txBody>
      </p:sp>
      <p:sp>
        <p:nvSpPr>
          <p:cNvPr id="47" name="正方形/長方形 121"/>
          <p:cNvSpPr/>
          <p:nvPr/>
        </p:nvSpPr>
        <p:spPr>
          <a:xfrm>
            <a:off x="5184185" y="2894059"/>
            <a:ext cx="780108" cy="19103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Attack KB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8" name="正方形/長方形 122"/>
          <p:cNvSpPr/>
          <p:nvPr/>
        </p:nvSpPr>
        <p:spPr>
          <a:xfrm>
            <a:off x="6034190" y="2894059"/>
            <a:ext cx="780108" cy="19103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err="1" smtClean="0">
                <a:solidFill>
                  <a:schemeClr val="tx1"/>
                </a:solidFill>
                <a:cs typeface="Arial" pitchFamily="34" charset="0"/>
              </a:rPr>
              <a:t>Mis</a:t>
            </a:r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-use KB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49" name="Group 460"/>
          <p:cNvGrpSpPr>
            <a:grpSpLocks/>
          </p:cNvGrpSpPr>
          <p:nvPr/>
        </p:nvGrpSpPr>
        <p:grpSpPr bwMode="auto">
          <a:xfrm>
            <a:off x="7883246" y="2059428"/>
            <a:ext cx="307975" cy="571500"/>
            <a:chOff x="1956" y="1318"/>
            <a:chExt cx="216" cy="403"/>
          </a:xfrm>
        </p:grpSpPr>
        <p:sp>
          <p:nvSpPr>
            <p:cNvPr id="50" name="Oval 6"/>
            <p:cNvSpPr>
              <a:spLocks noChangeArrowheads="1"/>
            </p:cNvSpPr>
            <p:nvPr/>
          </p:nvSpPr>
          <p:spPr bwMode="auto">
            <a:xfrm>
              <a:off x="1995" y="1318"/>
              <a:ext cx="144" cy="144"/>
            </a:xfrm>
            <a:prstGeom prst="ellipse">
              <a:avLst/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1" name="Freeform 7"/>
            <p:cNvSpPr>
              <a:spLocks/>
            </p:cNvSpPr>
            <p:nvPr/>
          </p:nvSpPr>
          <p:spPr bwMode="auto">
            <a:xfrm>
              <a:off x="1956" y="1471"/>
              <a:ext cx="216" cy="250"/>
            </a:xfrm>
            <a:custGeom>
              <a:avLst/>
              <a:gdLst>
                <a:gd name="T0" fmla="*/ 1 w 216"/>
                <a:gd name="T1" fmla="*/ 250 h 250"/>
                <a:gd name="T2" fmla="*/ 109 w 216"/>
                <a:gd name="T3" fmla="*/ 0 h 250"/>
                <a:gd name="T4" fmla="*/ 213 w 216"/>
                <a:gd name="T5" fmla="*/ 248 h 250"/>
                <a:gd name="T6" fmla="*/ 1 w 216"/>
                <a:gd name="T7" fmla="*/ 250 h 2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"/>
                <a:gd name="T13" fmla="*/ 0 h 250"/>
                <a:gd name="T14" fmla="*/ 216 w 216"/>
                <a:gd name="T15" fmla="*/ 250 h 2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" h="250">
                  <a:moveTo>
                    <a:pt x="1" y="250"/>
                  </a:moveTo>
                  <a:cubicBezTo>
                    <a:pt x="0" y="130"/>
                    <a:pt x="21" y="12"/>
                    <a:pt x="109" y="0"/>
                  </a:cubicBezTo>
                  <a:cubicBezTo>
                    <a:pt x="189" y="7"/>
                    <a:pt x="216" y="146"/>
                    <a:pt x="213" y="248"/>
                  </a:cubicBezTo>
                  <a:cubicBezTo>
                    <a:pt x="107" y="249"/>
                    <a:pt x="107" y="249"/>
                    <a:pt x="1" y="250"/>
                  </a:cubicBezTo>
                  <a:close/>
                </a:path>
              </a:pathLst>
            </a:cu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2" name="テキスト ボックス 74"/>
          <p:cNvSpPr txBox="1"/>
          <p:nvPr/>
        </p:nvSpPr>
        <p:spPr>
          <a:xfrm>
            <a:off x="7540346" y="2619457"/>
            <a:ext cx="1017587" cy="16927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ja-JP" sz="1100" b="1" dirty="0" smtClean="0">
                <a:latin typeface="+mn-lt"/>
                <a:cs typeface="Arial" pitchFamily="34" charset="0"/>
              </a:rPr>
              <a:t>Researcher</a:t>
            </a:r>
            <a:endParaRPr lang="ja-JP" altLang="en-US" sz="1100" b="1" dirty="0">
              <a:latin typeface="+mn-lt"/>
              <a:ea typeface="ＭＳ Ｐゴシック" pitchFamily="50" charset="-128"/>
              <a:cs typeface="Arial" pitchFamily="34" charset="0"/>
            </a:endParaRPr>
          </a:p>
        </p:txBody>
      </p:sp>
      <p:sp>
        <p:nvSpPr>
          <p:cNvPr id="56" name="テキスト ボックス 80"/>
          <p:cNvSpPr txBox="1"/>
          <p:nvPr/>
        </p:nvSpPr>
        <p:spPr>
          <a:xfrm>
            <a:off x="7540346" y="5280162"/>
            <a:ext cx="1017587" cy="1682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ja-JP" sz="1100" b="1" dirty="0" smtClean="0">
                <a:latin typeface="+mn-lt"/>
                <a:cs typeface="Arial" pitchFamily="34" charset="0"/>
              </a:rPr>
              <a:t>Vendor</a:t>
            </a:r>
            <a:endParaRPr lang="ja-JP" altLang="en-US" sz="1100" b="1" dirty="0">
              <a:latin typeface="+mn-lt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57" name="直線矢印コネクタ 81"/>
          <p:cNvCxnSpPr/>
          <p:nvPr/>
        </p:nvCxnSpPr>
        <p:spPr>
          <a:xfrm rot="5400000">
            <a:off x="7726266" y="3126999"/>
            <a:ext cx="623600" cy="1588"/>
          </a:xfrm>
          <a:prstGeom prst="straightConnector1">
            <a:avLst/>
          </a:prstGeom>
          <a:ln w="28575">
            <a:noFill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460"/>
          <p:cNvGrpSpPr>
            <a:grpSpLocks/>
          </p:cNvGrpSpPr>
          <p:nvPr/>
        </p:nvGrpSpPr>
        <p:grpSpPr bwMode="auto">
          <a:xfrm>
            <a:off x="7883246" y="3432243"/>
            <a:ext cx="307975" cy="571500"/>
            <a:chOff x="1956" y="1318"/>
            <a:chExt cx="216" cy="403"/>
          </a:xfrm>
        </p:grpSpPr>
        <p:sp>
          <p:nvSpPr>
            <p:cNvPr id="59" name="Oval 6"/>
            <p:cNvSpPr>
              <a:spLocks noChangeArrowheads="1"/>
            </p:cNvSpPr>
            <p:nvPr/>
          </p:nvSpPr>
          <p:spPr bwMode="auto">
            <a:xfrm>
              <a:off x="1995" y="1318"/>
              <a:ext cx="144" cy="144"/>
            </a:xfrm>
            <a:prstGeom prst="ellipse">
              <a:avLst/>
            </a:prstGeom>
            <a:solidFill>
              <a:schemeClr val="hlink"/>
            </a:solidFill>
            <a:ln w="6350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60" name="Freeform 7"/>
            <p:cNvSpPr>
              <a:spLocks/>
            </p:cNvSpPr>
            <p:nvPr/>
          </p:nvSpPr>
          <p:spPr bwMode="auto">
            <a:xfrm>
              <a:off x="1956" y="1471"/>
              <a:ext cx="216" cy="250"/>
            </a:xfrm>
            <a:custGeom>
              <a:avLst/>
              <a:gdLst>
                <a:gd name="T0" fmla="*/ 1 w 216"/>
                <a:gd name="T1" fmla="*/ 250 h 250"/>
                <a:gd name="T2" fmla="*/ 109 w 216"/>
                <a:gd name="T3" fmla="*/ 0 h 250"/>
                <a:gd name="T4" fmla="*/ 213 w 216"/>
                <a:gd name="T5" fmla="*/ 248 h 250"/>
                <a:gd name="T6" fmla="*/ 1 w 216"/>
                <a:gd name="T7" fmla="*/ 250 h 2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"/>
                <a:gd name="T13" fmla="*/ 0 h 250"/>
                <a:gd name="T14" fmla="*/ 216 w 216"/>
                <a:gd name="T15" fmla="*/ 250 h 2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" h="250">
                  <a:moveTo>
                    <a:pt x="1" y="250"/>
                  </a:moveTo>
                  <a:cubicBezTo>
                    <a:pt x="0" y="130"/>
                    <a:pt x="21" y="12"/>
                    <a:pt x="109" y="0"/>
                  </a:cubicBezTo>
                  <a:cubicBezTo>
                    <a:pt x="189" y="7"/>
                    <a:pt x="216" y="146"/>
                    <a:pt x="213" y="248"/>
                  </a:cubicBezTo>
                  <a:cubicBezTo>
                    <a:pt x="107" y="249"/>
                    <a:pt x="107" y="249"/>
                    <a:pt x="1" y="250"/>
                  </a:cubicBezTo>
                  <a:close/>
                </a:path>
              </a:pathLst>
            </a:custGeom>
            <a:solidFill>
              <a:schemeClr val="hlink"/>
            </a:solidFill>
            <a:ln w="6350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61" name="テキスト ボックス 85"/>
          <p:cNvSpPr txBox="1"/>
          <p:nvPr/>
        </p:nvSpPr>
        <p:spPr>
          <a:xfrm>
            <a:off x="7540346" y="4018030"/>
            <a:ext cx="1017587" cy="1682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ja-JP" sz="1100" b="1" dirty="0" smtClean="0">
                <a:latin typeface="+mn-lt"/>
                <a:cs typeface="Arial" pitchFamily="34" charset="0"/>
              </a:rPr>
              <a:t>Registrar</a:t>
            </a:r>
            <a:endParaRPr lang="ja-JP" altLang="en-US" sz="1100" b="1" dirty="0">
              <a:latin typeface="+mn-lt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62" name="直線矢印コネクタ 86"/>
          <p:cNvCxnSpPr/>
          <p:nvPr/>
        </p:nvCxnSpPr>
        <p:spPr>
          <a:xfrm rot="16200000" flipV="1">
            <a:off x="7726266" y="4492160"/>
            <a:ext cx="623600" cy="1588"/>
          </a:xfrm>
          <a:prstGeom prst="straightConnector1">
            <a:avLst/>
          </a:prstGeom>
          <a:ln w="28575">
            <a:noFill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90"/>
          <p:cNvSpPr/>
          <p:nvPr/>
        </p:nvSpPr>
        <p:spPr>
          <a:xfrm>
            <a:off x="5010505" y="3398483"/>
            <a:ext cx="1984096" cy="103460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4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4" name="テキスト ボックス 91"/>
          <p:cNvSpPr txBox="1"/>
          <p:nvPr/>
        </p:nvSpPr>
        <p:spPr>
          <a:xfrm>
            <a:off x="5148483" y="3441600"/>
            <a:ext cx="1798063" cy="20005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300" b="1" dirty="0" smtClean="0">
                <a:latin typeface="+mn-lt"/>
                <a:cs typeface="Arial" pitchFamily="34" charset="0"/>
              </a:rPr>
              <a:t>Countermeasure KB</a:t>
            </a:r>
            <a:endParaRPr kumimoji="1" lang="ja-JP" altLang="en-US" sz="1300" b="1" dirty="0" smtClean="0">
              <a:latin typeface="+mn-lt"/>
              <a:cs typeface="Arial" pitchFamily="34" charset="0"/>
            </a:endParaRPr>
          </a:p>
        </p:txBody>
      </p:sp>
      <p:cxnSp>
        <p:nvCxnSpPr>
          <p:cNvPr id="65" name="直線矢印コネクタ 93"/>
          <p:cNvCxnSpPr>
            <a:stCxn id="42" idx="2"/>
            <a:endCxn id="63" idx="0"/>
          </p:cNvCxnSpPr>
          <p:nvPr/>
        </p:nvCxnSpPr>
        <p:spPr>
          <a:xfrm rot="5400000">
            <a:off x="5897375" y="3293305"/>
            <a:ext cx="2103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102"/>
          <p:cNvSpPr/>
          <p:nvPr/>
        </p:nvSpPr>
        <p:spPr>
          <a:xfrm>
            <a:off x="5119790" y="4020963"/>
            <a:ext cx="1758901" cy="21035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Detection / Protection Rule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67" name="直線矢印コネクタ 119"/>
          <p:cNvCxnSpPr>
            <a:stCxn id="70" idx="3"/>
            <a:endCxn id="42" idx="1"/>
          </p:cNvCxnSpPr>
          <p:nvPr/>
        </p:nvCxnSpPr>
        <p:spPr>
          <a:xfrm flipV="1">
            <a:off x="4169839" y="2690143"/>
            <a:ext cx="840666" cy="476518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124"/>
          <p:cNvCxnSpPr/>
          <p:nvPr/>
        </p:nvCxnSpPr>
        <p:spPr>
          <a:xfrm rot="5400000">
            <a:off x="6986351" y="4081396"/>
            <a:ext cx="718602" cy="6373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126"/>
          <p:cNvCxnSpPr/>
          <p:nvPr/>
        </p:nvCxnSpPr>
        <p:spPr>
          <a:xfrm rot="10800000">
            <a:off x="7020359" y="3870708"/>
            <a:ext cx="66970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10"/>
          <p:cNvSpPr/>
          <p:nvPr/>
        </p:nvSpPr>
        <p:spPr>
          <a:xfrm>
            <a:off x="2185743" y="2861859"/>
            <a:ext cx="1984096" cy="609603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3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1" name="テキスト ボックス 67"/>
          <p:cNvSpPr txBox="1"/>
          <p:nvPr/>
        </p:nvSpPr>
        <p:spPr>
          <a:xfrm>
            <a:off x="2302255" y="2874926"/>
            <a:ext cx="1710022" cy="20005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300" b="1" dirty="0" smtClean="0">
                <a:latin typeface="+mn-lt"/>
                <a:cs typeface="Arial" pitchFamily="34" charset="0"/>
              </a:rPr>
              <a:t>Incident Database</a:t>
            </a:r>
            <a:endParaRPr kumimoji="1" lang="ja-JP" altLang="en-US" sz="1300" b="1" dirty="0" smtClean="0">
              <a:latin typeface="+mn-lt"/>
              <a:cs typeface="Arial" pitchFamily="34" charset="0"/>
            </a:endParaRPr>
          </a:p>
        </p:txBody>
      </p:sp>
      <p:sp>
        <p:nvSpPr>
          <p:cNvPr id="72" name="正方形/長方形 95"/>
          <p:cNvSpPr/>
          <p:nvPr/>
        </p:nvSpPr>
        <p:spPr>
          <a:xfrm>
            <a:off x="2341311" y="3190271"/>
            <a:ext cx="522114" cy="19103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Event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3" name="正方形/長方形 96"/>
          <p:cNvSpPr/>
          <p:nvPr/>
        </p:nvSpPr>
        <p:spPr>
          <a:xfrm>
            <a:off x="2906747" y="3190271"/>
            <a:ext cx="522114" cy="19103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Incident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4" name="正方形/長方形 103"/>
          <p:cNvSpPr/>
          <p:nvPr/>
        </p:nvSpPr>
        <p:spPr>
          <a:xfrm>
            <a:off x="3472182" y="3190271"/>
            <a:ext cx="522114" cy="19103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cs typeface="Arial" pitchFamily="34" charset="0"/>
              </a:rPr>
              <a:t>Attack</a:t>
            </a:r>
            <a:endParaRPr kumimoji="1" lang="ja-JP" altLang="en-US" sz="11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5" name="正方形/長方形 89"/>
          <p:cNvSpPr/>
          <p:nvPr/>
        </p:nvSpPr>
        <p:spPr>
          <a:xfrm>
            <a:off x="2185743" y="2192158"/>
            <a:ext cx="1984096" cy="36490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300" b="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6" name="テキスト ボックス 98"/>
          <p:cNvSpPr txBox="1"/>
          <p:nvPr/>
        </p:nvSpPr>
        <p:spPr>
          <a:xfrm>
            <a:off x="2302255" y="2205224"/>
            <a:ext cx="1710022" cy="20005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300" b="1" dirty="0" smtClean="0">
                <a:latin typeface="+mn-lt"/>
                <a:cs typeface="Arial" pitchFamily="34" charset="0"/>
              </a:rPr>
              <a:t>Warning Database</a:t>
            </a:r>
            <a:endParaRPr kumimoji="1" lang="ja-JP" altLang="en-US" sz="1300" b="1" dirty="0" smtClean="0">
              <a:latin typeface="+mn-lt"/>
              <a:cs typeface="Arial" pitchFamily="34" charset="0"/>
            </a:endParaRPr>
          </a:p>
        </p:txBody>
      </p:sp>
      <p:cxnSp>
        <p:nvCxnSpPr>
          <p:cNvPr id="77" name="直線矢印コネクタ 125"/>
          <p:cNvCxnSpPr/>
          <p:nvPr/>
        </p:nvCxnSpPr>
        <p:spPr>
          <a:xfrm flipV="1">
            <a:off x="1546369" y="2387492"/>
            <a:ext cx="639374" cy="2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128"/>
          <p:cNvCxnSpPr>
            <a:stCxn id="70" idx="0"/>
            <a:endCxn id="75" idx="2"/>
          </p:cNvCxnSpPr>
          <p:nvPr/>
        </p:nvCxnSpPr>
        <p:spPr>
          <a:xfrm rot="5400000" flipH="1" flipV="1">
            <a:off x="3025394" y="2709462"/>
            <a:ext cx="304795" cy="1588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133"/>
          <p:cNvCxnSpPr>
            <a:stCxn id="75" idx="3"/>
            <a:endCxn id="42" idx="1"/>
          </p:cNvCxnSpPr>
          <p:nvPr/>
        </p:nvCxnSpPr>
        <p:spPr>
          <a:xfrm>
            <a:off x="4169839" y="2374611"/>
            <a:ext cx="840666" cy="315532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143"/>
          <p:cNvCxnSpPr/>
          <p:nvPr/>
        </p:nvCxnSpPr>
        <p:spPr>
          <a:xfrm flipV="1">
            <a:off x="1546369" y="3147346"/>
            <a:ext cx="639374" cy="2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460"/>
          <p:cNvGrpSpPr>
            <a:grpSpLocks/>
          </p:cNvGrpSpPr>
          <p:nvPr/>
        </p:nvGrpSpPr>
        <p:grpSpPr bwMode="auto">
          <a:xfrm>
            <a:off x="7883246" y="4694375"/>
            <a:ext cx="307975" cy="571500"/>
            <a:chOff x="1956" y="1318"/>
            <a:chExt cx="216" cy="403"/>
          </a:xfrm>
        </p:grpSpPr>
        <p:sp>
          <p:nvSpPr>
            <p:cNvPr id="54" name="Oval 6"/>
            <p:cNvSpPr>
              <a:spLocks noChangeArrowheads="1"/>
            </p:cNvSpPr>
            <p:nvPr/>
          </p:nvSpPr>
          <p:spPr bwMode="auto">
            <a:xfrm>
              <a:off x="1995" y="1318"/>
              <a:ext cx="144" cy="144"/>
            </a:xfrm>
            <a:prstGeom prst="ellipse">
              <a:avLst/>
            </a:prstGeom>
            <a:solidFill>
              <a:schemeClr val="hlink"/>
            </a:solidFill>
            <a:ln w="6350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1956" y="1471"/>
              <a:ext cx="216" cy="250"/>
            </a:xfrm>
            <a:custGeom>
              <a:avLst/>
              <a:gdLst>
                <a:gd name="T0" fmla="*/ 1 w 216"/>
                <a:gd name="T1" fmla="*/ 250 h 250"/>
                <a:gd name="T2" fmla="*/ 109 w 216"/>
                <a:gd name="T3" fmla="*/ 0 h 250"/>
                <a:gd name="T4" fmla="*/ 213 w 216"/>
                <a:gd name="T5" fmla="*/ 248 h 250"/>
                <a:gd name="T6" fmla="*/ 1 w 216"/>
                <a:gd name="T7" fmla="*/ 250 h 2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"/>
                <a:gd name="T13" fmla="*/ 0 h 250"/>
                <a:gd name="T14" fmla="*/ 216 w 216"/>
                <a:gd name="T15" fmla="*/ 250 h 2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" h="250">
                  <a:moveTo>
                    <a:pt x="1" y="250"/>
                  </a:moveTo>
                  <a:cubicBezTo>
                    <a:pt x="0" y="130"/>
                    <a:pt x="21" y="12"/>
                    <a:pt x="109" y="0"/>
                  </a:cubicBezTo>
                  <a:cubicBezTo>
                    <a:pt x="189" y="7"/>
                    <a:pt x="216" y="146"/>
                    <a:pt x="213" y="248"/>
                  </a:cubicBezTo>
                  <a:cubicBezTo>
                    <a:pt x="107" y="249"/>
                    <a:pt x="107" y="249"/>
                    <a:pt x="1" y="250"/>
                  </a:cubicBezTo>
                  <a:close/>
                </a:path>
              </a:pathLst>
            </a:custGeom>
            <a:solidFill>
              <a:schemeClr val="hlink"/>
            </a:solidFill>
            <a:ln w="6350">
              <a:noFill/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24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380999" y="928742"/>
            <a:ext cx="4876801" cy="3643258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Vulnerability/State </a:t>
            </a:r>
            <a:r>
              <a:rPr lang="en-US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Exchange Cluster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791200" y="922338"/>
            <a:ext cx="3115235" cy="3649662"/>
          </a:xfrm>
          <a:prstGeom prst="rect">
            <a:avLst/>
          </a:prstGeom>
          <a:solidFill>
            <a:srgbClr val="FF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Event/Incident/Heuristics Exchange Cluster</a:t>
            </a:r>
          </a:p>
        </p:txBody>
      </p:sp>
      <p:sp>
        <p:nvSpPr>
          <p:cNvPr id="14341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3600" dirty="0" smtClean="0">
                <a:ea typeface="ＭＳ Ｐゴシック" pitchFamily="34" charset="-128"/>
              </a:rPr>
              <a:t>Information Exchange Structuring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57052" y="4792287"/>
            <a:ext cx="3692239" cy="177379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Evidence </a:t>
            </a:r>
            <a:r>
              <a:rPr lang="en-US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Exchange Cluster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112702" y="5152552"/>
            <a:ext cx="1005840" cy="1189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Handover of real time forensics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284298" y="5152551"/>
            <a:ext cx="1005840" cy="1189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Handover of retained data forensics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3235" y="1524000"/>
            <a:ext cx="1005840" cy="11887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Event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Expressions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376160" y="3045334"/>
            <a:ext cx="1005840" cy="11887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Extensions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for: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DPI</a:t>
            </a:r>
          </a:p>
          <a:p>
            <a:pPr algn="ctr">
              <a:defRPr/>
            </a:pPr>
            <a:r>
              <a:rPr lang="en-US" sz="900" b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Traceback</a:t>
            </a:r>
            <a:endParaRPr lang="en-US" sz="900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en-US" sz="900" b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Smartgrid</a:t>
            </a:r>
            <a:endParaRPr lang="en-US" sz="900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Phishing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604760" y="1524000"/>
            <a:ext cx="1005840" cy="11887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Malware</a:t>
            </a: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Patterns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415205" y="2901898"/>
            <a:ext cx="1005840" cy="11887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Incident</a:t>
            </a:r>
            <a:b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b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Attack</a:t>
            </a:r>
            <a:b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Patterns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455893" y="5152550"/>
            <a:ext cx="1005840" cy="1189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Electronic</a:t>
            </a:r>
            <a:b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Evidence Discovery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94070" y="1295400"/>
            <a:ext cx="4648200" cy="1524000"/>
          </a:xfrm>
          <a:prstGeom prst="roundRect">
            <a:avLst>
              <a:gd name="adj" fmla="val 499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sz="1400" dirty="0" smtClean="0"/>
              <a:t>Knowledge Base</a:t>
            </a:r>
            <a:endParaRPr lang="en-US" sz="14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48107" y="1554480"/>
            <a:ext cx="1005840" cy="11887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Weaknesses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3918" y="1554479"/>
            <a:ext cx="1005840" cy="11887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Vulnerabilities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Exposures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8385" y="1554480"/>
            <a:ext cx="1005840" cy="11887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Platform</a:t>
            </a:r>
            <a:r>
              <a:rPr lang="en-US" sz="900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94070" y="2895600"/>
            <a:ext cx="4648200" cy="1524000"/>
          </a:xfrm>
          <a:prstGeom prst="roundRect">
            <a:avLst>
              <a:gd name="adj" fmla="val 4991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US" sz="1400" dirty="0" smtClean="0"/>
              <a:t>State</a:t>
            </a:r>
            <a:endParaRPr lang="en-US" sz="14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10076" y="3170903"/>
            <a:ext cx="1005840" cy="11887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Assessment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738385" y="3170903"/>
            <a:ext cx="1005840" cy="11887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Security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State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Measurement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48107" y="3170903"/>
            <a:ext cx="1005840" cy="11887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Configuration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Checklists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914400" y="5152549"/>
            <a:ext cx="1005840" cy="1189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Terms and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conditions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97265" y="198940"/>
            <a:ext cx="914400" cy="1189038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OVAL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Open Vulnerability and Assessment Language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29350" y="2239962"/>
            <a:ext cx="914400" cy="1189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CWE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Weakness Enumeration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56202" y="2232529"/>
            <a:ext cx="914400" cy="1189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CVE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Vulnerabilities and Exposures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005879" y="2245431"/>
            <a:ext cx="914400" cy="11890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CPE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Platform Enumeration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562552" y="248695"/>
            <a:ext cx="914400" cy="1189038"/>
          </a:xfrm>
          <a:prstGeom prst="rect">
            <a:avLst/>
          </a:pr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CVSS</a:t>
            </a:r>
          </a:p>
          <a:p>
            <a:pPr algn="ctr">
              <a:defRPr/>
            </a:pP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Vulnerability Scoring System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6229350" y="248695"/>
            <a:ext cx="914400" cy="1189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CWSS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Weakness Scoring System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54487" y="2245431"/>
            <a:ext cx="914400" cy="11890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CCE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Common Configuration Enumeration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25652" y="198941"/>
            <a:ext cx="920750" cy="1189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XCCDF</a:t>
            </a:r>
          </a:p>
          <a:p>
            <a:pPr algn="ctr">
              <a:defRPr/>
            </a:pPr>
            <a:r>
              <a:rPr lang="en-US" sz="800" dirty="0" err="1">
                <a:solidFill>
                  <a:srgbClr val="000000"/>
                </a:solidFill>
                <a:latin typeface="Verdana" charset="0"/>
              </a:rPr>
              <a:t>eXensible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 Configuration Checklist Description Format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51302" y="2232528"/>
            <a:ext cx="914400" cy="11890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ARF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  <a:p>
            <a:pPr algn="ctr">
              <a:defRPr/>
            </a:pP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Assessment 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Result Format</a:t>
            </a:r>
          </a:p>
        </p:txBody>
      </p:sp>
      <p:cxnSp>
        <p:nvCxnSpPr>
          <p:cNvPr id="36" name="Straight Connector 35"/>
          <p:cNvCxnSpPr>
            <a:stCxn id="5" idx="3"/>
            <a:endCxn id="6" idx="1"/>
          </p:cNvCxnSpPr>
          <p:nvPr/>
        </p:nvCxnSpPr>
        <p:spPr>
          <a:xfrm flipV="1">
            <a:off x="2346402" y="793459"/>
            <a:ext cx="550863" cy="1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6" idx="2"/>
            <a:endCxn id="20" idx="0"/>
          </p:cNvCxnSpPr>
          <p:nvPr/>
        </p:nvCxnSpPr>
        <p:spPr>
          <a:xfrm>
            <a:off x="3354465" y="1387978"/>
            <a:ext cx="1658937" cy="844551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9" idx="2"/>
            <a:endCxn id="20" idx="0"/>
          </p:cNvCxnSpPr>
          <p:nvPr/>
        </p:nvCxnSpPr>
        <p:spPr>
          <a:xfrm flipH="1">
            <a:off x="5013402" y="1437733"/>
            <a:ext cx="0" cy="794796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2"/>
            <a:endCxn id="21" idx="0"/>
          </p:cNvCxnSpPr>
          <p:nvPr/>
        </p:nvCxnSpPr>
        <p:spPr>
          <a:xfrm flipH="1">
            <a:off x="1463079" y="1387978"/>
            <a:ext cx="1891386" cy="857453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" idx="2"/>
            <a:endCxn id="8" idx="0"/>
          </p:cNvCxnSpPr>
          <p:nvPr/>
        </p:nvCxnSpPr>
        <p:spPr>
          <a:xfrm>
            <a:off x="1886027" y="1387979"/>
            <a:ext cx="725660" cy="857452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" idx="2"/>
            <a:endCxn id="21" idx="0"/>
          </p:cNvCxnSpPr>
          <p:nvPr/>
        </p:nvCxnSpPr>
        <p:spPr>
          <a:xfrm flipH="1">
            <a:off x="1463079" y="1387979"/>
            <a:ext cx="422948" cy="857452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4" idx="2"/>
            <a:endCxn id="7" idx="0"/>
          </p:cNvCxnSpPr>
          <p:nvPr/>
        </p:nvCxnSpPr>
        <p:spPr>
          <a:xfrm>
            <a:off x="6686550" y="1437733"/>
            <a:ext cx="0" cy="802229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7531100" y="3889375"/>
            <a:ext cx="914400" cy="11890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CEE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 Common Event Expression</a:t>
            </a:r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4575175" y="3895628"/>
            <a:ext cx="914400" cy="1189038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IODEF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fr-FR" sz="800" dirty="0" smtClean="0">
                <a:solidFill>
                  <a:srgbClr val="000000"/>
                </a:solidFill>
                <a:latin typeface="Verdana" charset="0"/>
              </a:rPr>
              <a:t>Incident </a:t>
            </a:r>
            <a:r>
              <a:rPr lang="fr-FR" sz="800" dirty="0">
                <a:solidFill>
                  <a:srgbClr val="000000"/>
                </a:solidFill>
                <a:latin typeface="Verdana" charset="0"/>
              </a:rPr>
              <a:t>Object Description Exchange Format </a:t>
            </a:r>
            <a:endParaRPr lang="en-US" sz="800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6229350" y="3889375"/>
            <a:ext cx="914400" cy="1189038"/>
          </a:xfrm>
          <a:prstGeom prst="rect">
            <a:avLst/>
          </a:prstGeom>
          <a:solidFill>
            <a:srgbClr val="FF7C80"/>
          </a:soli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CAPEC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 </a:t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 Common Attack Pattern Enumeration and Classification</a:t>
            </a:r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5465358" y="5531299"/>
            <a:ext cx="914400" cy="1189038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square" lIns="45720" rIns="45720"/>
          <a:lstStyle/>
          <a:p>
            <a:pPr algn="ctr">
              <a:defRPr/>
            </a:pPr>
            <a:endParaRPr lang="en-US" sz="1000" b="1" dirty="0" smtClean="0">
              <a:solidFill>
                <a:srgbClr val="000000"/>
              </a:solidFill>
              <a:latin typeface="Verdana" charset="0"/>
            </a:endParaRPr>
          </a:p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Application Specific Extensions</a:t>
            </a:r>
            <a:endParaRPr lang="en-US" sz="800" dirty="0">
              <a:solidFill>
                <a:srgbClr val="000000"/>
              </a:solidFill>
              <a:latin typeface="Verdana" charset="0"/>
            </a:endParaRPr>
          </a:p>
        </p:txBody>
      </p:sp>
      <p:cxnSp>
        <p:nvCxnSpPr>
          <p:cNvPr id="137" name="Straight Connector 136"/>
          <p:cNvCxnSpPr>
            <a:stCxn id="7" idx="2"/>
            <a:endCxn id="134" idx="0"/>
          </p:cNvCxnSpPr>
          <p:nvPr/>
        </p:nvCxnSpPr>
        <p:spPr>
          <a:xfrm rot="5400000">
            <a:off x="6456363" y="3659187"/>
            <a:ext cx="460375" cy="0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33" idx="0"/>
          </p:cNvCxnSpPr>
          <p:nvPr/>
        </p:nvCxnSpPr>
        <p:spPr>
          <a:xfrm flipV="1">
            <a:off x="5032375" y="3429001"/>
            <a:ext cx="0" cy="466627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35" idx="0"/>
            <a:endCxn id="133" idx="2"/>
          </p:cNvCxnSpPr>
          <p:nvPr/>
        </p:nvCxnSpPr>
        <p:spPr>
          <a:xfrm flipH="1" flipV="1">
            <a:off x="5032375" y="5084666"/>
            <a:ext cx="890183" cy="446633"/>
          </a:xfrm>
          <a:prstGeom prst="line">
            <a:avLst/>
          </a:prstGeom>
          <a:ln w="19050">
            <a:prstDash val="sysDot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05879" y="3613150"/>
            <a:ext cx="7772400" cy="0"/>
          </a:xfrm>
          <a:prstGeom prst="line">
            <a:avLst/>
          </a:prstGeom>
          <a:ln>
            <a:prstDash val="lg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504238" y="4051215"/>
            <a:ext cx="369332" cy="23413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Events, Incidents, &amp; Heuristics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06056" y="247932"/>
            <a:ext cx="369332" cy="29463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Weaknesses, Vulnerabilities, &amp; State </a:t>
            </a:r>
          </a:p>
        </p:txBody>
      </p:sp>
      <p:cxnSp>
        <p:nvCxnSpPr>
          <p:cNvPr id="129" name="Straight Connector 128"/>
          <p:cNvCxnSpPr>
            <a:stCxn id="133" idx="3"/>
            <a:endCxn id="134" idx="1"/>
          </p:cNvCxnSpPr>
          <p:nvPr/>
        </p:nvCxnSpPr>
        <p:spPr>
          <a:xfrm flipV="1">
            <a:off x="5489575" y="4483894"/>
            <a:ext cx="739775" cy="6253"/>
          </a:xfrm>
          <a:prstGeom prst="line">
            <a:avLst/>
          </a:prstGeom>
          <a:ln>
            <a:prstDash val="sysDash"/>
            <a:headEnd type="triangle" w="lg" len="lg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9" idx="0"/>
            <a:endCxn id="5" idx="2"/>
          </p:cNvCxnSpPr>
          <p:nvPr/>
        </p:nvCxnSpPr>
        <p:spPr>
          <a:xfrm rot="16200000" flipV="1">
            <a:off x="2474991" y="799016"/>
            <a:ext cx="844549" cy="2022475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9" idx="0"/>
            <a:endCxn id="6" idx="2"/>
          </p:cNvCxnSpPr>
          <p:nvPr/>
        </p:nvCxnSpPr>
        <p:spPr>
          <a:xfrm flipH="1" flipV="1">
            <a:off x="3354465" y="1387978"/>
            <a:ext cx="554037" cy="844550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rot="5400000">
            <a:off x="4782248" y="1838272"/>
            <a:ext cx="795528" cy="3175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ot"/>
            <a:round/>
            <a:headEnd type="triangle" w="lg" len="lg"/>
            <a:tailEnd type="non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7" name="Straight Connector 46"/>
          <p:cNvCxnSpPr>
            <a:cxnSpLocks noChangeShapeType="1"/>
            <a:stCxn id="7" idx="1"/>
            <a:endCxn id="20" idx="3"/>
          </p:cNvCxnSpPr>
          <p:nvPr/>
        </p:nvCxnSpPr>
        <p:spPr bwMode="auto">
          <a:xfrm rot="10800000">
            <a:off x="5470602" y="2827049"/>
            <a:ext cx="758748" cy="7433"/>
          </a:xfrm>
          <a:prstGeom prst="line">
            <a:avLst/>
          </a:prstGeom>
          <a:noFill/>
          <a:ln w="25400">
            <a:solidFill>
              <a:schemeClr val="accent1"/>
            </a:solidFill>
            <a:prstDash val="sysDot"/>
            <a:round/>
            <a:headEnd type="triangle" w="lg" len="lg"/>
            <a:tailEnd type="non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2" name="Straight Connector 51"/>
          <p:cNvCxnSpPr>
            <a:cxnSpLocks noChangeShapeType="1"/>
            <a:stCxn id="134" idx="3"/>
            <a:endCxn id="132" idx="1"/>
          </p:cNvCxnSpPr>
          <p:nvPr/>
        </p:nvCxnSpPr>
        <p:spPr bwMode="auto">
          <a:xfrm>
            <a:off x="7143750" y="4483894"/>
            <a:ext cx="38735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ash"/>
            <a:round/>
            <a:headEnd type="none" w="lg" len="lg"/>
            <a:tailEnd type="triangl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50" name="Straight Connector 49"/>
          <p:cNvCxnSpPr>
            <a:stCxn id="135" idx="0"/>
            <a:endCxn id="134" idx="2"/>
          </p:cNvCxnSpPr>
          <p:nvPr/>
        </p:nvCxnSpPr>
        <p:spPr>
          <a:xfrm flipV="1">
            <a:off x="5922558" y="5078413"/>
            <a:ext cx="763992" cy="452886"/>
          </a:xfrm>
          <a:prstGeom prst="line">
            <a:avLst/>
          </a:prstGeom>
          <a:ln w="19050">
            <a:prstDash val="sysDot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 noChangeShapeType="1"/>
          </p:cNvCxnSpPr>
          <p:nvPr/>
        </p:nvCxnSpPr>
        <p:spPr bwMode="auto">
          <a:xfrm rot="5400000">
            <a:off x="6440462" y="1833544"/>
            <a:ext cx="838200" cy="3175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ot"/>
            <a:round/>
            <a:headEnd type="triangle" w="lg" len="lg"/>
            <a:tailEnd type="none" w="lg" len="lg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9" name="Title 3"/>
          <p:cNvSpPr txBox="1">
            <a:spLocks/>
          </p:cNvSpPr>
          <p:nvPr/>
        </p:nvSpPr>
        <p:spPr>
          <a:xfrm>
            <a:off x="212802" y="5482565"/>
            <a:ext cx="4800600" cy="12377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ea typeface="ＭＳ Ｐゴシック" pitchFamily="34" charset="-128"/>
              </a:rPr>
              <a:t>Information Exchange Schema</a:t>
            </a:r>
          </a:p>
        </p:txBody>
      </p:sp>
    </p:spTree>
    <p:extLst>
      <p:ext uri="{BB962C8B-B14F-4D97-AF65-F5344CB8AC3E}">
        <p14:creationId xmlns:p14="http://schemas.microsoft.com/office/powerpoint/2010/main" val="5966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1005879" y="198940"/>
            <a:ext cx="7439621" cy="6498150"/>
            <a:chOff x="1005879" y="198940"/>
            <a:chExt cx="7439621" cy="6498150"/>
          </a:xfrm>
          <a:solidFill>
            <a:schemeClr val="bg2"/>
          </a:solidFill>
        </p:grpSpPr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897265" y="198940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OVAL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Open Vulnerability and Assessment Language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6229350" y="2239962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CWE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Weakness Enumeration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556202" y="2232529"/>
              <a:ext cx="914400" cy="1189037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CVE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Vulnerabilities and Exposures</a:t>
              </a: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005879" y="2245431"/>
              <a:ext cx="914400" cy="1189037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CPE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Platform Enumeration</a:t>
              </a: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562552" y="248695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CVSS</a:t>
              </a:r>
            </a:p>
            <a:p>
              <a:pPr algn="ctr">
                <a:defRPr/>
              </a:pP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Vulnerability Scoring System</a:t>
              </a: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6229350" y="248695"/>
              <a:ext cx="914400" cy="118903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CWSS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Weakness Scoring System</a:t>
              </a: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154487" y="2245431"/>
              <a:ext cx="914400" cy="1189037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CCE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Configuration Enumeration</a:t>
              </a: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425652" y="198941"/>
              <a:ext cx="920750" cy="118903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XCCDF</a:t>
              </a:r>
            </a:p>
            <a:p>
              <a:pPr algn="ctr">
                <a:defRPr/>
              </a:pPr>
              <a:r>
                <a:rPr lang="en-US" sz="800" dirty="0" err="1">
                  <a:solidFill>
                    <a:srgbClr val="000000"/>
                  </a:solidFill>
                  <a:latin typeface="Verdana" charset="0"/>
                </a:rPr>
                <a:t>eXensible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 Configuration Checklist Description Format</a:t>
              </a: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451302" y="2232528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 smtClean="0">
                  <a:solidFill>
                    <a:srgbClr val="000000"/>
                  </a:solidFill>
                  <a:latin typeface="Verdana" charset="0"/>
                </a:rPr>
                <a:t>ARF</a:t>
              </a:r>
              <a:endParaRPr lang="en-US" sz="1000" b="1" dirty="0">
                <a:solidFill>
                  <a:srgbClr val="000000"/>
                </a:solidFill>
                <a:latin typeface="Verdana" charset="0"/>
              </a:endParaRPr>
            </a:p>
            <a:p>
              <a:pPr algn="ctr"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Verdana" charset="0"/>
                </a:rPr>
                <a:t>Assessment 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Result Format</a:t>
              </a:r>
            </a:p>
          </p:txBody>
        </p:sp>
        <p:cxnSp>
          <p:nvCxnSpPr>
            <p:cNvPr id="61" name="Straight Connector 60"/>
            <p:cNvCxnSpPr>
              <a:stCxn id="59" idx="3"/>
              <a:endCxn id="48" idx="1"/>
            </p:cNvCxnSpPr>
            <p:nvPr/>
          </p:nvCxnSpPr>
          <p:spPr>
            <a:xfrm flipV="1">
              <a:off x="2346402" y="793459"/>
              <a:ext cx="550863" cy="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8" idx="2"/>
              <a:endCxn id="51" idx="0"/>
            </p:cNvCxnSpPr>
            <p:nvPr/>
          </p:nvCxnSpPr>
          <p:spPr>
            <a:xfrm>
              <a:off x="3354465" y="1387978"/>
              <a:ext cx="1658937" cy="84455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6" idx="2"/>
              <a:endCxn id="51" idx="0"/>
            </p:cNvCxnSpPr>
            <p:nvPr/>
          </p:nvCxnSpPr>
          <p:spPr>
            <a:xfrm flipH="1">
              <a:off x="5013402" y="1437733"/>
              <a:ext cx="0" cy="79479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8" idx="2"/>
              <a:endCxn id="53" idx="0"/>
            </p:cNvCxnSpPr>
            <p:nvPr/>
          </p:nvCxnSpPr>
          <p:spPr>
            <a:xfrm flipH="1">
              <a:off x="1463079" y="1387978"/>
              <a:ext cx="1891386" cy="8574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9" idx="2"/>
              <a:endCxn id="58" idx="0"/>
            </p:cNvCxnSpPr>
            <p:nvPr/>
          </p:nvCxnSpPr>
          <p:spPr>
            <a:xfrm>
              <a:off x="1886027" y="1387979"/>
              <a:ext cx="725660" cy="8574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9" idx="2"/>
              <a:endCxn id="53" idx="0"/>
            </p:cNvCxnSpPr>
            <p:nvPr/>
          </p:nvCxnSpPr>
          <p:spPr>
            <a:xfrm flipH="1">
              <a:off x="1463079" y="1387979"/>
              <a:ext cx="422948" cy="8574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7" idx="2"/>
              <a:endCxn id="49" idx="0"/>
            </p:cNvCxnSpPr>
            <p:nvPr/>
          </p:nvCxnSpPr>
          <p:spPr>
            <a:xfrm>
              <a:off x="6686550" y="1437733"/>
              <a:ext cx="0" cy="80222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7531100" y="3889375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CEE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 Common Event Expression</a:t>
              </a: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559677" y="3889375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IODEF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fr-FR" sz="800" dirty="0" smtClean="0">
                  <a:solidFill>
                    <a:srgbClr val="000000"/>
                  </a:solidFill>
                  <a:latin typeface="Verdana" charset="0"/>
                </a:rPr>
                <a:t>Incident </a:t>
              </a:r>
              <a:r>
                <a:rPr lang="fr-FR" sz="800" dirty="0">
                  <a:solidFill>
                    <a:srgbClr val="000000"/>
                  </a:solidFill>
                  <a:latin typeface="Verdana" charset="0"/>
                </a:rPr>
                <a:t>Object Description Exchange Format </a:t>
              </a:r>
              <a:endParaRPr lang="en-US" sz="800" dirty="0">
                <a:solidFill>
                  <a:srgbClr val="000000"/>
                </a:solidFill>
                <a:latin typeface="Verdana" charset="0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6229350" y="3889375"/>
              <a:ext cx="914400" cy="118903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CAPEC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 </a:t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 Common Attack Pattern Enumeration and Classification</a:t>
              </a: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476952" y="5508052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square" lIns="45720" rIns="45720"/>
            <a:lstStyle/>
            <a:p>
              <a:pPr algn="ctr">
                <a:defRPr/>
              </a:pPr>
              <a:endParaRPr lang="en-US" sz="1000" b="1" dirty="0" smtClean="0">
                <a:solidFill>
                  <a:srgbClr val="000000"/>
                </a:solidFill>
                <a:latin typeface="Verdana" charset="0"/>
              </a:endParaRPr>
            </a:p>
            <a:p>
              <a:pPr algn="ctr">
                <a:defRPr/>
              </a:pPr>
              <a:r>
                <a:rPr lang="en-US" sz="1000" b="1" dirty="0" smtClean="0">
                  <a:solidFill>
                    <a:srgbClr val="000000"/>
                  </a:solidFill>
                  <a:latin typeface="Verdana" charset="0"/>
                </a:rPr>
                <a:t>Application Specific Extensions</a:t>
              </a:r>
              <a:endParaRPr lang="en-US" sz="800" dirty="0">
                <a:solidFill>
                  <a:srgbClr val="000000"/>
                </a:solidFill>
                <a:latin typeface="Verdana" charset="0"/>
              </a:endParaRPr>
            </a:p>
          </p:txBody>
        </p:sp>
        <p:cxnSp>
          <p:nvCxnSpPr>
            <p:cNvPr id="77" name="Straight Connector 76"/>
            <p:cNvCxnSpPr>
              <a:stCxn id="49" idx="2"/>
              <a:endCxn id="73" idx="0"/>
            </p:cNvCxnSpPr>
            <p:nvPr/>
          </p:nvCxnSpPr>
          <p:spPr>
            <a:xfrm rot="5400000">
              <a:off x="6456363" y="3659187"/>
              <a:ext cx="460375" cy="0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 type="triangle" w="lg" len="lg"/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2" idx="0"/>
              <a:endCxn id="51" idx="2"/>
            </p:cNvCxnSpPr>
            <p:nvPr/>
          </p:nvCxnSpPr>
          <p:spPr>
            <a:xfrm flipH="1" flipV="1">
              <a:off x="5013402" y="3421566"/>
              <a:ext cx="3475" cy="46780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6" idx="0"/>
              <a:endCxn id="72" idx="2"/>
            </p:cNvCxnSpPr>
            <p:nvPr/>
          </p:nvCxnSpPr>
          <p:spPr>
            <a:xfrm flipH="1" flipV="1">
              <a:off x="5016877" y="5078413"/>
              <a:ext cx="917275" cy="429639"/>
            </a:xfrm>
            <a:prstGeom prst="line">
              <a:avLst/>
            </a:prstGeom>
            <a:grpFill/>
            <a:ln w="19050">
              <a:solidFill>
                <a:schemeClr val="bg1">
                  <a:lumMod val="75000"/>
                </a:schemeClr>
              </a:solidFill>
              <a:prstDash val="sysDot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2" idx="3"/>
              <a:endCxn id="73" idx="1"/>
            </p:cNvCxnSpPr>
            <p:nvPr/>
          </p:nvCxnSpPr>
          <p:spPr>
            <a:xfrm>
              <a:off x="5474077" y="4483894"/>
              <a:ext cx="755273" cy="0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prstDash val="sysDash"/>
              <a:headEnd type="triangle" w="lg" len="lg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60" idx="0"/>
              <a:endCxn id="59" idx="2"/>
            </p:cNvCxnSpPr>
            <p:nvPr/>
          </p:nvCxnSpPr>
          <p:spPr>
            <a:xfrm rot="16200000" flipV="1">
              <a:off x="2474991" y="799016"/>
              <a:ext cx="844549" cy="2022475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60" idx="0"/>
              <a:endCxn id="48" idx="2"/>
            </p:cNvCxnSpPr>
            <p:nvPr/>
          </p:nvCxnSpPr>
          <p:spPr>
            <a:xfrm flipH="1" flipV="1">
              <a:off x="3354465" y="1387978"/>
              <a:ext cx="554037" cy="844550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cxnSpLocks noChangeShapeType="1"/>
            </p:cNvCxnSpPr>
            <p:nvPr/>
          </p:nvCxnSpPr>
          <p:spPr bwMode="auto">
            <a:xfrm rot="5400000">
              <a:off x="4782248" y="1838272"/>
              <a:ext cx="795528" cy="3175"/>
            </a:xfrm>
            <a:prstGeom prst="lin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prstDash val="sysDot"/>
              <a:round/>
              <a:headEnd type="triangl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84" name="Straight Connector 83"/>
            <p:cNvCxnSpPr>
              <a:cxnSpLocks noChangeShapeType="1"/>
              <a:stCxn id="49" idx="1"/>
              <a:endCxn id="51" idx="3"/>
            </p:cNvCxnSpPr>
            <p:nvPr/>
          </p:nvCxnSpPr>
          <p:spPr bwMode="auto">
            <a:xfrm rot="10800000">
              <a:off x="5470602" y="2827049"/>
              <a:ext cx="758748" cy="7433"/>
            </a:xfrm>
            <a:prstGeom prst="lin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prstDash val="sysDot"/>
              <a:round/>
              <a:headEnd type="triangl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85" name="Straight Connector 84"/>
            <p:cNvCxnSpPr>
              <a:cxnSpLocks noChangeShapeType="1"/>
              <a:stCxn id="73" idx="3"/>
              <a:endCxn id="70" idx="1"/>
            </p:cNvCxnSpPr>
            <p:nvPr/>
          </p:nvCxnSpPr>
          <p:spPr bwMode="auto">
            <a:xfrm>
              <a:off x="7143750" y="4483894"/>
              <a:ext cx="387350" cy="0"/>
            </a:xfrm>
            <a:prstGeom prst="lin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prstDash val="sysDash"/>
              <a:round/>
              <a:headEnd type="none" w="lg" len="lg"/>
              <a:tailEnd type="triangl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86" name="Straight Connector 85"/>
            <p:cNvCxnSpPr>
              <a:stCxn id="76" idx="0"/>
              <a:endCxn id="73" idx="2"/>
            </p:cNvCxnSpPr>
            <p:nvPr/>
          </p:nvCxnSpPr>
          <p:spPr>
            <a:xfrm flipV="1">
              <a:off x="5934152" y="5078413"/>
              <a:ext cx="752398" cy="429639"/>
            </a:xfrm>
            <a:prstGeom prst="line">
              <a:avLst/>
            </a:prstGeom>
            <a:grpFill/>
            <a:ln w="19050">
              <a:solidFill>
                <a:schemeClr val="bg1">
                  <a:lumMod val="75000"/>
                </a:schemeClr>
              </a:solidFill>
              <a:prstDash val="sysDot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cxnSpLocks noChangeShapeType="1"/>
            </p:cNvCxnSpPr>
            <p:nvPr/>
          </p:nvCxnSpPr>
          <p:spPr bwMode="auto">
            <a:xfrm rot="5400000">
              <a:off x="6440462" y="1833544"/>
              <a:ext cx="838200" cy="3175"/>
            </a:xfrm>
            <a:prstGeom prst="lin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prstDash val="sysDot"/>
              <a:round/>
              <a:headEnd type="triangl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cxnSp>
        <p:nvCxnSpPr>
          <p:cNvPr id="33" name="Straight Connector 32"/>
          <p:cNvCxnSpPr>
            <a:stCxn id="58" idx="2"/>
            <a:endCxn id="39" idx="0"/>
          </p:cNvCxnSpPr>
          <p:nvPr/>
        </p:nvCxnSpPr>
        <p:spPr>
          <a:xfrm>
            <a:off x="2611687" y="3434468"/>
            <a:ext cx="457200" cy="2006190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504238" y="4051215"/>
            <a:ext cx="369332" cy="23413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Events, Incidents, &amp; Heuristics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06056" y="411513"/>
            <a:ext cx="369332" cy="29260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Weaknesses, Vulnerabilities, &amp; State 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611687" y="5440658"/>
            <a:ext cx="914400" cy="1189038"/>
          </a:xfrm>
          <a:prstGeom prst="rect">
            <a:avLst/>
          </a:prstGeom>
          <a:solidFill>
            <a:srgbClr val="FF7C80"/>
          </a:soli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MAEC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Malware Attribution </a:t>
            </a: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Enumeration</a:t>
            </a:r>
            <a:br>
              <a:rPr lang="en-US" sz="800" dirty="0" smtClean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and  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Characterization </a:t>
            </a:r>
          </a:p>
        </p:txBody>
      </p:sp>
      <p:cxnSp>
        <p:nvCxnSpPr>
          <p:cNvPr id="40" name="Straight Connector 39"/>
          <p:cNvCxnSpPr>
            <a:stCxn id="73" idx="2"/>
            <a:endCxn id="39" idx="0"/>
          </p:cNvCxnSpPr>
          <p:nvPr/>
        </p:nvCxnSpPr>
        <p:spPr>
          <a:xfrm flipH="1">
            <a:off x="3068887" y="5078413"/>
            <a:ext cx="3617663" cy="362245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9" idx="0"/>
          </p:cNvCxnSpPr>
          <p:nvPr/>
        </p:nvCxnSpPr>
        <p:spPr>
          <a:xfrm>
            <a:off x="1438321" y="3456755"/>
            <a:ext cx="1630566" cy="1983903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8" idx="2"/>
            <a:endCxn id="39" idx="0"/>
          </p:cNvCxnSpPr>
          <p:nvPr/>
        </p:nvCxnSpPr>
        <p:spPr>
          <a:xfrm flipH="1">
            <a:off x="3068887" y="1387978"/>
            <a:ext cx="285578" cy="4052680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9" idx="2"/>
            <a:endCxn id="39" idx="0"/>
          </p:cNvCxnSpPr>
          <p:nvPr/>
        </p:nvCxnSpPr>
        <p:spPr>
          <a:xfrm flipH="1">
            <a:off x="3068887" y="3429000"/>
            <a:ext cx="3617663" cy="2011658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05879" y="3613150"/>
            <a:ext cx="777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lg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Title 3"/>
          <p:cNvSpPr txBox="1">
            <a:spLocks/>
          </p:cNvSpPr>
          <p:nvPr/>
        </p:nvSpPr>
        <p:spPr>
          <a:xfrm>
            <a:off x="152400" y="4829391"/>
            <a:ext cx="2301798" cy="187620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ea typeface="ＭＳ Ｐゴシック" pitchFamily="34" charset="-128"/>
              </a:rPr>
              <a:t>Information Exchange Schema - Malware</a:t>
            </a:r>
          </a:p>
        </p:txBody>
      </p:sp>
    </p:spTree>
    <p:extLst>
      <p:ext uri="{BB962C8B-B14F-4D97-AF65-F5344CB8AC3E}">
        <p14:creationId xmlns:p14="http://schemas.microsoft.com/office/powerpoint/2010/main" val="4098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1183002" y="198940"/>
            <a:ext cx="7439621" cy="6498150"/>
            <a:chOff x="1005879" y="198940"/>
            <a:chExt cx="7439621" cy="6498150"/>
          </a:xfrm>
          <a:solidFill>
            <a:schemeClr val="bg2"/>
          </a:solidFill>
        </p:grpSpPr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897265" y="198940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OVAL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Open Vulnerability and Assessment Language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6229350" y="2239962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CWE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Weakness Enumeration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556202" y="2232529"/>
              <a:ext cx="914400" cy="1189037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CVE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Vulnerabilities and Exposures</a:t>
              </a: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005879" y="2245431"/>
              <a:ext cx="914400" cy="1189037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CPE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Platform Enumeration</a:t>
              </a: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562552" y="248695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CVSS</a:t>
              </a:r>
            </a:p>
            <a:p>
              <a:pPr algn="ctr">
                <a:defRPr/>
              </a:pP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Vulnerability Scoring System</a:t>
              </a: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6229350" y="248695"/>
              <a:ext cx="914400" cy="118903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CWSS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Weakness Scoring System</a:t>
              </a: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154487" y="2245431"/>
              <a:ext cx="914400" cy="1189037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CCE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Common Configuration Enumeration</a:t>
              </a: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425652" y="198941"/>
              <a:ext cx="920750" cy="118903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XCCDF</a:t>
              </a:r>
            </a:p>
            <a:p>
              <a:pPr algn="ctr">
                <a:defRPr/>
              </a:pPr>
              <a:r>
                <a:rPr lang="en-US" sz="800" dirty="0" err="1">
                  <a:solidFill>
                    <a:srgbClr val="000000"/>
                  </a:solidFill>
                  <a:latin typeface="Verdana" charset="0"/>
                </a:rPr>
                <a:t>eXensible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 Configuration Checklist Description Format</a:t>
              </a: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451302" y="2232528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 smtClean="0">
                  <a:solidFill>
                    <a:srgbClr val="000000"/>
                  </a:solidFill>
                  <a:latin typeface="Verdana" charset="0"/>
                </a:rPr>
                <a:t>ARF</a:t>
              </a:r>
              <a:endParaRPr lang="en-US" sz="1000" b="1" dirty="0">
                <a:solidFill>
                  <a:srgbClr val="000000"/>
                </a:solidFill>
                <a:latin typeface="Verdana" charset="0"/>
              </a:endParaRPr>
            </a:p>
            <a:p>
              <a:pPr algn="ctr">
                <a:defRPr/>
              </a:pPr>
              <a:r>
                <a:rPr lang="en-US" sz="800" dirty="0" smtClean="0">
                  <a:solidFill>
                    <a:srgbClr val="000000"/>
                  </a:solidFill>
                  <a:latin typeface="Verdana" charset="0"/>
                </a:rPr>
                <a:t>Assessment 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Result Format</a:t>
              </a:r>
            </a:p>
          </p:txBody>
        </p:sp>
        <p:cxnSp>
          <p:nvCxnSpPr>
            <p:cNvPr id="61" name="Straight Connector 60"/>
            <p:cNvCxnSpPr>
              <a:stCxn id="59" idx="3"/>
              <a:endCxn id="48" idx="1"/>
            </p:cNvCxnSpPr>
            <p:nvPr/>
          </p:nvCxnSpPr>
          <p:spPr>
            <a:xfrm flipV="1">
              <a:off x="2346402" y="793459"/>
              <a:ext cx="550863" cy="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8" idx="2"/>
              <a:endCxn id="51" idx="0"/>
            </p:cNvCxnSpPr>
            <p:nvPr/>
          </p:nvCxnSpPr>
          <p:spPr>
            <a:xfrm>
              <a:off x="3354465" y="1387978"/>
              <a:ext cx="1658937" cy="844551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6" idx="2"/>
              <a:endCxn id="51" idx="0"/>
            </p:cNvCxnSpPr>
            <p:nvPr/>
          </p:nvCxnSpPr>
          <p:spPr>
            <a:xfrm flipH="1">
              <a:off x="5013402" y="1437733"/>
              <a:ext cx="0" cy="794796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8" idx="2"/>
              <a:endCxn id="53" idx="0"/>
            </p:cNvCxnSpPr>
            <p:nvPr/>
          </p:nvCxnSpPr>
          <p:spPr>
            <a:xfrm flipH="1">
              <a:off x="1463079" y="1387978"/>
              <a:ext cx="1891386" cy="857453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9" idx="2"/>
              <a:endCxn id="58" idx="0"/>
            </p:cNvCxnSpPr>
            <p:nvPr/>
          </p:nvCxnSpPr>
          <p:spPr>
            <a:xfrm>
              <a:off x="1886027" y="1387979"/>
              <a:ext cx="725660" cy="8574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9" idx="2"/>
              <a:endCxn id="53" idx="0"/>
            </p:cNvCxnSpPr>
            <p:nvPr/>
          </p:nvCxnSpPr>
          <p:spPr>
            <a:xfrm flipH="1">
              <a:off x="1463079" y="1387979"/>
              <a:ext cx="422948" cy="857452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7" idx="2"/>
              <a:endCxn id="49" idx="0"/>
            </p:cNvCxnSpPr>
            <p:nvPr/>
          </p:nvCxnSpPr>
          <p:spPr>
            <a:xfrm>
              <a:off x="6686550" y="1437733"/>
              <a:ext cx="0" cy="80222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7531100" y="3889375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CEE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 Common Event Expression</a:t>
              </a: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559677" y="3889375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IODEF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/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fr-FR" sz="800" dirty="0" smtClean="0">
                  <a:solidFill>
                    <a:srgbClr val="000000"/>
                  </a:solidFill>
                  <a:latin typeface="Verdana" charset="0"/>
                </a:rPr>
                <a:t>Incident </a:t>
              </a:r>
              <a:r>
                <a:rPr lang="fr-FR" sz="800" dirty="0">
                  <a:solidFill>
                    <a:srgbClr val="000000"/>
                  </a:solidFill>
                  <a:latin typeface="Verdana" charset="0"/>
                </a:rPr>
                <a:t>Object Description Exchange Format </a:t>
              </a:r>
              <a:endParaRPr lang="en-US" sz="800" dirty="0">
                <a:solidFill>
                  <a:srgbClr val="000000"/>
                </a:solidFill>
                <a:latin typeface="Verdana" charset="0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6229350" y="3889375"/>
              <a:ext cx="914400" cy="1189038"/>
            </a:xfrm>
            <a:prstGeom prst="rect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1000" b="1" dirty="0">
                  <a:solidFill>
                    <a:srgbClr val="000000"/>
                  </a:solidFill>
                  <a:latin typeface="Verdana" charset="0"/>
                </a:rPr>
                <a:t>CAPEC</a:t>
              </a: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 </a:t>
              </a:r>
              <a:br>
                <a:rPr lang="en-US" sz="800" dirty="0">
                  <a:solidFill>
                    <a:srgbClr val="000000"/>
                  </a:solidFill>
                  <a:latin typeface="Verdana" charset="0"/>
                </a:rPr>
              </a:br>
              <a:r>
                <a:rPr lang="en-US" sz="800" dirty="0">
                  <a:solidFill>
                    <a:srgbClr val="000000"/>
                  </a:solidFill>
                  <a:latin typeface="Verdana" charset="0"/>
                </a:rPr>
                <a:t> Common Attack Pattern Enumeration and Classification</a:t>
              </a: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476952" y="5508052"/>
              <a:ext cx="914400" cy="1189038"/>
            </a:xfrm>
            <a:prstGeom prst="rect">
              <a:avLst/>
            </a:prstGeom>
            <a:grp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wrap="square" lIns="45720" rIns="45720"/>
            <a:lstStyle/>
            <a:p>
              <a:pPr algn="ctr">
                <a:defRPr/>
              </a:pPr>
              <a:endParaRPr lang="en-US" sz="1000" b="1" dirty="0" smtClean="0">
                <a:solidFill>
                  <a:srgbClr val="000000"/>
                </a:solidFill>
                <a:latin typeface="Verdana" charset="0"/>
              </a:endParaRPr>
            </a:p>
            <a:p>
              <a:pPr algn="ctr">
                <a:defRPr/>
              </a:pPr>
              <a:r>
                <a:rPr lang="en-US" sz="1000" b="1" dirty="0" smtClean="0">
                  <a:solidFill>
                    <a:srgbClr val="000000"/>
                  </a:solidFill>
                  <a:latin typeface="Verdana" charset="0"/>
                </a:rPr>
                <a:t>Application Specific Extensions</a:t>
              </a:r>
              <a:endParaRPr lang="en-US" sz="800" dirty="0">
                <a:solidFill>
                  <a:srgbClr val="000000"/>
                </a:solidFill>
                <a:latin typeface="Verdana" charset="0"/>
              </a:endParaRPr>
            </a:p>
          </p:txBody>
        </p:sp>
        <p:cxnSp>
          <p:nvCxnSpPr>
            <p:cNvPr id="77" name="Straight Connector 76"/>
            <p:cNvCxnSpPr>
              <a:stCxn id="49" idx="2"/>
              <a:endCxn id="73" idx="0"/>
            </p:cNvCxnSpPr>
            <p:nvPr/>
          </p:nvCxnSpPr>
          <p:spPr>
            <a:xfrm rot="5400000">
              <a:off x="6456363" y="3659187"/>
              <a:ext cx="460375" cy="0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headEnd type="triangle" w="lg" len="lg"/>
              <a:tailEnd type="triangle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2" idx="0"/>
              <a:endCxn id="51" idx="2"/>
            </p:cNvCxnSpPr>
            <p:nvPr/>
          </p:nvCxnSpPr>
          <p:spPr>
            <a:xfrm flipH="1" flipV="1">
              <a:off x="5013402" y="3421566"/>
              <a:ext cx="3475" cy="467809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6" idx="0"/>
              <a:endCxn id="72" idx="2"/>
            </p:cNvCxnSpPr>
            <p:nvPr/>
          </p:nvCxnSpPr>
          <p:spPr>
            <a:xfrm flipH="1" flipV="1">
              <a:off x="5016877" y="5078413"/>
              <a:ext cx="917275" cy="429639"/>
            </a:xfrm>
            <a:prstGeom prst="line">
              <a:avLst/>
            </a:prstGeom>
            <a:grpFill/>
            <a:ln w="19050">
              <a:solidFill>
                <a:schemeClr val="bg1">
                  <a:lumMod val="75000"/>
                </a:schemeClr>
              </a:solidFill>
              <a:prstDash val="sysDot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2" idx="3"/>
              <a:endCxn id="73" idx="1"/>
            </p:cNvCxnSpPr>
            <p:nvPr/>
          </p:nvCxnSpPr>
          <p:spPr>
            <a:xfrm>
              <a:off x="5474077" y="4483894"/>
              <a:ext cx="755273" cy="0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prstDash val="sysDash"/>
              <a:headEnd type="triangle" w="lg" len="lg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60" idx="0"/>
              <a:endCxn id="59" idx="2"/>
            </p:cNvCxnSpPr>
            <p:nvPr/>
          </p:nvCxnSpPr>
          <p:spPr>
            <a:xfrm rot="16200000" flipV="1">
              <a:off x="2474991" y="799016"/>
              <a:ext cx="844549" cy="2022475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60" idx="0"/>
              <a:endCxn id="48" idx="2"/>
            </p:cNvCxnSpPr>
            <p:nvPr/>
          </p:nvCxnSpPr>
          <p:spPr>
            <a:xfrm flipH="1" flipV="1">
              <a:off x="3354465" y="1387978"/>
              <a:ext cx="554037" cy="844550"/>
            </a:xfrm>
            <a:prstGeom prst="line">
              <a:avLst/>
            </a:prstGeom>
            <a:grpFill/>
            <a:ln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cxnSpLocks noChangeShapeType="1"/>
            </p:cNvCxnSpPr>
            <p:nvPr/>
          </p:nvCxnSpPr>
          <p:spPr bwMode="auto">
            <a:xfrm rot="5400000">
              <a:off x="4782248" y="1838272"/>
              <a:ext cx="795528" cy="3175"/>
            </a:xfrm>
            <a:prstGeom prst="lin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prstDash val="sysDot"/>
              <a:round/>
              <a:headEnd type="triangl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84" name="Straight Connector 83"/>
            <p:cNvCxnSpPr>
              <a:cxnSpLocks noChangeShapeType="1"/>
              <a:stCxn id="49" idx="1"/>
              <a:endCxn id="51" idx="3"/>
            </p:cNvCxnSpPr>
            <p:nvPr/>
          </p:nvCxnSpPr>
          <p:spPr bwMode="auto">
            <a:xfrm rot="10800000">
              <a:off x="5470602" y="2827049"/>
              <a:ext cx="758748" cy="7433"/>
            </a:xfrm>
            <a:prstGeom prst="lin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prstDash val="sysDot"/>
              <a:round/>
              <a:headEnd type="triangl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85" name="Straight Connector 84"/>
            <p:cNvCxnSpPr>
              <a:cxnSpLocks noChangeShapeType="1"/>
              <a:stCxn id="73" idx="3"/>
              <a:endCxn id="70" idx="1"/>
            </p:cNvCxnSpPr>
            <p:nvPr/>
          </p:nvCxnSpPr>
          <p:spPr bwMode="auto">
            <a:xfrm>
              <a:off x="7143750" y="4483894"/>
              <a:ext cx="387350" cy="0"/>
            </a:xfrm>
            <a:prstGeom prst="lin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prstDash val="sysDash"/>
              <a:round/>
              <a:headEnd type="none" w="lg" len="lg"/>
              <a:tailEnd type="triangl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  <p:cxnSp>
          <p:nvCxnSpPr>
            <p:cNvPr id="86" name="Straight Connector 85"/>
            <p:cNvCxnSpPr>
              <a:stCxn id="76" idx="0"/>
              <a:endCxn id="73" idx="2"/>
            </p:cNvCxnSpPr>
            <p:nvPr/>
          </p:nvCxnSpPr>
          <p:spPr>
            <a:xfrm flipV="1">
              <a:off x="5934152" y="5078413"/>
              <a:ext cx="752398" cy="429639"/>
            </a:xfrm>
            <a:prstGeom prst="line">
              <a:avLst/>
            </a:prstGeom>
            <a:grpFill/>
            <a:ln w="19050">
              <a:solidFill>
                <a:schemeClr val="bg1">
                  <a:lumMod val="75000"/>
                </a:schemeClr>
              </a:solidFill>
              <a:prstDash val="sysDot"/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cxnSpLocks noChangeShapeType="1"/>
            </p:cNvCxnSpPr>
            <p:nvPr/>
          </p:nvCxnSpPr>
          <p:spPr bwMode="auto">
            <a:xfrm rot="5400000">
              <a:off x="6440462" y="1833544"/>
              <a:ext cx="838200" cy="3175"/>
            </a:xfrm>
            <a:prstGeom prst="line">
              <a:avLst/>
            </a:prstGeom>
            <a:grpFill/>
            <a:ln w="25400">
              <a:solidFill>
                <a:schemeClr val="bg1">
                  <a:lumMod val="75000"/>
                </a:schemeClr>
              </a:solidFill>
              <a:prstDash val="sysDot"/>
              <a:round/>
              <a:headEnd type="triangle" w="lg" len="lg"/>
              <a:tailEnd type="none" w="lg" len="lg"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</p:cxnSp>
      </p:grpSp>
      <p:sp>
        <p:nvSpPr>
          <p:cNvPr id="37" name="TextBox 36"/>
          <p:cNvSpPr txBox="1"/>
          <p:nvPr/>
        </p:nvSpPr>
        <p:spPr>
          <a:xfrm>
            <a:off x="8681361" y="4051215"/>
            <a:ext cx="369332" cy="23413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Events, Incidents, &amp; Heuristics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683179" y="247932"/>
            <a:ext cx="369332" cy="29463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Weaknesses, Vulnerabilities, &amp; State 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82928" y="960147"/>
            <a:ext cx="914400" cy="1189038"/>
          </a:xfrm>
          <a:prstGeom prst="rect">
            <a:avLst/>
          </a:prstGeom>
          <a:solidFill>
            <a:srgbClr val="FF7C80"/>
          </a:soli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SCAP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800" dirty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Security</a:t>
            </a:r>
            <a:br>
              <a:rPr lang="en-US" sz="800" dirty="0" smtClean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Automation</a:t>
            </a:r>
            <a:br>
              <a:rPr lang="en-US" sz="800" dirty="0" smtClean="0">
                <a:solidFill>
                  <a:srgbClr val="000000"/>
                </a:solidFill>
                <a:latin typeface="Verdana" charset="0"/>
              </a:rPr>
            </a:br>
            <a:r>
              <a:rPr lang="en-US" sz="800" dirty="0" smtClean="0">
                <a:solidFill>
                  <a:srgbClr val="000000"/>
                </a:solidFill>
                <a:latin typeface="Verdana" charset="0"/>
              </a:rPr>
              <a:t>Tools</a:t>
            </a:r>
            <a:endParaRPr lang="en-US" sz="800" dirty="0">
              <a:solidFill>
                <a:srgbClr val="000000"/>
              </a:solidFill>
              <a:latin typeface="Verdana" charset="0"/>
            </a:endParaRPr>
          </a:p>
        </p:txBody>
      </p:sp>
      <p:cxnSp>
        <p:nvCxnSpPr>
          <p:cNvPr id="46" name="Straight Connector 45"/>
          <p:cNvCxnSpPr>
            <a:endCxn id="59" idx="2"/>
          </p:cNvCxnSpPr>
          <p:nvPr/>
        </p:nvCxnSpPr>
        <p:spPr>
          <a:xfrm flipV="1">
            <a:off x="1097328" y="1387979"/>
            <a:ext cx="965822" cy="168319"/>
          </a:xfrm>
          <a:prstGeom prst="line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05879" y="3613150"/>
            <a:ext cx="777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lg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9" idx="3"/>
            <a:endCxn id="53" idx="0"/>
          </p:cNvCxnSpPr>
          <p:nvPr/>
        </p:nvCxnSpPr>
        <p:spPr>
          <a:xfrm>
            <a:off x="1097328" y="1554666"/>
            <a:ext cx="542874" cy="690765"/>
          </a:xfrm>
          <a:prstGeom prst="line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9" idx="3"/>
            <a:endCxn id="58" idx="0"/>
          </p:cNvCxnSpPr>
          <p:nvPr/>
        </p:nvCxnSpPr>
        <p:spPr>
          <a:xfrm>
            <a:off x="1097328" y="1554666"/>
            <a:ext cx="1691482" cy="690765"/>
          </a:xfrm>
          <a:prstGeom prst="line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9" idx="3"/>
            <a:endCxn id="48" idx="2"/>
          </p:cNvCxnSpPr>
          <p:nvPr/>
        </p:nvCxnSpPr>
        <p:spPr>
          <a:xfrm flipV="1">
            <a:off x="1097328" y="1387978"/>
            <a:ext cx="2434260" cy="166688"/>
          </a:xfrm>
          <a:prstGeom prst="line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9" idx="3"/>
          </p:cNvCxnSpPr>
          <p:nvPr/>
        </p:nvCxnSpPr>
        <p:spPr>
          <a:xfrm flipV="1">
            <a:off x="1097328" y="1447800"/>
            <a:ext cx="3627072" cy="106866"/>
          </a:xfrm>
          <a:prstGeom prst="line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51" idx="0"/>
          </p:cNvCxnSpPr>
          <p:nvPr/>
        </p:nvCxnSpPr>
        <p:spPr>
          <a:xfrm>
            <a:off x="1086490" y="1577127"/>
            <a:ext cx="4104035" cy="655402"/>
          </a:xfrm>
          <a:prstGeom prst="line">
            <a:avLst/>
          </a:prstGeom>
          <a:ln>
            <a:headEnd type="none" w="lg" len="lg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" name="Title 3"/>
          <p:cNvSpPr txBox="1">
            <a:spLocks/>
          </p:cNvSpPr>
          <p:nvPr/>
        </p:nvSpPr>
        <p:spPr>
          <a:xfrm>
            <a:off x="269884" y="4740983"/>
            <a:ext cx="3844916" cy="150741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ea typeface="ＭＳ Ｐゴシック" pitchFamily="34" charset="-128"/>
              </a:rPr>
              <a:t>Information Exchange Schema – </a:t>
            </a:r>
            <a:br>
              <a:rPr lang="en-US" sz="2800" dirty="0" smtClean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SCAP Application</a:t>
            </a:r>
          </a:p>
        </p:txBody>
      </p:sp>
    </p:spTree>
    <p:extLst>
      <p:ext uri="{BB962C8B-B14F-4D97-AF65-F5344CB8AC3E}">
        <p14:creationId xmlns:p14="http://schemas.microsoft.com/office/powerpoint/2010/main" val="33926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593366" y="4267200"/>
            <a:ext cx="4245834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Exchange Cluster</a:t>
            </a: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 Exchange Trust capabilities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21620" y="4267200"/>
            <a:ext cx="409798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Identity Assurance Cluster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852605" y="5024725"/>
            <a:ext cx="1005840" cy="1189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Authentication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Assurance</a:t>
            </a:r>
          </a:p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Methods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049580" y="5024725"/>
            <a:ext cx="1005840" cy="1189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Authentication 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Assurance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Levels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981201" y="1493010"/>
            <a:ext cx="5224330" cy="246938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Discovery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en-US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parties, standards, schema, enumerations, instances and other objects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667000" y="2526890"/>
            <a:ext cx="1005840" cy="1189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Common</a:t>
            </a:r>
            <a:br>
              <a:rPr lang="en-US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Namespace</a:t>
            </a:r>
            <a:endParaRPr lang="en-US" sz="1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115369" y="2526890"/>
            <a:ext cx="1005840" cy="1189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Discovery</a:t>
            </a:r>
            <a:br>
              <a:rPr lang="en-US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enabling</a:t>
            </a:r>
            <a:br>
              <a:rPr lang="en-US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mechanisms</a:t>
            </a:r>
            <a:endParaRPr lang="en-US" sz="1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567516" y="2514600"/>
            <a:ext cx="1005840" cy="1189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pPr algn="ctr">
              <a:defRPr/>
            </a:pPr>
            <a:r>
              <a:rPr lang="en-GB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Request</a:t>
            </a:r>
            <a:br>
              <a:rPr lang="en-GB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</a:t>
            </a:r>
            <a:br>
              <a:rPr lang="en-GB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distribution</a:t>
            </a:r>
            <a:br>
              <a:rPr lang="en-GB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1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mechanisms</a:t>
            </a:r>
            <a:endParaRPr lang="en-US" sz="10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34973" y="4983162"/>
            <a:ext cx="1005840" cy="1189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Interaction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Security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451184" y="4983162"/>
            <a:ext cx="1005840" cy="1189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Transport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Security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26420" y="5024725"/>
            <a:ext cx="1005840" cy="1189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Trusted</a:t>
            </a:r>
            <a:b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Platforms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81184" y="4983162"/>
            <a:ext cx="1005840" cy="11890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Trusted Network Connect</a:t>
            </a:r>
            <a:endParaRPr lang="en-US" sz="900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65458" y="2576671"/>
            <a:ext cx="1371600" cy="731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Events, Incidents, &amp; </a:t>
            </a: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Heuristics Information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60327" y="2579917"/>
            <a:ext cx="1371600" cy="731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Weaknesses</a:t>
            </a:r>
            <a:r>
              <a:rPr lang="en-US" sz="1000" b="1" dirty="0">
                <a:solidFill>
                  <a:srgbClr val="000000"/>
                </a:solidFill>
                <a:latin typeface="Verdana" charset="0"/>
              </a:rPr>
              <a:t>, </a:t>
            </a: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Vulnerabilities &amp; State Information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3918837" y="2945677"/>
            <a:ext cx="640080" cy="1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65458" y="3668482"/>
            <a:ext cx="1371600" cy="731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Incident Detection Schema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98866" y="5057490"/>
            <a:ext cx="1371600" cy="731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Software, systems, services, networks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60327" y="3672839"/>
            <a:ext cx="1371600" cy="731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Security Automation Schema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895600" y="4404359"/>
            <a:ext cx="0" cy="11887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17877" y="4415225"/>
            <a:ext cx="0" cy="64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389115" y="4617707"/>
            <a:ext cx="640080" cy="274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Tools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46127" y="3302722"/>
            <a:ext cx="0" cy="3657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251258" y="3307079"/>
            <a:ext cx="0" cy="3657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930517" y="2945678"/>
            <a:ext cx="640080" cy="1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583658" y="2571202"/>
            <a:ext cx="1371600" cy="731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Evidence Information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781677" y="1600195"/>
            <a:ext cx="914400" cy="3657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Exchange Policies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781677" y="2057415"/>
            <a:ext cx="914400" cy="3657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Exchange Requests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812955" y="1600195"/>
            <a:ext cx="914400" cy="3657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Exchange Policies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812955" y="2057415"/>
            <a:ext cx="914400" cy="3657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Exchange Requests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79218" y="2498477"/>
            <a:ext cx="31931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10496" y="2498477"/>
            <a:ext cx="31931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CYBEX Implementation</a:t>
            </a:r>
            <a:endParaRPr lang="en-US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672919" y="5593080"/>
            <a:ext cx="1371600" cy="731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Trusted Platform</a:t>
            </a:r>
            <a:br>
              <a:rPr lang="en-US" sz="1000" b="1" dirty="0" smtClean="0">
                <a:solidFill>
                  <a:srgbClr val="000000"/>
                </a:solidFill>
                <a:latin typeface="Verdana" charset="0"/>
              </a:rPr>
            </a:b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Modules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679251" y="4678680"/>
            <a:ext cx="1371600" cy="7315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Trusted Network Connect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057045" y="5663852"/>
            <a:ext cx="457200" cy="1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041666" y="5181600"/>
            <a:ext cx="457200" cy="1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736866" y="4419600"/>
            <a:ext cx="6334" cy="2438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703333" y="4432334"/>
            <a:ext cx="0" cy="625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383293" y="4617704"/>
            <a:ext cx="640080" cy="274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latin typeface="Verdana" charset="0"/>
              </a:rPr>
              <a:t>Tools</a:t>
            </a:r>
            <a:endParaRPr lang="en-US" sz="1000" b="1" dirty="0">
              <a:solidFill>
                <a:srgbClr val="0000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where do we go from here:</a:t>
            </a:r>
            <a:br>
              <a:rPr lang="en-US" dirty="0" smtClean="0"/>
            </a:br>
            <a:r>
              <a:rPr lang="en-US" dirty="0" smtClean="0"/>
              <a:t>the challenges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entire ITU-T </a:t>
            </a:r>
            <a:r>
              <a:rPr lang="en-US" dirty="0" err="1" smtClean="0"/>
              <a:t>Recom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mendation</a:t>
            </a:r>
            <a:r>
              <a:rPr lang="en-US" dirty="0" smtClean="0"/>
              <a:t> X-series has </a:t>
            </a:r>
            <a:br>
              <a:rPr lang="en-US" dirty="0" smtClean="0"/>
            </a:br>
            <a:r>
              <a:rPr lang="en-US" dirty="0" smtClean="0"/>
              <a:t>been allocated</a:t>
            </a:r>
          </a:p>
          <a:p>
            <a:r>
              <a:rPr lang="en-US" dirty="0" smtClean="0"/>
              <a:t>Recs. </a:t>
            </a:r>
            <a:r>
              <a:rPr lang="en-US" dirty="0" err="1" smtClean="0"/>
              <a:t>X.cybex</a:t>
            </a:r>
            <a:r>
              <a:rPr lang="en-US" dirty="0" smtClean="0"/>
              <a:t>, </a:t>
            </a:r>
            <a:r>
              <a:rPr lang="en-US" dirty="0" err="1" smtClean="0"/>
              <a:t>X.cve</a:t>
            </a:r>
            <a:r>
              <a:rPr lang="en-US" dirty="0" smtClean="0"/>
              <a:t>, </a:t>
            </a:r>
            <a:r>
              <a:rPr lang="en-US" dirty="0" err="1" smtClean="0"/>
              <a:t>X.cvss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should be approved in December</a:t>
            </a:r>
          </a:p>
          <a:p>
            <a:r>
              <a:rPr lang="en-US" dirty="0" smtClean="0"/>
              <a:t>Future of IODEF remains a question mark</a:t>
            </a:r>
          </a:p>
          <a:p>
            <a:r>
              <a:rPr lang="en-US" dirty="0" smtClean="0"/>
              <a:t>Many additional CYBEX pieces are in various stages of preparation for adoption during 2011-2013 and subsequent maintenance</a:t>
            </a:r>
          </a:p>
          <a:p>
            <a:r>
              <a:rPr lang="en-US" dirty="0" smtClean="0"/>
              <a:t>A global structured website of </a:t>
            </a:r>
            <a:r>
              <a:rPr lang="en-US" dirty="0" err="1" smtClean="0"/>
              <a:t>cybersecurity</a:t>
            </a:r>
            <a:r>
              <a:rPr lang="en-US" dirty="0" smtClean="0"/>
              <a:t> organizations has been created on ITU-T website</a:t>
            </a:r>
          </a:p>
          <a:p>
            <a:r>
              <a:rPr lang="en-US" dirty="0" smtClean="0"/>
              <a:t>Substantial challenges remain… </a:t>
            </a:r>
            <a:endParaRPr lang="en-US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636987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4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Challenge:</a:t>
            </a:r>
            <a:br>
              <a:rPr lang="en-US" sz="3600" dirty="0" smtClean="0"/>
            </a:br>
            <a:r>
              <a:rPr lang="en-US" sz="3200" dirty="0" smtClean="0"/>
              <a:t>Extent </a:t>
            </a:r>
            <a:r>
              <a:rPr lang="en-US" sz="3200" dirty="0"/>
              <a:t>and evolution of </a:t>
            </a:r>
            <a:r>
              <a:rPr lang="en-US" sz="3200" dirty="0" smtClean="0"/>
              <a:t>CYBEX Recommendation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Is the framework currently complete?</a:t>
            </a:r>
          </a:p>
          <a:p>
            <a:r>
              <a:rPr lang="en-US" dirty="0" smtClean="0"/>
              <a:t>What standards should be included in the framework? What are the criteria for inclusion?</a:t>
            </a:r>
          </a:p>
          <a:p>
            <a:r>
              <a:rPr lang="en-US" dirty="0" smtClean="0"/>
              <a:t>Which standards get published as ITU-T Recommendations and which do not?</a:t>
            </a:r>
          </a:p>
          <a:p>
            <a:r>
              <a:rPr lang="en-US" dirty="0" smtClean="0"/>
              <a:t>How do ITU-T published versions maintain “sync” with authoritative community versions?</a:t>
            </a:r>
          </a:p>
          <a:p>
            <a:r>
              <a:rPr lang="en-US" dirty="0" smtClean="0"/>
              <a:t>How do regional and national variants/schemas become included?</a:t>
            </a:r>
          </a:p>
          <a:p>
            <a:r>
              <a:rPr lang="en-US" dirty="0" smtClean="0"/>
              <a:t>How should Security Content Automation Protocol (SCAP) schema be treated?</a:t>
            </a:r>
          </a:p>
          <a:p>
            <a:pPr lvl="1"/>
            <a:r>
              <a:rPr lang="en-US" dirty="0" smtClean="0"/>
              <a:t>Presently included in an appendix as examples</a:t>
            </a:r>
          </a:p>
          <a:p>
            <a:r>
              <a:rPr lang="en-US" dirty="0" smtClean="0"/>
              <a:t>How does CYBEX deal with “soft” standards, e.g., other ITU-T, </a:t>
            </a:r>
            <a:br>
              <a:rPr lang="en-US" dirty="0" smtClean="0"/>
            </a:br>
            <a:r>
              <a:rPr lang="en-US" dirty="0" smtClean="0"/>
              <a:t>ITU-D, ISO SC27 </a:t>
            </a:r>
          </a:p>
          <a:p>
            <a:pPr lvl="1"/>
            <a:r>
              <a:rPr lang="en-US" dirty="0" smtClean="0"/>
              <a:t>Presently referenced in an appendix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the CYBEX initiative is important</a:t>
            </a:r>
          </a:p>
          <a:p>
            <a:r>
              <a:rPr lang="en-US" dirty="0" smtClean="0"/>
              <a:t>Major developments shaping the work</a:t>
            </a:r>
          </a:p>
          <a:p>
            <a:r>
              <a:rPr lang="en-US" dirty="0" smtClean="0"/>
              <a:t>Specific capabilities</a:t>
            </a:r>
          </a:p>
          <a:p>
            <a:pPr lvl="1"/>
            <a:r>
              <a:rPr lang="en-US" dirty="0" smtClean="0"/>
              <a:t>Systems Assurance and Incident Response</a:t>
            </a:r>
          </a:p>
          <a:p>
            <a:pPr lvl="1"/>
            <a:r>
              <a:rPr lang="en-US" dirty="0" err="1" smtClean="0"/>
              <a:t>Cybersecurity</a:t>
            </a:r>
            <a:r>
              <a:rPr lang="en-US" dirty="0" smtClean="0"/>
              <a:t> Information Exchange Framework</a:t>
            </a:r>
          </a:p>
          <a:p>
            <a:pPr lvl="1"/>
            <a:r>
              <a:rPr lang="en-US" dirty="0" smtClean="0"/>
              <a:t>Identity Management</a:t>
            </a:r>
          </a:p>
          <a:p>
            <a:r>
              <a:rPr lang="en-US" dirty="0" smtClean="0"/>
              <a:t>Major implementation challenges</a:t>
            </a:r>
          </a:p>
          <a:p>
            <a:pPr lvl="1"/>
            <a:r>
              <a:rPr lang="en-US" dirty="0" smtClean="0"/>
              <a:t>Extent and evolution of the standards</a:t>
            </a:r>
          </a:p>
          <a:p>
            <a:pPr lvl="1"/>
            <a:r>
              <a:rPr lang="en-US" dirty="0" smtClean="0"/>
              <a:t>Discovery and trust capabilities</a:t>
            </a:r>
          </a:p>
          <a:p>
            <a:pPr lvl="1"/>
            <a:r>
              <a:rPr lang="en-US" dirty="0" smtClean="0"/>
              <a:t>Achieving implementations and widespread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Challenge:</a:t>
            </a:r>
            <a:br>
              <a:rPr lang="en-US" sz="4000" dirty="0" smtClean="0"/>
            </a:br>
            <a:r>
              <a:rPr lang="en-US" sz="3600" dirty="0" smtClean="0"/>
              <a:t>Discovery </a:t>
            </a:r>
            <a:r>
              <a:rPr lang="en-US" sz="3600" dirty="0"/>
              <a:t>and trust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Cybersecurity</a:t>
            </a:r>
            <a:r>
              <a:rPr lang="en-US" dirty="0" smtClean="0"/>
              <a:t> object discovery, trust, and related exchange policy mechanisms are compartmentalized, incoherent, and frequently primitive</a:t>
            </a:r>
          </a:p>
          <a:p>
            <a:r>
              <a:rPr lang="en-US" dirty="0" smtClean="0"/>
              <a:t> Identity Management for </a:t>
            </a:r>
            <a:r>
              <a:rPr lang="en-US" dirty="0" err="1" smtClean="0"/>
              <a:t>cybersecurity</a:t>
            </a:r>
            <a:r>
              <a:rPr lang="en-US" dirty="0" smtClean="0"/>
              <a:t> has complex assurance relationships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657599"/>
            <a:ext cx="5383212" cy="251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4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Ongoing </a:t>
            </a:r>
            <a:r>
              <a:rPr lang="en-US" sz="3600" dirty="0" smtClean="0"/>
              <a:t>relevant </a:t>
            </a:r>
            <a:r>
              <a:rPr lang="en-US" sz="3600" dirty="0" err="1" smtClean="0"/>
              <a:t>cybersecurity</a:t>
            </a:r>
            <a:r>
              <a:rPr lang="en-US" sz="3600" dirty="0" smtClean="0"/>
              <a:t> </a:t>
            </a:r>
            <a:r>
              <a:rPr lang="en-US" sz="3600" dirty="0" err="1"/>
              <a:t>IdM</a:t>
            </a:r>
            <a:r>
              <a:rPr lang="en-US" sz="3600" dirty="0"/>
              <a:t> </a:t>
            </a:r>
            <a:r>
              <a:rPr lang="en-US" sz="3600" dirty="0" smtClean="0"/>
              <a:t>developments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eDiscovery</a:t>
            </a:r>
            <a:endParaRPr lang="en-US" dirty="0" smtClean="0"/>
          </a:p>
          <a:p>
            <a:pPr lvl="1"/>
            <a:r>
              <a:rPr lang="en-US" dirty="0" smtClean="0"/>
              <a:t>Trusted discovery of identifier meta information is essential in distributed systems</a:t>
            </a:r>
          </a:p>
          <a:p>
            <a:pPr lvl="1"/>
            <a:r>
              <a:rPr lang="en-US" dirty="0" smtClean="0"/>
              <a:t>Bob Kahn has been leading effort in ITU-T to develop a </a:t>
            </a:r>
            <a:r>
              <a:rPr lang="en-US" dirty="0" err="1" smtClean="0"/>
              <a:t>X.discovery</a:t>
            </a:r>
            <a:r>
              <a:rPr lang="en-US" dirty="0" smtClean="0"/>
              <a:t> specification</a:t>
            </a:r>
            <a:endParaRPr lang="en-US" dirty="0"/>
          </a:p>
          <a:p>
            <a:r>
              <a:rPr lang="en-US" dirty="0" smtClean="0"/>
              <a:t>Resolvers</a:t>
            </a:r>
          </a:p>
          <a:p>
            <a:pPr lvl="1"/>
            <a:r>
              <a:rPr lang="en-US" dirty="0" smtClean="0"/>
              <a:t>New joint ISO ITU-T specification </a:t>
            </a:r>
            <a:r>
              <a:rPr lang="pt-BR" dirty="0"/>
              <a:t>ITU-T X.673 | ISO/IEC 29168-2 </a:t>
            </a:r>
            <a:r>
              <a:rPr lang="pt-BR" dirty="0" smtClean="0"/>
              <a:t>provides for DNS based ability to resolve OIDs to information addresses</a:t>
            </a:r>
          </a:p>
          <a:p>
            <a:pPr lvl="1"/>
            <a:r>
              <a:rPr lang="pt-BR" dirty="0" smtClean="0"/>
              <a:t>Handles system proceeding in ITU-T</a:t>
            </a:r>
          </a:p>
          <a:p>
            <a:r>
              <a:rPr lang="en-US" dirty="0" smtClean="0"/>
              <a:t>Trust interoperability</a:t>
            </a:r>
          </a:p>
          <a:p>
            <a:pPr lvl="1"/>
            <a:r>
              <a:rPr lang="en-US" dirty="0" smtClean="0"/>
              <a:t>Joint ITU-T and ISO </a:t>
            </a:r>
            <a:r>
              <a:rPr lang="en-US" dirty="0" err="1" smtClean="0"/>
              <a:t>X.eaa</a:t>
            </a:r>
            <a:r>
              <a:rPr lang="en-US" dirty="0" smtClean="0"/>
              <a:t> specification currently being discussed</a:t>
            </a:r>
          </a:p>
          <a:p>
            <a:pPr lvl="1"/>
            <a:r>
              <a:rPr lang="en-US" dirty="0" smtClean="0"/>
              <a:t>ENISA trust interoperability protocol may be underway in OASIS</a:t>
            </a:r>
          </a:p>
          <a:p>
            <a:r>
              <a:rPr lang="en-US" dirty="0" smtClean="0"/>
              <a:t>Cloud/</a:t>
            </a:r>
            <a:r>
              <a:rPr lang="en-US" dirty="0" err="1" smtClean="0"/>
              <a:t>Smartgrid</a:t>
            </a:r>
            <a:r>
              <a:rPr lang="en-US" dirty="0" smtClean="0"/>
              <a:t> Identity</a:t>
            </a:r>
          </a:p>
          <a:p>
            <a:pPr lvl="1"/>
            <a:r>
              <a:rPr lang="en-US" dirty="0" smtClean="0"/>
              <a:t>Multiple global initiatives underway to develop specifications for cloud and </a:t>
            </a:r>
            <a:r>
              <a:rPr lang="en-US" dirty="0" err="1" smtClean="0"/>
              <a:t>Smartgrid</a:t>
            </a:r>
            <a:r>
              <a:rPr lang="en-US" dirty="0" smtClean="0"/>
              <a:t> Identity (ITU-T, OASIS, 3GPP, CEN, ISO, NIST,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Platform trust</a:t>
            </a:r>
            <a:endParaRPr lang="en-US" dirty="0"/>
          </a:p>
          <a:p>
            <a:pPr lvl="1"/>
            <a:r>
              <a:rPr lang="en-US" dirty="0" smtClean="0"/>
              <a:t>Trusted </a:t>
            </a:r>
            <a:r>
              <a:rPr lang="en-US" dirty="0"/>
              <a:t>Platform Module and Trusted Network </a:t>
            </a:r>
            <a:r>
              <a:rPr lang="en-US" dirty="0" smtClean="0"/>
              <a:t>Connect now </a:t>
            </a:r>
            <a:r>
              <a:rPr lang="en-US" dirty="0"/>
              <a:t>included in CYBEX </a:t>
            </a:r>
            <a:r>
              <a:rPr lang="en-US" dirty="0" smtClean="0"/>
              <a:t>standard</a:t>
            </a:r>
          </a:p>
          <a:p>
            <a:pPr lvl="2"/>
            <a:r>
              <a:rPr lang="en-US" dirty="0" smtClean="0"/>
              <a:t>Should Virtual TPMs be included?</a:t>
            </a:r>
            <a:endParaRPr lang="en-US" dirty="0"/>
          </a:p>
          <a:p>
            <a:pPr lvl="1"/>
            <a:r>
              <a:rPr lang="en-US" dirty="0" smtClean="0"/>
              <a:t>Distribution channel trust</a:t>
            </a:r>
          </a:p>
          <a:p>
            <a:pPr lvl="2"/>
            <a:r>
              <a:rPr lang="en-US" dirty="0" smtClean="0"/>
              <a:t>OID </a:t>
            </a:r>
            <a:r>
              <a:rPr lang="en-US" dirty="0"/>
              <a:t>based NID standards emerging as a major object ID platform for distribution chain </a:t>
            </a:r>
            <a:r>
              <a:rPr lang="en-US" dirty="0" smtClean="0"/>
              <a:t>trust</a:t>
            </a:r>
            <a:endParaRPr lang="en-US" dirty="0"/>
          </a:p>
          <a:p>
            <a:pPr lvl="2"/>
            <a:r>
              <a:rPr lang="en-US" dirty="0"/>
              <a:t>Handles based DOIs a second order </a:t>
            </a:r>
            <a:r>
              <a:rPr lang="en-US" dirty="0" smtClean="0"/>
              <a:t>choice</a:t>
            </a:r>
          </a:p>
          <a:p>
            <a:pPr lvl="2"/>
            <a:r>
              <a:rPr lang="en-US" dirty="0" smtClean="0"/>
              <a:t>What others exist?</a:t>
            </a:r>
            <a:endParaRPr lang="en-US" dirty="0"/>
          </a:p>
          <a:p>
            <a:pPr lvl="0"/>
            <a:r>
              <a:rPr lang="en-US" dirty="0"/>
              <a:t>No </a:t>
            </a:r>
            <a:r>
              <a:rPr lang="en-US" dirty="0" smtClean="0"/>
              <a:t>apparent consensus </a:t>
            </a:r>
            <a:r>
              <a:rPr lang="en-US" dirty="0"/>
              <a:t>on </a:t>
            </a:r>
            <a:r>
              <a:rPr lang="en-US" dirty="0" smtClean="0"/>
              <a:t>use of cyber </a:t>
            </a:r>
            <a:r>
              <a:rPr lang="en-US" dirty="0"/>
              <a:t>security object </a:t>
            </a:r>
            <a:r>
              <a:rPr lang="en-US" dirty="0" smtClean="0"/>
              <a:t>identifiers</a:t>
            </a:r>
          </a:p>
          <a:p>
            <a:pPr lvl="0"/>
            <a:r>
              <a:rPr lang="en-US" dirty="0" smtClean="0"/>
              <a:t>NICT contributions have been seminal in exploring naming and discovery options</a:t>
            </a:r>
          </a:p>
          <a:p>
            <a:pPr lvl="0"/>
            <a:r>
              <a:rPr lang="en-US" dirty="0"/>
              <a:t>CNIS (Cyber-security </a:t>
            </a:r>
            <a:r>
              <a:rPr lang="en-US" dirty="0" smtClean="0"/>
              <a:t>Naming </a:t>
            </a:r>
            <a:r>
              <a:rPr lang="en-US" dirty="0"/>
              <a:t>and Information Structures Group) </a:t>
            </a:r>
            <a:r>
              <a:rPr lang="en-US" dirty="0" smtClean="0"/>
              <a:t>is emerging as a significant new forum for treating CYBEX information identifiers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Challenge:</a:t>
            </a:r>
            <a:br>
              <a:rPr lang="en-US" sz="3600" dirty="0" smtClean="0"/>
            </a:br>
            <a:r>
              <a:rPr lang="en-US" sz="3200" dirty="0" smtClean="0"/>
              <a:t>Achieving implementation and widespread </a:t>
            </a:r>
            <a:r>
              <a:rPr lang="en-US" sz="3200" dirty="0"/>
              <a:t>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Much public and industry dialogue is primitive, fractious, and politically contentious at best – especially in the West</a:t>
            </a:r>
          </a:p>
          <a:p>
            <a:pPr lvl="1"/>
            <a:r>
              <a:rPr lang="en-US" dirty="0" smtClean="0"/>
              <a:t>See, e.g., FCC </a:t>
            </a:r>
            <a:r>
              <a:rPr lang="en-US" dirty="0" err="1" smtClean="0"/>
              <a:t>Cybersecurity</a:t>
            </a:r>
            <a:r>
              <a:rPr lang="en-US" dirty="0" smtClean="0"/>
              <a:t> Roadmap proceeding in Docket 10-146</a:t>
            </a:r>
          </a:p>
          <a:p>
            <a:r>
              <a:rPr lang="en-US" dirty="0" smtClean="0"/>
              <a:t>Meaningful platforms (e.g., CYBEX), like the systems involved, are complex</a:t>
            </a:r>
          </a:p>
          <a:p>
            <a:r>
              <a:rPr lang="en-US" dirty="0" smtClean="0"/>
              <a:t>Best initial implementation avenues are within coherent bounded communities</a:t>
            </a:r>
          </a:p>
          <a:p>
            <a:pPr lvl="1"/>
            <a:r>
              <a:rPr lang="en-US" dirty="0" smtClean="0"/>
              <a:t>ISOG-J</a:t>
            </a:r>
          </a:p>
          <a:p>
            <a:pPr lvl="1"/>
            <a:r>
              <a:rPr lang="en-US" dirty="0" smtClean="0"/>
              <a:t>National government networks</a:t>
            </a:r>
          </a:p>
          <a:p>
            <a:pPr lvl="1"/>
            <a:r>
              <a:rPr lang="en-US" dirty="0" smtClean="0"/>
              <a:t>Common Criteria Control Board</a:t>
            </a:r>
          </a:p>
          <a:p>
            <a:pPr lvl="1"/>
            <a:r>
              <a:rPr lang="en-US" dirty="0" smtClean="0"/>
              <a:t>NATO</a:t>
            </a:r>
          </a:p>
          <a:p>
            <a:r>
              <a:rPr lang="en-US" dirty="0" smtClean="0"/>
              <a:t>SCAP implementations should proliferate</a:t>
            </a:r>
          </a:p>
          <a:p>
            <a:pPr lvl="1"/>
            <a:r>
              <a:rPr lang="en-US" dirty="0" smtClean="0"/>
              <a:t>How to enumerate and discover?</a:t>
            </a:r>
          </a:p>
          <a:p>
            <a:r>
              <a:rPr lang="en-US" dirty="0" smtClean="0"/>
              <a:t>Analytical “</a:t>
            </a:r>
            <a:r>
              <a:rPr lang="en-US" dirty="0"/>
              <a:t>b</a:t>
            </a:r>
            <a:r>
              <a:rPr lang="en-US" dirty="0" smtClean="0"/>
              <a:t>ridging” platforms are emerging</a:t>
            </a:r>
          </a:p>
          <a:p>
            <a:pPr lvl="1"/>
            <a:r>
              <a:rPr lang="en-US" dirty="0" smtClean="0"/>
              <a:t>Deep Packet Inspection</a:t>
            </a:r>
          </a:p>
          <a:p>
            <a:pPr lvl="1"/>
            <a:r>
              <a:rPr lang="en-US" dirty="0" smtClean="0"/>
              <a:t>Application/platform behavior signature enumerations</a:t>
            </a:r>
          </a:p>
          <a:p>
            <a:r>
              <a:rPr lang="en-US" dirty="0" smtClean="0"/>
              <a:t>Ultimately carefully designed mandates by national regulatory authorities seem likely to emerge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0797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Exemplar: </a:t>
            </a:r>
            <a:br>
              <a:rPr lang="en-US" sz="3200" dirty="0" smtClean="0"/>
            </a:br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IT Security Automation Conference, Baltimore, 27-29 Sep 2010*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" y="2016034"/>
            <a:ext cx="349567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568" y="6019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Credit: Overview by Paul </a:t>
            </a:r>
            <a:r>
              <a:rPr lang="en-US" dirty="0" err="1" smtClean="0"/>
              <a:t>Cichonski</a:t>
            </a:r>
            <a:r>
              <a:rPr lang="en-US" dirty="0" smtClean="0"/>
              <a:t>, BAH-NIST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022" y="2022564"/>
            <a:ext cx="5133975" cy="260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181328"/>
            <a:ext cx="18288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70698" y="6341736"/>
            <a:ext cx="61472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*See: http</a:t>
            </a:r>
            <a:r>
              <a:rPr lang="en-US" sz="1600" dirty="0"/>
              <a:t>://scap.nist.gov/events/2010/itsac/presentations/index.html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6718" y="1663446"/>
            <a:ext cx="205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familiar ensemble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68" y="1616554"/>
            <a:ext cx="3710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Emerging NIST view of CYBEX as SCAP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33765" y="4811996"/>
            <a:ext cx="253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A significant dependency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0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Exemplar: </a:t>
            </a:r>
            <a:br>
              <a:rPr lang="en-US" sz="3200" dirty="0"/>
            </a:br>
            <a:r>
              <a:rPr lang="en-US" sz="2400" dirty="0" smtClean="0"/>
              <a:t>Japan Vulnerability Notes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79" y="1623848"/>
            <a:ext cx="8382000" cy="490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8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CYBEX: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common realization that</a:t>
            </a:r>
          </a:p>
          <a:p>
            <a:pPr lvl="1"/>
            <a:r>
              <a:rPr lang="en-US" dirty="0" smtClean="0"/>
              <a:t>Talking about </a:t>
            </a:r>
            <a:r>
              <a:rPr lang="en-US" dirty="0" err="1" smtClean="0"/>
              <a:t>cybersecurity</a:t>
            </a:r>
            <a:r>
              <a:rPr lang="en-US" dirty="0" smtClean="0"/>
              <a:t> accomplished nothing</a:t>
            </a:r>
          </a:p>
          <a:p>
            <a:pPr lvl="1"/>
            <a:r>
              <a:rPr lang="en-US" dirty="0" smtClean="0"/>
              <a:t>The incidents were scaling exponentially</a:t>
            </a:r>
          </a:p>
          <a:p>
            <a:pPr lvl="1"/>
            <a:r>
              <a:rPr lang="en-US" dirty="0" smtClean="0"/>
              <a:t>Trusted exchange of </a:t>
            </a:r>
            <a:r>
              <a:rPr lang="en-US" dirty="0" err="1" smtClean="0"/>
              <a:t>cybersecurity</a:t>
            </a:r>
            <a:r>
              <a:rPr lang="en-US" dirty="0" smtClean="0"/>
              <a:t> information was essential to any/all capabilities</a:t>
            </a:r>
          </a:p>
          <a:p>
            <a:pPr lvl="1"/>
            <a:r>
              <a:rPr lang="en-US" dirty="0" smtClean="0"/>
              <a:t>Many different communities were developing </a:t>
            </a:r>
            <a:r>
              <a:rPr lang="en-US" dirty="0" err="1" smtClean="0"/>
              <a:t>cybersecurity</a:t>
            </a:r>
            <a:r>
              <a:rPr lang="en-US" dirty="0" smtClean="0"/>
              <a:t> information exchange schema</a:t>
            </a:r>
          </a:p>
          <a:p>
            <a:pPr lvl="1"/>
            <a:r>
              <a:rPr lang="en-US" dirty="0" smtClean="0"/>
              <a:t>No global framework and consensus existed to bring together communities and schema</a:t>
            </a:r>
          </a:p>
          <a:p>
            <a:r>
              <a:rPr lang="en-US" dirty="0" smtClean="0"/>
              <a:t>Institutional triggers</a:t>
            </a:r>
          </a:p>
          <a:p>
            <a:pPr lvl="1"/>
            <a:r>
              <a:rPr lang="en-US" dirty="0" smtClean="0"/>
              <a:t>ITU-T began a new 4 year cycle with a mandate to do something about </a:t>
            </a:r>
            <a:r>
              <a:rPr lang="en-US" dirty="0" err="1" smtClean="0"/>
              <a:t>cybersecurity</a:t>
            </a:r>
            <a:endParaRPr lang="en-US" dirty="0" smtClean="0"/>
          </a:p>
          <a:p>
            <a:pPr lvl="1"/>
            <a:r>
              <a:rPr lang="en-US" dirty="0" smtClean="0"/>
              <a:t>Participants found there were common global interests in tackling </a:t>
            </a:r>
            <a:r>
              <a:rPr lang="en-US" dirty="0" err="1" smtClean="0"/>
              <a:t>cybersecurity</a:t>
            </a:r>
            <a:r>
              <a:rPr lang="en-US" dirty="0" smtClean="0"/>
              <a:t> information exchange challenges</a:t>
            </a:r>
          </a:p>
          <a:p>
            <a:pPr lvl="2"/>
            <a:r>
              <a:rPr lang="en-US" dirty="0" smtClean="0"/>
              <a:t>LAC, NICT, and other Japanese experts and organizations</a:t>
            </a:r>
          </a:p>
          <a:p>
            <a:pPr lvl="2"/>
            <a:r>
              <a:rPr lang="en-US" dirty="0" smtClean="0"/>
              <a:t>Government and industry entities in APEC region, U.S., and Europe</a:t>
            </a:r>
          </a:p>
        </p:txBody>
      </p:sp>
    </p:spTree>
    <p:extLst>
      <p:ext uri="{BB962C8B-B14F-4D97-AF65-F5344CB8AC3E}">
        <p14:creationId xmlns:p14="http://schemas.microsoft.com/office/powerpoint/2010/main" val="17506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/>
          <p:nvPr/>
        </p:nvCxnSpPr>
        <p:spPr>
          <a:xfrm>
            <a:off x="4876800" y="3613392"/>
            <a:ext cx="27432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1933017" y="1552024"/>
            <a:ext cx="1066800" cy="38100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Contractual service agreements and federations</a:t>
            </a:r>
            <a:endParaRPr lang="en-US" sz="1000" b="1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339976" y="1944182"/>
            <a:ext cx="57161" cy="463606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397137" y="2715126"/>
            <a:ext cx="305433" cy="1424127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805021" y="4143091"/>
            <a:ext cx="631718" cy="381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050" b="1" dirty="0" smtClean="0"/>
              <a:t>Deny resources</a:t>
            </a:r>
            <a:endParaRPr lang="en-US" sz="1050" b="1" dirty="0"/>
          </a:p>
        </p:txBody>
      </p:sp>
      <p:cxnSp>
        <p:nvCxnSpPr>
          <p:cNvPr id="58" name="Straight Connector 57"/>
          <p:cNvCxnSpPr/>
          <p:nvPr/>
        </p:nvCxnSpPr>
        <p:spPr>
          <a:xfrm flipH="1" flipV="1">
            <a:off x="5482307" y="4292446"/>
            <a:ext cx="337153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6416731" y="3977812"/>
            <a:ext cx="365760" cy="301453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55" idx="3"/>
          </p:cNvCxnSpPr>
          <p:nvPr/>
        </p:nvCxnSpPr>
        <p:spPr>
          <a:xfrm flipH="1">
            <a:off x="6436739" y="3977812"/>
            <a:ext cx="1446426" cy="355779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65144" y="1626377"/>
            <a:ext cx="1066800" cy="38100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Intergovernmental agreements and cooperation</a:t>
            </a:r>
            <a:endParaRPr lang="en-US" sz="1000" b="1" dirty="0"/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1725935" y="1992837"/>
            <a:ext cx="560701" cy="414951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" name="Rounded Rectangle 13"/>
          <p:cNvSpPr/>
          <p:nvPr/>
        </p:nvSpPr>
        <p:spPr>
          <a:xfrm>
            <a:off x="498874" y="2226813"/>
            <a:ext cx="1066800" cy="38100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Tort &amp; indemnification</a:t>
            </a:r>
            <a:endParaRPr lang="en-US" sz="1000" b="1" dirty="0"/>
          </a:p>
        </p:txBody>
      </p:sp>
      <p:cxnSp>
        <p:nvCxnSpPr>
          <p:cNvPr id="79" name="Straight Connector 78"/>
          <p:cNvCxnSpPr>
            <a:stCxn id="5" idx="1"/>
            <a:endCxn id="14" idx="3"/>
          </p:cNvCxnSpPr>
          <p:nvPr/>
        </p:nvCxnSpPr>
        <p:spPr>
          <a:xfrm flipH="1" flipV="1">
            <a:off x="1565674" y="2417313"/>
            <a:ext cx="225662" cy="3633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" name="Rounded Rectangle 11"/>
          <p:cNvSpPr/>
          <p:nvPr/>
        </p:nvSpPr>
        <p:spPr>
          <a:xfrm>
            <a:off x="506895" y="2747245"/>
            <a:ext cx="1066800" cy="38100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Regulatory/ administrative law</a:t>
            </a:r>
            <a:endParaRPr lang="en-US" sz="1000" b="1" dirty="0"/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1565674" y="2381391"/>
            <a:ext cx="716607" cy="36867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3" name="Rounded Rectangle 12"/>
          <p:cNvSpPr/>
          <p:nvPr/>
        </p:nvSpPr>
        <p:spPr>
          <a:xfrm>
            <a:off x="1678505" y="2994200"/>
            <a:ext cx="609600" cy="381000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Criminal law</a:t>
            </a:r>
            <a:endParaRPr lang="en-US" sz="1000" b="1" dirty="0"/>
          </a:p>
        </p:txBody>
      </p:sp>
      <p:cxnSp>
        <p:nvCxnSpPr>
          <p:cNvPr id="86" name="Straight Connector 85"/>
          <p:cNvCxnSpPr>
            <a:endCxn id="13" idx="0"/>
          </p:cNvCxnSpPr>
          <p:nvPr/>
        </p:nvCxnSpPr>
        <p:spPr>
          <a:xfrm flipH="1">
            <a:off x="1983305" y="2429010"/>
            <a:ext cx="391075" cy="56519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Straight Connector 35"/>
          <p:cNvCxnSpPr>
            <a:endCxn id="23" idx="3"/>
          </p:cNvCxnSpPr>
          <p:nvPr/>
        </p:nvCxnSpPr>
        <p:spPr>
          <a:xfrm flipH="1">
            <a:off x="3119665" y="4308602"/>
            <a:ext cx="1704331" cy="85193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127465" y="3788112"/>
            <a:ext cx="1048006" cy="381076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2" idx="1"/>
          </p:cNvCxnSpPr>
          <p:nvPr/>
        </p:nvCxnSpPr>
        <p:spPr>
          <a:xfrm flipH="1">
            <a:off x="5400383" y="2242733"/>
            <a:ext cx="877782" cy="54864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  <a:prstDash val="sysDash"/>
            <a:headEnd type="triangle" w="lg" len="lg"/>
            <a:tailEnd type="non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683723" y="2180548"/>
            <a:ext cx="1676400" cy="38100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050" b="1" dirty="0" smtClean="0"/>
              <a:t>Legal remedies may also institute protective measures</a:t>
            </a:r>
            <a:endParaRPr lang="en-US" sz="1050" b="1" dirty="0"/>
          </a:p>
        </p:txBody>
      </p:sp>
      <p:cxnSp>
        <p:nvCxnSpPr>
          <p:cNvPr id="112" name="Straight Connector 111"/>
          <p:cNvCxnSpPr/>
          <p:nvPr/>
        </p:nvCxnSpPr>
        <p:spPr>
          <a:xfrm flipH="1">
            <a:off x="2880544" y="2407788"/>
            <a:ext cx="726979" cy="42445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  <a:prstDash val="sysDash"/>
            <a:headEnd type="none" w="lg" len="lg"/>
            <a:tailEnd type="none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47" idx="3"/>
          </p:cNvCxnSpPr>
          <p:nvPr/>
        </p:nvCxnSpPr>
        <p:spPr>
          <a:xfrm flipH="1">
            <a:off x="6032356" y="4790557"/>
            <a:ext cx="1451647" cy="32084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5927713" y="3088416"/>
            <a:ext cx="942174" cy="400507"/>
          </a:xfrm>
          <a:prstGeom prst="round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Data retention and auditing</a:t>
            </a:r>
            <a:endParaRPr lang="en-US" sz="1000" b="1" dirty="0"/>
          </a:p>
        </p:txBody>
      </p:sp>
      <p:cxnSp>
        <p:nvCxnSpPr>
          <p:cNvPr id="133" name="Straight Connector 132"/>
          <p:cNvCxnSpPr>
            <a:stCxn id="53" idx="0"/>
          </p:cNvCxnSpPr>
          <p:nvPr/>
        </p:nvCxnSpPr>
        <p:spPr>
          <a:xfrm flipV="1">
            <a:off x="6398800" y="2277773"/>
            <a:ext cx="446466" cy="810643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6553039" y="3611578"/>
            <a:ext cx="826693" cy="365760"/>
          </a:xfrm>
          <a:prstGeom prst="round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Identity Management</a:t>
            </a:r>
            <a:endParaRPr lang="en-US" sz="1000" b="1" dirty="0"/>
          </a:p>
        </p:txBody>
      </p:sp>
      <p:cxnSp>
        <p:nvCxnSpPr>
          <p:cNvPr id="136" name="Straight Connector 135"/>
          <p:cNvCxnSpPr>
            <a:stCxn id="48" idx="0"/>
          </p:cNvCxnSpPr>
          <p:nvPr/>
        </p:nvCxnSpPr>
        <p:spPr>
          <a:xfrm flipH="1" flipV="1">
            <a:off x="6886186" y="2229769"/>
            <a:ext cx="80200" cy="138180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4047652" y="3012218"/>
            <a:ext cx="511457" cy="6011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4217123" y="3422891"/>
            <a:ext cx="683970" cy="381000"/>
          </a:xfrm>
          <a:prstGeom prst="roundRect">
            <a:avLst/>
          </a:prstGeom>
          <a:solidFill>
            <a:schemeClr val="l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Forensics &amp; heuristics analysis</a:t>
            </a:r>
            <a:endParaRPr lang="en-US" sz="1000" b="1" dirty="0"/>
          </a:p>
        </p:txBody>
      </p:sp>
      <p:sp>
        <p:nvSpPr>
          <p:cNvPr id="54" name="Rounded Rectangle 53"/>
          <p:cNvSpPr/>
          <p:nvPr/>
        </p:nvSpPr>
        <p:spPr>
          <a:xfrm>
            <a:off x="5092913" y="3428305"/>
            <a:ext cx="631718" cy="381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050" b="1" dirty="0" smtClean="0"/>
              <a:t>Provide data for analysis</a:t>
            </a:r>
            <a:endParaRPr lang="en-US" sz="1050" b="1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5680924" y="3788112"/>
            <a:ext cx="1888999" cy="849173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4" idx="3"/>
            <a:endCxn id="48" idx="1"/>
          </p:cNvCxnSpPr>
          <p:nvPr/>
        </p:nvCxnSpPr>
        <p:spPr>
          <a:xfrm>
            <a:off x="5724631" y="3618805"/>
            <a:ext cx="828408" cy="175653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430538" y="3024696"/>
            <a:ext cx="130496" cy="364315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5650884" y="3380498"/>
            <a:ext cx="236579" cy="133768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>
            <a:off x="5255264" y="3825819"/>
            <a:ext cx="104859" cy="302719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6850508" y="2014133"/>
            <a:ext cx="1100415" cy="22860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ounded Rectangle 48"/>
          <p:cNvSpPr/>
          <p:nvPr/>
        </p:nvSpPr>
        <p:spPr>
          <a:xfrm>
            <a:off x="7579915" y="1806483"/>
            <a:ext cx="826693" cy="400507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Encryption/ VPNs esp. for </a:t>
            </a:r>
            <a:r>
              <a:rPr lang="en-US" sz="1000" b="1" dirty="0" err="1" smtClean="0"/>
              <a:t>signalling</a:t>
            </a:r>
            <a:endParaRPr lang="en-US" sz="1000" b="1" dirty="0"/>
          </a:p>
        </p:txBody>
      </p:sp>
      <p:cxnSp>
        <p:nvCxnSpPr>
          <p:cNvPr id="122" name="Straight Connector 121"/>
          <p:cNvCxnSpPr/>
          <p:nvPr/>
        </p:nvCxnSpPr>
        <p:spPr>
          <a:xfrm flipH="1" flipV="1">
            <a:off x="6843581" y="2242734"/>
            <a:ext cx="1107342" cy="520282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0" name="Rounded Rectangle 49"/>
          <p:cNvSpPr/>
          <p:nvPr/>
        </p:nvSpPr>
        <p:spPr>
          <a:xfrm>
            <a:off x="7612860" y="2562763"/>
            <a:ext cx="826693" cy="400507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Resilient infrastructure</a:t>
            </a:r>
            <a:endParaRPr lang="en-US" sz="1000" b="1" dirty="0"/>
          </a:p>
        </p:txBody>
      </p:sp>
      <p:cxnSp>
        <p:nvCxnSpPr>
          <p:cNvPr id="126" name="Straight Connector 125"/>
          <p:cNvCxnSpPr/>
          <p:nvPr/>
        </p:nvCxnSpPr>
        <p:spPr>
          <a:xfrm flipH="1" flipV="1">
            <a:off x="6843580" y="2271177"/>
            <a:ext cx="1452932" cy="169312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7883165" y="3667339"/>
            <a:ext cx="826693" cy="4005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Routing &amp; resource constraints</a:t>
            </a:r>
            <a:endParaRPr lang="en-US" sz="1000" b="1" dirty="0"/>
          </a:p>
        </p:txBody>
      </p:sp>
      <p:cxnSp>
        <p:nvCxnSpPr>
          <p:cNvPr id="159" name="Straight Connector 158"/>
          <p:cNvCxnSpPr/>
          <p:nvPr/>
        </p:nvCxnSpPr>
        <p:spPr>
          <a:xfrm flipH="1" flipV="1">
            <a:off x="6845266" y="2271178"/>
            <a:ext cx="1094610" cy="245770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7483591" y="4477811"/>
            <a:ext cx="912570" cy="5573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Network/ application state &amp; integrity</a:t>
            </a:r>
            <a:endParaRPr lang="en-US" sz="1000" b="1" dirty="0"/>
          </a:p>
        </p:txBody>
      </p:sp>
      <p:cxnSp>
        <p:nvCxnSpPr>
          <p:cNvPr id="131" name="Straight Connector 130"/>
          <p:cNvCxnSpPr/>
          <p:nvPr/>
        </p:nvCxnSpPr>
        <p:spPr>
          <a:xfrm flipV="1">
            <a:off x="5996115" y="2261868"/>
            <a:ext cx="808901" cy="376730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134656" y="2610623"/>
            <a:ext cx="942174" cy="40050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Real-time data availability</a:t>
            </a:r>
            <a:endParaRPr lang="en-US" sz="10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6278165" y="2014133"/>
            <a:ext cx="1143000" cy="45720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400" b="1" dirty="0" smtClean="0"/>
              <a:t>Measures for protection</a:t>
            </a:r>
            <a:endParaRPr lang="en-US" sz="1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3393990" y="2737898"/>
            <a:ext cx="1371600" cy="54864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400" b="1" dirty="0" smtClean="0"/>
              <a:t>Measures for threat detection</a:t>
            </a:r>
            <a:endParaRPr lang="en-US" sz="1400" b="1" dirty="0"/>
          </a:p>
        </p:txBody>
      </p:sp>
      <p:cxnSp>
        <p:nvCxnSpPr>
          <p:cNvPr id="203" name="Straight Connector 202"/>
          <p:cNvCxnSpPr>
            <a:endCxn id="20" idx="0"/>
          </p:cNvCxnSpPr>
          <p:nvPr/>
        </p:nvCxnSpPr>
        <p:spPr>
          <a:xfrm flipH="1">
            <a:off x="4217123" y="4325060"/>
            <a:ext cx="982370" cy="83242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4808420" y="4129806"/>
            <a:ext cx="683970" cy="381000"/>
          </a:xfrm>
          <a:prstGeom prst="round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Blacklists &amp; whitelists</a:t>
            </a:r>
            <a:endParaRPr lang="en-US" sz="1000" b="1" dirty="0"/>
          </a:p>
        </p:txBody>
      </p:sp>
      <p:cxnSp>
        <p:nvCxnSpPr>
          <p:cNvPr id="204" name="Straight Connector 203"/>
          <p:cNvCxnSpPr>
            <a:endCxn id="20" idx="0"/>
          </p:cNvCxnSpPr>
          <p:nvPr/>
        </p:nvCxnSpPr>
        <p:spPr>
          <a:xfrm flipH="1">
            <a:off x="4217123" y="4836907"/>
            <a:ext cx="1383982" cy="32058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5205663" y="4662430"/>
            <a:ext cx="826693" cy="320421"/>
          </a:xfrm>
          <a:prstGeom prst="roundRect">
            <a:avLst/>
          </a:prstGeom>
          <a:solidFill>
            <a:schemeClr val="lt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800"/>
              </a:lnSpc>
            </a:pPr>
            <a:r>
              <a:rPr lang="en-US" sz="1000" b="1" dirty="0" smtClean="0"/>
              <a:t>Vulnerability notices</a:t>
            </a:r>
            <a:endParaRPr lang="en-US" sz="1000" b="1" dirty="0"/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3127465" y="4524091"/>
            <a:ext cx="2096013" cy="242722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943200" y="4067846"/>
            <a:ext cx="1176465" cy="651897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5720" rIns="0" bIns="0" rtlCol="0" anchor="ctr"/>
          <a:lstStyle/>
          <a:p>
            <a:pPr algn="ctr">
              <a:lnSpc>
                <a:spcPts val="1100"/>
              </a:lnSpc>
            </a:pPr>
            <a:r>
              <a:rPr lang="en-US" sz="1400" b="1" dirty="0" smtClean="0"/>
              <a:t>Investigation &amp; measure initiation</a:t>
            </a:r>
            <a:endParaRPr lang="en-US" sz="1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3577043" y="5157487"/>
            <a:ext cx="1280160" cy="64008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400" b="1" dirty="0" smtClean="0"/>
              <a:t>Measures for thwarting and other remedies</a:t>
            </a:r>
            <a:endParaRPr lang="en-US" sz="1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791336" y="2225043"/>
            <a:ext cx="1097280" cy="45720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200"/>
              </a:lnSpc>
            </a:pPr>
            <a:r>
              <a:rPr lang="en-US" sz="1400" b="1" dirty="0" smtClean="0"/>
              <a:t>Legal Remedies</a:t>
            </a:r>
            <a:endParaRPr lang="en-US" sz="1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Agreement on a </a:t>
            </a:r>
            <a:r>
              <a:rPr lang="en-US" dirty="0" err="1" smtClean="0"/>
              <a:t>cybersecurity</a:t>
            </a:r>
            <a:r>
              <a:rPr lang="en-US" dirty="0" smtClean="0"/>
              <a:t> model:</a:t>
            </a:r>
            <a:br>
              <a:rPr lang="en-US" dirty="0" smtClean="0"/>
            </a:br>
            <a:r>
              <a:rPr lang="en-US" dirty="0" smtClean="0"/>
              <a:t>information sharing dependencies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789772" y="6271446"/>
            <a:ext cx="769468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0710" y="5867400"/>
            <a:ext cx="15277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Information exchanges</a:t>
            </a:r>
            <a:endParaRPr lang="en-US" sz="1100" b="1" dirty="0"/>
          </a:p>
        </p:txBody>
      </p:sp>
      <p:sp>
        <p:nvSpPr>
          <p:cNvPr id="71" name="Rounded Rectangle 70"/>
          <p:cNvSpPr/>
          <p:nvPr/>
        </p:nvSpPr>
        <p:spPr>
          <a:xfrm>
            <a:off x="2160973" y="3475323"/>
            <a:ext cx="854049" cy="381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050" b="1" dirty="0" smtClean="0"/>
              <a:t>Provide basis for legal remedies</a:t>
            </a:r>
            <a:endParaRPr lang="en-US" sz="105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3577043" y="4516814"/>
            <a:ext cx="872185" cy="32311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050" b="1" dirty="0" smtClean="0"/>
              <a:t>Patch development</a:t>
            </a:r>
            <a:endParaRPr lang="en-US" sz="105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3460302" y="3751904"/>
            <a:ext cx="587350" cy="381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050" b="1" dirty="0" smtClean="0"/>
              <a:t>Provide basis for actions</a:t>
            </a:r>
            <a:endParaRPr lang="en-US" sz="105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3539145" y="4212697"/>
            <a:ext cx="764236" cy="26511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050" b="1" dirty="0" smtClean="0"/>
              <a:t>Reputation sanctions</a:t>
            </a:r>
            <a:endParaRPr lang="en-US" sz="1050" b="1" dirty="0"/>
          </a:p>
        </p:txBody>
      </p:sp>
      <p:sp>
        <p:nvSpPr>
          <p:cNvPr id="56" name="Rounded Rectangle 55"/>
          <p:cNvSpPr/>
          <p:nvPr/>
        </p:nvSpPr>
        <p:spPr>
          <a:xfrm>
            <a:off x="6234317" y="4527957"/>
            <a:ext cx="916934" cy="57053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000"/>
              </a:lnSpc>
            </a:pPr>
            <a:r>
              <a:rPr lang="en-US" sz="1050" b="1" dirty="0" smtClean="0"/>
              <a:t>Provide awareness of vulnerabilities and remedies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33005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Platform coherency appeared possible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886539"/>
            <a:ext cx="1752600" cy="1665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 Management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728255" y="1984955"/>
            <a:ext cx="3655253" cy="3468314"/>
            <a:chOff x="4191000" y="2220002"/>
            <a:chExt cx="3655253" cy="3468314"/>
          </a:xfrm>
        </p:grpSpPr>
        <p:sp>
          <p:nvSpPr>
            <p:cNvPr id="11" name="Pie 10"/>
            <p:cNvSpPr/>
            <p:nvPr/>
          </p:nvSpPr>
          <p:spPr>
            <a:xfrm rot="14170767">
              <a:off x="4290122" y="2154546"/>
              <a:ext cx="3468314" cy="3599226"/>
            </a:xfrm>
            <a:prstGeom prst="pie">
              <a:avLst>
                <a:gd name="adj1" fmla="val 9003940"/>
                <a:gd name="adj2" fmla="val 16200000"/>
              </a:avLst>
            </a:prstGeom>
            <a:solidFill>
              <a:srgbClr val="FF7C8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Pie 7"/>
            <p:cNvSpPr/>
            <p:nvPr/>
          </p:nvSpPr>
          <p:spPr>
            <a:xfrm>
              <a:off x="4191000" y="2279895"/>
              <a:ext cx="3655253" cy="3335876"/>
            </a:xfrm>
            <a:prstGeom prst="pie">
              <a:avLst>
                <a:gd name="adj1" fmla="val 8696135"/>
                <a:gd name="adj2" fmla="val 16200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Pie 12"/>
            <p:cNvSpPr/>
            <p:nvPr/>
          </p:nvSpPr>
          <p:spPr>
            <a:xfrm flipH="1">
              <a:off x="4191000" y="2279894"/>
              <a:ext cx="3655253" cy="3335876"/>
            </a:xfrm>
            <a:prstGeom prst="pie">
              <a:avLst>
                <a:gd name="adj1" fmla="val 9191248"/>
                <a:gd name="adj2" fmla="val 1620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85047" y="4496887"/>
              <a:ext cx="22376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Enforcement</a:t>
              </a:r>
              <a:b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Forensics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2152" y="3130956"/>
              <a:ext cx="15071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System</a:t>
              </a:r>
            </a:p>
            <a:p>
              <a:pPr algn="ctr"/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Integrity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89405" y="3111005"/>
              <a:ext cx="17762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Incident</a:t>
              </a:r>
            </a:p>
            <a:p>
              <a:pPr algn="ctr"/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Forensics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" name="Left-Right Arrow 8"/>
          <p:cNvSpPr/>
          <p:nvPr/>
        </p:nvSpPr>
        <p:spPr>
          <a:xfrm>
            <a:off x="2743200" y="3211655"/>
            <a:ext cx="1905000" cy="990600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06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371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Providing outreach among standards bodies seemed possible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6514312" y="2342903"/>
            <a:ext cx="548640" cy="54875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dirty="0" smtClean="0"/>
              <a:t>ITU-R</a:t>
            </a:r>
            <a:endParaRPr lang="en-US" sz="1400" dirty="0"/>
          </a:p>
        </p:txBody>
      </p:sp>
      <p:sp>
        <p:nvSpPr>
          <p:cNvPr id="5" name="Oval 4"/>
          <p:cNvSpPr/>
          <p:nvPr/>
        </p:nvSpPr>
        <p:spPr>
          <a:xfrm>
            <a:off x="1604215" y="2661821"/>
            <a:ext cx="522402" cy="51522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400" dirty="0" smtClean="0"/>
              <a:t>ISO</a:t>
            </a:r>
            <a:endParaRPr lang="en-US" sz="1400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4526410" y="2445527"/>
            <a:ext cx="731520" cy="7315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ETSI</a:t>
            </a: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827112" y="3896943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dirty="0" smtClean="0"/>
              <a:t>IETF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3225321" y="4196192"/>
            <a:ext cx="731362" cy="72131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dirty="0" smtClean="0"/>
              <a:t>OASIS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2310101" y="2342903"/>
            <a:ext cx="731362" cy="72131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ITU-T</a:t>
            </a: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7059125" y="2792807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/>
              <a:t>OMA</a:t>
            </a:r>
            <a:endParaRPr lang="en-US" sz="1200" dirty="0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059598" y="3146411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/>
              <a:t>CAB</a:t>
            </a:r>
            <a:br>
              <a:rPr lang="en-US" sz="1200" dirty="0" smtClean="0"/>
            </a:br>
            <a:r>
              <a:rPr lang="en-US" sz="1200" dirty="0" smtClean="0"/>
              <a:t>forum</a:t>
            </a:r>
            <a:endParaRPr lang="en-US" sz="1200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4271729" y="3267322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/>
              <a:t>TCG</a:t>
            </a:r>
            <a:endParaRPr lang="en-US" sz="1200" dirty="0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719529" y="2632023"/>
            <a:ext cx="731520" cy="7315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/>
              <a:t>3GPP</a:t>
            </a:r>
            <a:endParaRPr lang="en-US" dirty="0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379754" y="3267322"/>
            <a:ext cx="640080" cy="64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/>
              <a:t>MITRE</a:t>
            </a:r>
            <a:endParaRPr lang="en-US" sz="1200" dirty="0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1582000" y="3994273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/>
              <a:t>NIST</a:t>
            </a:r>
            <a:endParaRPr lang="en-US" sz="1200" dirty="0"/>
          </a:p>
        </p:txBody>
      </p:sp>
      <p:sp>
        <p:nvSpPr>
          <p:cNvPr id="19" name="Oval 18"/>
          <p:cNvSpPr>
            <a:spLocks noChangeAspect="1"/>
          </p:cNvSpPr>
          <p:nvPr/>
        </p:nvSpPr>
        <p:spPr>
          <a:xfrm>
            <a:off x="4759722" y="4268593"/>
            <a:ext cx="822960" cy="8229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500"/>
              </a:lnSpc>
            </a:pPr>
            <a:r>
              <a:rPr lang="en-US" sz="1400" dirty="0" smtClean="0"/>
              <a:t>APP</a:t>
            </a:r>
            <a:br>
              <a:rPr lang="en-US" sz="1400" dirty="0" smtClean="0"/>
            </a:br>
            <a:r>
              <a:rPr lang="en-US" sz="1400" dirty="0" smtClean="0"/>
              <a:t>Dev</a:t>
            </a:r>
          </a:p>
          <a:p>
            <a:pPr algn="ctr">
              <a:lnSpc>
                <a:spcPts val="1500"/>
              </a:lnSpc>
            </a:pPr>
            <a:r>
              <a:rPr lang="en-US" sz="1400" dirty="0" smtClean="0"/>
              <a:t>Forums</a:t>
            </a:r>
            <a:endParaRPr lang="en-US" sz="1400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677399" y="3656037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/>
              <a:t>IEEE</a:t>
            </a:r>
            <a:endParaRPr lang="en-US" sz="1200" dirty="0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5399802" y="3631180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err="1" smtClean="0"/>
              <a:t>WiFi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Forum</a:t>
            </a:r>
            <a:endParaRPr lang="en-US" sz="1200" dirty="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6468127" y="3475663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/>
              <a:t>IMS</a:t>
            </a:r>
            <a:br>
              <a:rPr lang="en-US" sz="1200" dirty="0" smtClean="0"/>
            </a:br>
            <a:r>
              <a:rPr lang="en-US" sz="1200" dirty="0" smtClean="0"/>
              <a:t>forum</a:t>
            </a:r>
            <a:endParaRPr lang="en-US" sz="1200" dirty="0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6239992" y="4368869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500"/>
              </a:lnSpc>
            </a:pPr>
            <a:r>
              <a:rPr lang="en-US" sz="1200" dirty="0" smtClean="0"/>
              <a:t>Cable</a:t>
            </a:r>
          </a:p>
          <a:p>
            <a:pPr algn="ctr">
              <a:lnSpc>
                <a:spcPts val="1500"/>
              </a:lnSpc>
            </a:pPr>
            <a:r>
              <a:rPr lang="en-US" sz="1200" dirty="0" smtClean="0"/>
              <a:t>Labs</a:t>
            </a:r>
            <a:endParaRPr lang="en-US" sz="1200" dirty="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1680929" y="3318906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/>
              <a:t>FIRST</a:t>
            </a:r>
            <a:endParaRPr lang="en-US" sz="12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549137" y="2510738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/>
              <a:t>CCDB</a:t>
            </a:r>
            <a:endParaRPr lang="en-US" sz="1200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3172902" y="3177047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/>
              <a:t>CNIS</a:t>
            </a:r>
            <a:endParaRPr lang="en-US" sz="1200" dirty="0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2568151" y="4041624"/>
            <a:ext cx="548640" cy="548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200" dirty="0" smtClean="0"/>
              <a:t>APWG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09378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Major related institutional </a:t>
            </a:r>
            <a:r>
              <a:rPr lang="en-US" sz="4000" dirty="0"/>
              <a:t>d</a:t>
            </a:r>
            <a:r>
              <a:rPr lang="en-US" sz="4000" dirty="0" smtClean="0"/>
              <a:t>evelopments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U.N. 15 July document among 15 major powers on reducing “ICT conflict” (a/k/a </a:t>
            </a:r>
            <a:r>
              <a:rPr lang="en-US" sz="2800" dirty="0" err="1" smtClean="0"/>
              <a:t>cyberwar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Exercise of </a:t>
            </a:r>
            <a:r>
              <a:rPr lang="en-US" sz="2800" dirty="0" err="1" smtClean="0"/>
              <a:t>cybersecurity</a:t>
            </a:r>
            <a:r>
              <a:rPr lang="en-US" sz="2800" dirty="0" smtClean="0"/>
              <a:t> authority by regulatory bodies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.g., Korea, FCC in U.S.</a:t>
            </a:r>
          </a:p>
          <a:p>
            <a:r>
              <a:rPr lang="en-US" sz="2800" dirty="0" smtClean="0"/>
              <a:t>High Level </a:t>
            </a:r>
            <a:r>
              <a:rPr lang="en-US" sz="2800" dirty="0" err="1" smtClean="0"/>
              <a:t>Cybersecurity</a:t>
            </a:r>
            <a:r>
              <a:rPr lang="en-US" sz="2800" dirty="0" smtClean="0"/>
              <a:t> Strategies (USTIC, Japan, UK, China, Korea)</a:t>
            </a:r>
          </a:p>
          <a:p>
            <a:r>
              <a:rPr lang="en-US" sz="2800" dirty="0" err="1" smtClean="0"/>
              <a:t>Cybersecurity</a:t>
            </a:r>
            <a:r>
              <a:rPr lang="en-US" sz="2800" dirty="0" smtClean="0"/>
              <a:t> as an issue at ongoing ITU Plenipotentiary Conference</a:t>
            </a:r>
          </a:p>
          <a:p>
            <a:r>
              <a:rPr lang="en-US" sz="2800" dirty="0" smtClean="0"/>
              <a:t>Enhanced Common Criteria Development Board (CCDB)/NATO activity</a:t>
            </a:r>
          </a:p>
          <a:p>
            <a:r>
              <a:rPr lang="en-US" sz="2800" dirty="0" smtClean="0"/>
              <a:t>New real-time, data retention, and mobile forensics mandates offshore</a:t>
            </a:r>
          </a:p>
          <a:p>
            <a:r>
              <a:rPr lang="en-US" sz="2800" dirty="0" smtClean="0"/>
              <a:t>Judicial </a:t>
            </a:r>
            <a:r>
              <a:rPr lang="en-US" sz="2800" dirty="0" err="1" smtClean="0"/>
              <a:t>eDiscovery</a:t>
            </a:r>
            <a:r>
              <a:rPr lang="en-US" sz="2800" dirty="0" smtClean="0"/>
              <a:t> </a:t>
            </a:r>
            <a:r>
              <a:rPr lang="en-US" sz="2800" dirty="0"/>
              <a:t>mandates (e.g., FRCP Rule 26</a:t>
            </a:r>
            <a:r>
              <a:rPr lang="en-US" sz="2800" dirty="0" smtClean="0"/>
              <a:t>) in US and offshore</a:t>
            </a:r>
          </a:p>
        </p:txBody>
      </p:sp>
    </p:spTree>
    <p:extLst>
      <p:ext uri="{BB962C8B-B14F-4D97-AF65-F5344CB8AC3E}">
        <p14:creationId xmlns:p14="http://schemas.microsoft.com/office/powerpoint/2010/main" val="407238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en-US" sz="4000" dirty="0" smtClean="0"/>
              <a:t>Major related infrastructure developments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Application based infrastructure</a:t>
            </a:r>
          </a:p>
          <a:p>
            <a:pPr lvl="1"/>
            <a:r>
              <a:rPr lang="en-US" dirty="0" smtClean="0"/>
              <a:t>Mobile platforms driving a world of a million applications</a:t>
            </a:r>
          </a:p>
          <a:p>
            <a:pPr lvl="1"/>
            <a:r>
              <a:rPr lang="en-US" dirty="0" smtClean="0"/>
              <a:t>Poses major challenges (what is a good application versus malware)</a:t>
            </a:r>
          </a:p>
          <a:p>
            <a:r>
              <a:rPr lang="en-US" dirty="0" smtClean="0"/>
              <a:t>Locator/ID Separation Protocol (LISP)</a:t>
            </a:r>
          </a:p>
          <a:p>
            <a:pPr lvl="1"/>
            <a:r>
              <a:rPr lang="en-US" dirty="0" smtClean="0"/>
              <a:t>Re-architects IP based public infrastructures</a:t>
            </a:r>
          </a:p>
          <a:p>
            <a:pPr lvl="1"/>
            <a:r>
              <a:rPr lang="en-US" dirty="0" smtClean="0"/>
              <a:t>Should solve significant ICT security related challenges, especially attribution</a:t>
            </a:r>
          </a:p>
          <a:p>
            <a:r>
              <a:rPr lang="en-US" dirty="0" smtClean="0"/>
              <a:t>Asia-Pacific-centricity</a:t>
            </a:r>
          </a:p>
          <a:p>
            <a:pPr lvl="1"/>
            <a:r>
              <a:rPr lang="en-US" dirty="0" smtClean="0"/>
              <a:t>Region has world’s largest and fastest growing infrastructure and strong economies</a:t>
            </a:r>
          </a:p>
          <a:p>
            <a:pPr lvl="1"/>
            <a:r>
              <a:rPr lang="en-US" dirty="0" smtClean="0"/>
              <a:t>Pursuing technology implementations, network innovations, venue leadership</a:t>
            </a:r>
          </a:p>
          <a:p>
            <a:r>
              <a:rPr lang="en-US" dirty="0" smtClean="0"/>
              <a:t>Mobile/nomadic-centricity</a:t>
            </a:r>
          </a:p>
          <a:p>
            <a:pPr lvl="1"/>
            <a:r>
              <a:rPr lang="en-US" dirty="0" smtClean="0"/>
              <a:t>Stressing mobile standards/collaborative forums </a:t>
            </a:r>
          </a:p>
          <a:p>
            <a:pPr lvl="1"/>
            <a:r>
              <a:rPr lang="en-US" dirty="0" smtClean="0"/>
              <a:t>Include multiple </a:t>
            </a:r>
            <a:r>
              <a:rPr lang="en-US" dirty="0" err="1" smtClean="0"/>
              <a:t>IdM</a:t>
            </a:r>
            <a:r>
              <a:rPr lang="en-US" dirty="0" smtClean="0"/>
              <a:t>/cyber security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1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mtClean="0"/>
              <a:t>CYBEX is a substantive ongoing global Cyber/ICT security initiative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Aimed at achieving meaningful security</a:t>
            </a:r>
          </a:p>
          <a:p>
            <a:pPr lvl="1"/>
            <a:r>
              <a:rPr lang="en-US" dirty="0" smtClean="0"/>
              <a:t>"lock down" the integrity of ICT systems,</a:t>
            </a:r>
          </a:p>
          <a:p>
            <a:pPr lvl="1"/>
            <a:r>
              <a:rPr lang="en-US" dirty="0" smtClean="0"/>
              <a:t>watch for undesired incidents, and </a:t>
            </a:r>
          </a:p>
          <a:p>
            <a:pPr lvl="1"/>
            <a:r>
              <a:rPr lang="en-US" dirty="0" smtClean="0"/>
              <a:t>capture, analyze, and process the forensics from those incidents to reduce vulnerabilities, thwart attacks, and institute legal action if appropriate</a:t>
            </a:r>
          </a:p>
          <a:p>
            <a:r>
              <a:rPr lang="en-US" dirty="0" smtClean="0"/>
              <a:t>The trusted exchange of information is essential to accomplish these three tasks. 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Cybersecurity</a:t>
            </a:r>
            <a:r>
              <a:rPr lang="en-US" dirty="0" smtClean="0"/>
              <a:t> Information Exchange Framework (CYBEX) initiative aimed at identifying the emerging set of specifications for the global platforms for achieving these trusted exchanges</a:t>
            </a:r>
          </a:p>
          <a:p>
            <a:r>
              <a:rPr lang="en-US" dirty="0" smtClean="0"/>
              <a:t>Most of the work has been accomplished within existing systems assurance, incident response, and intelligence/surveillance communities</a:t>
            </a:r>
          </a:p>
          <a:p>
            <a:r>
              <a:rPr lang="en-US" dirty="0" smtClean="0"/>
              <a:t>Pro-active outreach is part of the initiative</a:t>
            </a:r>
          </a:p>
          <a:p>
            <a:pPr lvl="1"/>
            <a:r>
              <a:rPr lang="en-US" dirty="0" smtClean="0"/>
              <a:t>Constant attempt to survey what is occurring in all other forums and bringing important capabilities into the framework</a:t>
            </a:r>
          </a:p>
          <a:p>
            <a:pPr lvl="1"/>
            <a:r>
              <a:rPr lang="en-US" dirty="0" smtClean="0"/>
              <a:t>Constant analysis of what is missing or needed</a:t>
            </a:r>
          </a:p>
          <a:p>
            <a:r>
              <a:rPr lang="en-US" dirty="0" smtClean="0"/>
              <a:t>Unique – no comparable activity exists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2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1496</Words>
  <Application>Microsoft Office PowerPoint</Application>
  <PresentationFormat>On-screen Show (4:3)</PresentationFormat>
  <Paragraphs>356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Cybersecurity information security exchange framework (CYBEX): importance and current developments</vt:lpstr>
      <vt:lpstr>Outline</vt:lpstr>
      <vt:lpstr>CYBEX: origins</vt:lpstr>
      <vt:lpstr>Agreement on a cybersecurity model: information sharing dependencies</vt:lpstr>
      <vt:lpstr>Platform coherency appeared possible</vt:lpstr>
      <vt:lpstr>Providing outreach among standards bodies seemed possible</vt:lpstr>
      <vt:lpstr>Major related institutional developments</vt:lpstr>
      <vt:lpstr>Major related infrastructure developments</vt:lpstr>
      <vt:lpstr>CYBEX is a substantive ongoing global Cyber/ICT security initiative</vt:lpstr>
      <vt:lpstr>CYBEX Exchange Model</vt:lpstr>
      <vt:lpstr>CYBEX Ontology</vt:lpstr>
      <vt:lpstr>Information Exchange Structuring</vt:lpstr>
      <vt:lpstr>PowerPoint Presentation</vt:lpstr>
      <vt:lpstr>PowerPoint Presentation</vt:lpstr>
      <vt:lpstr>PowerPoint Presentation</vt:lpstr>
      <vt:lpstr>Information Exchange Trust capabilities</vt:lpstr>
      <vt:lpstr>CYBEX Implementation</vt:lpstr>
      <vt:lpstr>So where do we go from here: the challenges</vt:lpstr>
      <vt:lpstr>Challenge: Extent and evolution of CYBEX Recommendation</vt:lpstr>
      <vt:lpstr>Challenge: Discovery and trust capabilities</vt:lpstr>
      <vt:lpstr>Ongoing relevant cybersecurity IdM developments</vt:lpstr>
      <vt:lpstr>Challenge: Achieving implementation and widespread use</vt:lpstr>
      <vt:lpstr>Exemplar:  6th IT Security Automation Conference, Baltimore, 27-29 Sep 2010*</vt:lpstr>
      <vt:lpstr>Exemplar:  Japan Vulnerability Notes</vt:lpstr>
    </vt:vector>
  </TitlesOfParts>
  <Manager>Tony Rutkowski</Manager>
  <Company>Netmagic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CYBEX: importance and current developments</dc:title>
  <dc:creator>Tony Rutkowski</dc:creator>
  <cp:lastModifiedBy>Tony Rutkowski</cp:lastModifiedBy>
  <cp:revision>172</cp:revision>
  <dcterms:created xsi:type="dcterms:W3CDTF">2010-10-06T23:04:28Z</dcterms:created>
  <dcterms:modified xsi:type="dcterms:W3CDTF">2010-10-19T21:58:57Z</dcterms:modified>
</cp:coreProperties>
</file>