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3"/>
  </p:notesMasterIdLst>
  <p:handoutMasterIdLst>
    <p:handoutMasterId r:id="rId24"/>
  </p:handoutMasterIdLst>
  <p:sldIdLst>
    <p:sldId id="441" r:id="rId2"/>
    <p:sldId id="553" r:id="rId3"/>
    <p:sldId id="552" r:id="rId4"/>
    <p:sldId id="509" r:id="rId5"/>
    <p:sldId id="591" r:id="rId6"/>
    <p:sldId id="562" r:id="rId7"/>
    <p:sldId id="585" r:id="rId8"/>
    <p:sldId id="565" r:id="rId9"/>
    <p:sldId id="592" r:id="rId10"/>
    <p:sldId id="550" r:id="rId11"/>
    <p:sldId id="574" r:id="rId12"/>
    <p:sldId id="575" r:id="rId13"/>
    <p:sldId id="571" r:id="rId14"/>
    <p:sldId id="595" r:id="rId15"/>
    <p:sldId id="557" r:id="rId16"/>
    <p:sldId id="559" r:id="rId17"/>
    <p:sldId id="555" r:id="rId18"/>
    <p:sldId id="556" r:id="rId19"/>
    <p:sldId id="594" r:id="rId20"/>
    <p:sldId id="560" r:id="rId21"/>
    <p:sldId id="440" r:id="rId2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mn-cs"/>
      </a:defRPr>
    </a:lvl1pPr>
    <a:lvl2pPr marL="457200" algn="l" rtl="0" fontAlgn="base">
      <a:spcBef>
        <a:spcPct val="0"/>
      </a:spcBef>
      <a:spcAft>
        <a:spcPct val="0"/>
      </a:spcAft>
      <a:defRPr sz="2400" kern="1200">
        <a:solidFill>
          <a:schemeClr val="tx1"/>
        </a:solidFill>
        <a:latin typeface="Arial" charset="0"/>
        <a:ea typeface="ＭＳ Ｐゴシック" charset="-128"/>
        <a:cs typeface="+mn-cs"/>
      </a:defRPr>
    </a:lvl2pPr>
    <a:lvl3pPr marL="914400" algn="l" rtl="0" fontAlgn="base">
      <a:spcBef>
        <a:spcPct val="0"/>
      </a:spcBef>
      <a:spcAft>
        <a:spcPct val="0"/>
      </a:spcAft>
      <a:defRPr sz="2400" kern="1200">
        <a:solidFill>
          <a:schemeClr val="tx1"/>
        </a:solidFill>
        <a:latin typeface="Arial" charset="0"/>
        <a:ea typeface="ＭＳ Ｐゴシック" charset="-128"/>
        <a:cs typeface="+mn-cs"/>
      </a:defRPr>
    </a:lvl3pPr>
    <a:lvl4pPr marL="1371600" algn="l" rtl="0" fontAlgn="base">
      <a:spcBef>
        <a:spcPct val="0"/>
      </a:spcBef>
      <a:spcAft>
        <a:spcPct val="0"/>
      </a:spcAft>
      <a:defRPr sz="2400" kern="1200">
        <a:solidFill>
          <a:schemeClr val="tx1"/>
        </a:solidFill>
        <a:latin typeface="Arial" charset="0"/>
        <a:ea typeface="ＭＳ Ｐゴシック" charset="-128"/>
        <a:cs typeface="+mn-cs"/>
      </a:defRPr>
    </a:lvl4pPr>
    <a:lvl5pPr marL="1828800" algn="l"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66FF99"/>
    <a:srgbClr val="6699FF"/>
    <a:srgbClr val="00FFCC"/>
    <a:srgbClr val="00FF99"/>
    <a:srgbClr val="66FFCC"/>
    <a:srgbClr val="003399"/>
    <a:srgbClr val="336699"/>
    <a:srgbClr val="006699"/>
    <a:srgbClr val="009999"/>
  </p:clrMru>
  <p:extLst>
    <p:ext uri="{E76CE94A-603C-4142-B9EB-6D1370010A27}">
      <p14:discardImageEditData xmlns:mc="http://schemas.openxmlformats.org/markup-compatibility/2006" xmlns:mv="urn:schemas-microsoft-com:mac:vml" xmlns:p14="http://schemas.microsoft.com/office/powerpoint/2010/main" xmlns="" val="0"/>
    </p:ext>
    <p:ext uri="{D31A062A-798A-4329-ABDD-BBA856620510}">
      <p14:defaultImageDpi xmlns:mc="http://schemas.openxmlformats.org/markup-compatibility/2006" xmlns:mv="urn:schemas-microsoft-com:mac:vml"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86325" autoAdjust="0"/>
  </p:normalViewPr>
  <p:slideViewPr>
    <p:cSldViewPr>
      <p:cViewPr>
        <p:scale>
          <a:sx n="75" d="100"/>
          <a:sy n="75" d="100"/>
        </p:scale>
        <p:origin x="-852" y="96"/>
      </p:cViewPr>
      <p:guideLst>
        <p:guide orient="horz" pos="2160"/>
        <p:guide pos="2880"/>
      </p:guideLst>
    </p:cSldViewPr>
  </p:slideViewPr>
  <p:notesTextViewPr>
    <p:cViewPr>
      <p:scale>
        <a:sx n="66" d="100"/>
        <a:sy n="66" d="100"/>
      </p:scale>
      <p:origin x="0" y="0"/>
    </p:cViewPr>
  </p:notesTextViewPr>
  <p:sorterViewPr>
    <p:cViewPr>
      <p:scale>
        <a:sx n="66" d="100"/>
        <a:sy n="66" d="100"/>
      </p:scale>
      <p:origin x="0" y="129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ea typeface="+mn-ea"/>
                <a:cs typeface="+mn-cs"/>
              </a:defRPr>
            </a:lvl1pPr>
          </a:lstStyle>
          <a:p>
            <a:pPr>
              <a:defRPr/>
            </a:pPr>
            <a:endParaRPr lang="en-US"/>
          </a:p>
        </p:txBody>
      </p:sp>
      <p:sp>
        <p:nvSpPr>
          <p:cNvPr id="6144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fld id="{5F3E2E9E-210C-450C-A467-903FBB547863}" type="datetime1">
              <a:rPr lang="en-US"/>
              <a:pPr/>
              <a:t>12/11/2010</a:t>
            </a:fld>
            <a:endParaRPr lang="en-US"/>
          </a:p>
        </p:txBody>
      </p:sp>
      <p:sp>
        <p:nvSpPr>
          <p:cNvPr id="6144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ea typeface="+mn-ea"/>
                <a:cs typeface="+mn-cs"/>
              </a:defRPr>
            </a:lvl1pPr>
          </a:lstStyle>
          <a:p>
            <a:pPr>
              <a:defRPr/>
            </a:pPr>
            <a:endParaRPr lang="en-US"/>
          </a:p>
        </p:txBody>
      </p:sp>
      <p:sp>
        <p:nvSpPr>
          <p:cNvPr id="6144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272C5AB6-2B2E-4756-9F2C-AB87E8E4C29B}" type="slidenum">
              <a:rPr lang="en-US"/>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22175221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62011DE-8FB8-4294-8753-06B45CCD915B}" type="slidenum">
              <a:rPr lang="en-US"/>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4804115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A8FCDE0A-83E0-4652-BCDE-D97AB5CB76E6}" type="slidenum">
              <a:rPr lang="en-US"/>
              <a:pPr/>
              <a:t>1</a:t>
            </a:fld>
            <a:endParaRPr lang="en-US"/>
          </a:p>
        </p:txBody>
      </p:sp>
      <p:sp>
        <p:nvSpPr>
          <p:cNvPr id="16387" name="Rectangle 2"/>
          <p:cNvSpPr>
            <a:spLocks noGrp="1" noRot="1" noChangeAspect="1" noChangeArrowheads="1" noTextEdit="1"/>
          </p:cNvSpPr>
          <p:nvPr>
            <p:ph type="sldImg"/>
          </p:nvPr>
        </p:nvSpPr>
        <p:spPr>
          <a:xfrm>
            <a:off x="1144588" y="687388"/>
            <a:ext cx="4570412" cy="3427412"/>
          </a:xfrm>
          <a:ln/>
        </p:spPr>
      </p:sp>
      <p:sp>
        <p:nvSpPr>
          <p:cNvPr id="16388" name="Rectangle 3"/>
          <p:cNvSpPr>
            <a:spLocks noGrp="1" noChangeArrowheads="1"/>
          </p:cNvSpPr>
          <p:nvPr>
            <p:ph type="body" idx="1"/>
          </p:nvPr>
        </p:nvSpPr>
        <p:spPr>
          <a:xfrm>
            <a:off x="382588" y="4338638"/>
            <a:ext cx="6092825" cy="4425950"/>
          </a:xfrm>
          <a:noFill/>
          <a:ln/>
        </p:spPr>
        <p:txBody>
          <a:bodyPr/>
          <a:lstStyle/>
          <a:p>
            <a:pPr eaLnBrk="1" hangingPunct="1"/>
            <a:endParaRPr lang="en-US" sz="1200" dirty="0" smtClean="0">
              <a:solidFill>
                <a:schemeClr val="tx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1B0899C-ACD3-4AA2-8D4D-555AD48896DE}" type="slidenum">
              <a:rPr lang="en-US" sz="1200"/>
              <a:pPr algn="r"/>
              <a:t>3</a:t>
            </a:fld>
            <a:endParaRPr lang="en-US" sz="1200"/>
          </a:p>
        </p:txBody>
      </p:sp>
      <p:sp>
        <p:nvSpPr>
          <p:cNvPr id="19459" name="Rectangle 2"/>
          <p:cNvSpPr>
            <a:spLocks noGrp="1" noRot="1" noChangeAspect="1" noChangeArrowheads="1" noTextEdit="1"/>
          </p:cNvSpPr>
          <p:nvPr>
            <p:ph type="sldImg"/>
          </p:nvPr>
        </p:nvSpPr>
        <p:spPr>
          <a:xfrm>
            <a:off x="1144588" y="687388"/>
            <a:ext cx="4570412" cy="3427412"/>
          </a:xfrm>
          <a:ln/>
        </p:spPr>
      </p:sp>
      <p:sp>
        <p:nvSpPr>
          <p:cNvPr id="19460" name="Rectangle 3"/>
          <p:cNvSpPr>
            <a:spLocks noGrp="1" noChangeArrowheads="1"/>
          </p:cNvSpPr>
          <p:nvPr>
            <p:ph type="body" idx="1"/>
          </p:nvPr>
        </p:nvSpPr>
        <p:spPr>
          <a:xfrm>
            <a:off x="382588" y="4338638"/>
            <a:ext cx="6092825" cy="4425950"/>
          </a:xfrm>
          <a:noFill/>
          <a:ln/>
        </p:spPr>
        <p:txBody>
          <a:bodyPr/>
          <a:lstStyle/>
          <a:p>
            <a:pPr eaLnBrk="1" hangingPunct="1"/>
            <a:r>
              <a:rPr lang="en-US" sz="900" smtClean="0">
                <a:solidFill>
                  <a:schemeClr val="accent2"/>
                </a:solidFill>
              </a:rPr>
              <a:t>So what is the Smart Grid? Let’s start with the existing power grid, in which electricity it generated primarily by burning coal, transmitted through power lines and distributed out to your home and used in real time, since there is no good large storage capability for electricity. Sure, the grid is THE most significant engineering accomplishment of last century, but in many ways it is also pretty dumb. For example, in many cases, the power company doesn’t know that your power is out until you phone them. To move to the Smart Grid, we need to upgrade the existing grid with communications and intelligence.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4A3A44E-699E-4164-92FC-590BFC122EDC}" type="slidenum">
              <a:rPr lang="en-US" sz="1200"/>
              <a:pPr algn="r"/>
              <a:t>4</a:t>
            </a:fld>
            <a:endParaRPr lang="en-US" sz="1200"/>
          </a:p>
        </p:txBody>
      </p:sp>
      <p:sp>
        <p:nvSpPr>
          <p:cNvPr id="29699" name="Rectangle 2"/>
          <p:cNvSpPr>
            <a:spLocks noGrp="1" noRot="1" noChangeAspect="1" noChangeArrowheads="1" noTextEdit="1"/>
          </p:cNvSpPr>
          <p:nvPr>
            <p:ph type="sldImg"/>
          </p:nvPr>
        </p:nvSpPr>
        <p:spPr>
          <a:xfrm>
            <a:off x="1144588" y="687388"/>
            <a:ext cx="4570412" cy="3427412"/>
          </a:xfrm>
          <a:ln/>
        </p:spPr>
      </p:sp>
      <p:sp>
        <p:nvSpPr>
          <p:cNvPr id="29700" name="Rectangle 3"/>
          <p:cNvSpPr>
            <a:spLocks noGrp="1" noChangeArrowheads="1"/>
          </p:cNvSpPr>
          <p:nvPr>
            <p:ph type="body" idx="1"/>
          </p:nvPr>
        </p:nvSpPr>
        <p:spPr>
          <a:xfrm>
            <a:off x="382588" y="4338638"/>
            <a:ext cx="6092825" cy="4425950"/>
          </a:xfrm>
          <a:noFill/>
          <a:ln/>
        </p:spPr>
        <p:txBody>
          <a:bodyPr/>
          <a:lstStyle/>
          <a:p>
            <a:pPr eaLnBrk="1" hangingPunct="1"/>
            <a:r>
              <a:rPr lang="en-US" sz="900" smtClean="0">
                <a:solidFill>
                  <a:schemeClr val="accent2"/>
                </a:solidFill>
              </a:rPr>
              <a:t>Upgrading the grid components and systems with new functionality and communications requires interoperability, and to have interoperability of equipment and systems requires reliable standards and validated performance – a clear role for NIST.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2011DE-8FB8-4294-8753-06B45CCD915B}"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buFontTx/>
              <a:buChar char="•"/>
            </a:pPr>
            <a:r>
              <a:rPr lang="en-US" b="1"/>
              <a:t>NEED TO FOCUS ON A FEW PAPs </a:t>
            </a:r>
            <a:r>
              <a:rPr lang="en-US"/>
              <a:t>that may be of interest to regulators or have regulatory policy implications </a:t>
            </a:r>
            <a:r>
              <a:rPr lang="en-US" b="1"/>
              <a:t>AND DEMONSTRATE PROGRESS.  </a:t>
            </a:r>
            <a:r>
              <a:rPr lang="en-US"/>
              <a:t>This may require an additional or different slide.  Potential candidate PAPs to discuss include: </a:t>
            </a:r>
          </a:p>
          <a:p>
            <a:pPr lvl="1">
              <a:buFontTx/>
              <a:buChar char="•"/>
            </a:pPr>
            <a:r>
              <a:rPr lang="en-US"/>
              <a:t> PAP 0 – Meter Upgradeability Standard</a:t>
            </a:r>
          </a:p>
          <a:p>
            <a:pPr lvl="1">
              <a:buFontTx/>
              <a:buChar char="•"/>
            </a:pPr>
            <a:r>
              <a:rPr lang="en-US"/>
              <a:t> PAP 3 - Common Price Communication Model</a:t>
            </a:r>
          </a:p>
          <a:p>
            <a:pPr lvl="1">
              <a:buFontTx/>
              <a:buChar char="•"/>
            </a:pPr>
            <a:r>
              <a:rPr lang="en-US"/>
              <a:t> PAP 9 - Standard DR and DER Signals</a:t>
            </a:r>
          </a:p>
          <a:p>
            <a:pPr lvl="1">
              <a:buFontTx/>
              <a:buChar char="•"/>
            </a:pPr>
            <a:r>
              <a:rPr lang="en-US"/>
              <a:t> PAP 10 - Standard Energy Usage Information</a:t>
            </a:r>
          </a:p>
          <a:p>
            <a:pPr lvl="1">
              <a:buFontTx/>
              <a:buChar char="•"/>
            </a:pPr>
            <a:r>
              <a:rPr lang="en-US"/>
              <a:t> PAP 11 - Interoperability Standards to Support Plug-in Electric Vehicles</a:t>
            </a:r>
          </a:p>
          <a:p>
            <a:pPr lvl="1">
              <a:buFontTx/>
              <a:buChar char="•"/>
            </a:pPr>
            <a:r>
              <a:rPr lang="en-US"/>
              <a:t> PAP 16 - Wind Plant Communications</a:t>
            </a:r>
          </a:p>
          <a:p>
            <a:endParaRPr lang="en-US" b="1"/>
          </a:p>
        </p:txBody>
      </p:sp>
      <p:sp>
        <p:nvSpPr>
          <p:cNvPr id="34820" name="Slide Number Placeholder 3"/>
          <p:cNvSpPr>
            <a:spLocks noGrp="1"/>
          </p:cNvSpPr>
          <p:nvPr>
            <p:ph type="sldNum" sz="quarter" idx="5"/>
          </p:nvPr>
        </p:nvSpPr>
        <p:spPr bwMode="auto">
          <a:noFill/>
          <a:ln>
            <a:miter lim="800000"/>
            <a:headEnd/>
            <a:tailEnd/>
          </a:ln>
        </p:spPr>
        <p:txBody>
          <a:bodyPr/>
          <a:lstStyle/>
          <a:p>
            <a:fld id="{723F40DB-8E6B-2A44-8DFC-A61910C356DA}" type="slidenum">
              <a:rPr lang="en-US"/>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endParaRPr lang="en-US"/>
          </a:p>
        </p:txBody>
      </p:sp>
      <p:sp>
        <p:nvSpPr>
          <p:cNvPr id="40964" name="Slide Number Placeholder 3"/>
          <p:cNvSpPr>
            <a:spLocks noGrp="1"/>
          </p:cNvSpPr>
          <p:nvPr>
            <p:ph type="sldNum" sz="quarter" idx="5"/>
          </p:nvPr>
        </p:nvSpPr>
        <p:spPr/>
        <p:txBody>
          <a:bodyPr/>
          <a:lstStyle/>
          <a:p>
            <a:pPr>
              <a:defRPr/>
            </a:pPr>
            <a:fld id="{CE5442D5-37DA-1C41-ACA6-4AB7D956583F}" type="slidenum">
              <a:rPr lang="en-US"/>
              <a:pPr>
                <a:defRPr/>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endParaRPr lang="en-US"/>
          </a:p>
        </p:txBody>
      </p:sp>
      <p:sp>
        <p:nvSpPr>
          <p:cNvPr id="43012" name="Slide Number Placeholder 3"/>
          <p:cNvSpPr>
            <a:spLocks noGrp="1"/>
          </p:cNvSpPr>
          <p:nvPr>
            <p:ph type="sldNum" sz="quarter" idx="5"/>
          </p:nvPr>
        </p:nvSpPr>
        <p:spPr/>
        <p:txBody>
          <a:bodyPr/>
          <a:lstStyle/>
          <a:p>
            <a:pPr>
              <a:defRPr/>
            </a:pPr>
            <a:fld id="{01488CC0-8926-424B-AA3E-DCA4BADE6B0E}" type="slidenum">
              <a:rPr lang="en-US"/>
              <a:pPr>
                <a:defRPr/>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b="1"/>
          </a:p>
        </p:txBody>
      </p:sp>
      <p:sp>
        <p:nvSpPr>
          <p:cNvPr id="32772" name="Slide Number Placeholder 3"/>
          <p:cNvSpPr txBox="1">
            <a:spLocks noGrp="1"/>
          </p:cNvSpPr>
          <p:nvPr/>
        </p:nvSpPr>
        <p:spPr bwMode="auto">
          <a:xfrm>
            <a:off x="3884028" y="8684927"/>
            <a:ext cx="2972421" cy="457513"/>
          </a:xfrm>
          <a:prstGeom prst="rect">
            <a:avLst/>
          </a:prstGeom>
          <a:noFill/>
          <a:ln w="9525">
            <a:noFill/>
            <a:miter lim="800000"/>
            <a:headEnd/>
            <a:tailEnd/>
          </a:ln>
        </p:spPr>
        <p:txBody>
          <a:bodyPr lIns="91427" tIns="45713" rIns="91427" bIns="45713" anchor="b">
            <a:prstTxWarp prst="textNoShape">
              <a:avLst/>
            </a:prstTxWarp>
          </a:bodyPr>
          <a:lstStyle/>
          <a:p>
            <a:pPr algn="r"/>
            <a:fld id="{64259656-5FE5-2F4B-BB97-FF494997360A}" type="slidenum">
              <a:rPr lang="en-US" sz="1200">
                <a:latin typeface="Calibri" charset="0"/>
              </a:rPr>
              <a:pPr algn="r"/>
              <a:t>16</a:t>
            </a:fld>
            <a:endParaRPr lang="en-US" sz="1200" dirty="0">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TextEdit="1"/>
          </p:cNvSpPr>
          <p:nvPr>
            <p:ph type="sldImg"/>
          </p:nvPr>
        </p:nvSpPr>
        <p:spPr>
          <a:noFill/>
        </p:spPr>
      </p:sp>
      <p:sp>
        <p:nvSpPr>
          <p:cNvPr id="24579" name="Rectangle 3"/>
          <p:cNvSpPr>
            <a:spLocks noGrp="1"/>
          </p:cNvSpPr>
          <p:nvPr>
            <p:ph type="body" idx="1"/>
          </p:nvPr>
        </p:nvSpPr>
        <p:spPr>
          <a:noFill/>
          <a:ln/>
        </p:spPr>
        <p:txBody>
          <a:bodyPr/>
          <a:lstStyle/>
          <a:p>
            <a:endParaRPr lang="en-US" dirty="0" smtClean="0">
              <a:ea typeface="ＭＳ Ｐゴシック"/>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8"/>
          <p:cNvSpPr>
            <a:spLocks noChangeShapeType="1"/>
          </p:cNvSpPr>
          <p:nvPr/>
        </p:nvSpPr>
        <p:spPr bwMode="auto">
          <a:xfrm flipV="1">
            <a:off x="1752600" y="3429000"/>
            <a:ext cx="6858000" cy="0"/>
          </a:xfrm>
          <a:prstGeom prst="line">
            <a:avLst/>
          </a:prstGeom>
          <a:noFill/>
          <a:ln w="57150">
            <a:solidFill>
              <a:schemeClr val="accent2"/>
            </a:solidFill>
            <a:round/>
            <a:headEnd/>
            <a:tailEnd/>
          </a:ln>
          <a:effectLst/>
        </p:spPr>
        <p:txBody>
          <a:bodyPr wrap="none" anchor="ctr"/>
          <a:lstStyle/>
          <a:p>
            <a:pPr>
              <a:defRPr/>
            </a:pPr>
            <a:endParaRPr lang="en-US" sz="1800">
              <a:ea typeface="+mn-ea"/>
            </a:endParaRPr>
          </a:p>
        </p:txBody>
      </p:sp>
      <p:sp>
        <p:nvSpPr>
          <p:cNvPr id="5" name="Text Box 9"/>
          <p:cNvSpPr txBox="1">
            <a:spLocks noChangeArrowheads="1"/>
          </p:cNvSpPr>
          <p:nvPr/>
        </p:nvSpPr>
        <p:spPr bwMode="auto">
          <a:xfrm>
            <a:off x="276225" y="2590800"/>
            <a:ext cx="1336675" cy="579438"/>
          </a:xfrm>
          <a:prstGeom prst="rect">
            <a:avLst/>
          </a:prstGeom>
          <a:noFill/>
          <a:ln w="9525">
            <a:noFill/>
            <a:miter lim="800000"/>
            <a:headEnd/>
            <a:tailEnd/>
          </a:ln>
          <a:effectLst/>
        </p:spPr>
        <p:txBody>
          <a:bodyPr wrap="none">
            <a:spAutoFit/>
          </a:bodyPr>
          <a:lstStyle/>
          <a:p>
            <a:pPr>
              <a:defRPr/>
            </a:pPr>
            <a:r>
              <a:rPr lang="en-US" sz="3200" i="1">
                <a:solidFill>
                  <a:schemeClr val="accent2"/>
                </a:solidFill>
                <a:latin typeface="Arial" pitchFamily="-111" charset="0"/>
                <a:ea typeface="+mn-ea"/>
              </a:rPr>
              <a:t>Smart</a:t>
            </a:r>
          </a:p>
        </p:txBody>
      </p:sp>
      <p:sp>
        <p:nvSpPr>
          <p:cNvPr id="6" name="Text Box 10"/>
          <p:cNvSpPr txBox="1">
            <a:spLocks noChangeArrowheads="1"/>
          </p:cNvSpPr>
          <p:nvPr/>
        </p:nvSpPr>
        <p:spPr bwMode="auto">
          <a:xfrm>
            <a:off x="581025" y="2487613"/>
            <a:ext cx="544513" cy="336550"/>
          </a:xfrm>
          <a:prstGeom prst="rect">
            <a:avLst/>
          </a:prstGeom>
          <a:noFill/>
          <a:ln w="9525">
            <a:noFill/>
            <a:miter lim="800000"/>
            <a:headEnd/>
            <a:tailEnd/>
          </a:ln>
          <a:effectLst/>
        </p:spPr>
        <p:txBody>
          <a:bodyPr wrap="none">
            <a:spAutoFit/>
          </a:bodyPr>
          <a:lstStyle/>
          <a:p>
            <a:pPr>
              <a:defRPr/>
            </a:pPr>
            <a:r>
              <a:rPr lang="en-US" sz="1600" i="1">
                <a:solidFill>
                  <a:schemeClr val="accent2"/>
                </a:solidFill>
                <a:latin typeface="Arial" pitchFamily="-111" charset="0"/>
                <a:ea typeface="+mn-ea"/>
              </a:rPr>
              <a:t>The</a:t>
            </a:r>
          </a:p>
        </p:txBody>
      </p:sp>
      <p:sp>
        <p:nvSpPr>
          <p:cNvPr id="7" name="Text Box 11"/>
          <p:cNvSpPr txBox="1">
            <a:spLocks noChangeArrowheads="1"/>
          </p:cNvSpPr>
          <p:nvPr/>
        </p:nvSpPr>
        <p:spPr bwMode="auto">
          <a:xfrm>
            <a:off x="838200" y="2971800"/>
            <a:ext cx="809625" cy="457200"/>
          </a:xfrm>
          <a:prstGeom prst="rect">
            <a:avLst/>
          </a:prstGeom>
          <a:noFill/>
          <a:ln w="9525">
            <a:noFill/>
            <a:miter lim="800000"/>
            <a:headEnd/>
            <a:tailEnd/>
          </a:ln>
          <a:effectLst/>
        </p:spPr>
        <p:txBody>
          <a:bodyPr wrap="none">
            <a:spAutoFit/>
          </a:bodyPr>
          <a:lstStyle/>
          <a:p>
            <a:pPr>
              <a:defRPr/>
            </a:pPr>
            <a:r>
              <a:rPr lang="en-US" sz="1800" i="1">
                <a:solidFill>
                  <a:schemeClr val="accent2"/>
                </a:solidFill>
                <a:latin typeface="Arial" pitchFamily="-111" charset="0"/>
                <a:ea typeface="+mn-ea"/>
              </a:rPr>
              <a:t>Grid</a:t>
            </a:r>
          </a:p>
        </p:txBody>
      </p:sp>
      <p:sp>
        <p:nvSpPr>
          <p:cNvPr id="51202" name="Rectangle 2"/>
          <p:cNvSpPr>
            <a:spLocks noGrp="1" noChangeArrowheads="1"/>
          </p:cNvSpPr>
          <p:nvPr>
            <p:ph type="ctrTitle"/>
          </p:nvPr>
        </p:nvSpPr>
        <p:spPr>
          <a:xfrm>
            <a:off x="1676400" y="2514600"/>
            <a:ext cx="6705600" cy="1143000"/>
          </a:xfrm>
        </p:spPr>
        <p:txBody>
          <a:bodyPr/>
          <a:lstStyle>
            <a:lvl1pPr>
              <a:defRPr/>
            </a:lvl1pPr>
          </a:lstStyle>
          <a:p>
            <a:r>
              <a:rPr lang="en-US" smtClean="0"/>
              <a:t>Click to edit Master title style</a:t>
            </a:r>
            <a:endParaRPr lang="en-US"/>
          </a:p>
        </p:txBody>
      </p:sp>
      <p:sp>
        <p:nvSpPr>
          <p:cNvPr id="51203" name="Rectangle 3"/>
          <p:cNvSpPr>
            <a:spLocks noGrp="1" noChangeArrowheads="1"/>
          </p:cNvSpPr>
          <p:nvPr>
            <p:ph type="subTitle" idx="1"/>
          </p:nvPr>
        </p:nvSpPr>
        <p:spPr>
          <a:xfrm>
            <a:off x="1676400" y="3657600"/>
            <a:ext cx="6400800" cy="1524000"/>
          </a:xfrm>
        </p:spPr>
        <p:txBody>
          <a:bodyPr/>
          <a:lstStyle>
            <a:lvl1pPr marL="0" indent="0">
              <a:buFontTx/>
              <a:buNone/>
              <a:defRPr sz="2000"/>
            </a:lvl1pPr>
          </a:lstStyle>
          <a:p>
            <a:r>
              <a:rPr lang="en-US" smtClean="0"/>
              <a:t>Click to edit Master subtitle style</a:t>
            </a:r>
            <a:endParaRPr lang="en-US"/>
          </a:p>
        </p:txBody>
      </p:sp>
      <p:sp>
        <p:nvSpPr>
          <p:cNvPr id="8" name="Rectangle 4"/>
          <p:cNvSpPr>
            <a:spLocks noGrp="1" noChangeArrowheads="1"/>
          </p:cNvSpPr>
          <p:nvPr>
            <p:ph type="dt" sz="half" idx="10"/>
          </p:nvPr>
        </p:nvSpPr>
        <p:spPr>
          <a:xfrm>
            <a:off x="685800" y="6248400"/>
            <a:ext cx="1905000" cy="457200"/>
          </a:xfrm>
        </p:spPr>
        <p:txBody>
          <a:bodyPr/>
          <a:lstStyle>
            <a:lvl1pPr>
              <a:defRPr sz="1400" i="0">
                <a:latin typeface="Times New Roman" charset="0"/>
              </a:defRPr>
            </a:lvl1pPr>
          </a:lstStyle>
          <a:p>
            <a:r>
              <a:rPr lang="en-US" smtClean="0"/>
              <a:t>12/08/2010</a:t>
            </a:r>
            <a:endParaRPr lang="en-US"/>
          </a:p>
        </p:txBody>
      </p:sp>
      <p:sp>
        <p:nvSpPr>
          <p:cNvPr id="9" name="Rectangle 5"/>
          <p:cNvSpPr>
            <a:spLocks noGrp="1" noChangeArrowheads="1"/>
          </p:cNvSpPr>
          <p:nvPr>
            <p:ph type="ftr" sz="quarter" idx="11"/>
          </p:nvPr>
        </p:nvSpPr>
        <p:spPr>
          <a:xfrm>
            <a:off x="3124200" y="6248400"/>
            <a:ext cx="2895600" cy="457200"/>
          </a:xfrm>
        </p:spPr>
        <p:txBody>
          <a:bodyPr/>
          <a:lstStyle>
            <a:lvl1pPr>
              <a:defRPr sz="1400" i="0">
                <a:latin typeface="Times New Roman" pitchFamily="-111" charset="0"/>
              </a:defRPr>
            </a:lvl1pPr>
          </a:lstStyle>
          <a:p>
            <a:pPr>
              <a:defRPr/>
            </a:pPr>
            <a:r>
              <a:rPr lang="en-US" smtClean="0"/>
              <a:t>Globecom 2010</a:t>
            </a:r>
            <a:endParaRPr lang="en-US"/>
          </a:p>
        </p:txBody>
      </p:sp>
      <p:sp>
        <p:nvSpPr>
          <p:cNvPr id="10" name="Rectangle 6"/>
          <p:cNvSpPr>
            <a:spLocks noGrp="1" noChangeArrowheads="1"/>
          </p:cNvSpPr>
          <p:nvPr>
            <p:ph type="sldNum" sz="quarter" idx="12"/>
          </p:nvPr>
        </p:nvSpPr>
        <p:spPr>
          <a:xfrm>
            <a:off x="6553200" y="6248400"/>
            <a:ext cx="1905000" cy="457200"/>
          </a:xfrm>
        </p:spPr>
        <p:txBody>
          <a:bodyPr/>
          <a:lstStyle>
            <a:lvl1pPr>
              <a:defRPr sz="1400" i="0">
                <a:latin typeface="Times New Roman" charset="0"/>
              </a:defRPr>
            </a:lvl1pPr>
          </a:lstStyle>
          <a:p>
            <a:fld id="{DED60B30-6D65-47A1-996D-108470C504A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smtClean="0"/>
              <a:t>12/08/2010</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Globecom 2010</a:t>
            </a:r>
            <a:endParaRPr lang="en-US"/>
          </a:p>
        </p:txBody>
      </p:sp>
      <p:sp>
        <p:nvSpPr>
          <p:cNvPr id="6" name="Rectangle 6"/>
          <p:cNvSpPr>
            <a:spLocks noGrp="1" noChangeArrowheads="1"/>
          </p:cNvSpPr>
          <p:nvPr>
            <p:ph type="sldNum" sz="quarter" idx="12"/>
          </p:nvPr>
        </p:nvSpPr>
        <p:spPr>
          <a:ln/>
        </p:spPr>
        <p:txBody>
          <a:bodyPr/>
          <a:lstStyle>
            <a:lvl1pPr>
              <a:defRPr/>
            </a:lvl1pPr>
          </a:lstStyle>
          <a:p>
            <a:fld id="{F3259DE2-72E0-4D8E-B7E7-0BBF3E965B8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03835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228600"/>
            <a:ext cx="596265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smtClean="0"/>
              <a:t>12/08/2010</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Globecom 2010</a:t>
            </a:r>
            <a:endParaRPr lang="en-US"/>
          </a:p>
        </p:txBody>
      </p:sp>
      <p:sp>
        <p:nvSpPr>
          <p:cNvPr id="6" name="Rectangle 6"/>
          <p:cNvSpPr>
            <a:spLocks noGrp="1" noChangeArrowheads="1"/>
          </p:cNvSpPr>
          <p:nvPr>
            <p:ph type="sldNum" sz="quarter" idx="12"/>
          </p:nvPr>
        </p:nvSpPr>
        <p:spPr>
          <a:ln/>
        </p:spPr>
        <p:txBody>
          <a:bodyPr/>
          <a:lstStyle>
            <a:lvl1pPr>
              <a:defRPr/>
            </a:lvl1pPr>
          </a:lstStyle>
          <a:p>
            <a:fld id="{63D7A6F9-8BF5-487E-AFE4-CFCFFA5A786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smtClean="0"/>
              <a:t>12/08/2010</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Globecom 2010</a:t>
            </a:r>
            <a:endParaRPr lang="en-US"/>
          </a:p>
        </p:txBody>
      </p:sp>
      <p:sp>
        <p:nvSpPr>
          <p:cNvPr id="6" name="Rectangle 6"/>
          <p:cNvSpPr>
            <a:spLocks noGrp="1" noChangeArrowheads="1"/>
          </p:cNvSpPr>
          <p:nvPr>
            <p:ph type="sldNum" sz="quarter" idx="12"/>
          </p:nvPr>
        </p:nvSpPr>
        <p:spPr>
          <a:ln/>
        </p:spPr>
        <p:txBody>
          <a:bodyPr/>
          <a:lstStyle>
            <a:lvl1pPr>
              <a:defRPr/>
            </a:lvl1pPr>
          </a:lstStyle>
          <a:p>
            <a:fld id="{FE9019E2-C63E-4302-AB4D-0FA35C23A8E3}"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r>
              <a:rPr lang="en-US" smtClean="0"/>
              <a:t>12/08/2010</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Globecom 2010</a:t>
            </a:r>
            <a:endParaRPr lang="en-US"/>
          </a:p>
        </p:txBody>
      </p:sp>
      <p:sp>
        <p:nvSpPr>
          <p:cNvPr id="6" name="Rectangle 6"/>
          <p:cNvSpPr>
            <a:spLocks noGrp="1" noChangeArrowheads="1"/>
          </p:cNvSpPr>
          <p:nvPr>
            <p:ph type="sldNum" sz="quarter" idx="12"/>
          </p:nvPr>
        </p:nvSpPr>
        <p:spPr>
          <a:ln/>
        </p:spPr>
        <p:txBody>
          <a:bodyPr/>
          <a:lstStyle>
            <a:lvl1pPr>
              <a:defRPr/>
            </a:lvl1pPr>
          </a:lstStyle>
          <a:p>
            <a:fld id="{A106A67B-69B6-409B-BA3C-DDC4F05A849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954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54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r>
              <a:rPr lang="en-US" smtClean="0"/>
              <a:t>12/08/2010</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Globecom 2010</a:t>
            </a:r>
            <a:endParaRPr lang="en-US"/>
          </a:p>
        </p:txBody>
      </p:sp>
      <p:sp>
        <p:nvSpPr>
          <p:cNvPr id="7" name="Rectangle 6"/>
          <p:cNvSpPr>
            <a:spLocks noGrp="1" noChangeArrowheads="1"/>
          </p:cNvSpPr>
          <p:nvPr>
            <p:ph type="sldNum" sz="quarter" idx="12"/>
          </p:nvPr>
        </p:nvSpPr>
        <p:spPr>
          <a:ln/>
        </p:spPr>
        <p:txBody>
          <a:bodyPr/>
          <a:lstStyle>
            <a:lvl1pPr>
              <a:defRPr/>
            </a:lvl1pPr>
          </a:lstStyle>
          <a:p>
            <a:fld id="{7A341D64-A1A5-4B08-823B-DB436CAA4F7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r>
              <a:rPr lang="en-US" smtClean="0"/>
              <a:t>12/08/2010</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Globecom 2010</a:t>
            </a:r>
            <a:endParaRPr lang="en-US"/>
          </a:p>
        </p:txBody>
      </p:sp>
      <p:sp>
        <p:nvSpPr>
          <p:cNvPr id="9" name="Rectangle 6"/>
          <p:cNvSpPr>
            <a:spLocks noGrp="1" noChangeArrowheads="1"/>
          </p:cNvSpPr>
          <p:nvPr>
            <p:ph type="sldNum" sz="quarter" idx="12"/>
          </p:nvPr>
        </p:nvSpPr>
        <p:spPr>
          <a:ln/>
        </p:spPr>
        <p:txBody>
          <a:bodyPr/>
          <a:lstStyle>
            <a:lvl1pPr>
              <a:defRPr/>
            </a:lvl1pPr>
          </a:lstStyle>
          <a:p>
            <a:fld id="{70CB7B6A-7F42-465E-B3C3-34DEE796D3A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r>
              <a:rPr lang="en-US" smtClean="0"/>
              <a:t>12/08/2010</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Globecom 2010</a:t>
            </a:r>
            <a:endParaRPr lang="en-US"/>
          </a:p>
        </p:txBody>
      </p:sp>
      <p:sp>
        <p:nvSpPr>
          <p:cNvPr id="5" name="Rectangle 6"/>
          <p:cNvSpPr>
            <a:spLocks noGrp="1" noChangeArrowheads="1"/>
          </p:cNvSpPr>
          <p:nvPr>
            <p:ph type="sldNum" sz="quarter" idx="12"/>
          </p:nvPr>
        </p:nvSpPr>
        <p:spPr>
          <a:ln/>
        </p:spPr>
        <p:txBody>
          <a:bodyPr/>
          <a:lstStyle>
            <a:lvl1pPr>
              <a:defRPr/>
            </a:lvl1pPr>
          </a:lstStyle>
          <a:p>
            <a:fld id="{A2E72796-2EB7-4C9E-80AE-CC1F5F2725A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r>
              <a:rPr lang="en-US" smtClean="0"/>
              <a:t>12/08/2010</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Globecom 2010</a:t>
            </a:r>
            <a:endParaRPr lang="en-US"/>
          </a:p>
        </p:txBody>
      </p:sp>
      <p:sp>
        <p:nvSpPr>
          <p:cNvPr id="4" name="Rectangle 6"/>
          <p:cNvSpPr>
            <a:spLocks noGrp="1" noChangeArrowheads="1"/>
          </p:cNvSpPr>
          <p:nvPr>
            <p:ph type="sldNum" sz="quarter" idx="12"/>
          </p:nvPr>
        </p:nvSpPr>
        <p:spPr>
          <a:ln/>
        </p:spPr>
        <p:txBody>
          <a:bodyPr/>
          <a:lstStyle>
            <a:lvl1pPr>
              <a:defRPr/>
            </a:lvl1pPr>
          </a:lstStyle>
          <a:p>
            <a:fld id="{E867ABBA-12D5-409A-B945-CC08A12D98A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smtClean="0"/>
              <a:t>12/08/2010</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Globecom 2010</a:t>
            </a:r>
            <a:endParaRPr lang="en-US"/>
          </a:p>
        </p:txBody>
      </p:sp>
      <p:sp>
        <p:nvSpPr>
          <p:cNvPr id="7" name="Rectangle 6"/>
          <p:cNvSpPr>
            <a:spLocks noGrp="1" noChangeArrowheads="1"/>
          </p:cNvSpPr>
          <p:nvPr>
            <p:ph type="sldNum" sz="quarter" idx="12"/>
          </p:nvPr>
        </p:nvSpPr>
        <p:spPr>
          <a:ln/>
        </p:spPr>
        <p:txBody>
          <a:bodyPr/>
          <a:lstStyle>
            <a:lvl1pPr>
              <a:defRPr/>
            </a:lvl1pPr>
          </a:lstStyle>
          <a:p>
            <a:fld id="{8F05F0F8-E1E5-4F7F-AEB2-968C56B0A6C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smtClean="0"/>
              <a:t>12/08/2010</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Globecom 2010</a:t>
            </a:r>
            <a:endParaRPr lang="en-US"/>
          </a:p>
        </p:txBody>
      </p:sp>
      <p:sp>
        <p:nvSpPr>
          <p:cNvPr id="7" name="Rectangle 6"/>
          <p:cNvSpPr>
            <a:spLocks noGrp="1" noChangeArrowheads="1"/>
          </p:cNvSpPr>
          <p:nvPr>
            <p:ph type="sldNum" sz="quarter" idx="12"/>
          </p:nvPr>
        </p:nvSpPr>
        <p:spPr>
          <a:ln/>
        </p:spPr>
        <p:txBody>
          <a:bodyPr/>
          <a:lstStyle>
            <a:lvl1pPr>
              <a:defRPr/>
            </a:lvl1pPr>
          </a:lstStyle>
          <a:p>
            <a:fld id="{B40F962D-A8A3-478F-9B49-71DBBFB2B95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76400" y="228600"/>
            <a:ext cx="71628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295400"/>
            <a:ext cx="77724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0180" name="Rectangle 4"/>
          <p:cNvSpPr>
            <a:spLocks noGrp="1" noChangeArrowheads="1"/>
          </p:cNvSpPr>
          <p:nvPr>
            <p:ph type="dt" sz="half" idx="2"/>
          </p:nvPr>
        </p:nvSpPr>
        <p:spPr bwMode="auto">
          <a:xfrm>
            <a:off x="685800" y="63627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i="1"/>
            </a:lvl1pPr>
          </a:lstStyle>
          <a:p>
            <a:r>
              <a:rPr lang="en-US" smtClean="0"/>
              <a:t>12/08/2010</a:t>
            </a:r>
            <a:endParaRPr lang="en-US"/>
          </a:p>
        </p:txBody>
      </p:sp>
      <p:sp>
        <p:nvSpPr>
          <p:cNvPr id="50181" name="Rectangle 5"/>
          <p:cNvSpPr>
            <a:spLocks noGrp="1" noChangeArrowheads="1"/>
          </p:cNvSpPr>
          <p:nvPr>
            <p:ph type="ftr" sz="quarter" idx="3"/>
          </p:nvPr>
        </p:nvSpPr>
        <p:spPr bwMode="auto">
          <a:xfrm>
            <a:off x="6019800" y="6553200"/>
            <a:ext cx="2895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i="1">
                <a:latin typeface="+mn-lt"/>
                <a:ea typeface="+mn-ea"/>
                <a:cs typeface="+mn-cs"/>
              </a:defRPr>
            </a:lvl1pPr>
          </a:lstStyle>
          <a:p>
            <a:pPr>
              <a:defRPr/>
            </a:pPr>
            <a:r>
              <a:rPr lang="en-US" smtClean="0"/>
              <a:t>Globecom 2010</a:t>
            </a:r>
            <a:endParaRPr lang="en-US"/>
          </a:p>
        </p:txBody>
      </p:sp>
      <p:sp>
        <p:nvSpPr>
          <p:cNvPr id="50182" name="Rectangle 6"/>
          <p:cNvSpPr>
            <a:spLocks noGrp="1" noChangeArrowheads="1"/>
          </p:cNvSpPr>
          <p:nvPr>
            <p:ph type="sldNum" sz="quarter" idx="4"/>
          </p:nvPr>
        </p:nvSpPr>
        <p:spPr bwMode="auto">
          <a:xfrm>
            <a:off x="3505200" y="63627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1"/>
            </a:lvl1pPr>
          </a:lstStyle>
          <a:p>
            <a:fld id="{CAD6B9F5-D337-423F-9CB6-2811FA9FA058}" type="slidenum">
              <a:rPr lang="en-US"/>
              <a:pPr/>
              <a:t>‹#›</a:t>
            </a:fld>
            <a:endParaRPr lang="en-US"/>
          </a:p>
        </p:txBody>
      </p:sp>
      <p:sp>
        <p:nvSpPr>
          <p:cNvPr id="50184" name="Line 8"/>
          <p:cNvSpPr>
            <a:spLocks noChangeShapeType="1"/>
          </p:cNvSpPr>
          <p:nvPr/>
        </p:nvSpPr>
        <p:spPr bwMode="auto">
          <a:xfrm flipV="1">
            <a:off x="1676400" y="990600"/>
            <a:ext cx="6858000" cy="0"/>
          </a:xfrm>
          <a:prstGeom prst="line">
            <a:avLst/>
          </a:prstGeom>
          <a:noFill/>
          <a:ln w="57150">
            <a:solidFill>
              <a:schemeClr val="accent2"/>
            </a:solidFill>
            <a:round/>
            <a:headEnd/>
            <a:tailEnd/>
          </a:ln>
          <a:effectLst/>
        </p:spPr>
        <p:txBody>
          <a:bodyPr wrap="none" anchor="ctr"/>
          <a:lstStyle/>
          <a:p>
            <a:pPr>
              <a:defRPr/>
            </a:pPr>
            <a:endParaRPr lang="en-US" sz="1800">
              <a:ea typeface="+mn-ea"/>
            </a:endParaRPr>
          </a:p>
        </p:txBody>
      </p:sp>
      <p:pic>
        <p:nvPicPr>
          <p:cNvPr id="1032" name="Picture 2"/>
          <p:cNvPicPr>
            <a:picLocks noChangeAspect="1" noChangeArrowheads="1"/>
          </p:cNvPicPr>
          <p:nvPr/>
        </p:nvPicPr>
        <p:blipFill>
          <a:blip r:embed="rId13" cstate="print"/>
          <a:srcRect/>
          <a:stretch>
            <a:fillRect/>
          </a:stretch>
        </p:blipFill>
        <p:spPr bwMode="auto">
          <a:xfrm>
            <a:off x="7620000" y="6324600"/>
            <a:ext cx="1314450" cy="533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hf hdr="0"/>
  <p:txStyles>
    <p:titleStyle>
      <a:lvl1pPr algn="l" rtl="0" eaLnBrk="0" fontAlgn="base" hangingPunct="0">
        <a:spcBef>
          <a:spcPct val="0"/>
        </a:spcBef>
        <a:spcAft>
          <a:spcPct val="0"/>
        </a:spcAft>
        <a:defRPr sz="3200" i="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3200" i="1">
          <a:solidFill>
            <a:schemeClr val="tx2"/>
          </a:solidFill>
          <a:latin typeface="Arial" pitchFamily="-111" charset="0"/>
          <a:ea typeface="ＭＳ Ｐゴシック" charset="-128"/>
          <a:cs typeface="ＭＳ Ｐゴシック" charset="-128"/>
        </a:defRPr>
      </a:lvl2pPr>
      <a:lvl3pPr algn="l" rtl="0" eaLnBrk="0" fontAlgn="base" hangingPunct="0">
        <a:spcBef>
          <a:spcPct val="0"/>
        </a:spcBef>
        <a:spcAft>
          <a:spcPct val="0"/>
        </a:spcAft>
        <a:defRPr sz="3200" i="1">
          <a:solidFill>
            <a:schemeClr val="tx2"/>
          </a:solidFill>
          <a:latin typeface="Arial" pitchFamily="-111" charset="0"/>
          <a:ea typeface="ＭＳ Ｐゴシック" charset="-128"/>
          <a:cs typeface="ＭＳ Ｐゴシック" charset="-128"/>
        </a:defRPr>
      </a:lvl3pPr>
      <a:lvl4pPr algn="l" rtl="0" eaLnBrk="0" fontAlgn="base" hangingPunct="0">
        <a:spcBef>
          <a:spcPct val="0"/>
        </a:spcBef>
        <a:spcAft>
          <a:spcPct val="0"/>
        </a:spcAft>
        <a:defRPr sz="3200" i="1">
          <a:solidFill>
            <a:schemeClr val="tx2"/>
          </a:solidFill>
          <a:latin typeface="Arial" pitchFamily="-111" charset="0"/>
          <a:ea typeface="ＭＳ Ｐゴシック" charset="-128"/>
          <a:cs typeface="ＭＳ Ｐゴシック" charset="-128"/>
        </a:defRPr>
      </a:lvl4pPr>
      <a:lvl5pPr algn="l" rtl="0" eaLnBrk="0" fontAlgn="base" hangingPunct="0">
        <a:spcBef>
          <a:spcPct val="0"/>
        </a:spcBef>
        <a:spcAft>
          <a:spcPct val="0"/>
        </a:spcAft>
        <a:defRPr sz="3200" i="1">
          <a:solidFill>
            <a:schemeClr val="tx2"/>
          </a:solidFill>
          <a:latin typeface="Arial" pitchFamily="-111" charset="0"/>
          <a:ea typeface="ＭＳ Ｐゴシック" charset="-128"/>
          <a:cs typeface="ＭＳ Ｐゴシック" charset="-128"/>
        </a:defRPr>
      </a:lvl5pPr>
      <a:lvl6pPr marL="457200" algn="l" rtl="0" eaLnBrk="1" fontAlgn="base" hangingPunct="1">
        <a:spcBef>
          <a:spcPct val="0"/>
        </a:spcBef>
        <a:spcAft>
          <a:spcPct val="0"/>
        </a:spcAft>
        <a:defRPr sz="3200" i="1">
          <a:solidFill>
            <a:schemeClr val="tx2"/>
          </a:solidFill>
          <a:latin typeface="Arial" pitchFamily="-111" charset="0"/>
        </a:defRPr>
      </a:lvl6pPr>
      <a:lvl7pPr marL="914400" algn="l" rtl="0" eaLnBrk="1" fontAlgn="base" hangingPunct="1">
        <a:spcBef>
          <a:spcPct val="0"/>
        </a:spcBef>
        <a:spcAft>
          <a:spcPct val="0"/>
        </a:spcAft>
        <a:defRPr sz="3200" i="1">
          <a:solidFill>
            <a:schemeClr val="tx2"/>
          </a:solidFill>
          <a:latin typeface="Arial" pitchFamily="-111" charset="0"/>
        </a:defRPr>
      </a:lvl7pPr>
      <a:lvl8pPr marL="1371600" algn="l" rtl="0" eaLnBrk="1" fontAlgn="base" hangingPunct="1">
        <a:spcBef>
          <a:spcPct val="0"/>
        </a:spcBef>
        <a:spcAft>
          <a:spcPct val="0"/>
        </a:spcAft>
        <a:defRPr sz="3200" i="1">
          <a:solidFill>
            <a:schemeClr val="tx2"/>
          </a:solidFill>
          <a:latin typeface="Arial" pitchFamily="-111" charset="0"/>
        </a:defRPr>
      </a:lvl8pPr>
      <a:lvl9pPr marL="1828800" algn="l" rtl="0" eaLnBrk="1" fontAlgn="base" hangingPunct="1">
        <a:spcBef>
          <a:spcPct val="0"/>
        </a:spcBef>
        <a:spcAft>
          <a:spcPct val="0"/>
        </a:spcAft>
        <a:defRPr sz="3200" i="1">
          <a:solidFill>
            <a:schemeClr val="tx2"/>
          </a:solidFill>
          <a:latin typeface="Arial" pitchFamily="-111" charset="0"/>
        </a:defRPr>
      </a:lvl9pPr>
    </p:titleStyle>
    <p:bodyStyle>
      <a:lvl1pPr marL="342900" indent="-342900" algn="l" rtl="0" eaLnBrk="0" fontAlgn="base" hangingPunct="0">
        <a:spcBef>
          <a:spcPct val="20000"/>
        </a:spcBef>
        <a:spcAft>
          <a:spcPct val="0"/>
        </a:spcAft>
        <a:buClr>
          <a:schemeClr val="accent2"/>
        </a:buClr>
        <a:buChar char="•"/>
        <a:defRPr sz="24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accent2"/>
        </a:buClr>
        <a:buChar char="–"/>
        <a:defRPr sz="20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Clr>
          <a:schemeClr val="accent2"/>
        </a:buClr>
        <a:buChar char="•"/>
        <a:defRPr>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Clr>
          <a:schemeClr val="accent2"/>
        </a:buClr>
        <a:buChar char="–"/>
        <a:defRPr sz="16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Clr>
          <a:schemeClr val="accent2"/>
        </a:buClr>
        <a:buChar char="»"/>
        <a:defRPr sz="1600">
          <a:solidFill>
            <a:schemeClr val="tx1"/>
          </a:solidFill>
          <a:latin typeface="+mn-lt"/>
          <a:ea typeface="ＭＳ Ｐゴシック" pitchFamily="-111" charset="-128"/>
          <a:cs typeface="ＭＳ Ｐゴシック"/>
        </a:defRPr>
      </a:lvl5pPr>
      <a:lvl6pPr marL="2514600" indent="-228600" algn="l" rtl="0" eaLnBrk="1" fontAlgn="base" hangingPunct="1">
        <a:spcBef>
          <a:spcPct val="20000"/>
        </a:spcBef>
        <a:spcAft>
          <a:spcPct val="0"/>
        </a:spcAft>
        <a:buClr>
          <a:schemeClr val="accent2"/>
        </a:buClr>
        <a:buChar char="»"/>
        <a:defRPr sz="1600">
          <a:solidFill>
            <a:schemeClr val="tx1"/>
          </a:solidFill>
          <a:latin typeface="+mn-lt"/>
          <a:ea typeface="ＭＳ Ｐゴシック" pitchFamily="-111" charset="-128"/>
        </a:defRPr>
      </a:lvl6pPr>
      <a:lvl7pPr marL="2971800" indent="-228600" algn="l" rtl="0" eaLnBrk="1" fontAlgn="base" hangingPunct="1">
        <a:spcBef>
          <a:spcPct val="20000"/>
        </a:spcBef>
        <a:spcAft>
          <a:spcPct val="0"/>
        </a:spcAft>
        <a:buClr>
          <a:schemeClr val="accent2"/>
        </a:buClr>
        <a:buChar char="»"/>
        <a:defRPr sz="1600">
          <a:solidFill>
            <a:schemeClr val="tx1"/>
          </a:solidFill>
          <a:latin typeface="+mn-lt"/>
          <a:ea typeface="ＭＳ Ｐゴシック" pitchFamily="-111" charset="-128"/>
        </a:defRPr>
      </a:lvl7pPr>
      <a:lvl8pPr marL="3429000" indent="-228600" algn="l" rtl="0" eaLnBrk="1" fontAlgn="base" hangingPunct="1">
        <a:spcBef>
          <a:spcPct val="20000"/>
        </a:spcBef>
        <a:spcAft>
          <a:spcPct val="0"/>
        </a:spcAft>
        <a:buClr>
          <a:schemeClr val="accent2"/>
        </a:buClr>
        <a:buChar char="»"/>
        <a:defRPr sz="1600">
          <a:solidFill>
            <a:schemeClr val="tx1"/>
          </a:solidFill>
          <a:latin typeface="+mn-lt"/>
          <a:ea typeface="ＭＳ Ｐゴシック" pitchFamily="-111" charset="-128"/>
        </a:defRPr>
      </a:lvl8pPr>
      <a:lvl9pPr marL="3886200" indent="-228600" algn="l" rtl="0" eaLnBrk="1" fontAlgn="base" hangingPunct="1">
        <a:spcBef>
          <a:spcPct val="20000"/>
        </a:spcBef>
        <a:spcAft>
          <a:spcPct val="0"/>
        </a:spcAft>
        <a:buClr>
          <a:schemeClr val="accent2"/>
        </a:buClr>
        <a:buChar char="»"/>
        <a:defRPr sz="1600">
          <a:solidFill>
            <a:schemeClr val="tx1"/>
          </a:solidFill>
          <a:latin typeface="+mn-lt"/>
          <a:ea typeface="ＭＳ Ｐゴシック" pitchFamily="-11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image" Target="../media/image28.emf"/></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wmf"/><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33.wmf"/></Relationships>
</file>

<file path=ppt/slides/_rels/slide1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png"/><Relationship Id="rId18" Type="http://schemas.openxmlformats.org/officeDocument/2006/relationships/image" Target="../media/image51.png"/><Relationship Id="rId3" Type="http://schemas.openxmlformats.org/officeDocument/2006/relationships/image" Target="../media/image36.jpeg"/><Relationship Id="rId7" Type="http://schemas.openxmlformats.org/officeDocument/2006/relationships/image" Target="../media/image40.jpeg"/><Relationship Id="rId12" Type="http://schemas.openxmlformats.org/officeDocument/2006/relationships/image" Target="../media/image45.jpeg"/><Relationship Id="rId17" Type="http://schemas.openxmlformats.org/officeDocument/2006/relationships/image" Target="../media/image50.png"/><Relationship Id="rId2" Type="http://schemas.openxmlformats.org/officeDocument/2006/relationships/image" Target="../media/image35.jpeg"/><Relationship Id="rId16" Type="http://schemas.openxmlformats.org/officeDocument/2006/relationships/image" Target="../media/image49.jpeg"/><Relationship Id="rId1" Type="http://schemas.openxmlformats.org/officeDocument/2006/relationships/slideLayout" Target="../slideLayouts/slideLayout6.xml"/><Relationship Id="rId6" Type="http://schemas.openxmlformats.org/officeDocument/2006/relationships/image" Target="../media/image39.jpeg"/><Relationship Id="rId11" Type="http://schemas.openxmlformats.org/officeDocument/2006/relationships/image" Target="../media/image44.jpeg"/><Relationship Id="rId5" Type="http://schemas.openxmlformats.org/officeDocument/2006/relationships/image" Target="../media/image38.jpeg"/><Relationship Id="rId15" Type="http://schemas.openxmlformats.org/officeDocument/2006/relationships/image" Target="../media/image48.jpeg"/><Relationship Id="rId10" Type="http://schemas.openxmlformats.org/officeDocument/2006/relationships/image" Target="../media/image43.jpeg"/><Relationship Id="rId4" Type="http://schemas.openxmlformats.org/officeDocument/2006/relationships/image" Target="../media/image37.png"/><Relationship Id="rId9" Type="http://schemas.openxmlformats.org/officeDocument/2006/relationships/image" Target="../media/image42.png"/><Relationship Id="rId14" Type="http://schemas.openxmlformats.org/officeDocument/2006/relationships/image" Target="../media/image47.jpeg"/></Relationships>
</file>

<file path=ppt/slides/_rels/slide2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2.wmf"/></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6" descr="pole mounted dist xformer"/>
          <p:cNvPicPr>
            <a:picLocks noChangeAspect="1" noChangeArrowheads="1"/>
          </p:cNvPicPr>
          <p:nvPr/>
        </p:nvPicPr>
        <p:blipFill>
          <a:blip r:embed="rId3" cstate="print"/>
          <a:srcRect l="30000" t="6667" r="20000" b="33333"/>
          <a:stretch>
            <a:fillRect/>
          </a:stretch>
        </p:blipFill>
        <p:spPr bwMode="auto">
          <a:xfrm>
            <a:off x="4521200" y="5257800"/>
            <a:ext cx="889000" cy="1600200"/>
          </a:xfrm>
          <a:prstGeom prst="rect">
            <a:avLst/>
          </a:prstGeom>
          <a:noFill/>
          <a:ln w="9525">
            <a:noFill/>
            <a:miter lim="800000"/>
            <a:headEnd/>
            <a:tailEnd/>
          </a:ln>
        </p:spPr>
      </p:pic>
      <p:pic>
        <p:nvPicPr>
          <p:cNvPr id="15363" name="Picture 24" descr="coal fired plantp"/>
          <p:cNvPicPr>
            <a:picLocks noChangeAspect="1" noChangeArrowheads="1"/>
          </p:cNvPicPr>
          <p:nvPr/>
        </p:nvPicPr>
        <p:blipFill>
          <a:blip r:embed="rId4" cstate="print"/>
          <a:srcRect r="62718" b="7813"/>
          <a:stretch>
            <a:fillRect/>
          </a:stretch>
        </p:blipFill>
        <p:spPr bwMode="auto">
          <a:xfrm>
            <a:off x="142875" y="5257800"/>
            <a:ext cx="974725" cy="1600200"/>
          </a:xfrm>
          <a:prstGeom prst="rect">
            <a:avLst/>
          </a:prstGeom>
          <a:noFill/>
          <a:ln w="9525">
            <a:noFill/>
            <a:miter lim="800000"/>
            <a:headEnd/>
            <a:tailEnd/>
          </a:ln>
        </p:spPr>
      </p:pic>
      <p:pic>
        <p:nvPicPr>
          <p:cNvPr id="15364" name="Picture 23" descr="wind farm"/>
          <p:cNvPicPr>
            <a:picLocks noChangeAspect="1" noChangeArrowheads="1"/>
          </p:cNvPicPr>
          <p:nvPr/>
        </p:nvPicPr>
        <p:blipFill>
          <a:blip r:embed="rId5" cstate="print"/>
          <a:srcRect t="23645" r="6400"/>
          <a:stretch>
            <a:fillRect/>
          </a:stretch>
        </p:blipFill>
        <p:spPr bwMode="auto">
          <a:xfrm>
            <a:off x="6019800" y="5248275"/>
            <a:ext cx="2914650" cy="1609725"/>
          </a:xfrm>
          <a:prstGeom prst="rect">
            <a:avLst/>
          </a:prstGeom>
          <a:noFill/>
          <a:ln w="9525">
            <a:noFill/>
            <a:miter lim="800000"/>
            <a:headEnd/>
            <a:tailEnd/>
          </a:ln>
        </p:spPr>
      </p:pic>
      <p:sp>
        <p:nvSpPr>
          <p:cNvPr id="15366" name="Text Box 15"/>
          <p:cNvSpPr txBox="1">
            <a:spLocks noChangeArrowheads="1"/>
          </p:cNvSpPr>
          <p:nvPr/>
        </p:nvSpPr>
        <p:spPr bwMode="auto">
          <a:xfrm>
            <a:off x="606425" y="3430588"/>
            <a:ext cx="2530475" cy="304800"/>
          </a:xfrm>
          <a:prstGeom prst="rect">
            <a:avLst/>
          </a:prstGeom>
          <a:noFill/>
          <a:ln w="9525">
            <a:noFill/>
            <a:miter lim="800000"/>
            <a:headEnd/>
            <a:tailEnd/>
          </a:ln>
        </p:spPr>
        <p:txBody>
          <a:bodyPr>
            <a:spAutoFit/>
          </a:bodyPr>
          <a:lstStyle/>
          <a:p>
            <a:endParaRPr lang="en-US" sz="1400"/>
          </a:p>
        </p:txBody>
      </p:sp>
      <p:sp>
        <p:nvSpPr>
          <p:cNvPr id="15367" name="Rectangle 2"/>
          <p:cNvSpPr>
            <a:spLocks noChangeArrowheads="1"/>
          </p:cNvSpPr>
          <p:nvPr/>
        </p:nvSpPr>
        <p:spPr bwMode="auto">
          <a:xfrm>
            <a:off x="457200" y="1295400"/>
            <a:ext cx="8458200" cy="1371600"/>
          </a:xfrm>
          <a:prstGeom prst="rect">
            <a:avLst/>
          </a:prstGeom>
          <a:solidFill>
            <a:schemeClr val="bg1"/>
          </a:solidFill>
          <a:ln w="9525">
            <a:noFill/>
            <a:miter lim="800000"/>
            <a:headEnd/>
            <a:tailEnd/>
          </a:ln>
        </p:spPr>
        <p:txBody>
          <a:bodyPr anchor="ctr"/>
          <a:lstStyle/>
          <a:p>
            <a:pPr algn="ctr"/>
            <a:r>
              <a:rPr lang="en-US" sz="3600" b="1" dirty="0" smtClean="0"/>
              <a:t>Smart Grid Standardization Activities</a:t>
            </a:r>
          </a:p>
        </p:txBody>
      </p:sp>
      <p:sp>
        <p:nvSpPr>
          <p:cNvPr id="15368" name="Text Box 3"/>
          <p:cNvSpPr txBox="1">
            <a:spLocks noChangeArrowheads="1"/>
          </p:cNvSpPr>
          <p:nvPr/>
        </p:nvSpPr>
        <p:spPr bwMode="auto">
          <a:xfrm>
            <a:off x="152400" y="3124200"/>
            <a:ext cx="8686800" cy="1508105"/>
          </a:xfrm>
          <a:prstGeom prst="rect">
            <a:avLst/>
          </a:prstGeom>
          <a:noFill/>
          <a:ln w="9525">
            <a:noFill/>
            <a:miter lim="800000"/>
            <a:headEnd/>
            <a:tailEnd/>
          </a:ln>
        </p:spPr>
        <p:txBody>
          <a:bodyPr>
            <a:spAutoFit/>
          </a:bodyPr>
          <a:lstStyle/>
          <a:p>
            <a:pPr marL="285750" lvl="1" indent="-171450" algn="ctr" eaLnBrk="0" hangingPunct="0">
              <a:spcBef>
                <a:spcPct val="20000"/>
              </a:spcBef>
              <a:tabLst>
                <a:tab pos="341313" algn="l"/>
              </a:tabLst>
            </a:pPr>
            <a:endParaRPr lang="en-US" altLang="en-US" sz="2000" b="1" dirty="0" smtClean="0"/>
          </a:p>
          <a:p>
            <a:pPr marL="285750" lvl="1" indent="-171450" algn="ctr" eaLnBrk="0" hangingPunct="0">
              <a:spcBef>
                <a:spcPct val="20000"/>
              </a:spcBef>
              <a:tabLst>
                <a:tab pos="341313" algn="l"/>
              </a:tabLst>
            </a:pPr>
            <a:r>
              <a:rPr lang="en-US" altLang="en-US" sz="2000" dirty="0" smtClean="0"/>
              <a:t>Dr. David Su, Chief</a:t>
            </a:r>
          </a:p>
          <a:p>
            <a:pPr marL="285750" lvl="1" indent="-171450" algn="ctr" eaLnBrk="0" hangingPunct="0">
              <a:spcBef>
                <a:spcPct val="20000"/>
              </a:spcBef>
              <a:tabLst>
                <a:tab pos="341313" algn="l"/>
              </a:tabLst>
            </a:pPr>
            <a:r>
              <a:rPr lang="en-US" altLang="en-US" sz="2000" dirty="0" smtClean="0"/>
              <a:t>Advanced Network Technologies</a:t>
            </a:r>
          </a:p>
          <a:p>
            <a:pPr marL="285750" lvl="1" indent="-171450" algn="ctr" eaLnBrk="0" hangingPunct="0">
              <a:spcBef>
                <a:spcPct val="20000"/>
              </a:spcBef>
              <a:tabLst>
                <a:tab pos="341313" algn="l"/>
              </a:tabLst>
            </a:pPr>
            <a:r>
              <a:rPr lang="en-US" altLang="en-US" sz="2000" dirty="0" smtClean="0"/>
              <a:t>National Institute of Standards and Technology</a:t>
            </a:r>
          </a:p>
        </p:txBody>
      </p:sp>
      <p:pic>
        <p:nvPicPr>
          <p:cNvPr id="15369" name="Picture 29" descr="Electric_meter"/>
          <p:cNvPicPr>
            <a:picLocks noChangeAspect="1" noChangeArrowheads="1"/>
          </p:cNvPicPr>
          <p:nvPr/>
        </p:nvPicPr>
        <p:blipFill>
          <a:blip r:embed="rId6" cstate="print"/>
          <a:srcRect/>
          <a:stretch>
            <a:fillRect/>
          </a:stretch>
        </p:blipFill>
        <p:spPr bwMode="auto">
          <a:xfrm>
            <a:off x="5348288" y="5257800"/>
            <a:ext cx="666750" cy="1600200"/>
          </a:xfrm>
          <a:prstGeom prst="rect">
            <a:avLst/>
          </a:prstGeom>
          <a:noFill/>
          <a:ln w="9525">
            <a:noFill/>
            <a:miter lim="800000"/>
            <a:headEnd/>
            <a:tailEnd/>
          </a:ln>
        </p:spPr>
      </p:pic>
      <p:pic>
        <p:nvPicPr>
          <p:cNvPr id="15370" name="Picture 28" descr="t-lines"/>
          <p:cNvPicPr>
            <a:picLocks noChangeAspect="1" noChangeArrowheads="1"/>
          </p:cNvPicPr>
          <p:nvPr/>
        </p:nvPicPr>
        <p:blipFill>
          <a:blip r:embed="rId7" cstate="print"/>
          <a:srcRect/>
          <a:stretch>
            <a:fillRect/>
          </a:stretch>
        </p:blipFill>
        <p:spPr bwMode="auto">
          <a:xfrm>
            <a:off x="3505200" y="5257800"/>
            <a:ext cx="1065213" cy="1600200"/>
          </a:xfrm>
          <a:prstGeom prst="rect">
            <a:avLst/>
          </a:prstGeom>
          <a:noFill/>
          <a:ln w="9525">
            <a:noFill/>
            <a:miter lim="800000"/>
            <a:headEnd/>
            <a:tailEnd/>
          </a:ln>
        </p:spPr>
      </p:pic>
      <p:pic>
        <p:nvPicPr>
          <p:cNvPr id="15371" name="Picture 25" descr="solar farm"/>
          <p:cNvPicPr>
            <a:picLocks noChangeAspect="1" noChangeArrowheads="1"/>
          </p:cNvPicPr>
          <p:nvPr/>
        </p:nvPicPr>
        <p:blipFill>
          <a:blip r:embed="rId8" cstate="print"/>
          <a:srcRect/>
          <a:stretch>
            <a:fillRect/>
          </a:stretch>
        </p:blipFill>
        <p:spPr bwMode="auto">
          <a:xfrm>
            <a:off x="1066800" y="5248275"/>
            <a:ext cx="2514600" cy="1647825"/>
          </a:xfrm>
          <a:prstGeom prst="rect">
            <a:avLst/>
          </a:prstGeom>
          <a:noFill/>
          <a:ln w="9525">
            <a:noFill/>
            <a:miter lim="800000"/>
            <a:headEnd/>
            <a:tailEnd/>
          </a:ln>
        </p:spPr>
      </p:pic>
      <p:pic>
        <p:nvPicPr>
          <p:cNvPr id="15372" name="Picture 12" descr="nistident_cent_300ppi.tiff"/>
          <p:cNvPicPr>
            <a:picLocks noChangeAspect="1"/>
          </p:cNvPicPr>
          <p:nvPr/>
        </p:nvPicPr>
        <p:blipFill>
          <a:blip r:embed="rId9" cstate="print"/>
          <a:srcRect/>
          <a:stretch>
            <a:fillRect/>
          </a:stretch>
        </p:blipFill>
        <p:spPr bwMode="auto">
          <a:xfrm>
            <a:off x="7467600" y="152400"/>
            <a:ext cx="1493838" cy="685800"/>
          </a:xfrm>
          <a:prstGeom prst="rect">
            <a:avLst/>
          </a:prstGeom>
          <a:noFill/>
          <a:ln w="9525">
            <a:noFill/>
            <a:miter lim="800000"/>
            <a:headEnd/>
            <a:tailEnd/>
          </a:ln>
        </p:spPr>
      </p:pic>
      <p:sp>
        <p:nvSpPr>
          <p:cNvPr id="12" name="Date Placeholder 11"/>
          <p:cNvSpPr>
            <a:spLocks noGrp="1"/>
          </p:cNvSpPr>
          <p:nvPr>
            <p:ph type="dt" sz="half" idx="10"/>
          </p:nvPr>
        </p:nvSpPr>
        <p:spPr/>
        <p:txBody>
          <a:bodyPr/>
          <a:lstStyle/>
          <a:p>
            <a:r>
              <a:rPr lang="en-US" smtClean="0"/>
              <a:t>12/08/2010</a:t>
            </a:r>
            <a:endParaRPr lang="en-US"/>
          </a:p>
        </p:txBody>
      </p:sp>
      <p:sp>
        <p:nvSpPr>
          <p:cNvPr id="13" name="Slide Number Placeholder 12"/>
          <p:cNvSpPr>
            <a:spLocks noGrp="1"/>
          </p:cNvSpPr>
          <p:nvPr>
            <p:ph type="sldNum" sz="quarter" idx="12"/>
          </p:nvPr>
        </p:nvSpPr>
        <p:spPr/>
        <p:txBody>
          <a:bodyPr/>
          <a:lstStyle/>
          <a:p>
            <a:fld id="{FE9019E2-C63E-4302-AB4D-0FA35C23A8E3}" type="slidenum">
              <a:rPr lang="en-US" smtClean="0"/>
              <a:pPr/>
              <a:t>1</a:t>
            </a:fld>
            <a:endParaRPr lang="en-US"/>
          </a:p>
        </p:txBody>
      </p:sp>
      <p:sp>
        <p:nvSpPr>
          <p:cNvPr id="14" name="Footer Placeholder 13"/>
          <p:cNvSpPr>
            <a:spLocks noGrp="1"/>
          </p:cNvSpPr>
          <p:nvPr>
            <p:ph type="ftr" sz="quarter" idx="11"/>
          </p:nvPr>
        </p:nvSpPr>
        <p:spPr/>
        <p:txBody>
          <a:bodyPr/>
          <a:lstStyle/>
          <a:p>
            <a:pPr>
              <a:defRPr/>
            </a:pPr>
            <a:r>
              <a:rPr lang="en-US" smtClean="0"/>
              <a:t>Globecom 2010</a:t>
            </a:r>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a:spLocks noGrp="1" noChangeArrowheads="1"/>
          </p:cNvSpPr>
          <p:nvPr>
            <p:ph type="sldNum" sz="quarter" idx="12"/>
          </p:nvPr>
        </p:nvSpPr>
        <p:spPr>
          <a:noFill/>
        </p:spPr>
        <p:txBody>
          <a:bodyPr/>
          <a:lstStyle/>
          <a:p>
            <a:fld id="{AD3FEA02-3DEC-AA4D-8AB1-E941A42293FB}" type="slidenum">
              <a:rPr lang="en-US"/>
              <a:pPr/>
              <a:t>10</a:t>
            </a:fld>
            <a:endParaRPr lang="en-US" dirty="0"/>
          </a:p>
        </p:txBody>
      </p:sp>
      <p:sp>
        <p:nvSpPr>
          <p:cNvPr id="33795" name="Rectangle 2"/>
          <p:cNvSpPr>
            <a:spLocks noGrp="1" noChangeArrowheads="1"/>
          </p:cNvSpPr>
          <p:nvPr>
            <p:ph type="title" idx="4294967295"/>
          </p:nvPr>
        </p:nvSpPr>
        <p:spPr>
          <a:xfrm>
            <a:off x="1676400" y="304800"/>
            <a:ext cx="7010400" cy="762000"/>
          </a:xfrm>
        </p:spPr>
        <p:txBody>
          <a:bodyPr/>
          <a:lstStyle/>
          <a:p>
            <a:r>
              <a:rPr lang="en-US" i="1" dirty="0" smtClean="0">
                <a:solidFill>
                  <a:schemeClr val="tx1"/>
                </a:solidFill>
                <a:latin typeface="+mj-lt"/>
                <a:cs typeface="Arial" pitchFamily="34" charset="0"/>
              </a:rPr>
              <a:t>Filling Gaps in the Standards</a:t>
            </a:r>
            <a:endParaRPr lang="en-US" i="1" dirty="0">
              <a:solidFill>
                <a:schemeClr val="tx1"/>
              </a:solidFill>
              <a:latin typeface="+mj-lt"/>
              <a:cs typeface="Arial" pitchFamily="34" charset="0"/>
            </a:endParaRPr>
          </a:p>
        </p:txBody>
      </p:sp>
      <p:sp>
        <p:nvSpPr>
          <p:cNvPr id="33796" name="Rectangle 3"/>
          <p:cNvSpPr>
            <a:spLocks noGrp="1" noChangeArrowheads="1"/>
          </p:cNvSpPr>
          <p:nvPr>
            <p:ph type="body" idx="4294967295"/>
          </p:nvPr>
        </p:nvSpPr>
        <p:spPr>
          <a:xfrm>
            <a:off x="609600" y="1066800"/>
            <a:ext cx="5334000" cy="381000"/>
          </a:xfrm>
        </p:spPr>
        <p:txBody>
          <a:bodyPr/>
          <a:lstStyle/>
          <a:p>
            <a:pPr eaLnBrk="1" hangingPunct="1"/>
            <a:r>
              <a:rPr lang="en-US" sz="2000" dirty="0" smtClean="0">
                <a:solidFill>
                  <a:schemeClr val="tx1"/>
                </a:solidFill>
                <a:latin typeface="Arial" pitchFamily="34" charset="0"/>
                <a:cs typeface="Arial" pitchFamily="34" charset="0"/>
              </a:rPr>
              <a:t>Priority Action Plans</a:t>
            </a:r>
          </a:p>
          <a:p>
            <a:pPr lvl="1" eaLnBrk="1" hangingPunct="1"/>
            <a:endParaRPr lang="en-US" dirty="0">
              <a:latin typeface="Arial" pitchFamily="34" charset="0"/>
              <a:cs typeface="Arial" pitchFamily="34" charset="0"/>
            </a:endParaRPr>
          </a:p>
        </p:txBody>
      </p:sp>
      <p:graphicFrame>
        <p:nvGraphicFramePr>
          <p:cNvPr id="107902" name="Group 382"/>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 val="1054506209"/>
              </p:ext>
            </p:extLst>
          </p:nvPr>
        </p:nvGraphicFramePr>
        <p:xfrm>
          <a:off x="795337" y="1524000"/>
          <a:ext cx="7861300" cy="4072890"/>
        </p:xfrm>
        <a:graphic>
          <a:graphicData uri="http://schemas.openxmlformats.org/drawingml/2006/table">
            <a:tbl>
              <a:tblPr/>
              <a:tblGrid>
                <a:gridCol w="346075"/>
                <a:gridCol w="3416300"/>
                <a:gridCol w="452437"/>
                <a:gridCol w="3646488"/>
              </a:tblGrid>
              <a:tr h="415925">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2000" b="1" i="0" u="none" strike="noStrike" cap="none" normalizeH="0" baseline="0" dirty="0" smtClean="0">
                          <a:ln>
                            <a:noFill/>
                          </a:ln>
                          <a:solidFill>
                            <a:schemeClr val="tx1"/>
                          </a:solidFill>
                          <a:effectLst/>
                          <a:latin typeface="Calibri"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43FF98">
                        <a:alpha val="50000"/>
                      </a:srgbClr>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2000" b="1" i="0" u="none" strike="noStrike" cap="none" normalizeH="0" baseline="0" dirty="0" smtClean="0">
                          <a:ln>
                            <a:noFill/>
                          </a:ln>
                          <a:solidFill>
                            <a:schemeClr val="tx1"/>
                          </a:solidFill>
                          <a:effectLst/>
                          <a:latin typeface="Calibri" pitchFamily="34" charset="0"/>
                        </a:rPr>
                        <a:t>Priority Action Plan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43FF98">
                        <a:alpha val="50000"/>
                      </a:srgbClr>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2000" b="1" i="0" u="none" strike="noStrike" cap="none" normalizeH="0" baseline="0" dirty="0" smtClean="0">
                          <a:ln>
                            <a:noFill/>
                          </a:ln>
                          <a:solidFill>
                            <a:schemeClr val="tx1"/>
                          </a:solidFill>
                          <a:effectLst/>
                          <a:latin typeface="Calibri"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43FF98">
                        <a:alpha val="50000"/>
                      </a:srgbClr>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2000" b="1" i="0" u="none" strike="noStrike" cap="none" normalizeH="0" baseline="0" dirty="0" smtClean="0">
                          <a:ln>
                            <a:noFill/>
                          </a:ln>
                          <a:solidFill>
                            <a:schemeClr val="tx1"/>
                          </a:solidFill>
                          <a:effectLst/>
                          <a:latin typeface="Calibri" pitchFamily="34" charset="0"/>
                        </a:rPr>
                        <a:t>Priority Action Plan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43FF98">
                        <a:alpha val="50000"/>
                      </a:srgbClr>
                    </a:solidFill>
                  </a:tcPr>
                </a:tc>
              </a:tr>
              <a:tr h="303213">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Meter Upgradeability Standard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99"/>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Standard DR and DER Signals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99"/>
                    </a:solidFill>
                  </a:tcPr>
                </a:tc>
              </a:tr>
              <a:tr h="336550">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Role of IP in the Smart Grid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99"/>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Standard Energy Usage Information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99"/>
                    </a:solidFill>
                  </a:tcPr>
                </a:tc>
              </a:tr>
              <a:tr h="417513">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Wireless Communication for the Smart Grid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Common Object Models for Electric Transportation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r>
              <a:tr h="314325">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99"/>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Common Price Communication Model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99"/>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66"/>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IEC 61850 Objects/DNP3 Mapping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66"/>
                    </a:solidFill>
                  </a:tcPr>
                </a:tc>
              </a:tr>
              <a:tr h="417513">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Common Scheduling Mechanism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66"/>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Time Synchronization, IEC 61850 Objects/ IEEE C37.118 Harmonization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66"/>
                    </a:solidFill>
                  </a:tcPr>
                </a:tc>
              </a:tr>
              <a:tr h="419100">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Standard Meter Data Profiles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66"/>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Transmission and Distribution Power Systems Model Mapping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66"/>
                    </a:solidFill>
                  </a:tcPr>
                </a:tc>
              </a:tr>
              <a:tr h="492125">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Common Semantic Model for Meter Data tables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Harmonize Power Line Carrier Standards for Appliance Communications in the Home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40000"/>
                        <a:lumOff val="60000"/>
                      </a:schemeClr>
                    </a:solidFill>
                  </a:tcPr>
                </a:tc>
              </a:tr>
              <a:tr h="323850">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Electric Storage Interconnection Guidelines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16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Wind Plant Communications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r>
              <a:tr h="303213">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66"/>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CIM for Distribution Grid Management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66"/>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17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66"/>
                    </a:solidFill>
                  </a:tcPr>
                </a:tc>
                <a:tc>
                  <a:txBody>
                    <a:bodyPr/>
                    <a:lstStyle/>
                    <a:p>
                      <a:pPr marL="0" marR="0" lvl="0" indent="0" algn="l" defTabSz="914400" rtl="0" eaLnBrk="0" fontAlgn="base" latinLnBrk="0" hangingPunct="0">
                        <a:lnSpc>
                          <a:spcPct val="100000"/>
                        </a:lnSpc>
                        <a:spcBef>
                          <a:spcPct val="20000"/>
                        </a:spcBef>
                        <a:spcAft>
                          <a:spcPct val="0"/>
                        </a:spcAft>
                        <a:buClr>
                          <a:srgbClr val="17375E"/>
                        </a:buClr>
                        <a:buSzTx/>
                        <a:buFontTx/>
                        <a:buNone/>
                        <a:tabLst/>
                      </a:pPr>
                      <a:r>
                        <a:rPr kumimoji="0" lang="en-US" sz="1400" b="0" i="0" u="none" strike="noStrike" cap="none" normalizeH="0" baseline="0" dirty="0" smtClean="0">
                          <a:ln>
                            <a:noFill/>
                          </a:ln>
                          <a:solidFill>
                            <a:schemeClr val="tx1"/>
                          </a:solidFill>
                          <a:effectLst/>
                          <a:latin typeface="Calibri" pitchFamily="34" charset="0"/>
                        </a:rPr>
                        <a:t>Facility Smart Grid Information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66"/>
                    </a:solidFill>
                  </a:tcPr>
                </a:tc>
              </a:tr>
            </a:tbl>
          </a:graphicData>
        </a:graphic>
      </p:graphicFrame>
      <p:pic>
        <p:nvPicPr>
          <p:cNvPr id="6" name="Picture 3" descr="C:\Current Projects\NIST Phase II\Communications\SGIP_Logo_Gif.gif"/>
          <p:cNvPicPr>
            <a:picLocks noChangeAspect="1" noChangeArrowheads="1"/>
          </p:cNvPicPr>
          <p:nvPr/>
        </p:nvPicPr>
        <p:blipFill>
          <a:blip r:embed="rId3" cstate="print"/>
          <a:srcRect/>
          <a:stretch>
            <a:fillRect/>
          </a:stretch>
        </p:blipFill>
        <p:spPr bwMode="auto">
          <a:xfrm>
            <a:off x="219075" y="228600"/>
            <a:ext cx="1228725" cy="792163"/>
          </a:xfrm>
          <a:prstGeom prst="rect">
            <a:avLst/>
          </a:prstGeom>
          <a:noFill/>
          <a:ln w="9525">
            <a:noFill/>
            <a:miter lim="800000"/>
            <a:headEnd/>
            <a:tailEnd/>
          </a:ln>
        </p:spPr>
      </p:pic>
      <p:sp>
        <p:nvSpPr>
          <p:cNvPr id="2" name="TextBox 1"/>
          <p:cNvSpPr txBox="1"/>
          <p:nvPr/>
        </p:nvSpPr>
        <p:spPr>
          <a:xfrm>
            <a:off x="761999" y="5638800"/>
            <a:ext cx="3426453" cy="261610"/>
          </a:xfrm>
          <a:prstGeom prst="rect">
            <a:avLst/>
          </a:prstGeom>
          <a:solidFill>
            <a:schemeClr val="accent2">
              <a:lumMod val="40000"/>
              <a:lumOff val="60000"/>
            </a:schemeClr>
          </a:solidFill>
        </p:spPr>
        <p:txBody>
          <a:bodyPr wrap="square" rtlCol="0">
            <a:spAutoFit/>
          </a:bodyPr>
          <a:lstStyle/>
          <a:p>
            <a:r>
              <a:rPr lang="en-US" sz="1100" dirty="0">
                <a:ea typeface="ＭＳ Ｐゴシック" pitchFamily="34" charset="-128"/>
              </a:rPr>
              <a:t>PAPs supporting smart grid </a:t>
            </a:r>
            <a:r>
              <a:rPr lang="en-US" sz="1100" dirty="0" smtClean="0">
                <a:ea typeface="ＭＳ Ｐゴシック" pitchFamily="34" charset="-128"/>
              </a:rPr>
              <a:t>communications -1,2,15</a:t>
            </a:r>
            <a:endParaRPr lang="en-US" sz="1100" dirty="0"/>
          </a:p>
        </p:txBody>
      </p:sp>
      <p:sp>
        <p:nvSpPr>
          <p:cNvPr id="3" name="TextBox 2"/>
          <p:cNvSpPr txBox="1"/>
          <p:nvPr/>
        </p:nvSpPr>
        <p:spPr>
          <a:xfrm>
            <a:off x="762000" y="5867400"/>
            <a:ext cx="3426452" cy="261610"/>
          </a:xfrm>
          <a:prstGeom prst="rect">
            <a:avLst/>
          </a:prstGeom>
          <a:solidFill>
            <a:srgbClr val="FFFF00"/>
          </a:solidFill>
        </p:spPr>
        <p:txBody>
          <a:bodyPr wrap="square" rtlCol="0">
            <a:spAutoFit/>
          </a:bodyPr>
          <a:lstStyle/>
          <a:p>
            <a:r>
              <a:rPr lang="en-US" sz="1100" dirty="0"/>
              <a:t>PAPs supporting </a:t>
            </a:r>
            <a:r>
              <a:rPr lang="en-US" sz="1100" dirty="0" smtClean="0"/>
              <a:t>metering- 0,5, 6</a:t>
            </a:r>
            <a:endParaRPr lang="en-US" sz="1100" dirty="0"/>
          </a:p>
        </p:txBody>
      </p:sp>
      <p:sp>
        <p:nvSpPr>
          <p:cNvPr id="4" name="TextBox 3"/>
          <p:cNvSpPr txBox="1"/>
          <p:nvPr/>
        </p:nvSpPr>
        <p:spPr>
          <a:xfrm>
            <a:off x="4188453" y="5605790"/>
            <a:ext cx="4498347" cy="600164"/>
          </a:xfrm>
          <a:prstGeom prst="rect">
            <a:avLst/>
          </a:prstGeom>
          <a:solidFill>
            <a:srgbClr val="66FF99"/>
          </a:solidFill>
        </p:spPr>
        <p:txBody>
          <a:bodyPr wrap="square" rtlCol="0">
            <a:spAutoFit/>
          </a:bodyPr>
          <a:lstStyle/>
          <a:p>
            <a:r>
              <a:rPr lang="en-US" sz="1100" dirty="0">
                <a:ea typeface="ＭＳ Ｐゴシック" pitchFamily="34" charset="-128"/>
              </a:rPr>
              <a:t>PAPs supporting enhanced customer interactions with the smart </a:t>
            </a:r>
            <a:r>
              <a:rPr lang="en-US" sz="1100" dirty="0" smtClean="0">
                <a:ea typeface="ＭＳ Ｐゴシック" pitchFamily="34" charset="-128"/>
              </a:rPr>
              <a:t>grid – 3, 4, 9, 10</a:t>
            </a:r>
          </a:p>
          <a:p>
            <a:endParaRPr lang="en-US" sz="1100" dirty="0">
              <a:ea typeface="ＭＳ Ｐゴシック" pitchFamily="34" charset="-128"/>
            </a:endParaRPr>
          </a:p>
        </p:txBody>
      </p:sp>
      <p:sp>
        <p:nvSpPr>
          <p:cNvPr id="5" name="TextBox 4"/>
          <p:cNvSpPr txBox="1"/>
          <p:nvPr/>
        </p:nvSpPr>
        <p:spPr>
          <a:xfrm>
            <a:off x="4188453" y="6139190"/>
            <a:ext cx="4498347" cy="261610"/>
          </a:xfrm>
          <a:prstGeom prst="rect">
            <a:avLst/>
          </a:prstGeom>
          <a:solidFill>
            <a:srgbClr val="FF0066"/>
          </a:solidFill>
        </p:spPr>
        <p:txBody>
          <a:bodyPr wrap="square" rtlCol="0">
            <a:spAutoFit/>
          </a:bodyPr>
          <a:lstStyle/>
          <a:p>
            <a:r>
              <a:rPr lang="en-US" sz="1100" dirty="0">
                <a:ea typeface="ＭＳ Ｐゴシック" pitchFamily="34" charset="-128"/>
              </a:rPr>
              <a:t>PAPs supporting distribution and </a:t>
            </a:r>
            <a:r>
              <a:rPr lang="en-US" sz="1100" dirty="0" smtClean="0">
                <a:ea typeface="ＭＳ Ｐゴシック" pitchFamily="34" charset="-128"/>
              </a:rPr>
              <a:t>transmission – 8,12,13,14,16,17</a:t>
            </a:r>
            <a:endParaRPr lang="en-US" sz="1100" dirty="0"/>
          </a:p>
        </p:txBody>
      </p:sp>
      <p:sp>
        <p:nvSpPr>
          <p:cNvPr id="9" name="TextBox 8"/>
          <p:cNvSpPr txBox="1"/>
          <p:nvPr/>
        </p:nvSpPr>
        <p:spPr>
          <a:xfrm>
            <a:off x="761999" y="6139190"/>
            <a:ext cx="3426453" cy="261610"/>
          </a:xfrm>
          <a:prstGeom prst="rect">
            <a:avLst/>
          </a:prstGeom>
          <a:solidFill>
            <a:srgbClr val="00B0F0"/>
          </a:solidFill>
        </p:spPr>
        <p:txBody>
          <a:bodyPr wrap="square" rtlCol="0">
            <a:spAutoFit/>
          </a:bodyPr>
          <a:lstStyle/>
          <a:p>
            <a:r>
              <a:rPr lang="en-US" sz="1100" dirty="0">
                <a:ea typeface="ＭＳ Ｐゴシック" pitchFamily="34" charset="-128"/>
              </a:rPr>
              <a:t>PAPs supporting </a:t>
            </a:r>
            <a:r>
              <a:rPr lang="en-US" sz="1100" dirty="0" smtClean="0">
                <a:ea typeface="ＭＳ Ｐゴシック" pitchFamily="34" charset="-128"/>
              </a:rPr>
              <a:t>new technologies - 7,11,16</a:t>
            </a:r>
            <a:endParaRPr lang="en-US" sz="1100" dirty="0"/>
          </a:p>
        </p:txBody>
      </p:sp>
      <p:sp>
        <p:nvSpPr>
          <p:cNvPr id="12" name="Date Placeholder 11"/>
          <p:cNvSpPr>
            <a:spLocks noGrp="1"/>
          </p:cNvSpPr>
          <p:nvPr>
            <p:ph type="dt" sz="half" idx="10"/>
          </p:nvPr>
        </p:nvSpPr>
        <p:spPr/>
        <p:txBody>
          <a:bodyPr/>
          <a:lstStyle/>
          <a:p>
            <a:r>
              <a:rPr lang="en-US" smtClean="0"/>
              <a:t>12/08/2010</a:t>
            </a:r>
            <a:endParaRPr lang="en-US"/>
          </a:p>
        </p:txBody>
      </p:sp>
      <p:sp>
        <p:nvSpPr>
          <p:cNvPr id="13" name="Footer Placeholder 12"/>
          <p:cNvSpPr>
            <a:spLocks noGrp="1"/>
          </p:cNvSpPr>
          <p:nvPr>
            <p:ph type="ftr" sz="quarter" idx="11"/>
          </p:nvPr>
        </p:nvSpPr>
        <p:spPr/>
        <p:txBody>
          <a:bodyPr/>
          <a:lstStyle/>
          <a:p>
            <a:pPr>
              <a:defRPr/>
            </a:pPr>
            <a:r>
              <a:rPr lang="en-US" smtClean="0"/>
              <a:t>Globecom 2010</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Content Placeholder 2"/>
          <p:cNvSpPr>
            <a:spLocks noGrp="1"/>
          </p:cNvSpPr>
          <p:nvPr>
            <p:ph idx="1"/>
          </p:nvPr>
        </p:nvSpPr>
        <p:spPr>
          <a:xfrm>
            <a:off x="388938" y="1052513"/>
            <a:ext cx="8515350" cy="5005387"/>
          </a:xfrm>
        </p:spPr>
        <p:txBody>
          <a:bodyPr/>
          <a:lstStyle/>
          <a:p>
            <a:pPr marL="227013" indent="-288925">
              <a:spcBef>
                <a:spcPct val="0"/>
              </a:spcBef>
              <a:defRPr/>
            </a:pPr>
            <a:r>
              <a:rPr lang="en-US" dirty="0" err="1" smtClean="0">
                <a:latin typeface="Calibri" charset="0"/>
              </a:rPr>
              <a:t>PAPs</a:t>
            </a:r>
            <a:r>
              <a:rPr lang="en-US" dirty="0" smtClean="0">
                <a:latin typeface="Calibri" charset="0"/>
              </a:rPr>
              <a:t> supporting smart grid communications: </a:t>
            </a:r>
          </a:p>
          <a:p>
            <a:pPr marL="627063" lvl="1" indent="-288925">
              <a:spcBef>
                <a:spcPct val="0"/>
              </a:spcBef>
              <a:defRPr/>
            </a:pPr>
            <a:r>
              <a:rPr lang="en-US" dirty="0" smtClean="0">
                <a:latin typeface="Calibri" charset="0"/>
                <a:ea typeface="ＭＳ Ｐゴシック" charset="-128"/>
              </a:rPr>
              <a:t>Guidelines for the Use of IP Protocol Suite in the Smart Grid (PAP 01); </a:t>
            </a:r>
          </a:p>
          <a:p>
            <a:pPr marL="627063" lvl="1" indent="-288925">
              <a:spcBef>
                <a:spcPct val="0"/>
              </a:spcBef>
              <a:defRPr/>
            </a:pPr>
            <a:r>
              <a:rPr lang="en-US" dirty="0" smtClean="0">
                <a:latin typeface="Calibri" charset="0"/>
                <a:ea typeface="ＭＳ Ｐゴシック" charset="-128"/>
              </a:rPr>
              <a:t>Guidelines for the Use of Wireless Communications (PAP 02);</a:t>
            </a:r>
          </a:p>
          <a:p>
            <a:pPr marL="627063" lvl="1" indent="-288925">
              <a:spcBef>
                <a:spcPct val="0"/>
              </a:spcBef>
              <a:defRPr/>
            </a:pPr>
            <a:r>
              <a:rPr lang="en-US" dirty="0" smtClean="0">
                <a:latin typeface="Calibri" charset="0"/>
                <a:ea typeface="ＭＳ Ｐゴシック" charset="-128"/>
              </a:rPr>
              <a:t>Harmonize Power Line Carrier Standards for Appliance Communications in the Home (PAP 15)</a:t>
            </a:r>
          </a:p>
          <a:p>
            <a:pPr marL="227013" indent="-288925">
              <a:spcBef>
                <a:spcPct val="0"/>
              </a:spcBef>
              <a:defRPr/>
            </a:pPr>
            <a:r>
              <a:rPr lang="en-US" dirty="0" err="1" smtClean="0">
                <a:latin typeface="Calibri" charset="0"/>
              </a:rPr>
              <a:t>PAPs</a:t>
            </a:r>
            <a:r>
              <a:rPr lang="en-US" dirty="0" smtClean="0">
                <a:latin typeface="Calibri" charset="0"/>
              </a:rPr>
              <a:t> supporting metering: </a:t>
            </a:r>
          </a:p>
          <a:p>
            <a:pPr marL="627063" lvl="1" indent="-288925">
              <a:spcBef>
                <a:spcPct val="0"/>
              </a:spcBef>
              <a:defRPr/>
            </a:pPr>
            <a:r>
              <a:rPr lang="en-US" dirty="0" smtClean="0">
                <a:latin typeface="Calibri" charset="0"/>
                <a:ea typeface="ＭＳ Ｐゴシック" charset="-128"/>
              </a:rPr>
              <a:t>Meter Upgradeability Standard (PAP 00); </a:t>
            </a:r>
          </a:p>
          <a:p>
            <a:pPr marL="627063" lvl="1" indent="-288925">
              <a:spcBef>
                <a:spcPct val="0"/>
              </a:spcBef>
              <a:defRPr/>
            </a:pPr>
            <a:r>
              <a:rPr lang="en-US" dirty="0" smtClean="0">
                <a:latin typeface="Calibri" charset="0"/>
                <a:ea typeface="ＭＳ Ｐゴシック" charset="-128"/>
              </a:rPr>
              <a:t>Standard Meter Data Profiles (PAP 05)</a:t>
            </a:r>
          </a:p>
          <a:p>
            <a:pPr marL="288925" indent="-288925">
              <a:spcBef>
                <a:spcPct val="0"/>
              </a:spcBef>
              <a:defRPr/>
            </a:pPr>
            <a:r>
              <a:rPr lang="en-US" dirty="0" err="1" smtClean="0">
                <a:latin typeface="Calibri" charset="0"/>
              </a:rPr>
              <a:t>PAPs</a:t>
            </a:r>
            <a:r>
              <a:rPr lang="en-US" dirty="0" smtClean="0">
                <a:latin typeface="Calibri" charset="0"/>
              </a:rPr>
              <a:t> supporting enhanced customer interactions with the smart grid:</a:t>
            </a:r>
          </a:p>
          <a:p>
            <a:pPr marL="627063" lvl="1" indent="-288925">
              <a:spcBef>
                <a:spcPct val="0"/>
              </a:spcBef>
              <a:defRPr/>
            </a:pPr>
            <a:r>
              <a:rPr lang="en-US" dirty="0" smtClean="0">
                <a:latin typeface="Calibri" charset="0"/>
                <a:ea typeface="ＭＳ Ｐゴシック" charset="-128"/>
              </a:rPr>
              <a:t>Standards for Energy Usage Information (PAP 10); </a:t>
            </a:r>
          </a:p>
          <a:p>
            <a:pPr marL="627063" lvl="1" indent="-288925">
              <a:spcBef>
                <a:spcPct val="0"/>
              </a:spcBef>
              <a:defRPr/>
            </a:pPr>
            <a:r>
              <a:rPr lang="en-US" dirty="0" smtClean="0">
                <a:latin typeface="Calibri" charset="0"/>
                <a:ea typeface="ＭＳ Ｐゴシック" charset="-128"/>
              </a:rPr>
              <a:t>Standard Demand Response Signals (PAP 09); </a:t>
            </a:r>
          </a:p>
          <a:p>
            <a:pPr marL="627063" lvl="1" indent="-288925">
              <a:spcBef>
                <a:spcPct val="0"/>
              </a:spcBef>
              <a:defRPr/>
            </a:pPr>
            <a:r>
              <a:rPr lang="en-US" dirty="0" smtClean="0">
                <a:latin typeface="Calibri" charset="0"/>
                <a:ea typeface="ＭＳ Ｐゴシック" charset="-128"/>
              </a:rPr>
              <a:t>Develop Common Specification for Price and Product Definition (PAP 03);</a:t>
            </a:r>
          </a:p>
          <a:p>
            <a:pPr marL="627063" lvl="1" indent="-288925">
              <a:spcBef>
                <a:spcPct val="0"/>
              </a:spcBef>
              <a:defRPr/>
            </a:pPr>
            <a:r>
              <a:rPr lang="en-US" dirty="0" smtClean="0">
                <a:latin typeface="Calibri" charset="0"/>
                <a:ea typeface="ＭＳ Ｐゴシック" charset="-128"/>
              </a:rPr>
              <a:t>Develop Common Scheduling Communication for Energy Transactions (PAP 04)</a:t>
            </a:r>
          </a:p>
        </p:txBody>
      </p:sp>
      <p:sp>
        <p:nvSpPr>
          <p:cNvPr id="39939" name="Title 1"/>
          <p:cNvSpPr txBox="1">
            <a:spLocks/>
          </p:cNvSpPr>
          <p:nvPr/>
        </p:nvSpPr>
        <p:spPr bwMode="auto">
          <a:xfrm>
            <a:off x="1676400" y="212725"/>
            <a:ext cx="7162800" cy="685800"/>
          </a:xfrm>
          <a:prstGeom prst="rect">
            <a:avLst/>
          </a:prstGeom>
          <a:noFill/>
          <a:ln w="9525">
            <a:noFill/>
            <a:miter lim="800000"/>
            <a:headEnd/>
            <a:tailEnd/>
          </a:ln>
        </p:spPr>
        <p:txBody>
          <a:bodyPr anchor="ctr">
            <a:prstTxWarp prst="textNoShape">
              <a:avLst/>
            </a:prstTxWarp>
          </a:bodyPr>
          <a:lstStyle/>
          <a:p>
            <a:r>
              <a:rPr lang="en-US" sz="3200" b="1" i="1" dirty="0">
                <a:solidFill>
                  <a:schemeClr val="tx2"/>
                </a:solidFill>
                <a:latin typeface="Calibri" charset="0"/>
              </a:rPr>
              <a:t>Priority Action Plans </a:t>
            </a:r>
            <a:r>
              <a:rPr lang="en-US" sz="3200" b="1" i="1" dirty="0" smtClean="0">
                <a:solidFill>
                  <a:schemeClr val="tx2"/>
                </a:solidFill>
                <a:latin typeface="Calibri" charset="0"/>
              </a:rPr>
              <a:t>(1)</a:t>
            </a:r>
            <a:endParaRPr lang="en-US" sz="3200" b="1" i="1" dirty="0">
              <a:solidFill>
                <a:schemeClr val="tx2"/>
              </a:solidFill>
              <a:latin typeface="Calibri" charset="0"/>
            </a:endParaRPr>
          </a:p>
        </p:txBody>
      </p:sp>
      <p:sp>
        <p:nvSpPr>
          <p:cNvPr id="39940" name="Slide Number Placeholder 5"/>
          <p:cNvSpPr txBox="1">
            <a:spLocks noGrp="1"/>
          </p:cNvSpPr>
          <p:nvPr/>
        </p:nvSpPr>
        <p:spPr bwMode="auto">
          <a:xfrm>
            <a:off x="4648200" y="6381750"/>
            <a:ext cx="457200" cy="476250"/>
          </a:xfrm>
          <a:prstGeom prst="rect">
            <a:avLst/>
          </a:prstGeom>
          <a:noFill/>
          <a:ln w="9525">
            <a:noFill/>
            <a:miter lim="800000"/>
            <a:headEnd/>
            <a:tailEnd/>
          </a:ln>
        </p:spPr>
        <p:txBody>
          <a:bodyPr>
            <a:prstTxWarp prst="textNoShape">
              <a:avLst/>
            </a:prstTxWarp>
          </a:bodyPr>
          <a:lstStyle/>
          <a:p>
            <a:pPr algn="r" eaLnBrk="0" hangingPunct="0"/>
            <a:fld id="{8600704A-CD2E-AE43-A8CB-68C89AA3D2D8}" type="slidenum">
              <a:rPr lang="en-US" sz="1400" i="1"/>
              <a:pPr algn="r" eaLnBrk="0" hangingPunct="0"/>
              <a:t>11</a:t>
            </a:fld>
            <a:endParaRPr lang="en-US" sz="1400" i="1"/>
          </a:p>
        </p:txBody>
      </p:sp>
      <p:sp>
        <p:nvSpPr>
          <p:cNvPr id="39942" name="Footer Placeholder 5"/>
          <p:cNvSpPr>
            <a:spLocks noGrp="1"/>
          </p:cNvSpPr>
          <p:nvPr>
            <p:ph type="ftr" sz="quarter" idx="11"/>
          </p:nvPr>
        </p:nvSpPr>
        <p:spPr>
          <a:xfrm>
            <a:off x="6781800" y="6324600"/>
            <a:ext cx="1371600" cy="228600"/>
          </a:xfrm>
          <a:noFill/>
        </p:spPr>
        <p:txBody>
          <a:bodyPr/>
          <a:lstStyle/>
          <a:p>
            <a:r>
              <a:rPr lang="en-US" sz="1200" dirty="0" err="1" smtClean="0"/>
              <a:t>Globecom</a:t>
            </a:r>
            <a:r>
              <a:rPr lang="en-US" sz="1200" dirty="0" smtClean="0"/>
              <a:t> 2010</a:t>
            </a:r>
            <a:endParaRPr lang="en-US" sz="1200" dirty="0"/>
          </a:p>
        </p:txBody>
      </p:sp>
      <p:sp>
        <p:nvSpPr>
          <p:cNvPr id="7" name="Date Placeholder 6"/>
          <p:cNvSpPr>
            <a:spLocks noGrp="1"/>
          </p:cNvSpPr>
          <p:nvPr>
            <p:ph type="dt" sz="half" idx="10"/>
          </p:nvPr>
        </p:nvSpPr>
        <p:spPr/>
        <p:txBody>
          <a:bodyPr/>
          <a:lstStyle/>
          <a:p>
            <a:r>
              <a:rPr lang="en-US" dirty="0" smtClean="0"/>
              <a:t>12/08/2010</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Content Placeholder 2"/>
          <p:cNvSpPr>
            <a:spLocks noGrp="1"/>
          </p:cNvSpPr>
          <p:nvPr>
            <p:ph idx="1"/>
          </p:nvPr>
        </p:nvSpPr>
        <p:spPr>
          <a:xfrm>
            <a:off x="381000" y="965200"/>
            <a:ext cx="8428037" cy="4597400"/>
          </a:xfrm>
        </p:spPr>
        <p:txBody>
          <a:bodyPr/>
          <a:lstStyle/>
          <a:p>
            <a:pPr>
              <a:spcBef>
                <a:spcPts val="1200"/>
              </a:spcBef>
            </a:pPr>
            <a:endParaRPr lang="en-US" sz="1600" dirty="0">
              <a:latin typeface="Calibri" charset="0"/>
            </a:endParaRPr>
          </a:p>
          <a:p>
            <a:pPr>
              <a:spcBef>
                <a:spcPct val="0"/>
              </a:spcBef>
            </a:pPr>
            <a:r>
              <a:rPr lang="en-US" dirty="0" err="1">
                <a:latin typeface="Calibri" charset="0"/>
              </a:rPr>
              <a:t>PAPs</a:t>
            </a:r>
            <a:r>
              <a:rPr lang="en-US" dirty="0">
                <a:latin typeface="Calibri" charset="0"/>
              </a:rPr>
              <a:t> supporting distribution and transmission:</a:t>
            </a:r>
          </a:p>
          <a:p>
            <a:pPr marL="627063" lvl="1" indent="-288925">
              <a:spcBef>
                <a:spcPct val="0"/>
              </a:spcBef>
            </a:pPr>
            <a:r>
              <a:rPr lang="en-US" dirty="0">
                <a:latin typeface="Calibri" charset="0"/>
                <a:ea typeface="ＭＳ Ｐゴシック" charset="-128"/>
              </a:rPr>
              <a:t>Develop Common Information Model (CIM) for Distribution Grid Management (PAP 08); </a:t>
            </a:r>
          </a:p>
          <a:p>
            <a:pPr marL="627063" lvl="1" indent="-288925">
              <a:spcBef>
                <a:spcPct val="0"/>
              </a:spcBef>
            </a:pPr>
            <a:r>
              <a:rPr lang="en-US" dirty="0">
                <a:latin typeface="Calibri" charset="0"/>
                <a:ea typeface="ＭＳ Ｐゴシック" charset="-128"/>
              </a:rPr>
              <a:t>Transmission and Distribution Power Systems Model Mapping (PAP 14);</a:t>
            </a:r>
          </a:p>
          <a:p>
            <a:pPr marL="627063" lvl="1" indent="-288925">
              <a:spcBef>
                <a:spcPct val="0"/>
              </a:spcBef>
            </a:pPr>
            <a:r>
              <a:rPr lang="en-US" dirty="0">
                <a:latin typeface="Calibri" charset="0"/>
                <a:ea typeface="ＭＳ Ｐゴシック" charset="-128"/>
              </a:rPr>
              <a:t>IEC 61850 Objects/DNP3 Mapping (PAP 12); </a:t>
            </a:r>
          </a:p>
          <a:p>
            <a:pPr marL="627063" lvl="1" indent="-288925">
              <a:spcBef>
                <a:spcPct val="0"/>
              </a:spcBef>
            </a:pPr>
            <a:r>
              <a:rPr lang="en-US" dirty="0">
                <a:latin typeface="Calibri" charset="0"/>
                <a:ea typeface="ＭＳ Ｐゴシック" charset="-128"/>
              </a:rPr>
              <a:t>Harmonization of IEEE C37.118 with IEC 61850 and Precision Time Synchronization (PAP13)</a:t>
            </a:r>
          </a:p>
          <a:p>
            <a:pPr marL="627063" lvl="1" indent="-288925">
              <a:spcBef>
                <a:spcPct val="0"/>
              </a:spcBef>
            </a:pPr>
            <a:endParaRPr lang="en-US" dirty="0">
              <a:latin typeface="Calibri" charset="0"/>
              <a:ea typeface="ＭＳ Ｐゴシック" charset="-128"/>
            </a:endParaRPr>
          </a:p>
          <a:p>
            <a:pPr>
              <a:spcBef>
                <a:spcPct val="0"/>
              </a:spcBef>
            </a:pPr>
            <a:r>
              <a:rPr lang="en-US" dirty="0" err="1">
                <a:latin typeface="Calibri" charset="0"/>
              </a:rPr>
              <a:t>PAPs</a:t>
            </a:r>
            <a:r>
              <a:rPr lang="en-US" dirty="0">
                <a:latin typeface="Calibri" charset="0"/>
              </a:rPr>
              <a:t> supporting new smart grid technologies: </a:t>
            </a:r>
          </a:p>
          <a:p>
            <a:pPr marL="627063" lvl="1" indent="-288925">
              <a:spcBef>
                <a:spcPct val="0"/>
              </a:spcBef>
            </a:pPr>
            <a:r>
              <a:rPr lang="en-US" dirty="0">
                <a:latin typeface="Calibri" charset="0"/>
                <a:ea typeface="ＭＳ Ｐゴシック" charset="-128"/>
              </a:rPr>
              <a:t>Energy Storage Interconnection Guidelines (PAP 07); </a:t>
            </a:r>
          </a:p>
          <a:p>
            <a:pPr marL="627063" lvl="1" indent="-288925">
              <a:spcBef>
                <a:spcPct val="0"/>
              </a:spcBef>
            </a:pPr>
            <a:r>
              <a:rPr lang="en-US" dirty="0">
                <a:latin typeface="Calibri" charset="0"/>
                <a:ea typeface="ＭＳ Ｐゴシック" charset="-128"/>
              </a:rPr>
              <a:t>Interoperability Standards to Support Plug-in Electric Vehicles (PAP 11)</a:t>
            </a:r>
          </a:p>
          <a:p>
            <a:pPr marL="627063" lvl="1" indent="-288925">
              <a:spcBef>
                <a:spcPct val="0"/>
              </a:spcBef>
            </a:pPr>
            <a:r>
              <a:rPr lang="en-US" dirty="0">
                <a:latin typeface="Calibri" charset="0"/>
                <a:ea typeface="ＭＳ Ｐゴシック" charset="-128"/>
              </a:rPr>
              <a:t>Wind Power Communications (PAP16)</a:t>
            </a:r>
          </a:p>
        </p:txBody>
      </p:sp>
      <p:sp>
        <p:nvSpPr>
          <p:cNvPr id="41987" name="Title 1"/>
          <p:cNvSpPr txBox="1">
            <a:spLocks/>
          </p:cNvSpPr>
          <p:nvPr/>
        </p:nvSpPr>
        <p:spPr bwMode="auto">
          <a:xfrm>
            <a:off x="1676400" y="212725"/>
            <a:ext cx="7162800" cy="685800"/>
          </a:xfrm>
          <a:prstGeom prst="rect">
            <a:avLst/>
          </a:prstGeom>
          <a:noFill/>
          <a:ln w="9525">
            <a:noFill/>
            <a:miter lim="800000"/>
            <a:headEnd/>
            <a:tailEnd/>
          </a:ln>
        </p:spPr>
        <p:txBody>
          <a:bodyPr anchor="ctr">
            <a:prstTxWarp prst="textNoShape">
              <a:avLst/>
            </a:prstTxWarp>
          </a:bodyPr>
          <a:lstStyle/>
          <a:p>
            <a:r>
              <a:rPr lang="en-US" sz="3200" b="1" i="1" dirty="0">
                <a:solidFill>
                  <a:schemeClr val="tx2"/>
                </a:solidFill>
                <a:latin typeface="Calibri" charset="0"/>
              </a:rPr>
              <a:t>Priority Action Plans </a:t>
            </a:r>
            <a:r>
              <a:rPr lang="en-US" sz="3200" b="1" i="1" dirty="0" smtClean="0">
                <a:solidFill>
                  <a:schemeClr val="tx2"/>
                </a:solidFill>
                <a:latin typeface="Calibri" charset="0"/>
              </a:rPr>
              <a:t>(2)</a:t>
            </a:r>
            <a:endParaRPr lang="en-US" sz="3200" b="1" i="1" dirty="0">
              <a:solidFill>
                <a:schemeClr val="tx2"/>
              </a:solidFill>
              <a:latin typeface="Calibri" charset="0"/>
            </a:endParaRPr>
          </a:p>
        </p:txBody>
      </p:sp>
      <p:sp>
        <p:nvSpPr>
          <p:cNvPr id="41989" name="Slide Number Placeholder 4"/>
          <p:cNvSpPr>
            <a:spLocks noGrp="1"/>
          </p:cNvSpPr>
          <p:nvPr>
            <p:ph type="sldNum" sz="quarter" idx="10"/>
          </p:nvPr>
        </p:nvSpPr>
        <p:spPr>
          <a:xfrm>
            <a:off x="4343400" y="6381750"/>
            <a:ext cx="457200" cy="476250"/>
          </a:xfrm>
          <a:noFill/>
        </p:spPr>
        <p:txBody>
          <a:bodyPr/>
          <a:lstStyle/>
          <a:p>
            <a:fld id="{1A697A6C-5529-7B47-8A01-051ED8914AA1}" type="slidenum">
              <a:rPr lang="en-US" sz="1400"/>
              <a:pPr/>
              <a:t>12</a:t>
            </a:fld>
            <a:endParaRPr lang="en-US" sz="1400" dirty="0"/>
          </a:p>
        </p:txBody>
      </p:sp>
      <p:sp>
        <p:nvSpPr>
          <p:cNvPr id="41990" name="Footer Placeholder 5"/>
          <p:cNvSpPr>
            <a:spLocks noGrp="1"/>
          </p:cNvSpPr>
          <p:nvPr>
            <p:ph type="ftr" sz="quarter" idx="11"/>
          </p:nvPr>
        </p:nvSpPr>
        <p:spPr>
          <a:xfrm>
            <a:off x="6934200" y="6321425"/>
            <a:ext cx="1447800" cy="307975"/>
          </a:xfrm>
          <a:noFill/>
        </p:spPr>
        <p:txBody>
          <a:bodyPr/>
          <a:lstStyle/>
          <a:p>
            <a:r>
              <a:rPr lang="en-US" sz="1200" dirty="0" err="1" smtClean="0"/>
              <a:t>Globecom</a:t>
            </a:r>
            <a:r>
              <a:rPr lang="en-US" sz="1200" dirty="0" smtClean="0"/>
              <a:t> 2010</a:t>
            </a:r>
            <a:endParaRPr lang="en-US" sz="1200" dirty="0"/>
          </a:p>
        </p:txBody>
      </p:sp>
      <p:sp>
        <p:nvSpPr>
          <p:cNvPr id="7" name="Date Placeholder 6"/>
          <p:cNvSpPr>
            <a:spLocks noGrp="1"/>
          </p:cNvSpPr>
          <p:nvPr>
            <p:ph type="dt" sz="half" idx="10"/>
          </p:nvPr>
        </p:nvSpPr>
        <p:spPr/>
        <p:txBody>
          <a:bodyPr/>
          <a:lstStyle/>
          <a:p>
            <a:r>
              <a:rPr lang="en-US" dirty="0" smtClean="0"/>
              <a:t>12/08/2010</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2"/>
          <p:cNvSpPr>
            <a:spLocks noChangeArrowheads="1"/>
          </p:cNvSpPr>
          <p:nvPr/>
        </p:nvSpPr>
        <p:spPr bwMode="auto">
          <a:xfrm>
            <a:off x="2032000" y="1033463"/>
            <a:ext cx="3403600" cy="1963737"/>
          </a:xfrm>
          <a:prstGeom prst="roundRect">
            <a:avLst>
              <a:gd name="adj" fmla="val 3625"/>
            </a:avLst>
          </a:prstGeom>
          <a:solidFill>
            <a:srgbClr val="FFFFFF"/>
          </a:solidFill>
          <a:ln w="9525">
            <a:solidFill>
              <a:schemeClr val="tx1"/>
            </a:solidFill>
            <a:round/>
            <a:headEnd/>
            <a:tailEnd/>
          </a:ln>
        </p:spPr>
        <p:txBody>
          <a:bodyPr lIns="0" tIns="0" rIns="0" bIns="0">
            <a:prstTxWarp prst="textNoShape">
              <a:avLst/>
            </a:prstTxWarp>
          </a:bodyPr>
          <a:lstStyle/>
          <a:p>
            <a:pPr algn="ctr">
              <a:spcBef>
                <a:spcPct val="0"/>
              </a:spcBef>
            </a:pPr>
            <a:r>
              <a:rPr lang="en-US" altLang="ja-JP" sz="1600"/>
              <a:t>Operations</a:t>
            </a:r>
          </a:p>
        </p:txBody>
      </p:sp>
      <p:sp>
        <p:nvSpPr>
          <p:cNvPr id="2051" name="AutoShape 57"/>
          <p:cNvSpPr>
            <a:spLocks noChangeArrowheads="1"/>
          </p:cNvSpPr>
          <p:nvPr/>
        </p:nvSpPr>
        <p:spPr bwMode="auto">
          <a:xfrm>
            <a:off x="442913" y="4213225"/>
            <a:ext cx="4062412" cy="2087563"/>
          </a:xfrm>
          <a:prstGeom prst="roundRect">
            <a:avLst>
              <a:gd name="adj" fmla="val 5394"/>
            </a:avLst>
          </a:prstGeom>
          <a:noFill/>
          <a:ln w="9525">
            <a:solidFill>
              <a:schemeClr val="tx1"/>
            </a:solidFill>
            <a:round/>
            <a:headEnd/>
            <a:tailEnd/>
          </a:ln>
        </p:spPr>
        <p:txBody>
          <a:bodyPr lIns="0" tIns="0" rIns="0" bIns="0" anchor="b">
            <a:prstTxWarp prst="textNoShape">
              <a:avLst/>
            </a:prstTxWarp>
          </a:bodyPr>
          <a:lstStyle/>
          <a:p>
            <a:pPr algn="r">
              <a:spcBef>
                <a:spcPct val="0"/>
              </a:spcBef>
            </a:pPr>
            <a:endParaRPr lang="en-US" altLang="ja-JP" sz="1200" b="1"/>
          </a:p>
        </p:txBody>
      </p:sp>
      <p:sp>
        <p:nvSpPr>
          <p:cNvPr id="2052" name="AutoShape 3"/>
          <p:cNvSpPr>
            <a:spLocks noChangeArrowheads="1"/>
          </p:cNvSpPr>
          <p:nvPr/>
        </p:nvSpPr>
        <p:spPr bwMode="auto">
          <a:xfrm>
            <a:off x="2195513" y="1343025"/>
            <a:ext cx="3097212" cy="1581150"/>
          </a:xfrm>
          <a:prstGeom prst="roundRect">
            <a:avLst>
              <a:gd name="adj" fmla="val 5394"/>
            </a:avLst>
          </a:prstGeom>
          <a:solidFill>
            <a:srgbClr val="CCFFFF">
              <a:alpha val="59999"/>
            </a:srgbClr>
          </a:solidFill>
          <a:ln w="9525">
            <a:solidFill>
              <a:schemeClr val="tx1"/>
            </a:solidFill>
            <a:round/>
            <a:headEnd/>
            <a:tailEnd/>
          </a:ln>
        </p:spPr>
        <p:txBody>
          <a:bodyPr lIns="0" tIns="0" rIns="0" bIns="0">
            <a:prstTxWarp prst="textNoShape">
              <a:avLst/>
            </a:prstTxWarp>
          </a:bodyPr>
          <a:lstStyle/>
          <a:p>
            <a:pPr algn="ctr">
              <a:spcBef>
                <a:spcPct val="0"/>
              </a:spcBef>
            </a:pPr>
            <a:r>
              <a:rPr lang="en-US" altLang="ja-JP" sz="1200" b="1"/>
              <a:t>RTO/ISO/Transmission/DistributionOps</a:t>
            </a:r>
          </a:p>
        </p:txBody>
      </p:sp>
      <p:sp>
        <p:nvSpPr>
          <p:cNvPr id="2053" name="Rectangle 6"/>
          <p:cNvSpPr>
            <a:spLocks noGrp="1" noChangeArrowheads="1"/>
          </p:cNvSpPr>
          <p:nvPr>
            <p:ph type="title"/>
          </p:nvPr>
        </p:nvSpPr>
        <p:spPr>
          <a:xfrm>
            <a:off x="528638" y="457200"/>
            <a:ext cx="8291512" cy="307975"/>
          </a:xfrm>
          <a:noFill/>
        </p:spPr>
        <p:txBody>
          <a:bodyPr lIns="0" tIns="0" rIns="0" bIns="0">
            <a:spAutoFit/>
          </a:bodyPr>
          <a:lstStyle/>
          <a:p>
            <a:r>
              <a:rPr lang="en-US" altLang="ja-JP" sz="2000" b="1">
                <a:latin typeface="Arial" charset="0"/>
              </a:rPr>
              <a:t>Conceptual Reference Diagram for Smart Grid Information Networks</a:t>
            </a:r>
            <a:r>
              <a:rPr lang="en-US" altLang="ja-JP" sz="2000"/>
              <a:t> </a:t>
            </a:r>
            <a:endParaRPr lang="ja-JP" altLang="en-US" sz="2000"/>
          </a:p>
        </p:txBody>
      </p:sp>
      <p:sp>
        <p:nvSpPr>
          <p:cNvPr id="2054" name="AutoShape 7"/>
          <p:cNvSpPr>
            <a:spLocks noChangeArrowheads="1"/>
          </p:cNvSpPr>
          <p:nvPr/>
        </p:nvSpPr>
        <p:spPr bwMode="auto">
          <a:xfrm>
            <a:off x="495300" y="1033463"/>
            <a:ext cx="1412875" cy="1963737"/>
          </a:xfrm>
          <a:prstGeom prst="roundRect">
            <a:avLst>
              <a:gd name="adj" fmla="val 5394"/>
            </a:avLst>
          </a:prstGeom>
          <a:solidFill>
            <a:srgbClr val="FFFFFF"/>
          </a:solidFill>
          <a:ln w="9525">
            <a:solidFill>
              <a:schemeClr val="tx1"/>
            </a:solidFill>
            <a:round/>
            <a:headEnd/>
            <a:tailEnd/>
          </a:ln>
        </p:spPr>
        <p:txBody>
          <a:bodyPr lIns="0" tIns="0" rIns="0" bIns="0">
            <a:prstTxWarp prst="textNoShape">
              <a:avLst/>
            </a:prstTxWarp>
          </a:bodyPr>
          <a:lstStyle/>
          <a:p>
            <a:pPr algn="ctr">
              <a:spcBef>
                <a:spcPct val="0"/>
              </a:spcBef>
            </a:pPr>
            <a:r>
              <a:rPr lang="en-US" altLang="ja-JP" sz="1600"/>
              <a:t>Markets</a:t>
            </a:r>
          </a:p>
        </p:txBody>
      </p:sp>
      <p:sp>
        <p:nvSpPr>
          <p:cNvPr id="2055" name="Text Box 8"/>
          <p:cNvSpPr txBox="1">
            <a:spLocks noChangeArrowheads="1"/>
          </p:cNvSpPr>
          <p:nvPr/>
        </p:nvSpPr>
        <p:spPr bwMode="auto">
          <a:xfrm>
            <a:off x="1042988" y="1341438"/>
            <a:ext cx="792162" cy="314325"/>
          </a:xfrm>
          <a:prstGeom prst="rect">
            <a:avLst/>
          </a:prstGeom>
          <a:solidFill>
            <a:schemeClr val="bg1"/>
          </a:solidFill>
          <a:ln w="9525">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1000"/>
              <a:t>Retailer / Wholesaler</a:t>
            </a:r>
          </a:p>
        </p:txBody>
      </p:sp>
      <p:sp>
        <p:nvSpPr>
          <p:cNvPr id="2056" name="Text Box 9"/>
          <p:cNvSpPr txBox="1">
            <a:spLocks noChangeArrowheads="1"/>
          </p:cNvSpPr>
          <p:nvPr/>
        </p:nvSpPr>
        <p:spPr bwMode="auto">
          <a:xfrm>
            <a:off x="539750" y="1773238"/>
            <a:ext cx="649288" cy="234950"/>
          </a:xfrm>
          <a:prstGeom prst="rect">
            <a:avLst/>
          </a:prstGeom>
          <a:solidFill>
            <a:schemeClr val="bg1"/>
          </a:solidFill>
          <a:ln w="9525">
            <a:solidFill>
              <a:schemeClr val="tx1"/>
            </a:solidFill>
            <a:miter lim="800000"/>
            <a:headEnd/>
            <a:tailEnd/>
          </a:ln>
        </p:spPr>
        <p:txBody>
          <a:bodyPr lIns="0" tIns="36000" rIns="0" bIns="36000">
            <a:prstTxWarp prst="textNoShape">
              <a:avLst/>
            </a:prstTxWarp>
            <a:spAutoFit/>
          </a:bodyPr>
          <a:lstStyle/>
          <a:p>
            <a:pPr algn="ctr">
              <a:spcBef>
                <a:spcPct val="0"/>
              </a:spcBef>
            </a:pPr>
            <a:r>
              <a:rPr lang="en-US" altLang="ja-JP" sz="1000"/>
              <a:t>Aggregator</a:t>
            </a:r>
          </a:p>
        </p:txBody>
      </p:sp>
      <p:sp>
        <p:nvSpPr>
          <p:cNvPr id="2057" name="Text Box 10"/>
          <p:cNvSpPr txBox="1">
            <a:spLocks noChangeArrowheads="1"/>
          </p:cNvSpPr>
          <p:nvPr/>
        </p:nvSpPr>
        <p:spPr bwMode="auto">
          <a:xfrm>
            <a:off x="539750" y="2133600"/>
            <a:ext cx="1295400" cy="307975"/>
          </a:xfrm>
          <a:prstGeom prst="rect">
            <a:avLst/>
          </a:prstGeom>
          <a:solidFill>
            <a:schemeClr val="bg1"/>
          </a:solidFill>
          <a:ln w="381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1000"/>
              <a:t>Energy Market Clearinghouse</a:t>
            </a:r>
          </a:p>
        </p:txBody>
      </p:sp>
      <p:cxnSp>
        <p:nvCxnSpPr>
          <p:cNvPr id="2058" name="AutoShape 11"/>
          <p:cNvCxnSpPr>
            <a:cxnSpLocks noChangeShapeType="1"/>
            <a:stCxn id="2055" idx="2"/>
          </p:cNvCxnSpPr>
          <p:nvPr/>
        </p:nvCxnSpPr>
        <p:spPr bwMode="auto">
          <a:xfrm rot="5400000">
            <a:off x="1160463" y="1841500"/>
            <a:ext cx="465137" cy="93663"/>
          </a:xfrm>
          <a:prstGeom prst="straightConnector1">
            <a:avLst/>
          </a:prstGeom>
          <a:noFill/>
          <a:ln w="9525">
            <a:solidFill>
              <a:schemeClr val="tx1"/>
            </a:solidFill>
            <a:prstDash val="dash"/>
            <a:round/>
            <a:headEnd/>
            <a:tailEnd/>
          </a:ln>
        </p:spPr>
      </p:cxnSp>
      <p:cxnSp>
        <p:nvCxnSpPr>
          <p:cNvPr id="2059" name="AutoShape 12"/>
          <p:cNvCxnSpPr>
            <a:cxnSpLocks noChangeShapeType="1"/>
            <a:stCxn id="2056" idx="2"/>
            <a:endCxn id="2057" idx="0"/>
          </p:cNvCxnSpPr>
          <p:nvPr/>
        </p:nvCxnSpPr>
        <p:spPr bwMode="auto">
          <a:xfrm rot="16200000" flipH="1">
            <a:off x="962819" y="1908969"/>
            <a:ext cx="125412" cy="323850"/>
          </a:xfrm>
          <a:prstGeom prst="straightConnector1">
            <a:avLst/>
          </a:prstGeom>
          <a:noFill/>
          <a:ln w="9525">
            <a:solidFill>
              <a:schemeClr val="tx1"/>
            </a:solidFill>
            <a:prstDash val="dash"/>
            <a:round/>
            <a:headEnd/>
            <a:tailEnd/>
          </a:ln>
        </p:spPr>
      </p:cxnSp>
      <p:sp>
        <p:nvSpPr>
          <p:cNvPr id="2060" name="Text Box 13"/>
          <p:cNvSpPr txBox="1">
            <a:spLocks noChangeArrowheads="1"/>
          </p:cNvSpPr>
          <p:nvPr/>
        </p:nvSpPr>
        <p:spPr bwMode="auto">
          <a:xfrm>
            <a:off x="682625" y="2609850"/>
            <a:ext cx="936625" cy="314325"/>
          </a:xfrm>
          <a:prstGeom prst="rect">
            <a:avLst/>
          </a:prstGeom>
          <a:solidFill>
            <a:schemeClr val="bg1"/>
          </a:solidFill>
          <a:ln w="9525">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1000"/>
              <a:t>ISO/RTO Participant</a:t>
            </a:r>
          </a:p>
        </p:txBody>
      </p:sp>
      <p:sp>
        <p:nvSpPr>
          <p:cNvPr id="2" name="Cloud"/>
          <p:cNvSpPr>
            <a:spLocks noChangeAspect="1" noEditPoints="1" noChangeArrowheads="1"/>
          </p:cNvSpPr>
          <p:nvPr/>
        </p:nvSpPr>
        <p:spPr bwMode="auto">
          <a:xfrm>
            <a:off x="2482850" y="3141663"/>
            <a:ext cx="1584325" cy="655637"/>
          </a:xfrm>
          <a:custGeom>
            <a:avLst/>
            <a:gdLst>
              <a:gd name="T0" fmla="*/ 4917 w 21600"/>
              <a:gd name="T1" fmla="*/ 327958 h 21600"/>
              <a:gd name="T2" fmla="*/ 792559 w 21600"/>
              <a:gd name="T3" fmla="*/ 655217 h 21600"/>
              <a:gd name="T4" fmla="*/ 1583797 w 21600"/>
              <a:gd name="T5" fmla="*/ 327958 h 21600"/>
              <a:gd name="T6" fmla="*/ 792559 w 21600"/>
              <a:gd name="T7" fmla="*/ 37503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9525">
            <a:solidFill>
              <a:srgbClr val="000000"/>
            </a:solidFill>
            <a:miter lim="800000"/>
            <a:headEnd/>
            <a:tailEnd/>
          </a:ln>
          <a:effectLst>
            <a:outerShdw dist="35921" dir="2700000" algn="ctr" rotWithShape="0">
              <a:srgbClr val="808080"/>
            </a:outerShdw>
          </a:effectLst>
        </p:spPr>
        <p:txBody>
          <a:bodyPr lIns="0" tIns="0" rIns="0" bIns="0">
            <a:prstTxWarp prst="textNoShape">
              <a:avLst/>
            </a:prstTxWarp>
            <a:spAutoFit/>
          </a:bodyPr>
          <a:lstStyle/>
          <a:p>
            <a:pPr algn="ctr"/>
            <a:endParaRPr lang="en-US" altLang="ja-JP" sz="1000"/>
          </a:p>
          <a:p>
            <a:pPr algn="ctr"/>
            <a:endParaRPr lang="en-US" altLang="ja-JP" sz="1200"/>
          </a:p>
        </p:txBody>
      </p:sp>
      <p:cxnSp>
        <p:nvCxnSpPr>
          <p:cNvPr id="2062" name="AutoShape 15"/>
          <p:cNvCxnSpPr>
            <a:cxnSpLocks noChangeShapeType="1"/>
          </p:cNvCxnSpPr>
          <p:nvPr/>
        </p:nvCxnSpPr>
        <p:spPr bwMode="auto">
          <a:xfrm rot="5400000" flipH="1" flipV="1">
            <a:off x="1048544" y="2521744"/>
            <a:ext cx="190500" cy="1588"/>
          </a:xfrm>
          <a:prstGeom prst="straightConnector1">
            <a:avLst/>
          </a:prstGeom>
          <a:noFill/>
          <a:ln w="9525">
            <a:solidFill>
              <a:schemeClr val="tx1"/>
            </a:solidFill>
            <a:prstDash val="dash"/>
            <a:round/>
            <a:headEnd/>
            <a:tailEnd/>
          </a:ln>
        </p:spPr>
      </p:cxnSp>
      <p:sp>
        <p:nvSpPr>
          <p:cNvPr id="2063" name="Text Box 17"/>
          <p:cNvSpPr txBox="1">
            <a:spLocks noChangeArrowheads="1"/>
          </p:cNvSpPr>
          <p:nvPr/>
        </p:nvSpPr>
        <p:spPr bwMode="auto">
          <a:xfrm>
            <a:off x="684213" y="4464050"/>
            <a:ext cx="1008062" cy="333375"/>
          </a:xfrm>
          <a:prstGeom prst="rect">
            <a:avLst/>
          </a:prstGeom>
          <a:solidFill>
            <a:schemeClr val="bg1"/>
          </a:solidFill>
          <a:ln w="381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1000"/>
              <a:t>Market Services Interface</a:t>
            </a:r>
          </a:p>
        </p:txBody>
      </p:sp>
      <p:sp>
        <p:nvSpPr>
          <p:cNvPr id="2064" name="Text Box 18"/>
          <p:cNvSpPr txBox="1">
            <a:spLocks noChangeArrowheads="1"/>
          </p:cNvSpPr>
          <p:nvPr/>
        </p:nvSpPr>
        <p:spPr bwMode="auto">
          <a:xfrm>
            <a:off x="684213" y="5040313"/>
            <a:ext cx="1008062" cy="333375"/>
          </a:xfrm>
          <a:prstGeom prst="rect">
            <a:avLst/>
          </a:prstGeom>
          <a:solidFill>
            <a:schemeClr val="bg1"/>
          </a:solidFill>
          <a:ln w="381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1000"/>
              <a:t>Plant Control System</a:t>
            </a:r>
          </a:p>
        </p:txBody>
      </p:sp>
      <p:sp>
        <p:nvSpPr>
          <p:cNvPr id="2065" name="Text Box 19"/>
          <p:cNvSpPr txBox="1">
            <a:spLocks noChangeArrowheads="1"/>
          </p:cNvSpPr>
          <p:nvPr/>
        </p:nvSpPr>
        <p:spPr bwMode="auto">
          <a:xfrm>
            <a:off x="684213" y="5578475"/>
            <a:ext cx="1006475" cy="227013"/>
          </a:xfrm>
          <a:prstGeom prst="rect">
            <a:avLst/>
          </a:prstGeom>
          <a:solidFill>
            <a:schemeClr val="bg1"/>
          </a:solidFill>
          <a:ln w="38100">
            <a:solidFill>
              <a:schemeClr val="tx1"/>
            </a:solidFill>
            <a:miter lim="800000"/>
            <a:headEnd/>
            <a:tailEnd/>
          </a:ln>
        </p:spPr>
        <p:txBody>
          <a:bodyPr lIns="0" tIns="36000" rIns="0" bIns="36000">
            <a:prstTxWarp prst="textNoShape">
              <a:avLst/>
            </a:prstTxWarp>
            <a:spAutoFit/>
          </a:bodyPr>
          <a:lstStyle/>
          <a:p>
            <a:pPr algn="ctr">
              <a:spcBef>
                <a:spcPct val="0"/>
              </a:spcBef>
            </a:pPr>
            <a:r>
              <a:rPr lang="en-US" altLang="ja-JP" sz="1000"/>
              <a:t>Generators</a:t>
            </a:r>
          </a:p>
        </p:txBody>
      </p:sp>
      <p:cxnSp>
        <p:nvCxnSpPr>
          <p:cNvPr id="2066" name="AutoShape 21"/>
          <p:cNvCxnSpPr>
            <a:cxnSpLocks noChangeShapeType="1"/>
          </p:cNvCxnSpPr>
          <p:nvPr/>
        </p:nvCxnSpPr>
        <p:spPr bwMode="auto">
          <a:xfrm>
            <a:off x="1189038" y="4838700"/>
            <a:ext cx="0" cy="242888"/>
          </a:xfrm>
          <a:prstGeom prst="straightConnector1">
            <a:avLst/>
          </a:prstGeom>
          <a:noFill/>
          <a:ln w="9525">
            <a:solidFill>
              <a:schemeClr val="tx1"/>
            </a:solidFill>
            <a:prstDash val="dash"/>
            <a:round/>
            <a:headEnd/>
            <a:tailEnd/>
          </a:ln>
        </p:spPr>
      </p:cxnSp>
      <p:sp>
        <p:nvSpPr>
          <p:cNvPr id="2067" name="Text Box 29"/>
          <p:cNvSpPr txBox="1">
            <a:spLocks noChangeArrowheads="1"/>
          </p:cNvSpPr>
          <p:nvPr/>
        </p:nvSpPr>
        <p:spPr bwMode="auto">
          <a:xfrm>
            <a:off x="2268538" y="1609725"/>
            <a:ext cx="504825" cy="234950"/>
          </a:xfrm>
          <a:prstGeom prst="rect">
            <a:avLst/>
          </a:prstGeom>
          <a:solidFill>
            <a:schemeClr val="bg1"/>
          </a:solidFill>
          <a:ln w="9525">
            <a:solidFill>
              <a:schemeClr val="tx1"/>
            </a:solidFill>
            <a:miter lim="800000"/>
            <a:headEnd/>
            <a:tailEnd/>
          </a:ln>
        </p:spPr>
        <p:txBody>
          <a:bodyPr lIns="0" tIns="36000" rIns="0" bIns="36000">
            <a:prstTxWarp prst="textNoShape">
              <a:avLst/>
            </a:prstTxWarp>
            <a:spAutoFit/>
          </a:bodyPr>
          <a:lstStyle/>
          <a:p>
            <a:pPr algn="ctr">
              <a:spcBef>
                <a:spcPct val="0"/>
              </a:spcBef>
            </a:pPr>
            <a:r>
              <a:rPr lang="en-US" altLang="ja-JP" sz="1000"/>
              <a:t>EMS</a:t>
            </a:r>
          </a:p>
        </p:txBody>
      </p:sp>
      <p:sp>
        <p:nvSpPr>
          <p:cNvPr id="2068" name="Text Box 30"/>
          <p:cNvSpPr txBox="1">
            <a:spLocks noChangeArrowheads="1"/>
          </p:cNvSpPr>
          <p:nvPr/>
        </p:nvSpPr>
        <p:spPr bwMode="auto">
          <a:xfrm>
            <a:off x="2843213" y="1603375"/>
            <a:ext cx="576262" cy="234950"/>
          </a:xfrm>
          <a:prstGeom prst="rect">
            <a:avLst/>
          </a:prstGeom>
          <a:solidFill>
            <a:schemeClr val="bg1"/>
          </a:solidFill>
          <a:ln w="9525">
            <a:solidFill>
              <a:schemeClr val="tx1"/>
            </a:solidFill>
            <a:miter lim="800000"/>
            <a:headEnd/>
            <a:tailEnd/>
          </a:ln>
        </p:spPr>
        <p:txBody>
          <a:bodyPr lIns="0" tIns="36000" rIns="0" bIns="36000">
            <a:prstTxWarp prst="textNoShape">
              <a:avLst/>
            </a:prstTxWarp>
            <a:spAutoFit/>
          </a:bodyPr>
          <a:lstStyle/>
          <a:p>
            <a:pPr algn="ctr">
              <a:spcBef>
                <a:spcPct val="0"/>
              </a:spcBef>
            </a:pPr>
            <a:r>
              <a:rPr lang="en-US" altLang="ja-JP" sz="1000"/>
              <a:t>WAMS</a:t>
            </a:r>
          </a:p>
        </p:txBody>
      </p:sp>
      <p:cxnSp>
        <p:nvCxnSpPr>
          <p:cNvPr id="2069" name="AutoShape 31"/>
          <p:cNvCxnSpPr>
            <a:cxnSpLocks noChangeShapeType="1"/>
            <a:stCxn id="2067" idx="2"/>
          </p:cNvCxnSpPr>
          <p:nvPr/>
        </p:nvCxnSpPr>
        <p:spPr bwMode="auto">
          <a:xfrm rot="16200000" flipH="1">
            <a:off x="3005138" y="1358900"/>
            <a:ext cx="288925" cy="1260475"/>
          </a:xfrm>
          <a:prstGeom prst="straightConnector1">
            <a:avLst/>
          </a:prstGeom>
          <a:noFill/>
          <a:ln w="9525">
            <a:solidFill>
              <a:schemeClr val="tx1"/>
            </a:solidFill>
            <a:prstDash val="dash"/>
            <a:round/>
            <a:headEnd/>
            <a:tailEnd/>
          </a:ln>
        </p:spPr>
      </p:cxnSp>
      <p:cxnSp>
        <p:nvCxnSpPr>
          <p:cNvPr id="2070" name="AutoShape 32"/>
          <p:cNvCxnSpPr>
            <a:cxnSpLocks noChangeShapeType="1"/>
            <a:stCxn id="2068" idx="2"/>
          </p:cNvCxnSpPr>
          <p:nvPr/>
        </p:nvCxnSpPr>
        <p:spPr bwMode="auto">
          <a:xfrm rot="16200000" flipH="1">
            <a:off x="3446463" y="1524000"/>
            <a:ext cx="234950" cy="863600"/>
          </a:xfrm>
          <a:prstGeom prst="straightConnector1">
            <a:avLst/>
          </a:prstGeom>
          <a:noFill/>
          <a:ln w="9525">
            <a:solidFill>
              <a:schemeClr val="tx1"/>
            </a:solidFill>
            <a:prstDash val="dash"/>
            <a:round/>
            <a:headEnd/>
            <a:tailEnd/>
          </a:ln>
        </p:spPr>
      </p:cxnSp>
      <p:sp>
        <p:nvSpPr>
          <p:cNvPr id="2071" name="Text Box 33"/>
          <p:cNvSpPr txBox="1">
            <a:spLocks noChangeArrowheads="1"/>
          </p:cNvSpPr>
          <p:nvPr/>
        </p:nvSpPr>
        <p:spPr bwMode="auto">
          <a:xfrm>
            <a:off x="2411413" y="2586038"/>
            <a:ext cx="1008062" cy="153987"/>
          </a:xfrm>
          <a:prstGeom prst="rect">
            <a:avLst/>
          </a:prstGeom>
          <a:solidFill>
            <a:schemeClr val="bg1"/>
          </a:solidFill>
          <a:ln w="381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1000"/>
              <a:t>SCADA</a:t>
            </a:r>
          </a:p>
        </p:txBody>
      </p:sp>
      <p:cxnSp>
        <p:nvCxnSpPr>
          <p:cNvPr id="2072" name="AutoShape 34"/>
          <p:cNvCxnSpPr>
            <a:cxnSpLocks noChangeShapeType="1"/>
          </p:cNvCxnSpPr>
          <p:nvPr/>
        </p:nvCxnSpPr>
        <p:spPr bwMode="auto">
          <a:xfrm rot="5400000">
            <a:off x="3530600" y="2755900"/>
            <a:ext cx="584200" cy="279400"/>
          </a:xfrm>
          <a:prstGeom prst="straightConnector1">
            <a:avLst/>
          </a:prstGeom>
          <a:noFill/>
          <a:ln w="12700">
            <a:solidFill>
              <a:schemeClr val="tx1"/>
            </a:solidFill>
            <a:round/>
            <a:headEnd/>
            <a:tailEnd/>
          </a:ln>
        </p:spPr>
      </p:cxnSp>
      <p:sp>
        <p:nvSpPr>
          <p:cNvPr id="2073" name="Line 35"/>
          <p:cNvSpPr>
            <a:spLocks noChangeShapeType="1"/>
          </p:cNvSpPr>
          <p:nvPr/>
        </p:nvSpPr>
        <p:spPr bwMode="auto">
          <a:xfrm>
            <a:off x="4500563" y="2492375"/>
            <a:ext cx="0" cy="215900"/>
          </a:xfrm>
          <a:prstGeom prst="line">
            <a:avLst/>
          </a:prstGeom>
          <a:noFill/>
          <a:ln w="12700">
            <a:solidFill>
              <a:schemeClr val="tx1"/>
            </a:solidFill>
            <a:prstDash val="dash"/>
            <a:round/>
            <a:headEnd/>
            <a:tailEnd/>
          </a:ln>
        </p:spPr>
        <p:txBody>
          <a:bodyPr lIns="0" tIns="0" rIns="0" bIns="0">
            <a:prstTxWarp prst="textNoShape">
              <a:avLst/>
            </a:prstTxWarp>
          </a:bodyPr>
          <a:lstStyle/>
          <a:p>
            <a:endParaRPr lang="en-US"/>
          </a:p>
        </p:txBody>
      </p:sp>
      <p:sp>
        <p:nvSpPr>
          <p:cNvPr id="3" name="Cloud"/>
          <p:cNvSpPr>
            <a:spLocks noChangeAspect="1" noEditPoints="1" noChangeArrowheads="1"/>
          </p:cNvSpPr>
          <p:nvPr/>
        </p:nvSpPr>
        <p:spPr bwMode="auto">
          <a:xfrm>
            <a:off x="3636963" y="1943100"/>
            <a:ext cx="1079500" cy="703263"/>
          </a:xfrm>
          <a:custGeom>
            <a:avLst/>
            <a:gdLst>
              <a:gd name="T0" fmla="*/ 3348 w 21600"/>
              <a:gd name="T1" fmla="*/ 238919 h 21600"/>
              <a:gd name="T2" fmla="*/ 539750 w 21600"/>
              <a:gd name="T3" fmla="*/ 477328 h 21600"/>
              <a:gd name="T4" fmla="*/ 1078600 w 21600"/>
              <a:gd name="T5" fmla="*/ 238919 h 21600"/>
              <a:gd name="T6" fmla="*/ 539750 w 21600"/>
              <a:gd name="T7" fmla="*/ 27321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9525">
            <a:solidFill>
              <a:srgbClr val="000000"/>
            </a:solidFill>
            <a:miter lim="800000"/>
            <a:headEnd/>
            <a:tailEnd/>
          </a:ln>
          <a:effectLst>
            <a:outerShdw dist="35921" dir="2700000" algn="ctr" rotWithShape="0">
              <a:srgbClr val="808080"/>
            </a:outerShdw>
          </a:effectLst>
        </p:spPr>
        <p:txBody>
          <a:bodyPr lIns="0" tIns="0" rIns="0" bIns="0">
            <a:prstTxWarp prst="textNoShape">
              <a:avLst/>
            </a:prstTxWarp>
            <a:spAutoFit/>
          </a:bodyPr>
          <a:lstStyle/>
          <a:p>
            <a:pPr algn="ctr"/>
            <a:r>
              <a:rPr lang="en-US" altLang="ja-JP" sz="1000"/>
              <a:t>Enterprise Networks/ LAN</a:t>
            </a:r>
            <a:endParaRPr lang="ja-JP" altLang="en-US" sz="1000"/>
          </a:p>
        </p:txBody>
      </p:sp>
      <p:sp>
        <p:nvSpPr>
          <p:cNvPr id="2075" name="Text Box 51"/>
          <p:cNvSpPr txBox="1">
            <a:spLocks noChangeArrowheads="1"/>
          </p:cNvSpPr>
          <p:nvPr/>
        </p:nvSpPr>
        <p:spPr bwMode="auto">
          <a:xfrm>
            <a:off x="3995738" y="2698750"/>
            <a:ext cx="1081087" cy="153988"/>
          </a:xfrm>
          <a:prstGeom prst="rect">
            <a:avLst/>
          </a:prstGeom>
          <a:solidFill>
            <a:schemeClr val="bg1"/>
          </a:solidFill>
          <a:ln w="381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1000"/>
              <a:t>Metering System</a:t>
            </a:r>
          </a:p>
        </p:txBody>
      </p:sp>
      <p:sp>
        <p:nvSpPr>
          <p:cNvPr id="2081" name="Cloud"/>
          <p:cNvSpPr>
            <a:spLocks noChangeAspect="1" noEditPoints="1" noChangeArrowheads="1"/>
          </p:cNvSpPr>
          <p:nvPr/>
        </p:nvSpPr>
        <p:spPr bwMode="auto">
          <a:xfrm>
            <a:off x="3197225" y="3141663"/>
            <a:ext cx="1735138" cy="642937"/>
          </a:xfrm>
          <a:custGeom>
            <a:avLst/>
            <a:gdLst>
              <a:gd name="T0" fmla="*/ 5382 w 21600"/>
              <a:gd name="T1" fmla="*/ 322102 h 21600"/>
              <a:gd name="T2" fmla="*/ 867569 w 21600"/>
              <a:gd name="T3" fmla="*/ 643517 h 21600"/>
              <a:gd name="T4" fmla="*/ 1733691 w 21600"/>
              <a:gd name="T5" fmla="*/ 322102 h 21600"/>
              <a:gd name="T6" fmla="*/ 867569 w 21600"/>
              <a:gd name="T7" fmla="*/ 36833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9525">
            <a:solidFill>
              <a:srgbClr val="000000"/>
            </a:solidFill>
            <a:miter lim="800000"/>
            <a:headEnd/>
            <a:tailEnd/>
          </a:ln>
          <a:effectLst>
            <a:outerShdw dist="35921" dir="2700000" algn="ctr" rotWithShape="0">
              <a:srgbClr val="808080"/>
            </a:outerShdw>
          </a:effectLst>
        </p:spPr>
        <p:txBody>
          <a:bodyPr lIns="0" tIns="0" rIns="0" bIns="0">
            <a:prstTxWarp prst="textNoShape">
              <a:avLst/>
            </a:prstTxWarp>
            <a:spAutoFit/>
          </a:bodyPr>
          <a:lstStyle/>
          <a:p>
            <a:pPr algn="ctr"/>
            <a:r>
              <a:rPr lang="en-US" altLang="ja-JP" sz="1100"/>
              <a:t> </a:t>
            </a:r>
          </a:p>
          <a:p>
            <a:pPr algn="ctr"/>
            <a:endParaRPr lang="en-US" altLang="ja-JP" sz="1100"/>
          </a:p>
        </p:txBody>
      </p:sp>
      <p:cxnSp>
        <p:nvCxnSpPr>
          <p:cNvPr id="2077" name="AutoShape 68"/>
          <p:cNvCxnSpPr>
            <a:cxnSpLocks noChangeShapeType="1"/>
            <a:stCxn id="2147" idx="3"/>
          </p:cNvCxnSpPr>
          <p:nvPr/>
        </p:nvCxnSpPr>
        <p:spPr bwMode="auto">
          <a:xfrm flipV="1">
            <a:off x="2430463" y="3668713"/>
            <a:ext cx="665162" cy="787400"/>
          </a:xfrm>
          <a:prstGeom prst="straightConnector1">
            <a:avLst/>
          </a:prstGeom>
          <a:noFill/>
          <a:ln w="12700">
            <a:solidFill>
              <a:schemeClr val="tx1"/>
            </a:solidFill>
            <a:round/>
            <a:headEnd/>
            <a:tailEnd/>
          </a:ln>
        </p:spPr>
      </p:cxnSp>
      <p:cxnSp>
        <p:nvCxnSpPr>
          <p:cNvPr id="2078" name="AutoShape 70"/>
          <p:cNvCxnSpPr>
            <a:cxnSpLocks noChangeShapeType="1"/>
          </p:cNvCxnSpPr>
          <p:nvPr/>
        </p:nvCxnSpPr>
        <p:spPr bwMode="auto">
          <a:xfrm rot="16200000" flipH="1">
            <a:off x="2997200" y="4000500"/>
            <a:ext cx="762000" cy="254000"/>
          </a:xfrm>
          <a:prstGeom prst="straightConnector1">
            <a:avLst/>
          </a:prstGeom>
          <a:noFill/>
          <a:ln w="12700">
            <a:solidFill>
              <a:schemeClr val="tx1"/>
            </a:solidFill>
            <a:round/>
            <a:headEnd/>
            <a:tailEnd/>
          </a:ln>
        </p:spPr>
      </p:cxnSp>
      <p:cxnSp>
        <p:nvCxnSpPr>
          <p:cNvPr id="2079" name="AutoShape 71"/>
          <p:cNvCxnSpPr>
            <a:cxnSpLocks noChangeShapeType="1"/>
            <a:stCxn id="2065" idx="3"/>
            <a:endCxn id="2129" idx="1"/>
          </p:cNvCxnSpPr>
          <p:nvPr/>
        </p:nvCxnSpPr>
        <p:spPr bwMode="auto">
          <a:xfrm flipV="1">
            <a:off x="1690688" y="5667375"/>
            <a:ext cx="306387" cy="25400"/>
          </a:xfrm>
          <a:prstGeom prst="straightConnector1">
            <a:avLst/>
          </a:prstGeom>
          <a:noFill/>
          <a:ln w="12700">
            <a:solidFill>
              <a:schemeClr val="tx1"/>
            </a:solidFill>
            <a:round/>
            <a:headEnd/>
            <a:tailEnd/>
          </a:ln>
        </p:spPr>
      </p:cxnSp>
      <p:sp>
        <p:nvSpPr>
          <p:cNvPr id="2088" name="Cloud"/>
          <p:cNvSpPr>
            <a:spLocks noChangeAspect="1" noEditPoints="1" noChangeArrowheads="1"/>
          </p:cNvSpPr>
          <p:nvPr/>
        </p:nvSpPr>
        <p:spPr bwMode="auto">
          <a:xfrm>
            <a:off x="4289425" y="3648075"/>
            <a:ext cx="1833563" cy="703263"/>
          </a:xfrm>
          <a:custGeom>
            <a:avLst/>
            <a:gdLst>
              <a:gd name="T0" fmla="*/ 5221 w 21600"/>
              <a:gd name="T1" fmla="*/ 351383 h 21600"/>
              <a:gd name="T2" fmla="*/ 841655 w 21600"/>
              <a:gd name="T3" fmla="*/ 702018 h 21600"/>
              <a:gd name="T4" fmla="*/ 1681907 w 21600"/>
              <a:gd name="T5" fmla="*/ 351383 h 21600"/>
              <a:gd name="T6" fmla="*/ 841655 w 21600"/>
              <a:gd name="T7" fmla="*/ 40181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9525">
            <a:solidFill>
              <a:srgbClr val="000000"/>
            </a:solidFill>
            <a:miter lim="800000"/>
            <a:headEnd/>
            <a:tailEnd/>
          </a:ln>
          <a:effectLst>
            <a:outerShdw dist="35921" dir="2700000" algn="ctr" rotWithShape="0">
              <a:srgbClr val="808080"/>
            </a:outerShdw>
          </a:effectLst>
        </p:spPr>
        <p:txBody>
          <a:bodyPr lIns="0" tIns="0" rIns="0" bIns="0">
            <a:spAutoFit/>
          </a:bodyPr>
          <a:lstStyle/>
          <a:p>
            <a:pPr algn="ctr">
              <a:defRPr/>
            </a:pPr>
            <a:r>
              <a:rPr lang="en-US" altLang="ja-JP" sz="1000" dirty="0">
                <a:cs typeface="+mn-cs"/>
              </a:rPr>
              <a:t>Neighborhood Area Networks / Access Networks</a:t>
            </a:r>
          </a:p>
        </p:txBody>
      </p:sp>
      <p:cxnSp>
        <p:nvCxnSpPr>
          <p:cNvPr id="4" name="AutoShape 90"/>
          <p:cNvCxnSpPr>
            <a:cxnSpLocks noChangeShapeType="1"/>
            <a:endCxn id="2096" idx="2"/>
          </p:cNvCxnSpPr>
          <p:nvPr/>
        </p:nvCxnSpPr>
        <p:spPr bwMode="auto">
          <a:xfrm rot="16200000" flipH="1">
            <a:off x="5257006" y="3529807"/>
            <a:ext cx="204787" cy="152400"/>
          </a:xfrm>
          <a:prstGeom prst="straightConnector1">
            <a:avLst/>
          </a:prstGeom>
          <a:noFill/>
          <a:ln w="12700">
            <a:solidFill>
              <a:schemeClr val="tx1"/>
            </a:solidFill>
            <a:round/>
            <a:headEnd/>
            <a:tailEnd/>
          </a:ln>
        </p:spPr>
      </p:cxnSp>
      <p:sp>
        <p:nvSpPr>
          <p:cNvPr id="2082" name="AutoShape 91"/>
          <p:cNvSpPr>
            <a:spLocks noChangeArrowheads="1"/>
          </p:cNvSpPr>
          <p:nvPr/>
        </p:nvSpPr>
        <p:spPr bwMode="auto">
          <a:xfrm>
            <a:off x="5321300" y="4230688"/>
            <a:ext cx="3744913" cy="2078037"/>
          </a:xfrm>
          <a:prstGeom prst="roundRect">
            <a:avLst>
              <a:gd name="adj" fmla="val 3384"/>
            </a:avLst>
          </a:prstGeom>
          <a:solidFill>
            <a:srgbClr val="FFFFFF"/>
          </a:solidFill>
          <a:ln w="9525">
            <a:solidFill>
              <a:schemeClr val="tx1"/>
            </a:solidFill>
            <a:round/>
            <a:headEnd/>
            <a:tailEnd/>
          </a:ln>
        </p:spPr>
        <p:txBody>
          <a:bodyPr lIns="0" tIns="0" rIns="0" bIns="0" anchor="b">
            <a:prstTxWarp prst="textNoShape">
              <a:avLst/>
            </a:prstTxWarp>
          </a:bodyPr>
          <a:lstStyle/>
          <a:p>
            <a:pPr algn="ctr">
              <a:spcBef>
                <a:spcPct val="0"/>
              </a:spcBef>
            </a:pPr>
            <a:r>
              <a:rPr lang="en-US" altLang="ja-JP" sz="1200"/>
              <a:t>Customer(Home/Building/Commercial/Industrial)</a:t>
            </a:r>
          </a:p>
        </p:txBody>
      </p:sp>
      <p:sp>
        <p:nvSpPr>
          <p:cNvPr id="2091" name="Cloud"/>
          <p:cNvSpPr>
            <a:spLocks noChangeAspect="1" noEditPoints="1" noChangeArrowheads="1"/>
          </p:cNvSpPr>
          <p:nvPr/>
        </p:nvSpPr>
        <p:spPr bwMode="auto">
          <a:xfrm>
            <a:off x="3708400" y="3141663"/>
            <a:ext cx="1709738" cy="587375"/>
          </a:xfrm>
          <a:custGeom>
            <a:avLst/>
            <a:gdLst>
              <a:gd name="T0" fmla="*/ 5303 w 21600"/>
              <a:gd name="T1" fmla="*/ 294152 h 21600"/>
              <a:gd name="T2" fmla="*/ 854868 w 21600"/>
              <a:gd name="T3" fmla="*/ 587678 h 21600"/>
              <a:gd name="T4" fmla="*/ 1708311 w 21600"/>
              <a:gd name="T5" fmla="*/ 294152 h 21600"/>
              <a:gd name="T6" fmla="*/ 854868 w 21600"/>
              <a:gd name="T7" fmla="*/ 3363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9525">
            <a:solidFill>
              <a:srgbClr val="000000"/>
            </a:solidFill>
            <a:miter lim="800000"/>
            <a:headEnd/>
            <a:tailEnd/>
          </a:ln>
          <a:effectLst>
            <a:outerShdw dist="35921" dir="2700000" algn="ctr" rotWithShape="0">
              <a:srgbClr val="808080"/>
            </a:outerShdw>
          </a:effectLst>
        </p:spPr>
        <p:txBody>
          <a:bodyPr lIns="0" tIns="0" rIns="0" bIns="0" anchor="ctr">
            <a:prstTxWarp prst="textNoShape">
              <a:avLst/>
            </a:prstTxWarp>
          </a:bodyPr>
          <a:lstStyle/>
          <a:p>
            <a:pPr algn="ctr"/>
            <a:endParaRPr lang="en-US" altLang="ja-JP" sz="1100"/>
          </a:p>
          <a:p>
            <a:pPr algn="ctr"/>
            <a:endParaRPr lang="en-US" altLang="ja-JP" sz="1100"/>
          </a:p>
        </p:txBody>
      </p:sp>
      <p:sp>
        <p:nvSpPr>
          <p:cNvPr id="2084" name="Text Box 138"/>
          <p:cNvSpPr txBox="1">
            <a:spLocks noChangeArrowheads="1"/>
          </p:cNvSpPr>
          <p:nvPr/>
        </p:nvSpPr>
        <p:spPr bwMode="auto">
          <a:xfrm>
            <a:off x="1116013" y="6021388"/>
            <a:ext cx="3149600" cy="184150"/>
          </a:xfrm>
          <a:prstGeom prst="rect">
            <a:avLst/>
          </a:prstGeom>
          <a:noFill/>
          <a:ln w="9525">
            <a:noFill/>
            <a:miter lim="800000"/>
            <a:headEnd/>
            <a:tailEnd/>
          </a:ln>
        </p:spPr>
        <p:txBody>
          <a:bodyPr wrap="none" lIns="0" tIns="0" rIns="0" bIns="0">
            <a:prstTxWarp prst="textNoShape">
              <a:avLst/>
            </a:prstTxWarp>
            <a:spAutoFit/>
          </a:bodyPr>
          <a:lstStyle/>
          <a:p>
            <a:r>
              <a:rPr lang="en-US" altLang="ja-JP" sz="1200"/>
              <a:t>Power </a:t>
            </a:r>
            <a:r>
              <a:rPr lang="en-US" altLang="ja-JP" sz="1200" b="1"/>
              <a:t>Generation/Transmision/Distribution</a:t>
            </a:r>
          </a:p>
        </p:txBody>
      </p:sp>
      <p:sp>
        <p:nvSpPr>
          <p:cNvPr id="2085" name="AutoShape 39"/>
          <p:cNvSpPr>
            <a:spLocks noChangeArrowheads="1"/>
          </p:cNvSpPr>
          <p:nvPr/>
        </p:nvSpPr>
        <p:spPr bwMode="auto">
          <a:xfrm>
            <a:off x="5508625" y="1052513"/>
            <a:ext cx="3455988" cy="1944687"/>
          </a:xfrm>
          <a:prstGeom prst="roundRect">
            <a:avLst>
              <a:gd name="adj" fmla="val 3384"/>
            </a:avLst>
          </a:prstGeom>
          <a:solidFill>
            <a:srgbClr val="FFFFFF"/>
          </a:solidFill>
          <a:ln w="9525">
            <a:solidFill>
              <a:schemeClr val="tx1"/>
            </a:solidFill>
            <a:round/>
            <a:headEnd/>
            <a:tailEnd/>
          </a:ln>
        </p:spPr>
        <p:txBody>
          <a:bodyPr lIns="0" tIns="0" rIns="0" bIns="0">
            <a:prstTxWarp prst="textNoShape">
              <a:avLst/>
            </a:prstTxWarp>
          </a:bodyPr>
          <a:lstStyle/>
          <a:p>
            <a:pPr algn="ctr">
              <a:spcBef>
                <a:spcPct val="0"/>
              </a:spcBef>
            </a:pPr>
            <a:r>
              <a:rPr lang="en-US" altLang="ja-JP" sz="1600"/>
              <a:t>Service Providers</a:t>
            </a:r>
          </a:p>
        </p:txBody>
      </p:sp>
      <p:sp>
        <p:nvSpPr>
          <p:cNvPr id="2086" name="AutoShape 40"/>
          <p:cNvSpPr>
            <a:spLocks noChangeArrowheads="1"/>
          </p:cNvSpPr>
          <p:nvPr/>
        </p:nvSpPr>
        <p:spPr bwMode="auto">
          <a:xfrm>
            <a:off x="5619750" y="1271588"/>
            <a:ext cx="698500" cy="906462"/>
          </a:xfrm>
          <a:prstGeom prst="roundRect">
            <a:avLst>
              <a:gd name="adj" fmla="val 5394"/>
            </a:avLst>
          </a:prstGeom>
          <a:solidFill>
            <a:srgbClr val="CCFFFF">
              <a:alpha val="59999"/>
            </a:srgbClr>
          </a:solidFill>
          <a:ln w="9525">
            <a:solidFill>
              <a:schemeClr val="tx1"/>
            </a:solidFill>
            <a:round/>
            <a:headEnd/>
            <a:tailEnd/>
          </a:ln>
        </p:spPr>
        <p:txBody>
          <a:bodyPr lIns="0" tIns="0" rIns="0" bIns="0">
            <a:prstTxWarp prst="textNoShape">
              <a:avLst/>
            </a:prstTxWarp>
          </a:bodyPr>
          <a:lstStyle/>
          <a:p>
            <a:pPr algn="ctr">
              <a:spcBef>
                <a:spcPct val="0"/>
              </a:spcBef>
            </a:pPr>
            <a:r>
              <a:rPr lang="en-US" altLang="ja-JP" sz="1200" b="1"/>
              <a:t>Utility Provider</a:t>
            </a:r>
          </a:p>
        </p:txBody>
      </p:sp>
      <p:sp>
        <p:nvSpPr>
          <p:cNvPr id="2087" name="Text Box 41"/>
          <p:cNvSpPr txBox="1">
            <a:spLocks noChangeArrowheads="1"/>
          </p:cNvSpPr>
          <p:nvPr/>
        </p:nvSpPr>
        <p:spPr bwMode="auto">
          <a:xfrm>
            <a:off x="5715000" y="1660525"/>
            <a:ext cx="490538" cy="150813"/>
          </a:xfrm>
          <a:prstGeom prst="rect">
            <a:avLst/>
          </a:prstGeom>
          <a:solidFill>
            <a:schemeClr val="bg1"/>
          </a:solidFill>
          <a:ln w="381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1000"/>
              <a:t>CIS</a:t>
            </a:r>
          </a:p>
        </p:txBody>
      </p:sp>
      <p:sp>
        <p:nvSpPr>
          <p:cNvPr id="5" name="Text Box 42"/>
          <p:cNvSpPr txBox="1">
            <a:spLocks noChangeArrowheads="1"/>
          </p:cNvSpPr>
          <p:nvPr/>
        </p:nvSpPr>
        <p:spPr bwMode="auto">
          <a:xfrm>
            <a:off x="5716588" y="1917700"/>
            <a:ext cx="487362" cy="152400"/>
          </a:xfrm>
          <a:prstGeom prst="rect">
            <a:avLst/>
          </a:prstGeom>
          <a:solidFill>
            <a:schemeClr val="bg1"/>
          </a:solidFill>
          <a:ln w="381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1000"/>
              <a:t>Billing</a:t>
            </a:r>
          </a:p>
        </p:txBody>
      </p:sp>
      <p:sp>
        <p:nvSpPr>
          <p:cNvPr id="2089" name="AutoShape 43"/>
          <p:cNvSpPr>
            <a:spLocks noChangeArrowheads="1"/>
          </p:cNvSpPr>
          <p:nvPr/>
        </p:nvSpPr>
        <p:spPr bwMode="auto">
          <a:xfrm>
            <a:off x="6426200" y="1341438"/>
            <a:ext cx="2393950" cy="1643062"/>
          </a:xfrm>
          <a:prstGeom prst="roundRect">
            <a:avLst>
              <a:gd name="adj" fmla="val 5394"/>
            </a:avLst>
          </a:prstGeom>
          <a:solidFill>
            <a:srgbClr val="CCFFFF">
              <a:alpha val="59999"/>
            </a:srgbClr>
          </a:solidFill>
          <a:ln w="9525">
            <a:solidFill>
              <a:schemeClr val="tx1"/>
            </a:solidFill>
            <a:round/>
            <a:headEnd/>
            <a:tailEnd/>
          </a:ln>
        </p:spPr>
        <p:txBody>
          <a:bodyPr lIns="0" tIns="0" rIns="0" bIns="0">
            <a:prstTxWarp prst="textNoShape">
              <a:avLst/>
            </a:prstTxWarp>
          </a:bodyPr>
          <a:lstStyle/>
          <a:p>
            <a:pPr algn="ctr">
              <a:spcBef>
                <a:spcPct val="0"/>
              </a:spcBef>
            </a:pPr>
            <a:r>
              <a:rPr lang="en-US" altLang="ja-JP" sz="1200" b="1"/>
              <a:t>Third-Party Provider</a:t>
            </a:r>
            <a:endParaRPr lang="ja-JP" altLang="en-US" sz="1200" b="1"/>
          </a:p>
        </p:txBody>
      </p:sp>
      <p:sp>
        <p:nvSpPr>
          <p:cNvPr id="2090" name="Text Box 96"/>
          <p:cNvSpPr txBox="1">
            <a:spLocks noChangeArrowheads="1"/>
          </p:cNvSpPr>
          <p:nvPr/>
        </p:nvSpPr>
        <p:spPr bwMode="auto">
          <a:xfrm>
            <a:off x="6694488" y="1570038"/>
            <a:ext cx="849312" cy="309562"/>
          </a:xfrm>
          <a:prstGeom prst="rect">
            <a:avLst/>
          </a:prstGeom>
          <a:solidFill>
            <a:schemeClr val="bg1"/>
          </a:solidFill>
          <a:ln w="381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1000"/>
              <a:t>Retail Energy Provider </a:t>
            </a:r>
          </a:p>
        </p:txBody>
      </p:sp>
      <p:sp>
        <p:nvSpPr>
          <p:cNvPr id="6" name="Text Box 97"/>
          <p:cNvSpPr txBox="1">
            <a:spLocks noChangeArrowheads="1"/>
          </p:cNvSpPr>
          <p:nvPr/>
        </p:nvSpPr>
        <p:spPr bwMode="auto">
          <a:xfrm>
            <a:off x="8158163" y="1579563"/>
            <a:ext cx="488950" cy="138112"/>
          </a:xfrm>
          <a:prstGeom prst="rect">
            <a:avLst/>
          </a:prstGeom>
          <a:solidFill>
            <a:schemeClr val="bg1"/>
          </a:solidFill>
          <a:ln w="127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1000"/>
              <a:t>CIS</a:t>
            </a:r>
          </a:p>
        </p:txBody>
      </p:sp>
      <p:sp>
        <p:nvSpPr>
          <p:cNvPr id="2092" name="Text Box 98"/>
          <p:cNvSpPr txBox="1">
            <a:spLocks noChangeArrowheads="1"/>
          </p:cNvSpPr>
          <p:nvPr/>
        </p:nvSpPr>
        <p:spPr bwMode="auto">
          <a:xfrm>
            <a:off x="8172450" y="1773238"/>
            <a:ext cx="488950" cy="138112"/>
          </a:xfrm>
          <a:prstGeom prst="rect">
            <a:avLst/>
          </a:prstGeom>
          <a:solidFill>
            <a:schemeClr val="bg1"/>
          </a:solidFill>
          <a:ln w="127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1000"/>
              <a:t>Billing</a:t>
            </a:r>
          </a:p>
        </p:txBody>
      </p:sp>
      <p:cxnSp>
        <p:nvCxnSpPr>
          <p:cNvPr id="2093" name="AutoShape 99"/>
          <p:cNvCxnSpPr>
            <a:cxnSpLocks noChangeShapeType="1"/>
            <a:stCxn id="2090" idx="3"/>
          </p:cNvCxnSpPr>
          <p:nvPr/>
        </p:nvCxnSpPr>
        <p:spPr bwMode="auto">
          <a:xfrm flipV="1">
            <a:off x="7543800" y="1647825"/>
            <a:ext cx="614363" cy="77788"/>
          </a:xfrm>
          <a:prstGeom prst="straightConnector1">
            <a:avLst/>
          </a:prstGeom>
          <a:noFill/>
          <a:ln w="9525">
            <a:solidFill>
              <a:schemeClr val="tx1"/>
            </a:solidFill>
            <a:prstDash val="dash"/>
            <a:round/>
            <a:headEnd/>
            <a:tailEnd/>
          </a:ln>
        </p:spPr>
      </p:cxnSp>
      <p:cxnSp>
        <p:nvCxnSpPr>
          <p:cNvPr id="2094" name="AutoShape 100"/>
          <p:cNvCxnSpPr>
            <a:cxnSpLocks noChangeShapeType="1"/>
            <a:stCxn id="2092" idx="1"/>
            <a:endCxn id="2090" idx="3"/>
          </p:cNvCxnSpPr>
          <p:nvPr/>
        </p:nvCxnSpPr>
        <p:spPr bwMode="auto">
          <a:xfrm rot="10800000">
            <a:off x="7543800" y="1725613"/>
            <a:ext cx="628650" cy="117475"/>
          </a:xfrm>
          <a:prstGeom prst="straightConnector1">
            <a:avLst/>
          </a:prstGeom>
          <a:noFill/>
          <a:ln w="9525">
            <a:solidFill>
              <a:schemeClr val="tx1"/>
            </a:solidFill>
            <a:prstDash val="dash"/>
            <a:round/>
            <a:headEnd/>
            <a:tailEnd/>
          </a:ln>
        </p:spPr>
      </p:cxnSp>
      <p:sp>
        <p:nvSpPr>
          <p:cNvPr id="2095" name="Text Box 101"/>
          <p:cNvSpPr txBox="1">
            <a:spLocks noChangeArrowheads="1"/>
          </p:cNvSpPr>
          <p:nvPr/>
        </p:nvSpPr>
        <p:spPr bwMode="auto">
          <a:xfrm>
            <a:off x="6875463" y="1968500"/>
            <a:ext cx="1189037" cy="307975"/>
          </a:xfrm>
          <a:prstGeom prst="rect">
            <a:avLst/>
          </a:prstGeom>
          <a:solidFill>
            <a:schemeClr val="bg1"/>
          </a:solidFill>
          <a:ln w="381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1000"/>
              <a:t>Home/Building Manager Provider</a:t>
            </a:r>
          </a:p>
        </p:txBody>
      </p:sp>
      <p:sp>
        <p:nvSpPr>
          <p:cNvPr id="2096" name="Text Box 102"/>
          <p:cNvSpPr txBox="1">
            <a:spLocks noChangeArrowheads="1"/>
          </p:cNvSpPr>
          <p:nvPr/>
        </p:nvSpPr>
        <p:spPr bwMode="auto">
          <a:xfrm>
            <a:off x="7259638" y="2738438"/>
            <a:ext cx="696912" cy="152400"/>
          </a:xfrm>
          <a:prstGeom prst="rect">
            <a:avLst/>
          </a:prstGeom>
          <a:solidFill>
            <a:schemeClr val="bg1"/>
          </a:solidFill>
          <a:ln w="381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1000"/>
              <a:t>Aggregator</a:t>
            </a:r>
          </a:p>
        </p:txBody>
      </p:sp>
      <p:sp>
        <p:nvSpPr>
          <p:cNvPr id="2097" name="Text Box 103"/>
          <p:cNvSpPr txBox="1">
            <a:spLocks noChangeArrowheads="1"/>
          </p:cNvSpPr>
          <p:nvPr/>
        </p:nvSpPr>
        <p:spPr bwMode="auto">
          <a:xfrm>
            <a:off x="8116888" y="2738438"/>
            <a:ext cx="487362" cy="152400"/>
          </a:xfrm>
          <a:prstGeom prst="rect">
            <a:avLst/>
          </a:prstGeom>
          <a:solidFill>
            <a:schemeClr val="bg1"/>
          </a:solidFill>
          <a:ln w="381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1000"/>
              <a:t>Others</a:t>
            </a:r>
          </a:p>
        </p:txBody>
      </p:sp>
      <p:sp>
        <p:nvSpPr>
          <p:cNvPr id="2098" name="Text Box 142"/>
          <p:cNvSpPr txBox="1">
            <a:spLocks noChangeArrowheads="1"/>
          </p:cNvSpPr>
          <p:nvPr/>
        </p:nvSpPr>
        <p:spPr bwMode="auto">
          <a:xfrm>
            <a:off x="7092950" y="2349500"/>
            <a:ext cx="1377950" cy="307975"/>
          </a:xfrm>
          <a:prstGeom prst="rect">
            <a:avLst/>
          </a:prstGeom>
          <a:solidFill>
            <a:schemeClr val="bg1"/>
          </a:solidFill>
          <a:ln w="381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1000"/>
              <a:t>Common Functionality Platform Provider</a:t>
            </a:r>
          </a:p>
        </p:txBody>
      </p:sp>
      <p:sp>
        <p:nvSpPr>
          <p:cNvPr id="2099" name="Text Box 107"/>
          <p:cNvSpPr txBox="1">
            <a:spLocks noChangeArrowheads="1"/>
          </p:cNvSpPr>
          <p:nvPr/>
        </p:nvSpPr>
        <p:spPr bwMode="auto">
          <a:xfrm>
            <a:off x="5508625" y="4508500"/>
            <a:ext cx="835025" cy="431800"/>
          </a:xfrm>
          <a:prstGeom prst="rect">
            <a:avLst/>
          </a:prstGeom>
          <a:solidFill>
            <a:schemeClr val="bg1"/>
          </a:solidFill>
          <a:ln w="381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900"/>
              <a:t>GW/Energy Service Interface (ESI</a:t>
            </a:r>
            <a:r>
              <a:rPr lang="en-US" altLang="ja-JP" sz="1000"/>
              <a:t>) </a:t>
            </a:r>
          </a:p>
        </p:txBody>
      </p:sp>
      <p:sp>
        <p:nvSpPr>
          <p:cNvPr id="90220" name="Text Box 108"/>
          <p:cNvSpPr txBox="1">
            <a:spLocks noChangeArrowheads="1"/>
          </p:cNvSpPr>
          <p:nvPr/>
        </p:nvSpPr>
        <p:spPr bwMode="auto">
          <a:xfrm>
            <a:off x="5508625" y="5211763"/>
            <a:ext cx="863600" cy="161925"/>
          </a:xfrm>
          <a:prstGeom prst="rect">
            <a:avLst/>
          </a:prstGeom>
          <a:solidFill>
            <a:schemeClr val="bg1"/>
          </a:solidFill>
          <a:ln w="38100">
            <a:solidFill>
              <a:schemeClr val="tx1"/>
            </a:solidFill>
            <a:miter lim="800000"/>
            <a:headEnd/>
            <a:tailEnd/>
          </a:ln>
          <a:effectLst/>
          <a:extLst>
            <a:ext uri="{AF507438-7753-43E0-B8FC-AC1667EBCBE1}"/>
          </a:extLst>
        </p:spPr>
        <p:txBody>
          <a:bodyPr lIns="0" tIns="0" rIns="0" bIns="0">
            <a:spAutoFit/>
          </a:bodyPr>
          <a:lstStyle/>
          <a:p>
            <a:pPr algn="ctr">
              <a:spcBef>
                <a:spcPct val="0"/>
              </a:spcBef>
              <a:defRPr/>
            </a:pPr>
            <a:r>
              <a:rPr lang="en-US" altLang="ja-JP" sz="1050" dirty="0">
                <a:cs typeface="+mn-cs"/>
              </a:rPr>
              <a:t>Meter</a:t>
            </a:r>
          </a:p>
        </p:txBody>
      </p:sp>
      <p:sp>
        <p:nvSpPr>
          <p:cNvPr id="90221" name="Cloud"/>
          <p:cNvSpPr>
            <a:spLocks noChangeAspect="1" noEditPoints="1" noChangeArrowheads="1"/>
          </p:cNvSpPr>
          <p:nvPr/>
        </p:nvSpPr>
        <p:spPr bwMode="auto">
          <a:xfrm>
            <a:off x="6494463" y="5084763"/>
            <a:ext cx="1390650" cy="582612"/>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9525">
            <a:solidFill>
              <a:srgbClr val="000000"/>
            </a:solidFill>
            <a:miter lim="800000"/>
            <a:headEnd/>
            <a:tailEnd/>
          </a:ln>
          <a:effectLst>
            <a:outerShdw dist="35921" dir="2700000" algn="ctr" rotWithShape="0">
              <a:srgbClr val="808080"/>
            </a:outerShdw>
          </a:effectLst>
        </p:spPr>
        <p:txBody>
          <a:bodyPr wrap="none" lIns="0" tIns="0" rIns="0" bIns="0" anchor="ctr"/>
          <a:lstStyle/>
          <a:p>
            <a:pPr algn="ctr">
              <a:spcBef>
                <a:spcPct val="0"/>
              </a:spcBef>
              <a:defRPr/>
            </a:pPr>
            <a:r>
              <a:rPr lang="en-US" altLang="ja-JP" sz="1050" dirty="0">
                <a:cs typeface="+mn-cs"/>
              </a:rPr>
              <a:t>   Premise Networks</a:t>
            </a:r>
          </a:p>
          <a:p>
            <a:pPr algn="ctr">
              <a:spcBef>
                <a:spcPct val="0"/>
              </a:spcBef>
              <a:defRPr/>
            </a:pPr>
            <a:r>
              <a:rPr lang="en-US" altLang="ja-JP" sz="1050" dirty="0">
                <a:cs typeface="+mn-cs"/>
              </a:rPr>
              <a:t>(HAN, LAN)</a:t>
            </a:r>
          </a:p>
        </p:txBody>
      </p:sp>
      <p:cxnSp>
        <p:nvCxnSpPr>
          <p:cNvPr id="2102" name="AutoShape 111"/>
          <p:cNvCxnSpPr>
            <a:cxnSpLocks noChangeShapeType="1"/>
            <a:endCxn id="2110" idx="2"/>
          </p:cNvCxnSpPr>
          <p:nvPr/>
        </p:nvCxnSpPr>
        <p:spPr bwMode="auto">
          <a:xfrm rot="16200000" flipV="1">
            <a:off x="6580982" y="4863306"/>
            <a:ext cx="433388" cy="155575"/>
          </a:xfrm>
          <a:prstGeom prst="straightConnector1">
            <a:avLst/>
          </a:prstGeom>
          <a:noFill/>
          <a:ln w="12700">
            <a:solidFill>
              <a:schemeClr val="tx1"/>
            </a:solidFill>
            <a:prstDash val="dashDot"/>
            <a:round/>
            <a:headEnd/>
            <a:tailEnd/>
          </a:ln>
        </p:spPr>
      </p:cxnSp>
      <p:cxnSp>
        <p:nvCxnSpPr>
          <p:cNvPr id="2103" name="AutoShape 112"/>
          <p:cNvCxnSpPr>
            <a:cxnSpLocks noChangeShapeType="1"/>
          </p:cNvCxnSpPr>
          <p:nvPr/>
        </p:nvCxnSpPr>
        <p:spPr bwMode="auto">
          <a:xfrm flipV="1">
            <a:off x="3851275" y="4076700"/>
            <a:ext cx="720725" cy="431800"/>
          </a:xfrm>
          <a:prstGeom prst="straightConnector1">
            <a:avLst/>
          </a:prstGeom>
          <a:noFill/>
          <a:ln w="12700">
            <a:solidFill>
              <a:schemeClr val="tx1"/>
            </a:solidFill>
            <a:round/>
            <a:headEnd/>
            <a:tailEnd/>
          </a:ln>
        </p:spPr>
      </p:cxnSp>
      <p:cxnSp>
        <p:nvCxnSpPr>
          <p:cNvPr id="2104" name="AutoShape 113"/>
          <p:cNvCxnSpPr>
            <a:cxnSpLocks noChangeShapeType="1"/>
            <a:stCxn id="90220" idx="1"/>
          </p:cNvCxnSpPr>
          <p:nvPr/>
        </p:nvCxnSpPr>
        <p:spPr bwMode="auto">
          <a:xfrm rot="10800000">
            <a:off x="5118100" y="4318000"/>
            <a:ext cx="390525" cy="974725"/>
          </a:xfrm>
          <a:prstGeom prst="straightConnector1">
            <a:avLst/>
          </a:prstGeom>
          <a:noFill/>
          <a:ln w="12700">
            <a:solidFill>
              <a:schemeClr val="tx1"/>
            </a:solidFill>
            <a:round/>
            <a:headEnd/>
            <a:tailEnd/>
          </a:ln>
        </p:spPr>
      </p:cxnSp>
      <p:cxnSp>
        <p:nvCxnSpPr>
          <p:cNvPr id="2105" name="AutoShape 115"/>
          <p:cNvCxnSpPr>
            <a:cxnSpLocks noChangeShapeType="1"/>
            <a:endCxn id="2099" idx="3"/>
          </p:cNvCxnSpPr>
          <p:nvPr/>
        </p:nvCxnSpPr>
        <p:spPr bwMode="auto">
          <a:xfrm rot="16200000" flipV="1">
            <a:off x="6296025" y="4772025"/>
            <a:ext cx="482600" cy="387350"/>
          </a:xfrm>
          <a:prstGeom prst="straightConnector1">
            <a:avLst/>
          </a:prstGeom>
          <a:noFill/>
          <a:ln w="12700">
            <a:solidFill>
              <a:schemeClr val="tx1"/>
            </a:solidFill>
            <a:prstDash val="dashDot"/>
            <a:round/>
            <a:headEnd/>
            <a:tailEnd/>
          </a:ln>
        </p:spPr>
      </p:cxnSp>
      <p:sp>
        <p:nvSpPr>
          <p:cNvPr id="2106" name="Text Box 117"/>
          <p:cNvSpPr txBox="1">
            <a:spLocks noChangeArrowheads="1"/>
          </p:cNvSpPr>
          <p:nvPr/>
        </p:nvSpPr>
        <p:spPr bwMode="auto">
          <a:xfrm>
            <a:off x="5508625" y="5451475"/>
            <a:ext cx="835025" cy="569913"/>
          </a:xfrm>
          <a:prstGeom prst="rect">
            <a:avLst/>
          </a:prstGeom>
          <a:solidFill>
            <a:schemeClr val="bg1"/>
          </a:solidFill>
          <a:ln w="127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1000"/>
              <a:t>Customer </a:t>
            </a:r>
            <a:r>
              <a:rPr lang="en-US" altLang="ja-JP" sz="900"/>
              <a:t>Equipment, HVAC,Smart Appliances,</a:t>
            </a:r>
            <a:endParaRPr lang="en-US" altLang="ja-JP" sz="1000"/>
          </a:p>
        </p:txBody>
      </p:sp>
      <p:sp>
        <p:nvSpPr>
          <p:cNvPr id="2107" name="Text Box 118"/>
          <p:cNvSpPr txBox="1">
            <a:spLocks noChangeArrowheads="1"/>
          </p:cNvSpPr>
          <p:nvPr/>
        </p:nvSpPr>
        <p:spPr bwMode="auto">
          <a:xfrm>
            <a:off x="7164388" y="4457700"/>
            <a:ext cx="620712" cy="306388"/>
          </a:xfrm>
          <a:prstGeom prst="rect">
            <a:avLst/>
          </a:prstGeom>
          <a:solidFill>
            <a:schemeClr val="bg1"/>
          </a:solidFill>
          <a:ln w="127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900"/>
              <a:t>Customer</a:t>
            </a:r>
            <a:r>
              <a:rPr lang="en-US" altLang="ja-JP" sz="1000"/>
              <a:t> EMS</a:t>
            </a:r>
          </a:p>
        </p:txBody>
      </p:sp>
      <p:sp>
        <p:nvSpPr>
          <p:cNvPr id="2108" name="Text Box 120"/>
          <p:cNvSpPr txBox="1">
            <a:spLocks noChangeArrowheads="1"/>
          </p:cNvSpPr>
          <p:nvPr/>
        </p:nvSpPr>
        <p:spPr bwMode="auto">
          <a:xfrm>
            <a:off x="7956550" y="5672138"/>
            <a:ext cx="620713" cy="277812"/>
          </a:xfrm>
          <a:prstGeom prst="rect">
            <a:avLst/>
          </a:prstGeom>
          <a:solidFill>
            <a:schemeClr val="bg1"/>
          </a:solidFill>
          <a:ln w="127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900"/>
              <a:t>Electric Storage</a:t>
            </a:r>
          </a:p>
        </p:txBody>
      </p:sp>
      <p:sp>
        <p:nvSpPr>
          <p:cNvPr id="2109" name="Text Box 121"/>
          <p:cNvSpPr txBox="1">
            <a:spLocks noChangeArrowheads="1"/>
          </p:cNvSpPr>
          <p:nvPr/>
        </p:nvSpPr>
        <p:spPr bwMode="auto">
          <a:xfrm>
            <a:off x="8204200" y="5097463"/>
            <a:ext cx="688975" cy="276225"/>
          </a:xfrm>
          <a:prstGeom prst="rect">
            <a:avLst/>
          </a:prstGeom>
          <a:solidFill>
            <a:schemeClr val="bg1"/>
          </a:solidFill>
          <a:ln w="9525">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900"/>
              <a:t>Distributed Generation</a:t>
            </a:r>
          </a:p>
        </p:txBody>
      </p:sp>
      <p:sp>
        <p:nvSpPr>
          <p:cNvPr id="2110" name="Text Box 122"/>
          <p:cNvSpPr txBox="1">
            <a:spLocks noChangeArrowheads="1"/>
          </p:cNvSpPr>
          <p:nvPr/>
        </p:nvSpPr>
        <p:spPr bwMode="auto">
          <a:xfrm>
            <a:off x="6443663" y="4448175"/>
            <a:ext cx="552450" cy="276225"/>
          </a:xfrm>
          <a:prstGeom prst="rect">
            <a:avLst/>
          </a:prstGeom>
          <a:solidFill>
            <a:schemeClr val="bg1"/>
          </a:solidFill>
          <a:ln w="9525">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900"/>
              <a:t>Electric Vehicle</a:t>
            </a:r>
          </a:p>
        </p:txBody>
      </p:sp>
      <p:cxnSp>
        <p:nvCxnSpPr>
          <p:cNvPr id="2111" name="AutoShape 144"/>
          <p:cNvCxnSpPr>
            <a:cxnSpLocks noChangeShapeType="1"/>
            <a:endCxn id="2107" idx="2"/>
          </p:cNvCxnSpPr>
          <p:nvPr/>
        </p:nvCxnSpPr>
        <p:spPr bwMode="auto">
          <a:xfrm rot="5400000" flipH="1" flipV="1">
            <a:off x="7231856" y="4841082"/>
            <a:ext cx="320675" cy="166688"/>
          </a:xfrm>
          <a:prstGeom prst="straightConnector1">
            <a:avLst/>
          </a:prstGeom>
          <a:noFill/>
          <a:ln w="12700">
            <a:solidFill>
              <a:schemeClr val="tx1"/>
            </a:solidFill>
            <a:prstDash val="dashDot"/>
            <a:round/>
            <a:headEnd/>
            <a:tailEnd/>
          </a:ln>
        </p:spPr>
      </p:cxnSp>
      <p:cxnSp>
        <p:nvCxnSpPr>
          <p:cNvPr id="2112" name="AutoShape 146"/>
          <p:cNvCxnSpPr>
            <a:cxnSpLocks noChangeShapeType="1"/>
            <a:endCxn id="2099" idx="0"/>
          </p:cNvCxnSpPr>
          <p:nvPr/>
        </p:nvCxnSpPr>
        <p:spPr bwMode="auto">
          <a:xfrm rot="16200000" flipH="1">
            <a:off x="5649913" y="4232275"/>
            <a:ext cx="341312" cy="211138"/>
          </a:xfrm>
          <a:prstGeom prst="straightConnector1">
            <a:avLst/>
          </a:prstGeom>
          <a:noFill/>
          <a:ln w="12700">
            <a:solidFill>
              <a:schemeClr val="tx1"/>
            </a:solidFill>
            <a:round/>
            <a:headEnd/>
            <a:tailEnd/>
          </a:ln>
        </p:spPr>
      </p:cxnSp>
      <p:cxnSp>
        <p:nvCxnSpPr>
          <p:cNvPr id="2113" name="AutoShape 147"/>
          <p:cNvCxnSpPr>
            <a:cxnSpLocks noChangeShapeType="1"/>
            <a:stCxn id="2087" idx="1"/>
          </p:cNvCxnSpPr>
          <p:nvPr/>
        </p:nvCxnSpPr>
        <p:spPr bwMode="auto">
          <a:xfrm rot="10800000" flipV="1">
            <a:off x="4643438" y="1736725"/>
            <a:ext cx="1071562" cy="468313"/>
          </a:xfrm>
          <a:prstGeom prst="straightConnector1">
            <a:avLst/>
          </a:prstGeom>
          <a:noFill/>
          <a:ln w="12700">
            <a:solidFill>
              <a:schemeClr val="tx1"/>
            </a:solidFill>
            <a:round/>
            <a:headEnd/>
            <a:tailEnd/>
          </a:ln>
        </p:spPr>
      </p:cxnSp>
      <p:cxnSp>
        <p:nvCxnSpPr>
          <p:cNvPr id="2114" name="AutoShape 148"/>
          <p:cNvCxnSpPr>
            <a:cxnSpLocks noChangeShapeType="1"/>
          </p:cNvCxnSpPr>
          <p:nvPr/>
        </p:nvCxnSpPr>
        <p:spPr bwMode="auto">
          <a:xfrm rot="10800000" flipV="1">
            <a:off x="4716463" y="1993900"/>
            <a:ext cx="1000125" cy="355600"/>
          </a:xfrm>
          <a:prstGeom prst="straightConnector1">
            <a:avLst/>
          </a:prstGeom>
          <a:noFill/>
          <a:ln w="12700">
            <a:solidFill>
              <a:schemeClr val="tx1"/>
            </a:solidFill>
            <a:round/>
            <a:headEnd/>
            <a:tailEnd/>
          </a:ln>
        </p:spPr>
      </p:cxnSp>
      <p:sp>
        <p:nvSpPr>
          <p:cNvPr id="2133" name="Cloud"/>
          <p:cNvSpPr>
            <a:spLocks noChangeAspect="1" noEditPoints="1" noChangeArrowheads="1"/>
          </p:cNvSpPr>
          <p:nvPr/>
        </p:nvSpPr>
        <p:spPr bwMode="auto">
          <a:xfrm>
            <a:off x="6659563" y="3309938"/>
            <a:ext cx="1350962" cy="479425"/>
          </a:xfrm>
          <a:custGeom>
            <a:avLst/>
            <a:gdLst>
              <a:gd name="T0" fmla="*/ 4190 w 21600"/>
              <a:gd name="T1" fmla="*/ 239659 h 21600"/>
              <a:gd name="T2" fmla="*/ 675352 w 21600"/>
              <a:gd name="T3" fmla="*/ 478808 h 21600"/>
              <a:gd name="T4" fmla="*/ 1349578 w 21600"/>
              <a:gd name="T5" fmla="*/ 239659 h 21600"/>
              <a:gd name="T6" fmla="*/ 675352 w 21600"/>
              <a:gd name="T7" fmla="*/ 27405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9525">
            <a:solidFill>
              <a:srgbClr val="000000"/>
            </a:solidFill>
            <a:miter lim="800000"/>
            <a:headEnd/>
            <a:tailEnd/>
          </a:ln>
          <a:effectLst>
            <a:outerShdw dist="35921" dir="2700000" algn="ctr" rotWithShape="0">
              <a:srgbClr val="808080"/>
            </a:outerShdw>
          </a:effectLst>
        </p:spPr>
        <p:txBody>
          <a:bodyPr lIns="0" tIns="0" rIns="0" bIns="0">
            <a:spAutoFit/>
          </a:bodyPr>
          <a:lstStyle/>
          <a:p>
            <a:pPr algn="ctr">
              <a:defRPr/>
            </a:pPr>
            <a:r>
              <a:rPr lang="en-US" altLang="ja-JP" sz="1000" dirty="0">
                <a:cs typeface="+mn-cs"/>
              </a:rPr>
              <a:t>Internet/ Extranet</a:t>
            </a:r>
          </a:p>
        </p:txBody>
      </p:sp>
      <p:sp>
        <p:nvSpPr>
          <p:cNvPr id="2134" name="Cloud"/>
          <p:cNvSpPr>
            <a:spLocks noChangeAspect="1" noEditPoints="1" noChangeArrowheads="1"/>
          </p:cNvSpPr>
          <p:nvPr/>
        </p:nvSpPr>
        <p:spPr bwMode="auto">
          <a:xfrm>
            <a:off x="871538" y="3357563"/>
            <a:ext cx="1108075" cy="468312"/>
          </a:xfrm>
          <a:custGeom>
            <a:avLst/>
            <a:gdLst>
              <a:gd name="T0" fmla="*/ 3437 w 21600"/>
              <a:gd name="T1" fmla="*/ 234256 h 21600"/>
              <a:gd name="T2" fmla="*/ 553951 w 21600"/>
              <a:gd name="T3" fmla="*/ 468012 h 21600"/>
              <a:gd name="T4" fmla="*/ 1106978 w 21600"/>
              <a:gd name="T5" fmla="*/ 234256 h 21600"/>
              <a:gd name="T6" fmla="*/ 553951 w 21600"/>
              <a:gd name="T7" fmla="*/ 26788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9525">
            <a:solidFill>
              <a:srgbClr val="000000"/>
            </a:solidFill>
            <a:miter lim="800000"/>
            <a:headEnd/>
            <a:tailEnd/>
          </a:ln>
          <a:effectLst>
            <a:outerShdw dist="35921" dir="2700000" algn="ctr" rotWithShape="0">
              <a:srgbClr val="808080"/>
            </a:outerShdw>
          </a:effectLst>
        </p:spPr>
        <p:txBody>
          <a:bodyPr lIns="0" tIns="0" rIns="0" bIns="0">
            <a:spAutoFit/>
          </a:bodyPr>
          <a:lstStyle/>
          <a:p>
            <a:pPr algn="ctr">
              <a:defRPr/>
            </a:pPr>
            <a:r>
              <a:rPr lang="en-US" altLang="ja-JP" sz="1000" dirty="0">
                <a:cs typeface="+mn-cs"/>
              </a:rPr>
              <a:t>Internet/ Extranet</a:t>
            </a:r>
          </a:p>
        </p:txBody>
      </p:sp>
      <p:sp>
        <p:nvSpPr>
          <p:cNvPr id="2117" name="TextBox 90437"/>
          <p:cNvSpPr txBox="1">
            <a:spLocks noChangeArrowheads="1"/>
          </p:cNvSpPr>
          <p:nvPr/>
        </p:nvSpPr>
        <p:spPr bwMode="auto">
          <a:xfrm>
            <a:off x="3022600" y="3336925"/>
            <a:ext cx="1909763" cy="307975"/>
          </a:xfrm>
          <a:prstGeom prst="rect">
            <a:avLst/>
          </a:prstGeom>
          <a:noFill/>
          <a:ln w="9525">
            <a:noFill/>
            <a:miter lim="800000"/>
            <a:headEnd/>
            <a:tailEnd/>
          </a:ln>
        </p:spPr>
        <p:txBody>
          <a:bodyPr wrap="none">
            <a:prstTxWarp prst="textNoShape">
              <a:avLst/>
            </a:prstTxWarp>
            <a:spAutoFit/>
          </a:bodyPr>
          <a:lstStyle/>
          <a:p>
            <a:r>
              <a:rPr lang="en-US" sz="1400" b="1"/>
              <a:t>Wide Area Networks</a:t>
            </a:r>
          </a:p>
        </p:txBody>
      </p:sp>
      <p:sp>
        <p:nvSpPr>
          <p:cNvPr id="2136" name="Cloud"/>
          <p:cNvSpPr>
            <a:spLocks noChangeAspect="1" noEditPoints="1" noChangeArrowheads="1"/>
          </p:cNvSpPr>
          <p:nvPr/>
        </p:nvSpPr>
        <p:spPr bwMode="auto">
          <a:xfrm>
            <a:off x="8027988" y="4114800"/>
            <a:ext cx="871537" cy="468313"/>
          </a:xfrm>
          <a:custGeom>
            <a:avLst/>
            <a:gdLst>
              <a:gd name="T0" fmla="*/ 2702 w 21600"/>
              <a:gd name="T1" fmla="*/ 234256 h 21600"/>
              <a:gd name="T2" fmla="*/ 435485 w 21600"/>
              <a:gd name="T3" fmla="*/ 468012 h 21600"/>
              <a:gd name="T4" fmla="*/ 870243 w 21600"/>
              <a:gd name="T5" fmla="*/ 234256 h 21600"/>
              <a:gd name="T6" fmla="*/ 435485 w 21600"/>
              <a:gd name="T7" fmla="*/ 26788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9525">
            <a:solidFill>
              <a:srgbClr val="000000"/>
            </a:solidFill>
            <a:miter lim="800000"/>
            <a:headEnd/>
            <a:tailEnd/>
          </a:ln>
          <a:effectLst>
            <a:outerShdw dist="35921" dir="2700000" algn="ctr" rotWithShape="0">
              <a:srgbClr val="808080"/>
            </a:outerShdw>
          </a:effectLst>
        </p:spPr>
        <p:txBody>
          <a:bodyPr lIns="0" tIns="0" rIns="0" bIns="0">
            <a:spAutoFit/>
          </a:bodyPr>
          <a:lstStyle/>
          <a:p>
            <a:pPr algn="ctr">
              <a:spcBef>
                <a:spcPct val="0"/>
              </a:spcBef>
              <a:defRPr/>
            </a:pPr>
            <a:r>
              <a:rPr lang="en-US" altLang="ja-JP" sz="1000">
                <a:cs typeface="+mn-cs"/>
              </a:rPr>
              <a:t>Customer</a:t>
            </a:r>
          </a:p>
          <a:p>
            <a:pPr algn="ctr">
              <a:spcBef>
                <a:spcPct val="0"/>
              </a:spcBef>
              <a:defRPr/>
            </a:pPr>
            <a:r>
              <a:rPr lang="en-US" altLang="ja-JP" sz="1000">
                <a:cs typeface="+mn-cs"/>
              </a:rPr>
              <a:t>LAN</a:t>
            </a:r>
          </a:p>
        </p:txBody>
      </p:sp>
      <p:cxnSp>
        <p:nvCxnSpPr>
          <p:cNvPr id="2119" name="AutoShape 144"/>
          <p:cNvCxnSpPr>
            <a:cxnSpLocks noChangeShapeType="1"/>
            <a:stCxn id="2108" idx="0"/>
          </p:cNvCxnSpPr>
          <p:nvPr/>
        </p:nvCxnSpPr>
        <p:spPr bwMode="auto">
          <a:xfrm rot="16200000" flipV="1">
            <a:off x="7917657" y="5323681"/>
            <a:ext cx="298450" cy="398463"/>
          </a:xfrm>
          <a:prstGeom prst="straightConnector1">
            <a:avLst/>
          </a:prstGeom>
          <a:noFill/>
          <a:ln w="12700">
            <a:solidFill>
              <a:schemeClr val="tx1"/>
            </a:solidFill>
            <a:prstDash val="dashDot"/>
            <a:round/>
            <a:headEnd/>
            <a:tailEnd/>
          </a:ln>
        </p:spPr>
      </p:cxnSp>
      <p:cxnSp>
        <p:nvCxnSpPr>
          <p:cNvPr id="2120" name="AutoShape 144"/>
          <p:cNvCxnSpPr>
            <a:cxnSpLocks noChangeShapeType="1"/>
          </p:cNvCxnSpPr>
          <p:nvPr/>
        </p:nvCxnSpPr>
        <p:spPr bwMode="auto">
          <a:xfrm rot="16200000" flipV="1">
            <a:off x="7747000" y="3709988"/>
            <a:ext cx="782638" cy="652462"/>
          </a:xfrm>
          <a:prstGeom prst="straightConnector1">
            <a:avLst/>
          </a:prstGeom>
          <a:noFill/>
          <a:ln w="12700">
            <a:solidFill>
              <a:schemeClr val="tx1"/>
            </a:solidFill>
            <a:round/>
            <a:headEnd/>
            <a:tailEnd/>
          </a:ln>
        </p:spPr>
      </p:cxnSp>
      <p:cxnSp>
        <p:nvCxnSpPr>
          <p:cNvPr id="2121" name="AutoShape 144"/>
          <p:cNvCxnSpPr>
            <a:cxnSpLocks noChangeShapeType="1"/>
            <a:endCxn id="2107" idx="3"/>
          </p:cNvCxnSpPr>
          <p:nvPr/>
        </p:nvCxnSpPr>
        <p:spPr bwMode="auto">
          <a:xfrm rot="10800000" flipV="1">
            <a:off x="7785100" y="4610100"/>
            <a:ext cx="304800" cy="1588"/>
          </a:xfrm>
          <a:prstGeom prst="straightConnector1">
            <a:avLst/>
          </a:prstGeom>
          <a:noFill/>
          <a:ln w="12700">
            <a:solidFill>
              <a:schemeClr val="tx1"/>
            </a:solidFill>
            <a:prstDash val="dashDot"/>
            <a:round/>
            <a:headEnd/>
            <a:tailEnd/>
          </a:ln>
        </p:spPr>
      </p:cxnSp>
      <p:cxnSp>
        <p:nvCxnSpPr>
          <p:cNvPr id="2122" name="AutoShape 144"/>
          <p:cNvCxnSpPr>
            <a:cxnSpLocks noChangeShapeType="1"/>
            <a:stCxn id="2109" idx="1"/>
          </p:cNvCxnSpPr>
          <p:nvPr/>
        </p:nvCxnSpPr>
        <p:spPr bwMode="auto">
          <a:xfrm rot="10800000">
            <a:off x="7812088" y="5229225"/>
            <a:ext cx="392112" cy="6350"/>
          </a:xfrm>
          <a:prstGeom prst="straightConnector1">
            <a:avLst/>
          </a:prstGeom>
          <a:noFill/>
          <a:ln w="12700">
            <a:solidFill>
              <a:schemeClr val="tx1"/>
            </a:solidFill>
            <a:prstDash val="dashDot"/>
            <a:round/>
            <a:headEnd/>
            <a:tailEnd/>
          </a:ln>
        </p:spPr>
      </p:cxnSp>
      <p:cxnSp>
        <p:nvCxnSpPr>
          <p:cNvPr id="2123" name="AutoShape 116"/>
          <p:cNvCxnSpPr>
            <a:cxnSpLocks noChangeShapeType="1"/>
          </p:cNvCxnSpPr>
          <p:nvPr/>
        </p:nvCxnSpPr>
        <p:spPr bwMode="auto">
          <a:xfrm rot="5400000">
            <a:off x="1259681" y="2853532"/>
            <a:ext cx="936625" cy="71438"/>
          </a:xfrm>
          <a:prstGeom prst="straightConnector1">
            <a:avLst/>
          </a:prstGeom>
          <a:noFill/>
          <a:ln w="12700">
            <a:solidFill>
              <a:schemeClr val="tx1"/>
            </a:solidFill>
            <a:round/>
            <a:headEnd/>
            <a:tailEnd/>
          </a:ln>
        </p:spPr>
      </p:cxnSp>
      <p:cxnSp>
        <p:nvCxnSpPr>
          <p:cNvPr id="2124" name="AutoShape 116"/>
          <p:cNvCxnSpPr>
            <a:cxnSpLocks noChangeShapeType="1"/>
            <a:endCxn id="2106" idx="3"/>
          </p:cNvCxnSpPr>
          <p:nvPr/>
        </p:nvCxnSpPr>
        <p:spPr bwMode="auto">
          <a:xfrm rot="10800000" flipV="1">
            <a:off x="6343650" y="5575300"/>
            <a:ext cx="412750" cy="161925"/>
          </a:xfrm>
          <a:prstGeom prst="straightConnector1">
            <a:avLst/>
          </a:prstGeom>
          <a:noFill/>
          <a:ln w="12700">
            <a:solidFill>
              <a:schemeClr val="tx1"/>
            </a:solidFill>
            <a:prstDash val="dashDot"/>
            <a:round/>
            <a:headEnd/>
            <a:tailEnd/>
          </a:ln>
        </p:spPr>
      </p:cxnSp>
      <p:cxnSp>
        <p:nvCxnSpPr>
          <p:cNvPr id="2125" name="AutoShape 21"/>
          <p:cNvCxnSpPr>
            <a:cxnSpLocks noChangeShapeType="1"/>
          </p:cNvCxnSpPr>
          <p:nvPr/>
        </p:nvCxnSpPr>
        <p:spPr bwMode="auto">
          <a:xfrm>
            <a:off x="6235700" y="4940300"/>
            <a:ext cx="457200" cy="406400"/>
          </a:xfrm>
          <a:prstGeom prst="straightConnector1">
            <a:avLst/>
          </a:prstGeom>
          <a:noFill/>
          <a:ln w="9525">
            <a:solidFill>
              <a:schemeClr val="tx1"/>
            </a:solidFill>
            <a:prstDash val="dashDot"/>
            <a:round/>
            <a:headEnd/>
            <a:tailEnd/>
          </a:ln>
        </p:spPr>
      </p:cxnSp>
      <p:cxnSp>
        <p:nvCxnSpPr>
          <p:cNvPr id="2126" name="AutoShape 21"/>
          <p:cNvCxnSpPr>
            <a:cxnSpLocks noChangeShapeType="1"/>
            <a:stCxn id="2099" idx="2"/>
            <a:endCxn id="90220" idx="0"/>
          </p:cNvCxnSpPr>
          <p:nvPr/>
        </p:nvCxnSpPr>
        <p:spPr bwMode="auto">
          <a:xfrm rot="16200000" flipH="1">
            <a:off x="5797550" y="5068888"/>
            <a:ext cx="271463" cy="14287"/>
          </a:xfrm>
          <a:prstGeom prst="straightConnector1">
            <a:avLst/>
          </a:prstGeom>
          <a:noFill/>
          <a:ln w="9525">
            <a:solidFill>
              <a:schemeClr val="tx1"/>
            </a:solidFill>
            <a:prstDash val="dashDot"/>
            <a:round/>
            <a:headEnd/>
            <a:tailEnd/>
          </a:ln>
        </p:spPr>
      </p:cxnSp>
      <p:sp>
        <p:nvSpPr>
          <p:cNvPr id="2127" name="AutoShape 57"/>
          <p:cNvSpPr>
            <a:spLocks noChangeArrowheads="1"/>
          </p:cNvSpPr>
          <p:nvPr/>
        </p:nvSpPr>
        <p:spPr bwMode="auto">
          <a:xfrm>
            <a:off x="612775" y="4376738"/>
            <a:ext cx="1120775" cy="1644650"/>
          </a:xfrm>
          <a:prstGeom prst="roundRect">
            <a:avLst>
              <a:gd name="adj" fmla="val 5394"/>
            </a:avLst>
          </a:prstGeom>
          <a:noFill/>
          <a:ln w="9525">
            <a:solidFill>
              <a:schemeClr val="tx1"/>
            </a:solidFill>
            <a:round/>
            <a:headEnd/>
            <a:tailEnd/>
          </a:ln>
        </p:spPr>
        <p:txBody>
          <a:bodyPr lIns="0" tIns="0" rIns="0" bIns="0" anchor="b">
            <a:prstTxWarp prst="textNoShape">
              <a:avLst/>
            </a:prstTxWarp>
          </a:bodyPr>
          <a:lstStyle/>
          <a:p>
            <a:pPr algn="r">
              <a:spcBef>
                <a:spcPct val="0"/>
              </a:spcBef>
            </a:pPr>
            <a:endParaRPr lang="en-US" altLang="ja-JP" sz="1200" b="1"/>
          </a:p>
        </p:txBody>
      </p:sp>
      <p:sp>
        <p:nvSpPr>
          <p:cNvPr id="2147" name="Cloud"/>
          <p:cNvSpPr>
            <a:spLocks noChangeAspect="1" noEditPoints="1" noChangeArrowheads="1"/>
          </p:cNvSpPr>
          <p:nvPr/>
        </p:nvSpPr>
        <p:spPr bwMode="auto">
          <a:xfrm>
            <a:off x="2008188" y="4408488"/>
            <a:ext cx="844550" cy="842962"/>
          </a:xfrm>
          <a:custGeom>
            <a:avLst/>
            <a:gdLst>
              <a:gd name="T0" fmla="*/ 2622 w 21600"/>
              <a:gd name="T1" fmla="*/ 421660 h 21600"/>
              <a:gd name="T2" fmla="*/ 422615 w 21600"/>
              <a:gd name="T3" fmla="*/ 842422 h 21600"/>
              <a:gd name="T4" fmla="*/ 844526 w 21600"/>
              <a:gd name="T5" fmla="*/ 421660 h 21600"/>
              <a:gd name="T6" fmla="*/ 422615 w 21600"/>
              <a:gd name="T7" fmla="*/ 48218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9525">
            <a:solidFill>
              <a:srgbClr val="000000"/>
            </a:solidFill>
            <a:miter lim="800000"/>
            <a:headEnd/>
            <a:tailEnd/>
          </a:ln>
          <a:effectLst>
            <a:outerShdw dist="35921" dir="2700000" algn="ctr" rotWithShape="0">
              <a:srgbClr val="808080"/>
            </a:outerShdw>
          </a:effectLst>
        </p:spPr>
        <p:txBody>
          <a:bodyPr lIns="0" tIns="0" rIns="0" bIns="0">
            <a:prstTxWarp prst="textNoShape">
              <a:avLst/>
            </a:prstTxWarp>
            <a:spAutoFit/>
          </a:bodyPr>
          <a:lstStyle/>
          <a:p>
            <a:pPr algn="ctr"/>
            <a:r>
              <a:rPr lang="en-US" altLang="ja-JP" sz="900"/>
              <a:t>SCADA Networks/ Substation LANs</a:t>
            </a:r>
            <a:endParaRPr lang="ja-JP" altLang="en-US" sz="900"/>
          </a:p>
        </p:txBody>
      </p:sp>
      <p:sp>
        <p:nvSpPr>
          <p:cNvPr id="2129" name="Text Box 61"/>
          <p:cNvSpPr txBox="1">
            <a:spLocks noChangeArrowheads="1"/>
          </p:cNvSpPr>
          <p:nvPr/>
        </p:nvSpPr>
        <p:spPr bwMode="auto">
          <a:xfrm>
            <a:off x="1997075" y="5529263"/>
            <a:ext cx="703263" cy="276225"/>
          </a:xfrm>
          <a:prstGeom prst="rect">
            <a:avLst/>
          </a:prstGeom>
          <a:solidFill>
            <a:schemeClr val="bg1"/>
          </a:solidFill>
          <a:ln w="381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900"/>
              <a:t>Substation Devices</a:t>
            </a:r>
          </a:p>
        </p:txBody>
      </p:sp>
      <p:sp>
        <p:nvSpPr>
          <p:cNvPr id="2130" name="Text Box 74"/>
          <p:cNvSpPr txBox="1">
            <a:spLocks noChangeArrowheads="1"/>
          </p:cNvSpPr>
          <p:nvPr/>
        </p:nvSpPr>
        <p:spPr bwMode="auto">
          <a:xfrm>
            <a:off x="3276600" y="4808538"/>
            <a:ext cx="863600" cy="276225"/>
          </a:xfrm>
          <a:prstGeom prst="rect">
            <a:avLst/>
          </a:prstGeom>
          <a:solidFill>
            <a:schemeClr val="bg1"/>
          </a:solidFill>
          <a:ln w="381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900"/>
              <a:t>Field Devices/ sensors</a:t>
            </a:r>
          </a:p>
        </p:txBody>
      </p:sp>
      <p:sp>
        <p:nvSpPr>
          <p:cNvPr id="2131" name="Text Box 75"/>
          <p:cNvSpPr txBox="1">
            <a:spLocks noChangeArrowheads="1"/>
          </p:cNvSpPr>
          <p:nvPr/>
        </p:nvSpPr>
        <p:spPr bwMode="auto">
          <a:xfrm>
            <a:off x="3424238" y="5516563"/>
            <a:ext cx="790575" cy="276225"/>
          </a:xfrm>
          <a:prstGeom prst="rect">
            <a:avLst/>
          </a:prstGeom>
          <a:solidFill>
            <a:schemeClr val="bg1"/>
          </a:solidFill>
          <a:ln w="9525">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900"/>
              <a:t>Distributed Generation</a:t>
            </a:r>
          </a:p>
        </p:txBody>
      </p:sp>
      <p:sp>
        <p:nvSpPr>
          <p:cNvPr id="2132" name="Text Box 78"/>
          <p:cNvSpPr txBox="1">
            <a:spLocks noChangeArrowheads="1"/>
          </p:cNvSpPr>
          <p:nvPr/>
        </p:nvSpPr>
        <p:spPr bwMode="auto">
          <a:xfrm>
            <a:off x="2771775" y="5529263"/>
            <a:ext cx="576263" cy="276225"/>
          </a:xfrm>
          <a:prstGeom prst="rect">
            <a:avLst/>
          </a:prstGeom>
          <a:solidFill>
            <a:schemeClr val="bg1"/>
          </a:solidFill>
          <a:ln w="12700">
            <a:solidFill>
              <a:schemeClr val="tx1"/>
            </a:solidFill>
            <a:miter lim="800000"/>
            <a:headEnd/>
            <a:tailEnd/>
          </a:ln>
        </p:spPr>
        <p:txBody>
          <a:bodyPr lIns="0" tIns="0" rIns="0" bIns="0">
            <a:prstTxWarp prst="textNoShape">
              <a:avLst/>
            </a:prstTxWarp>
            <a:spAutoFit/>
          </a:bodyPr>
          <a:lstStyle/>
          <a:p>
            <a:pPr algn="ctr">
              <a:spcBef>
                <a:spcPct val="0"/>
              </a:spcBef>
            </a:pPr>
            <a:r>
              <a:rPr lang="en-US" altLang="ja-JP" sz="900"/>
              <a:t>Substation Controller</a:t>
            </a:r>
          </a:p>
        </p:txBody>
      </p:sp>
      <p:sp>
        <p:nvSpPr>
          <p:cNvPr id="7" name="AutoShape 57"/>
          <p:cNvSpPr>
            <a:spLocks noChangeArrowheads="1"/>
          </p:cNvSpPr>
          <p:nvPr/>
        </p:nvSpPr>
        <p:spPr bwMode="auto">
          <a:xfrm>
            <a:off x="1909763" y="4383088"/>
            <a:ext cx="2374900" cy="1638300"/>
          </a:xfrm>
          <a:prstGeom prst="roundRect">
            <a:avLst>
              <a:gd name="adj" fmla="val 5394"/>
            </a:avLst>
          </a:prstGeom>
          <a:noFill/>
          <a:ln w="9525">
            <a:solidFill>
              <a:schemeClr val="tx1"/>
            </a:solidFill>
            <a:round/>
            <a:headEnd/>
            <a:tailEnd/>
          </a:ln>
        </p:spPr>
        <p:txBody>
          <a:bodyPr lIns="0" tIns="0" rIns="0" bIns="0" anchor="b">
            <a:prstTxWarp prst="textNoShape">
              <a:avLst/>
            </a:prstTxWarp>
          </a:bodyPr>
          <a:lstStyle/>
          <a:p>
            <a:pPr algn="r">
              <a:spcBef>
                <a:spcPct val="0"/>
              </a:spcBef>
            </a:pPr>
            <a:endParaRPr lang="en-US" altLang="ja-JP" sz="1200" b="1"/>
          </a:p>
        </p:txBody>
      </p:sp>
      <p:sp>
        <p:nvSpPr>
          <p:cNvPr id="8" name="TextBox 116"/>
          <p:cNvSpPr txBox="1">
            <a:spLocks noChangeArrowheads="1"/>
          </p:cNvSpPr>
          <p:nvPr/>
        </p:nvSpPr>
        <p:spPr bwMode="auto">
          <a:xfrm>
            <a:off x="3203575" y="5170488"/>
            <a:ext cx="1008063" cy="230187"/>
          </a:xfrm>
          <a:prstGeom prst="rect">
            <a:avLst/>
          </a:prstGeom>
          <a:noFill/>
          <a:ln w="9525">
            <a:solidFill>
              <a:schemeClr val="tx1"/>
            </a:solidFill>
            <a:miter lim="800000"/>
            <a:headEnd/>
            <a:tailEnd/>
          </a:ln>
        </p:spPr>
        <p:txBody>
          <a:bodyPr>
            <a:prstTxWarp prst="textNoShape">
              <a:avLst/>
            </a:prstTxWarp>
            <a:spAutoFit/>
          </a:bodyPr>
          <a:lstStyle/>
          <a:p>
            <a:r>
              <a:rPr lang="en-US" sz="900"/>
              <a:t>Electric Storage</a:t>
            </a:r>
          </a:p>
        </p:txBody>
      </p:sp>
      <p:sp>
        <p:nvSpPr>
          <p:cNvPr id="2135" name="TextBox 117"/>
          <p:cNvSpPr txBox="1">
            <a:spLocks noChangeArrowheads="1"/>
          </p:cNvSpPr>
          <p:nvPr/>
        </p:nvSpPr>
        <p:spPr bwMode="auto">
          <a:xfrm>
            <a:off x="3059113" y="4508500"/>
            <a:ext cx="890587" cy="231775"/>
          </a:xfrm>
          <a:prstGeom prst="rect">
            <a:avLst/>
          </a:prstGeom>
          <a:noFill/>
          <a:ln w="38100">
            <a:solidFill>
              <a:schemeClr val="tx1"/>
            </a:solidFill>
            <a:miter lim="800000"/>
            <a:headEnd/>
            <a:tailEnd/>
          </a:ln>
        </p:spPr>
        <p:txBody>
          <a:bodyPr wrap="none">
            <a:prstTxWarp prst="textNoShape">
              <a:avLst/>
            </a:prstTxWarp>
            <a:spAutoFit/>
          </a:bodyPr>
          <a:lstStyle/>
          <a:p>
            <a:r>
              <a:rPr lang="en-US" sz="900"/>
              <a:t>Data collector</a:t>
            </a:r>
          </a:p>
        </p:txBody>
      </p:sp>
      <p:sp>
        <p:nvSpPr>
          <p:cNvPr id="9" name="TextBox 124"/>
          <p:cNvSpPr txBox="1">
            <a:spLocks noChangeArrowheads="1"/>
          </p:cNvSpPr>
          <p:nvPr/>
        </p:nvSpPr>
        <p:spPr bwMode="auto">
          <a:xfrm>
            <a:off x="3492500" y="1614488"/>
            <a:ext cx="1652588" cy="230187"/>
          </a:xfrm>
          <a:prstGeom prst="rect">
            <a:avLst/>
          </a:prstGeom>
          <a:noFill/>
          <a:ln w="9525">
            <a:solidFill>
              <a:schemeClr val="tx1"/>
            </a:solidFill>
            <a:miter lim="800000"/>
            <a:headEnd/>
            <a:tailEnd/>
          </a:ln>
        </p:spPr>
        <p:txBody>
          <a:bodyPr wrap="none">
            <a:prstTxWarp prst="textNoShape">
              <a:avLst/>
            </a:prstTxWarp>
            <a:spAutoFit/>
          </a:bodyPr>
          <a:lstStyle/>
          <a:p>
            <a:r>
              <a:rPr lang="en-US" sz="900"/>
              <a:t>Applications/Data base mgnt</a:t>
            </a:r>
          </a:p>
        </p:txBody>
      </p:sp>
      <p:sp>
        <p:nvSpPr>
          <p:cNvPr id="2137" name="TextBox 126"/>
          <p:cNvSpPr txBox="1">
            <a:spLocks noChangeArrowheads="1"/>
          </p:cNvSpPr>
          <p:nvPr/>
        </p:nvSpPr>
        <p:spPr bwMode="auto">
          <a:xfrm>
            <a:off x="2319338" y="2133600"/>
            <a:ext cx="1173162" cy="230188"/>
          </a:xfrm>
          <a:prstGeom prst="rect">
            <a:avLst/>
          </a:prstGeom>
          <a:noFill/>
          <a:ln w="9525">
            <a:solidFill>
              <a:schemeClr val="tx1"/>
            </a:solidFill>
            <a:miter lim="800000"/>
            <a:headEnd/>
            <a:tailEnd/>
          </a:ln>
        </p:spPr>
        <p:txBody>
          <a:bodyPr wrap="none">
            <a:prstTxWarp prst="textNoShape">
              <a:avLst/>
            </a:prstTxWarp>
            <a:spAutoFit/>
          </a:bodyPr>
          <a:lstStyle/>
          <a:p>
            <a:r>
              <a:rPr lang="en-US" sz="900"/>
              <a:t>Demand Response</a:t>
            </a:r>
          </a:p>
        </p:txBody>
      </p:sp>
      <p:cxnSp>
        <p:nvCxnSpPr>
          <p:cNvPr id="2138" name="AutoShape 80"/>
          <p:cNvCxnSpPr>
            <a:cxnSpLocks noChangeShapeType="1"/>
            <a:endCxn id="2064" idx="3"/>
          </p:cNvCxnSpPr>
          <p:nvPr/>
        </p:nvCxnSpPr>
        <p:spPr bwMode="auto">
          <a:xfrm rot="10800000" flipV="1">
            <a:off x="1692275" y="5084763"/>
            <a:ext cx="431800" cy="122237"/>
          </a:xfrm>
          <a:prstGeom prst="straightConnector1">
            <a:avLst/>
          </a:prstGeom>
          <a:noFill/>
          <a:ln w="12700">
            <a:solidFill>
              <a:schemeClr val="tx1"/>
            </a:solidFill>
            <a:round/>
            <a:headEnd/>
            <a:tailEnd/>
          </a:ln>
        </p:spPr>
      </p:cxnSp>
      <p:cxnSp>
        <p:nvCxnSpPr>
          <p:cNvPr id="2139" name="AutoShape 80"/>
          <p:cNvCxnSpPr>
            <a:cxnSpLocks noChangeShapeType="1"/>
            <a:stCxn id="2129" idx="0"/>
            <a:endCxn id="2127" idx="3"/>
          </p:cNvCxnSpPr>
          <p:nvPr/>
        </p:nvCxnSpPr>
        <p:spPr bwMode="auto">
          <a:xfrm rot="16200000" flipV="1">
            <a:off x="1875632" y="5056981"/>
            <a:ext cx="330200" cy="614363"/>
          </a:xfrm>
          <a:prstGeom prst="straightConnector1">
            <a:avLst/>
          </a:prstGeom>
          <a:noFill/>
          <a:ln w="12700">
            <a:solidFill>
              <a:schemeClr val="tx1"/>
            </a:solidFill>
            <a:round/>
            <a:headEnd/>
            <a:tailEnd/>
          </a:ln>
        </p:spPr>
      </p:cxnSp>
      <p:cxnSp>
        <p:nvCxnSpPr>
          <p:cNvPr id="2140" name="AutoShape 80"/>
          <p:cNvCxnSpPr>
            <a:cxnSpLocks noChangeShapeType="1"/>
            <a:endCxn id="2063" idx="0"/>
          </p:cNvCxnSpPr>
          <p:nvPr/>
        </p:nvCxnSpPr>
        <p:spPr bwMode="auto">
          <a:xfrm rot="5400000">
            <a:off x="958056" y="4018757"/>
            <a:ext cx="674687" cy="215900"/>
          </a:xfrm>
          <a:prstGeom prst="straightConnector1">
            <a:avLst/>
          </a:prstGeom>
          <a:noFill/>
          <a:ln w="12700">
            <a:solidFill>
              <a:schemeClr val="tx1"/>
            </a:solidFill>
            <a:round/>
            <a:headEnd/>
            <a:tailEnd/>
          </a:ln>
        </p:spPr>
      </p:cxnSp>
      <p:cxnSp>
        <p:nvCxnSpPr>
          <p:cNvPr id="2141" name="AutoShape 80"/>
          <p:cNvCxnSpPr>
            <a:cxnSpLocks noChangeShapeType="1"/>
          </p:cNvCxnSpPr>
          <p:nvPr/>
        </p:nvCxnSpPr>
        <p:spPr bwMode="auto">
          <a:xfrm rot="10800000" flipV="1">
            <a:off x="4140200" y="4292600"/>
            <a:ext cx="719138" cy="627063"/>
          </a:xfrm>
          <a:prstGeom prst="straightConnector1">
            <a:avLst/>
          </a:prstGeom>
          <a:noFill/>
          <a:ln w="12700">
            <a:solidFill>
              <a:schemeClr val="tx1"/>
            </a:solidFill>
            <a:round/>
            <a:headEnd/>
            <a:tailEnd/>
          </a:ln>
        </p:spPr>
      </p:cxnSp>
      <p:cxnSp>
        <p:nvCxnSpPr>
          <p:cNvPr id="2142" name="AutoShape 116"/>
          <p:cNvCxnSpPr>
            <a:cxnSpLocks noChangeShapeType="1"/>
          </p:cNvCxnSpPr>
          <p:nvPr/>
        </p:nvCxnSpPr>
        <p:spPr bwMode="auto">
          <a:xfrm rot="10800000" flipV="1">
            <a:off x="1914525" y="2565400"/>
            <a:ext cx="1984375" cy="944563"/>
          </a:xfrm>
          <a:prstGeom prst="straightConnector1">
            <a:avLst/>
          </a:prstGeom>
          <a:noFill/>
          <a:ln w="12700">
            <a:solidFill>
              <a:schemeClr val="tx1"/>
            </a:solidFill>
            <a:round/>
            <a:headEnd/>
            <a:tailEnd/>
          </a:ln>
        </p:spPr>
      </p:cxnSp>
      <p:cxnSp>
        <p:nvCxnSpPr>
          <p:cNvPr id="2143" name="AutoShape 105"/>
          <p:cNvCxnSpPr>
            <a:cxnSpLocks noChangeShapeType="1"/>
          </p:cNvCxnSpPr>
          <p:nvPr/>
        </p:nvCxnSpPr>
        <p:spPr bwMode="auto">
          <a:xfrm rot="10800000">
            <a:off x="4643438" y="2420938"/>
            <a:ext cx="2160587" cy="1079500"/>
          </a:xfrm>
          <a:prstGeom prst="straightConnector1">
            <a:avLst/>
          </a:prstGeom>
          <a:noFill/>
          <a:ln w="12700">
            <a:solidFill>
              <a:schemeClr val="tx1"/>
            </a:solidFill>
            <a:round/>
            <a:headEnd/>
            <a:tailEnd/>
          </a:ln>
        </p:spPr>
      </p:cxnSp>
      <p:cxnSp>
        <p:nvCxnSpPr>
          <p:cNvPr id="2144" name="AutoShape 144"/>
          <p:cNvCxnSpPr>
            <a:cxnSpLocks noChangeShapeType="1"/>
          </p:cNvCxnSpPr>
          <p:nvPr/>
        </p:nvCxnSpPr>
        <p:spPr bwMode="auto">
          <a:xfrm rot="16200000" flipV="1">
            <a:off x="6022182" y="2575718"/>
            <a:ext cx="1562100" cy="144463"/>
          </a:xfrm>
          <a:prstGeom prst="straightConnector1">
            <a:avLst/>
          </a:prstGeom>
          <a:noFill/>
          <a:ln w="12700">
            <a:solidFill>
              <a:schemeClr val="tx1"/>
            </a:solidFill>
            <a:round/>
            <a:headEnd/>
            <a:tailEnd/>
          </a:ln>
        </p:spPr>
      </p:cxnSp>
      <p:cxnSp>
        <p:nvCxnSpPr>
          <p:cNvPr id="2145" name="AutoShape 144"/>
          <p:cNvCxnSpPr>
            <a:cxnSpLocks noChangeShapeType="1"/>
          </p:cNvCxnSpPr>
          <p:nvPr/>
        </p:nvCxnSpPr>
        <p:spPr bwMode="auto">
          <a:xfrm rot="16200000" flipV="1">
            <a:off x="6410325" y="2747963"/>
            <a:ext cx="1152525" cy="66675"/>
          </a:xfrm>
          <a:prstGeom prst="straightConnector1">
            <a:avLst/>
          </a:prstGeom>
          <a:noFill/>
          <a:ln w="12700">
            <a:solidFill>
              <a:schemeClr val="tx1"/>
            </a:solidFill>
            <a:round/>
            <a:headEnd/>
            <a:tailEnd/>
          </a:ln>
        </p:spPr>
      </p:cxnSp>
      <p:cxnSp>
        <p:nvCxnSpPr>
          <p:cNvPr id="2146" name="AutoShape 144"/>
          <p:cNvCxnSpPr>
            <a:cxnSpLocks noChangeShapeType="1"/>
          </p:cNvCxnSpPr>
          <p:nvPr/>
        </p:nvCxnSpPr>
        <p:spPr bwMode="auto">
          <a:xfrm rot="16200000" flipV="1">
            <a:off x="6813550" y="2990850"/>
            <a:ext cx="736600" cy="12700"/>
          </a:xfrm>
          <a:prstGeom prst="straightConnector1">
            <a:avLst/>
          </a:prstGeom>
          <a:noFill/>
          <a:ln w="12700">
            <a:solidFill>
              <a:schemeClr val="tx1"/>
            </a:solidFill>
            <a:round/>
            <a:headEnd/>
            <a:tailEnd/>
          </a:ln>
        </p:spPr>
      </p:cxnSp>
      <p:cxnSp>
        <p:nvCxnSpPr>
          <p:cNvPr id="10" name="AutoShape 144"/>
          <p:cNvCxnSpPr>
            <a:cxnSpLocks noChangeShapeType="1"/>
            <a:endCxn id="2096" idx="2"/>
          </p:cNvCxnSpPr>
          <p:nvPr/>
        </p:nvCxnSpPr>
        <p:spPr bwMode="auto">
          <a:xfrm rot="16200000" flipV="1">
            <a:off x="7421563" y="3078163"/>
            <a:ext cx="436562" cy="61912"/>
          </a:xfrm>
          <a:prstGeom prst="straightConnector1">
            <a:avLst/>
          </a:prstGeom>
          <a:noFill/>
          <a:ln w="12700">
            <a:solidFill>
              <a:schemeClr val="tx1"/>
            </a:solidFill>
            <a:round/>
            <a:headEnd/>
            <a:tailEnd/>
          </a:ln>
        </p:spPr>
      </p:cxnSp>
      <p:cxnSp>
        <p:nvCxnSpPr>
          <p:cNvPr id="2148" name="AutoShape 144"/>
          <p:cNvCxnSpPr>
            <a:cxnSpLocks noChangeShapeType="1"/>
            <a:endCxn id="2097" idx="2"/>
          </p:cNvCxnSpPr>
          <p:nvPr/>
        </p:nvCxnSpPr>
        <p:spPr bwMode="auto">
          <a:xfrm rot="5400000" flipH="1" flipV="1">
            <a:off x="7889082" y="2958306"/>
            <a:ext cx="538162" cy="403225"/>
          </a:xfrm>
          <a:prstGeom prst="straightConnector1">
            <a:avLst/>
          </a:prstGeom>
          <a:noFill/>
          <a:ln w="12700">
            <a:solidFill>
              <a:schemeClr val="tx1"/>
            </a:solidFill>
            <a:round/>
            <a:headEnd/>
            <a:tailEnd/>
          </a:ln>
        </p:spPr>
      </p:cxnSp>
      <p:sp>
        <p:nvSpPr>
          <p:cNvPr id="103" name="Heptagon 102"/>
          <p:cNvSpPr/>
          <p:nvPr/>
        </p:nvSpPr>
        <p:spPr>
          <a:xfrm>
            <a:off x="7999413" y="3894138"/>
            <a:ext cx="176212" cy="158750"/>
          </a:xfrm>
          <a:prstGeom prst="heptagon">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800"/>
          </a:p>
        </p:txBody>
      </p:sp>
      <p:sp>
        <p:nvSpPr>
          <p:cNvPr id="104" name="TextBox 103"/>
          <p:cNvSpPr txBox="1"/>
          <p:nvPr/>
        </p:nvSpPr>
        <p:spPr>
          <a:xfrm>
            <a:off x="7958138" y="3862388"/>
            <a:ext cx="249237" cy="230187"/>
          </a:xfrm>
          <a:prstGeom prst="rect">
            <a:avLst/>
          </a:prstGeom>
          <a:noFill/>
        </p:spPr>
        <p:txBody>
          <a:bodyPr wrap="none">
            <a:spAutoFit/>
          </a:bodyPr>
          <a:lstStyle/>
          <a:p>
            <a:pPr>
              <a:defRPr/>
            </a:pPr>
            <a:r>
              <a:rPr lang="en-US" sz="900" b="1" dirty="0">
                <a:latin typeface="+mn-lt"/>
                <a:cs typeface="+mn-cs"/>
              </a:rPr>
              <a:t>3</a:t>
            </a:r>
          </a:p>
        </p:txBody>
      </p:sp>
      <p:sp>
        <p:nvSpPr>
          <p:cNvPr id="113" name="Heptagon 112"/>
          <p:cNvSpPr/>
          <p:nvPr/>
        </p:nvSpPr>
        <p:spPr>
          <a:xfrm>
            <a:off x="6483350" y="4930775"/>
            <a:ext cx="146050" cy="149225"/>
          </a:xfrm>
          <a:prstGeom prst="heptagon">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800"/>
          </a:p>
        </p:txBody>
      </p:sp>
      <p:sp>
        <p:nvSpPr>
          <p:cNvPr id="115" name="Heptagon 114"/>
          <p:cNvSpPr/>
          <p:nvPr/>
        </p:nvSpPr>
        <p:spPr>
          <a:xfrm>
            <a:off x="6762750" y="4905375"/>
            <a:ext cx="146050" cy="149225"/>
          </a:xfrm>
          <a:prstGeom prst="heptagon">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800"/>
          </a:p>
        </p:txBody>
      </p:sp>
      <p:sp>
        <p:nvSpPr>
          <p:cNvPr id="117" name="Heptagon 116"/>
          <p:cNvSpPr/>
          <p:nvPr/>
        </p:nvSpPr>
        <p:spPr>
          <a:xfrm>
            <a:off x="7308850" y="4879975"/>
            <a:ext cx="146050" cy="149225"/>
          </a:xfrm>
          <a:prstGeom prst="heptagon">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800"/>
          </a:p>
        </p:txBody>
      </p:sp>
      <p:sp>
        <p:nvSpPr>
          <p:cNvPr id="119" name="Heptagon 118"/>
          <p:cNvSpPr/>
          <p:nvPr/>
        </p:nvSpPr>
        <p:spPr>
          <a:xfrm>
            <a:off x="7969250" y="5172075"/>
            <a:ext cx="146050" cy="149225"/>
          </a:xfrm>
          <a:prstGeom prst="heptagon">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800"/>
          </a:p>
        </p:txBody>
      </p:sp>
      <p:sp>
        <p:nvSpPr>
          <p:cNvPr id="121" name="Heptagon 120"/>
          <p:cNvSpPr/>
          <p:nvPr/>
        </p:nvSpPr>
        <p:spPr>
          <a:xfrm>
            <a:off x="6432550" y="5133975"/>
            <a:ext cx="146050" cy="149225"/>
          </a:xfrm>
          <a:prstGeom prst="heptagon">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800"/>
          </a:p>
        </p:txBody>
      </p:sp>
      <p:sp>
        <p:nvSpPr>
          <p:cNvPr id="123" name="Heptagon 122"/>
          <p:cNvSpPr/>
          <p:nvPr/>
        </p:nvSpPr>
        <p:spPr>
          <a:xfrm>
            <a:off x="6457950" y="5591175"/>
            <a:ext cx="146050" cy="149225"/>
          </a:xfrm>
          <a:prstGeom prst="heptagon">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800"/>
          </a:p>
        </p:txBody>
      </p:sp>
      <p:sp>
        <p:nvSpPr>
          <p:cNvPr id="125" name="Heptagon 124"/>
          <p:cNvSpPr/>
          <p:nvPr/>
        </p:nvSpPr>
        <p:spPr>
          <a:xfrm>
            <a:off x="7981950" y="5426075"/>
            <a:ext cx="146050" cy="149225"/>
          </a:xfrm>
          <a:prstGeom prst="heptagon">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800"/>
          </a:p>
        </p:txBody>
      </p:sp>
      <p:sp>
        <p:nvSpPr>
          <p:cNvPr id="114" name="TextBox 113"/>
          <p:cNvSpPr txBox="1"/>
          <p:nvPr/>
        </p:nvSpPr>
        <p:spPr>
          <a:xfrm>
            <a:off x="6450013" y="4894263"/>
            <a:ext cx="166687" cy="215900"/>
          </a:xfrm>
          <a:prstGeom prst="rect">
            <a:avLst/>
          </a:prstGeom>
          <a:noFill/>
        </p:spPr>
        <p:txBody>
          <a:bodyPr>
            <a:spAutoFit/>
          </a:bodyPr>
          <a:lstStyle/>
          <a:p>
            <a:pPr>
              <a:defRPr/>
            </a:pPr>
            <a:r>
              <a:rPr lang="en-US" sz="800" b="1" dirty="0">
                <a:latin typeface="+mn-lt"/>
                <a:cs typeface="+mn-cs"/>
              </a:rPr>
              <a:t>1</a:t>
            </a:r>
          </a:p>
        </p:txBody>
      </p:sp>
      <p:sp>
        <p:nvSpPr>
          <p:cNvPr id="116" name="TextBox 115"/>
          <p:cNvSpPr txBox="1"/>
          <p:nvPr/>
        </p:nvSpPr>
        <p:spPr>
          <a:xfrm>
            <a:off x="6729413" y="4868863"/>
            <a:ext cx="166687" cy="215900"/>
          </a:xfrm>
          <a:prstGeom prst="rect">
            <a:avLst/>
          </a:prstGeom>
          <a:noFill/>
        </p:spPr>
        <p:txBody>
          <a:bodyPr>
            <a:spAutoFit/>
          </a:bodyPr>
          <a:lstStyle/>
          <a:p>
            <a:pPr>
              <a:defRPr/>
            </a:pPr>
            <a:r>
              <a:rPr lang="en-US" sz="800" b="1" dirty="0">
                <a:latin typeface="+mn-lt"/>
                <a:cs typeface="+mn-cs"/>
              </a:rPr>
              <a:t>1</a:t>
            </a:r>
          </a:p>
        </p:txBody>
      </p:sp>
      <p:sp>
        <p:nvSpPr>
          <p:cNvPr id="118" name="TextBox 117"/>
          <p:cNvSpPr txBox="1"/>
          <p:nvPr/>
        </p:nvSpPr>
        <p:spPr>
          <a:xfrm>
            <a:off x="7275513" y="4843463"/>
            <a:ext cx="166687" cy="215900"/>
          </a:xfrm>
          <a:prstGeom prst="rect">
            <a:avLst/>
          </a:prstGeom>
          <a:noFill/>
        </p:spPr>
        <p:txBody>
          <a:bodyPr>
            <a:spAutoFit/>
          </a:bodyPr>
          <a:lstStyle/>
          <a:p>
            <a:pPr>
              <a:defRPr/>
            </a:pPr>
            <a:r>
              <a:rPr lang="en-US" sz="800" b="1" dirty="0">
                <a:latin typeface="+mn-lt"/>
                <a:cs typeface="+mn-cs"/>
              </a:rPr>
              <a:t>1</a:t>
            </a:r>
          </a:p>
        </p:txBody>
      </p:sp>
      <p:sp>
        <p:nvSpPr>
          <p:cNvPr id="120" name="TextBox 119"/>
          <p:cNvSpPr txBox="1"/>
          <p:nvPr/>
        </p:nvSpPr>
        <p:spPr>
          <a:xfrm>
            <a:off x="7935913" y="5135563"/>
            <a:ext cx="166687" cy="215900"/>
          </a:xfrm>
          <a:prstGeom prst="rect">
            <a:avLst/>
          </a:prstGeom>
          <a:noFill/>
        </p:spPr>
        <p:txBody>
          <a:bodyPr>
            <a:spAutoFit/>
          </a:bodyPr>
          <a:lstStyle/>
          <a:p>
            <a:pPr>
              <a:defRPr/>
            </a:pPr>
            <a:r>
              <a:rPr lang="en-US" sz="800" b="1" dirty="0">
                <a:latin typeface="+mn-lt"/>
                <a:cs typeface="+mn-cs"/>
              </a:rPr>
              <a:t>1</a:t>
            </a:r>
          </a:p>
        </p:txBody>
      </p:sp>
      <p:sp>
        <p:nvSpPr>
          <p:cNvPr id="122" name="TextBox 121"/>
          <p:cNvSpPr txBox="1"/>
          <p:nvPr/>
        </p:nvSpPr>
        <p:spPr>
          <a:xfrm>
            <a:off x="6399213" y="5097463"/>
            <a:ext cx="166687" cy="215900"/>
          </a:xfrm>
          <a:prstGeom prst="rect">
            <a:avLst/>
          </a:prstGeom>
          <a:noFill/>
        </p:spPr>
        <p:txBody>
          <a:bodyPr>
            <a:spAutoFit/>
          </a:bodyPr>
          <a:lstStyle/>
          <a:p>
            <a:pPr>
              <a:defRPr/>
            </a:pPr>
            <a:r>
              <a:rPr lang="en-US" sz="800" b="1" dirty="0">
                <a:latin typeface="+mn-lt"/>
                <a:cs typeface="+mn-cs"/>
              </a:rPr>
              <a:t>1</a:t>
            </a:r>
          </a:p>
        </p:txBody>
      </p:sp>
      <p:sp>
        <p:nvSpPr>
          <p:cNvPr id="124" name="TextBox 123"/>
          <p:cNvSpPr txBox="1"/>
          <p:nvPr/>
        </p:nvSpPr>
        <p:spPr>
          <a:xfrm>
            <a:off x="6424613" y="5554663"/>
            <a:ext cx="166687" cy="215900"/>
          </a:xfrm>
          <a:prstGeom prst="rect">
            <a:avLst/>
          </a:prstGeom>
          <a:noFill/>
        </p:spPr>
        <p:txBody>
          <a:bodyPr>
            <a:spAutoFit/>
          </a:bodyPr>
          <a:lstStyle/>
          <a:p>
            <a:pPr>
              <a:defRPr/>
            </a:pPr>
            <a:r>
              <a:rPr lang="en-US" sz="800" b="1" dirty="0">
                <a:latin typeface="+mn-lt"/>
                <a:cs typeface="+mn-cs"/>
              </a:rPr>
              <a:t>1</a:t>
            </a:r>
          </a:p>
        </p:txBody>
      </p:sp>
      <p:sp>
        <p:nvSpPr>
          <p:cNvPr id="126" name="TextBox 125"/>
          <p:cNvSpPr txBox="1"/>
          <p:nvPr/>
        </p:nvSpPr>
        <p:spPr>
          <a:xfrm>
            <a:off x="7948613" y="5389563"/>
            <a:ext cx="166687" cy="215900"/>
          </a:xfrm>
          <a:prstGeom prst="rect">
            <a:avLst/>
          </a:prstGeom>
          <a:noFill/>
        </p:spPr>
        <p:txBody>
          <a:bodyPr>
            <a:spAutoFit/>
          </a:bodyPr>
          <a:lstStyle/>
          <a:p>
            <a:pPr>
              <a:defRPr/>
            </a:pPr>
            <a:r>
              <a:rPr lang="en-US" sz="800" b="1" dirty="0">
                <a:latin typeface="+mn-lt"/>
                <a:cs typeface="+mn-cs"/>
              </a:rPr>
              <a:t>1</a:t>
            </a:r>
          </a:p>
        </p:txBody>
      </p:sp>
      <p:sp>
        <p:nvSpPr>
          <p:cNvPr id="127" name="Heptagon 126"/>
          <p:cNvSpPr/>
          <p:nvPr/>
        </p:nvSpPr>
        <p:spPr>
          <a:xfrm>
            <a:off x="7804150" y="4537075"/>
            <a:ext cx="146050" cy="149225"/>
          </a:xfrm>
          <a:prstGeom prst="heptagon">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800"/>
          </a:p>
        </p:txBody>
      </p:sp>
      <p:sp>
        <p:nvSpPr>
          <p:cNvPr id="128" name="TextBox 127"/>
          <p:cNvSpPr txBox="1"/>
          <p:nvPr/>
        </p:nvSpPr>
        <p:spPr>
          <a:xfrm>
            <a:off x="7770813" y="4500563"/>
            <a:ext cx="166687" cy="215900"/>
          </a:xfrm>
          <a:prstGeom prst="rect">
            <a:avLst/>
          </a:prstGeom>
          <a:noFill/>
        </p:spPr>
        <p:txBody>
          <a:bodyPr>
            <a:spAutoFit/>
          </a:bodyPr>
          <a:lstStyle/>
          <a:p>
            <a:pPr>
              <a:defRPr/>
            </a:pPr>
            <a:r>
              <a:rPr lang="en-US" sz="800" b="1" dirty="0">
                <a:latin typeface="+mn-lt"/>
                <a:cs typeface="+mn-cs"/>
              </a:rPr>
              <a:t>1</a:t>
            </a:r>
          </a:p>
        </p:txBody>
      </p:sp>
      <p:sp>
        <p:nvSpPr>
          <p:cNvPr id="133" name="Heptagon 132"/>
          <p:cNvSpPr/>
          <p:nvPr/>
        </p:nvSpPr>
        <p:spPr>
          <a:xfrm>
            <a:off x="5899150" y="5006975"/>
            <a:ext cx="146050" cy="149225"/>
          </a:xfrm>
          <a:prstGeom prst="heptagon">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800"/>
          </a:p>
        </p:txBody>
      </p:sp>
      <p:sp>
        <p:nvSpPr>
          <p:cNvPr id="134" name="TextBox 133"/>
          <p:cNvSpPr txBox="1"/>
          <p:nvPr/>
        </p:nvSpPr>
        <p:spPr>
          <a:xfrm>
            <a:off x="5865813" y="4970463"/>
            <a:ext cx="166687" cy="215900"/>
          </a:xfrm>
          <a:prstGeom prst="rect">
            <a:avLst/>
          </a:prstGeom>
          <a:noFill/>
        </p:spPr>
        <p:txBody>
          <a:bodyPr>
            <a:spAutoFit/>
          </a:bodyPr>
          <a:lstStyle/>
          <a:p>
            <a:pPr>
              <a:defRPr/>
            </a:pPr>
            <a:r>
              <a:rPr lang="en-US" sz="800" b="1" dirty="0">
                <a:latin typeface="+mn-lt"/>
                <a:cs typeface="+mn-cs"/>
              </a:rPr>
              <a:t>1</a:t>
            </a:r>
          </a:p>
        </p:txBody>
      </p:sp>
      <p:cxnSp>
        <p:nvCxnSpPr>
          <p:cNvPr id="2169" name="AutoShape 31"/>
          <p:cNvCxnSpPr>
            <a:cxnSpLocks noChangeShapeType="1"/>
            <a:stCxn id="2137" idx="3"/>
          </p:cNvCxnSpPr>
          <p:nvPr/>
        </p:nvCxnSpPr>
        <p:spPr bwMode="auto">
          <a:xfrm>
            <a:off x="3492500" y="2249488"/>
            <a:ext cx="165100" cy="11112"/>
          </a:xfrm>
          <a:prstGeom prst="straightConnector1">
            <a:avLst/>
          </a:prstGeom>
          <a:noFill/>
          <a:ln w="9525">
            <a:solidFill>
              <a:schemeClr val="tx1"/>
            </a:solidFill>
            <a:prstDash val="dash"/>
            <a:round/>
            <a:headEnd/>
            <a:tailEnd/>
          </a:ln>
        </p:spPr>
      </p:cxnSp>
      <p:cxnSp>
        <p:nvCxnSpPr>
          <p:cNvPr id="2170" name="AutoShape 11"/>
          <p:cNvCxnSpPr>
            <a:cxnSpLocks noChangeShapeType="1"/>
            <a:stCxn id="2130" idx="1"/>
          </p:cNvCxnSpPr>
          <p:nvPr/>
        </p:nvCxnSpPr>
        <p:spPr bwMode="auto">
          <a:xfrm rot="10800000">
            <a:off x="2870200" y="4914900"/>
            <a:ext cx="406400" cy="31750"/>
          </a:xfrm>
          <a:prstGeom prst="straightConnector1">
            <a:avLst/>
          </a:prstGeom>
          <a:noFill/>
          <a:ln w="9525">
            <a:solidFill>
              <a:schemeClr val="tx1"/>
            </a:solidFill>
            <a:prstDash val="dash"/>
            <a:round/>
            <a:headEnd/>
            <a:tailEnd/>
          </a:ln>
        </p:spPr>
      </p:cxnSp>
      <p:cxnSp>
        <p:nvCxnSpPr>
          <p:cNvPr id="2171" name="AutoShape 11"/>
          <p:cNvCxnSpPr>
            <a:cxnSpLocks noChangeShapeType="1"/>
          </p:cNvCxnSpPr>
          <p:nvPr/>
        </p:nvCxnSpPr>
        <p:spPr bwMode="auto">
          <a:xfrm>
            <a:off x="2540000" y="5194300"/>
            <a:ext cx="444500" cy="304800"/>
          </a:xfrm>
          <a:prstGeom prst="straightConnector1">
            <a:avLst/>
          </a:prstGeom>
          <a:noFill/>
          <a:ln w="9525">
            <a:solidFill>
              <a:schemeClr val="tx1"/>
            </a:solidFill>
            <a:prstDash val="dash"/>
            <a:round/>
            <a:headEnd/>
            <a:tailEnd/>
          </a:ln>
        </p:spPr>
      </p:cxnSp>
      <p:cxnSp>
        <p:nvCxnSpPr>
          <p:cNvPr id="2172" name="AutoShape 11"/>
          <p:cNvCxnSpPr>
            <a:cxnSpLocks noChangeShapeType="1"/>
          </p:cNvCxnSpPr>
          <p:nvPr/>
        </p:nvCxnSpPr>
        <p:spPr bwMode="auto">
          <a:xfrm>
            <a:off x="2667000" y="5118100"/>
            <a:ext cx="838200" cy="431800"/>
          </a:xfrm>
          <a:prstGeom prst="straightConnector1">
            <a:avLst/>
          </a:prstGeom>
          <a:noFill/>
          <a:ln w="9525">
            <a:solidFill>
              <a:schemeClr val="tx1"/>
            </a:solidFill>
            <a:prstDash val="dash"/>
            <a:round/>
            <a:headEnd/>
            <a:tailEnd/>
          </a:ln>
        </p:spPr>
      </p:cxnSp>
      <p:cxnSp>
        <p:nvCxnSpPr>
          <p:cNvPr id="2173" name="AutoShape 11"/>
          <p:cNvCxnSpPr>
            <a:cxnSpLocks noChangeShapeType="1"/>
            <a:stCxn id="2135" idx="1"/>
          </p:cNvCxnSpPr>
          <p:nvPr/>
        </p:nvCxnSpPr>
        <p:spPr bwMode="auto">
          <a:xfrm rot="10800000">
            <a:off x="2844800" y="4622800"/>
            <a:ext cx="214313" cy="1588"/>
          </a:xfrm>
          <a:prstGeom prst="straightConnector1">
            <a:avLst/>
          </a:prstGeom>
          <a:noFill/>
          <a:ln w="9525">
            <a:solidFill>
              <a:schemeClr val="tx1"/>
            </a:solidFill>
            <a:prstDash val="dash"/>
            <a:round/>
            <a:headEnd/>
            <a:tailEnd/>
          </a:ln>
        </p:spPr>
      </p:cxnSp>
      <p:cxnSp>
        <p:nvCxnSpPr>
          <p:cNvPr id="2174" name="AutoShape 11"/>
          <p:cNvCxnSpPr>
            <a:cxnSpLocks noChangeShapeType="1"/>
          </p:cNvCxnSpPr>
          <p:nvPr/>
        </p:nvCxnSpPr>
        <p:spPr bwMode="auto">
          <a:xfrm rot="10800000">
            <a:off x="2781300" y="5016500"/>
            <a:ext cx="533400" cy="203200"/>
          </a:xfrm>
          <a:prstGeom prst="straightConnector1">
            <a:avLst/>
          </a:prstGeom>
          <a:noFill/>
          <a:ln w="9525">
            <a:solidFill>
              <a:schemeClr val="tx1"/>
            </a:solidFill>
            <a:prstDash val="dash"/>
            <a:round/>
            <a:headEnd/>
            <a:tailEnd/>
          </a:ln>
        </p:spPr>
      </p:cxnSp>
      <p:cxnSp>
        <p:nvCxnSpPr>
          <p:cNvPr id="2175" name="AutoShape 11"/>
          <p:cNvCxnSpPr>
            <a:cxnSpLocks noChangeShapeType="1"/>
          </p:cNvCxnSpPr>
          <p:nvPr/>
        </p:nvCxnSpPr>
        <p:spPr bwMode="auto">
          <a:xfrm rot="16200000" flipV="1">
            <a:off x="2273300" y="5359400"/>
            <a:ext cx="317500" cy="63500"/>
          </a:xfrm>
          <a:prstGeom prst="straightConnector1">
            <a:avLst/>
          </a:prstGeom>
          <a:noFill/>
          <a:ln w="9525">
            <a:solidFill>
              <a:schemeClr val="tx1"/>
            </a:solidFill>
            <a:prstDash val="dash"/>
            <a:round/>
            <a:headEnd/>
            <a:tailEnd/>
          </a:ln>
        </p:spPr>
      </p:cxnSp>
      <p:cxnSp>
        <p:nvCxnSpPr>
          <p:cNvPr id="2176" name="AutoShape 32"/>
          <p:cNvCxnSpPr>
            <a:cxnSpLocks noChangeShapeType="1"/>
          </p:cNvCxnSpPr>
          <p:nvPr/>
        </p:nvCxnSpPr>
        <p:spPr bwMode="auto">
          <a:xfrm rot="5400000">
            <a:off x="4495800" y="1828800"/>
            <a:ext cx="241300" cy="165100"/>
          </a:xfrm>
          <a:prstGeom prst="straightConnector1">
            <a:avLst/>
          </a:prstGeom>
          <a:noFill/>
          <a:ln w="9525">
            <a:solidFill>
              <a:schemeClr val="tx1"/>
            </a:solidFill>
            <a:prstDash val="dash"/>
            <a:round/>
            <a:headEnd/>
            <a:tailEnd/>
          </a:ln>
        </p:spPr>
      </p:cxnSp>
      <p:cxnSp>
        <p:nvCxnSpPr>
          <p:cNvPr id="2177" name="AutoShape 11"/>
          <p:cNvCxnSpPr>
            <a:cxnSpLocks noChangeShapeType="1"/>
          </p:cNvCxnSpPr>
          <p:nvPr/>
        </p:nvCxnSpPr>
        <p:spPr bwMode="auto">
          <a:xfrm rot="5400000">
            <a:off x="3371850" y="2419350"/>
            <a:ext cx="304800" cy="292100"/>
          </a:xfrm>
          <a:prstGeom prst="straightConnector1">
            <a:avLst/>
          </a:prstGeom>
          <a:noFill/>
          <a:ln w="9525">
            <a:solidFill>
              <a:schemeClr val="tx1"/>
            </a:solidFill>
            <a:prstDash val="dash"/>
            <a:round/>
            <a:headEnd/>
            <a:tailEnd/>
          </a:ln>
        </p:spPr>
      </p:cxnSp>
      <p:cxnSp>
        <p:nvCxnSpPr>
          <p:cNvPr id="2178" name="AutoShape 34"/>
          <p:cNvCxnSpPr>
            <a:cxnSpLocks noChangeShapeType="1"/>
            <a:stCxn id="2075" idx="2"/>
          </p:cNvCxnSpPr>
          <p:nvPr/>
        </p:nvCxnSpPr>
        <p:spPr bwMode="auto">
          <a:xfrm rot="5400000">
            <a:off x="4368007" y="3018631"/>
            <a:ext cx="334962" cy="3175"/>
          </a:xfrm>
          <a:prstGeom prst="straightConnector1">
            <a:avLst/>
          </a:prstGeom>
          <a:noFill/>
          <a:ln w="12700">
            <a:solidFill>
              <a:schemeClr val="tx1"/>
            </a:solidFill>
            <a:round/>
            <a:headEnd/>
            <a:tailEnd/>
          </a:ln>
        </p:spPr>
      </p:cxnSp>
      <p:cxnSp>
        <p:nvCxnSpPr>
          <p:cNvPr id="2179" name="AutoShape 34"/>
          <p:cNvCxnSpPr>
            <a:cxnSpLocks noChangeShapeType="1"/>
          </p:cNvCxnSpPr>
          <p:nvPr/>
        </p:nvCxnSpPr>
        <p:spPr bwMode="auto">
          <a:xfrm rot="16200000" flipH="1">
            <a:off x="2666207" y="2983706"/>
            <a:ext cx="449262" cy="9525"/>
          </a:xfrm>
          <a:prstGeom prst="straightConnector1">
            <a:avLst/>
          </a:prstGeom>
          <a:noFill/>
          <a:ln w="12700">
            <a:solidFill>
              <a:schemeClr val="tx1"/>
            </a:solidFill>
            <a:round/>
            <a:headEnd/>
            <a:tailEnd/>
          </a:ln>
        </p:spPr>
      </p:cxnSp>
      <p:sp>
        <p:nvSpPr>
          <p:cNvPr id="132" name="Date Placeholder 131"/>
          <p:cNvSpPr>
            <a:spLocks noGrp="1"/>
          </p:cNvSpPr>
          <p:nvPr>
            <p:ph type="dt" sz="half" idx="10"/>
          </p:nvPr>
        </p:nvSpPr>
        <p:spPr/>
        <p:txBody>
          <a:bodyPr/>
          <a:lstStyle/>
          <a:p>
            <a:r>
              <a:rPr lang="en-US" smtClean="0"/>
              <a:t>12/08/2010</a:t>
            </a:r>
            <a:endParaRPr lang="en-US"/>
          </a:p>
        </p:txBody>
      </p:sp>
      <p:sp>
        <p:nvSpPr>
          <p:cNvPr id="135" name="Slide Number Placeholder 134"/>
          <p:cNvSpPr>
            <a:spLocks noGrp="1"/>
          </p:cNvSpPr>
          <p:nvPr>
            <p:ph type="sldNum" sz="quarter" idx="12"/>
          </p:nvPr>
        </p:nvSpPr>
        <p:spPr/>
        <p:txBody>
          <a:bodyPr/>
          <a:lstStyle/>
          <a:p>
            <a:fld id="{A2E72796-2EB7-4C9E-80AE-CC1F5F2725A3}" type="slidenum">
              <a:rPr lang="en-US" smtClean="0"/>
              <a:pPr/>
              <a:t>13</a:t>
            </a:fld>
            <a:endParaRPr lang="en-US"/>
          </a:p>
        </p:txBody>
      </p:sp>
      <p:sp>
        <p:nvSpPr>
          <p:cNvPr id="136" name="Footer Placeholder 135"/>
          <p:cNvSpPr>
            <a:spLocks noGrp="1"/>
          </p:cNvSpPr>
          <p:nvPr>
            <p:ph type="ftr" sz="quarter" idx="11"/>
          </p:nvPr>
        </p:nvSpPr>
        <p:spPr/>
        <p:txBody>
          <a:bodyPr/>
          <a:lstStyle/>
          <a:p>
            <a:pPr>
              <a:defRPr/>
            </a:pPr>
            <a:r>
              <a:rPr lang="en-US" smtClean="0"/>
              <a:t>Globecom 2010</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3050"/>
            <a:ext cx="5791200" cy="793750"/>
          </a:xfrm>
        </p:spPr>
        <p:txBody>
          <a:bodyPr/>
          <a:lstStyle/>
          <a:p>
            <a:r>
              <a:rPr lang="en-US" sz="3200" b="0" dirty="0" smtClean="0"/>
              <a:t>Smart Grid Network Standards</a:t>
            </a:r>
            <a:endParaRPr lang="en-US" sz="3200" b="0" dirty="0"/>
          </a:p>
        </p:txBody>
      </p:sp>
      <p:pic>
        <p:nvPicPr>
          <p:cNvPr id="1026" name="Picture 2"/>
          <p:cNvPicPr>
            <a:picLocks noGrp="1" noChangeAspect="1" noChangeArrowheads="1"/>
          </p:cNvPicPr>
          <p:nvPr>
            <p:ph idx="1"/>
          </p:nvPr>
        </p:nvPicPr>
        <p:blipFill>
          <a:blip r:embed="rId2" cstate="print"/>
          <a:stretch>
            <a:fillRect/>
          </a:stretch>
        </p:blipFill>
        <p:spPr bwMode="auto">
          <a:xfrm>
            <a:off x="5334000" y="1295400"/>
            <a:ext cx="3618981" cy="4690284"/>
          </a:xfrm>
          <a:prstGeom prst="rect">
            <a:avLst/>
          </a:prstGeom>
          <a:noFill/>
          <a:ln w="9525">
            <a:solidFill>
              <a:schemeClr val="tx1"/>
            </a:solidFill>
            <a:miter lim="800000"/>
            <a:headEnd/>
            <a:tailEnd/>
          </a:ln>
        </p:spPr>
      </p:pic>
      <p:sp>
        <p:nvSpPr>
          <p:cNvPr id="9" name="Text Placeholder 8"/>
          <p:cNvSpPr>
            <a:spLocks noGrp="1"/>
          </p:cNvSpPr>
          <p:nvPr>
            <p:ph type="body" sz="half" idx="2"/>
          </p:nvPr>
        </p:nvSpPr>
        <p:spPr>
          <a:xfrm>
            <a:off x="457200" y="1435100"/>
            <a:ext cx="4876800" cy="4813300"/>
          </a:xfrm>
        </p:spPr>
        <p:txBody>
          <a:bodyPr/>
          <a:lstStyle/>
          <a:p>
            <a:pPr marL="228600" indent="-228600">
              <a:buFont typeface="Arial" pitchFamily="34" charset="0"/>
              <a:buChar char="•"/>
            </a:pPr>
            <a:r>
              <a:rPr lang="en-US" sz="2400" dirty="0" smtClean="0"/>
              <a:t>IP network protocol suite</a:t>
            </a:r>
          </a:p>
          <a:p>
            <a:pPr marL="228600" indent="-228600">
              <a:buFont typeface="Arial" pitchFamily="34" charset="0"/>
              <a:buChar char="•"/>
            </a:pPr>
            <a:r>
              <a:rPr lang="en-US" sz="2400" dirty="0" smtClean="0"/>
              <a:t>Wireless network protocol suite</a:t>
            </a:r>
          </a:p>
          <a:p>
            <a:pPr marL="228600" indent="-228600">
              <a:buFont typeface="Arial" pitchFamily="34" charset="0"/>
              <a:buChar char="•"/>
            </a:pPr>
            <a:r>
              <a:rPr lang="en-US" sz="2400" dirty="0" smtClean="0"/>
              <a:t>Power line communications protocols and their coexistence protocols</a:t>
            </a:r>
          </a:p>
          <a:p>
            <a:pPr marL="228600" indent="-228600">
              <a:buFont typeface="Arial" pitchFamily="34" charset="0"/>
              <a:buChar char="•"/>
            </a:pPr>
            <a:r>
              <a:rPr lang="en-US" sz="2400" dirty="0" smtClean="0"/>
              <a:t>Applicable to Home Area Networks, Advanced Metering Infrastructure (AMI Networks, or Neighborhood Networks)</a:t>
            </a:r>
            <a:endParaRPr lang="en-US" sz="2400" dirty="0"/>
          </a:p>
        </p:txBody>
      </p:sp>
      <p:sp>
        <p:nvSpPr>
          <p:cNvPr id="4" name="Slide Number Placeholder 3"/>
          <p:cNvSpPr>
            <a:spLocks noGrp="1"/>
          </p:cNvSpPr>
          <p:nvPr>
            <p:ph type="sldNum" sz="quarter" idx="12"/>
          </p:nvPr>
        </p:nvSpPr>
        <p:spPr/>
        <p:txBody>
          <a:bodyPr/>
          <a:lstStyle/>
          <a:p>
            <a:fld id="{FE9019E2-C63E-4302-AB4D-0FA35C23A8E3}" type="slidenum">
              <a:rPr lang="en-US" smtClean="0"/>
              <a:pPr/>
              <a:t>14</a:t>
            </a:fld>
            <a:endParaRPr lang="en-US"/>
          </a:p>
        </p:txBody>
      </p:sp>
      <p:sp>
        <p:nvSpPr>
          <p:cNvPr id="6" name="Date Placeholder 5"/>
          <p:cNvSpPr>
            <a:spLocks noGrp="1"/>
          </p:cNvSpPr>
          <p:nvPr>
            <p:ph type="dt" sz="half" idx="10"/>
          </p:nvPr>
        </p:nvSpPr>
        <p:spPr/>
        <p:txBody>
          <a:bodyPr/>
          <a:lstStyle/>
          <a:p>
            <a:r>
              <a:rPr lang="en-US" smtClean="0"/>
              <a:t>12/08/2010</a:t>
            </a:r>
            <a:endParaRPr lang="en-US"/>
          </a:p>
        </p:txBody>
      </p:sp>
      <p:sp>
        <p:nvSpPr>
          <p:cNvPr id="7" name="Footer Placeholder 6"/>
          <p:cNvSpPr>
            <a:spLocks noGrp="1"/>
          </p:cNvSpPr>
          <p:nvPr>
            <p:ph type="ftr" sz="quarter" idx="11"/>
          </p:nvPr>
        </p:nvSpPr>
        <p:spPr/>
        <p:txBody>
          <a:bodyPr/>
          <a:lstStyle/>
          <a:p>
            <a:pPr>
              <a:defRPr/>
            </a:pPr>
            <a:r>
              <a:rPr lang="en-US" smtClean="0"/>
              <a:t>Globecom 2010</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0"/>
            <a:ext cx="7162800" cy="990600"/>
          </a:xfrm>
        </p:spPr>
        <p:txBody>
          <a:bodyPr>
            <a:noAutofit/>
          </a:bodyPr>
          <a:lstStyle/>
          <a:p>
            <a:r>
              <a:rPr lang="en-US" i="1" dirty="0" smtClean="0">
                <a:solidFill>
                  <a:schemeClr val="tx1"/>
                </a:solidFill>
                <a:latin typeface="+mj-lt"/>
              </a:rPr>
              <a:t>Appliance-to-Grid Communication</a:t>
            </a:r>
            <a:endParaRPr lang="en-US" i="1" dirty="0">
              <a:solidFill>
                <a:schemeClr val="tx1"/>
              </a:solidFill>
              <a:latin typeface="+mj-lt"/>
            </a:endParaRPr>
          </a:p>
        </p:txBody>
      </p:sp>
      <p:sp>
        <p:nvSpPr>
          <p:cNvPr id="4" name="Slide Number Placeholder 3"/>
          <p:cNvSpPr>
            <a:spLocks noGrp="1"/>
          </p:cNvSpPr>
          <p:nvPr>
            <p:ph type="sldNum" sz="quarter" idx="12"/>
          </p:nvPr>
        </p:nvSpPr>
        <p:spPr/>
        <p:txBody>
          <a:bodyPr/>
          <a:lstStyle/>
          <a:p>
            <a:fld id="{FE9019E2-C63E-4302-AB4D-0FA35C23A8E3}" type="slidenum">
              <a:rPr lang="en-US" smtClean="0"/>
              <a:pPr/>
              <a:t>15</a:t>
            </a:fld>
            <a:endParaRPr lang="en-US" dirty="0"/>
          </a:p>
        </p:txBody>
      </p:sp>
      <p:pic>
        <p:nvPicPr>
          <p:cNvPr id="5" name="Picture 4"/>
          <p:cNvPicPr>
            <a:picLocks noChangeAspect="1"/>
          </p:cNvPicPr>
          <p:nvPr/>
        </p:nvPicPr>
        <p:blipFill>
          <a:blip r:embed="rId2" cstate="print"/>
          <a:srcRect t="18758"/>
          <a:stretch>
            <a:fillRect/>
          </a:stretch>
        </p:blipFill>
        <p:spPr>
          <a:xfrm>
            <a:off x="3657600" y="1905000"/>
            <a:ext cx="5295870" cy="3276600"/>
          </a:xfrm>
          <a:prstGeom prst="rect">
            <a:avLst/>
          </a:prstGeom>
        </p:spPr>
      </p:pic>
      <p:sp>
        <p:nvSpPr>
          <p:cNvPr id="11" name="TextBox 10"/>
          <p:cNvSpPr txBox="1"/>
          <p:nvPr/>
        </p:nvSpPr>
        <p:spPr>
          <a:xfrm>
            <a:off x="228600" y="1752600"/>
            <a:ext cx="3276600" cy="3046988"/>
          </a:xfrm>
          <a:prstGeom prst="rect">
            <a:avLst/>
          </a:prstGeom>
          <a:noFill/>
        </p:spPr>
        <p:txBody>
          <a:bodyPr wrap="square" rtlCol="0">
            <a:spAutoFit/>
          </a:bodyPr>
          <a:lstStyle/>
          <a:p>
            <a:pPr>
              <a:buFont typeface="Arial" pitchFamily="34" charset="0"/>
              <a:buChar char="•"/>
            </a:pPr>
            <a:r>
              <a:rPr lang="en-US" dirty="0" smtClean="0"/>
              <a:t>Price, schedule, peak period signals for appliance-to-grid communications</a:t>
            </a:r>
          </a:p>
          <a:p>
            <a:pPr>
              <a:buFont typeface="Arial" pitchFamily="34" charset="0"/>
              <a:buChar char="•"/>
            </a:pPr>
            <a:endParaRPr lang="en-US" dirty="0" smtClean="0"/>
          </a:p>
          <a:p>
            <a:pPr>
              <a:buFont typeface="Arial" pitchFamily="34" charset="0"/>
              <a:buChar char="•"/>
            </a:pPr>
            <a:r>
              <a:rPr lang="en-US" dirty="0" smtClean="0"/>
              <a:t>Home Area Network Communications Protocols</a:t>
            </a:r>
            <a:endParaRPr lang="en-US" dirty="0"/>
          </a:p>
        </p:txBody>
      </p:sp>
      <p:pic>
        <p:nvPicPr>
          <p:cNvPr id="6" name="Picture 3" descr="C:\Current Projects\NIST Phase II\Communications\SGIP_Logo_Gif.gif"/>
          <p:cNvPicPr>
            <a:picLocks noChangeAspect="1" noChangeArrowheads="1"/>
          </p:cNvPicPr>
          <p:nvPr/>
        </p:nvPicPr>
        <p:blipFill>
          <a:blip r:embed="rId3" cstate="print"/>
          <a:srcRect/>
          <a:stretch>
            <a:fillRect/>
          </a:stretch>
        </p:blipFill>
        <p:spPr bwMode="auto">
          <a:xfrm>
            <a:off x="219075" y="228600"/>
            <a:ext cx="1228725" cy="792163"/>
          </a:xfrm>
          <a:prstGeom prst="rect">
            <a:avLst/>
          </a:prstGeom>
          <a:noFill/>
          <a:ln w="9525">
            <a:noFill/>
            <a:miter lim="800000"/>
            <a:headEnd/>
            <a:tailEnd/>
          </a:ln>
        </p:spPr>
      </p:pic>
      <p:sp>
        <p:nvSpPr>
          <p:cNvPr id="7" name="Date Placeholder 6"/>
          <p:cNvSpPr>
            <a:spLocks noGrp="1"/>
          </p:cNvSpPr>
          <p:nvPr>
            <p:ph type="dt" sz="half" idx="10"/>
          </p:nvPr>
        </p:nvSpPr>
        <p:spPr/>
        <p:txBody>
          <a:bodyPr/>
          <a:lstStyle/>
          <a:p>
            <a:r>
              <a:rPr lang="en-US" smtClean="0"/>
              <a:t>12/08/2010</a:t>
            </a:r>
            <a:endParaRPr lang="en-US"/>
          </a:p>
        </p:txBody>
      </p:sp>
      <p:sp>
        <p:nvSpPr>
          <p:cNvPr id="8" name="Footer Placeholder 7"/>
          <p:cNvSpPr>
            <a:spLocks noGrp="1"/>
          </p:cNvSpPr>
          <p:nvPr>
            <p:ph type="ftr" sz="quarter" idx="11"/>
          </p:nvPr>
        </p:nvSpPr>
        <p:spPr/>
        <p:txBody>
          <a:bodyPr/>
          <a:lstStyle/>
          <a:p>
            <a:pPr>
              <a:defRPr/>
            </a:pPr>
            <a:r>
              <a:rPr lang="en-US" smtClean="0"/>
              <a:t>Globecom 2010</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6"/>
          <p:cNvSpPr txBox="1">
            <a:spLocks noGrp="1" noChangeArrowheads="1"/>
          </p:cNvSpPr>
          <p:nvPr/>
        </p:nvSpPr>
        <p:spPr bwMode="auto">
          <a:xfrm>
            <a:off x="4114800" y="6477000"/>
            <a:ext cx="1143000" cy="255587"/>
          </a:xfrm>
          <a:prstGeom prst="rect">
            <a:avLst/>
          </a:prstGeom>
          <a:noFill/>
          <a:ln w="9525">
            <a:noFill/>
            <a:miter lim="800000"/>
            <a:headEnd/>
            <a:tailEnd/>
          </a:ln>
        </p:spPr>
        <p:txBody>
          <a:bodyPr>
            <a:prstTxWarp prst="textNoShape">
              <a:avLst/>
            </a:prstTxWarp>
          </a:bodyPr>
          <a:lstStyle/>
          <a:p>
            <a:pPr algn="ctr"/>
            <a:fld id="{37ECFCB0-4736-F249-86DA-00C96D8C96D0}" type="slidenum">
              <a:rPr lang="en-US" sz="1200" i="1"/>
              <a:pPr algn="ctr"/>
              <a:t>16</a:t>
            </a:fld>
            <a:endParaRPr lang="en-US" sz="1200" i="1" dirty="0"/>
          </a:p>
        </p:txBody>
      </p:sp>
      <p:sp>
        <p:nvSpPr>
          <p:cNvPr id="31747" name="Title 1"/>
          <p:cNvSpPr>
            <a:spLocks noGrp="1"/>
          </p:cNvSpPr>
          <p:nvPr>
            <p:ph type="title"/>
          </p:nvPr>
        </p:nvSpPr>
        <p:spPr/>
        <p:txBody>
          <a:bodyPr/>
          <a:lstStyle/>
          <a:p>
            <a:pPr eaLnBrk="1" hangingPunct="1"/>
            <a:r>
              <a:rPr lang="en-US" i="1" dirty="0">
                <a:solidFill>
                  <a:schemeClr val="tx1"/>
                </a:solidFill>
                <a:latin typeface="+mj-lt"/>
                <a:cs typeface="Arial" pitchFamily="34" charset="0"/>
              </a:rPr>
              <a:t>Cyber Security Working Group</a:t>
            </a:r>
          </a:p>
        </p:txBody>
      </p:sp>
      <p:sp>
        <p:nvSpPr>
          <p:cNvPr id="31748" name="Content Placeholder 2"/>
          <p:cNvSpPr>
            <a:spLocks noGrp="1"/>
          </p:cNvSpPr>
          <p:nvPr>
            <p:ph idx="1"/>
          </p:nvPr>
        </p:nvSpPr>
        <p:spPr>
          <a:xfrm>
            <a:off x="390524" y="1165225"/>
            <a:ext cx="6010276" cy="5540375"/>
          </a:xfrm>
        </p:spPr>
        <p:txBody>
          <a:bodyPr/>
          <a:lstStyle/>
          <a:p>
            <a:pPr eaLnBrk="1" hangingPunct="1"/>
            <a:r>
              <a:rPr lang="en-US" dirty="0">
                <a:solidFill>
                  <a:schemeClr val="tx1"/>
                </a:solidFill>
                <a:latin typeface="Arial" pitchFamily="34" charset="0"/>
                <a:cs typeface="Arial" pitchFamily="34" charset="0"/>
              </a:rPr>
              <a:t>Building cyber security in from the start has been a paramount concern</a:t>
            </a:r>
          </a:p>
          <a:p>
            <a:pPr eaLnBrk="1" hangingPunct="1"/>
            <a:r>
              <a:rPr lang="en-US" dirty="0">
                <a:solidFill>
                  <a:schemeClr val="tx1"/>
                </a:solidFill>
                <a:latin typeface="Arial" pitchFamily="34" charset="0"/>
                <a:cs typeface="Arial" pitchFamily="34" charset="0"/>
              </a:rPr>
              <a:t>Permanent Working Group</a:t>
            </a:r>
          </a:p>
          <a:p>
            <a:pPr lvl="1" eaLnBrk="1" hangingPunct="1"/>
            <a:r>
              <a:rPr lang="en-US" dirty="0">
                <a:solidFill>
                  <a:schemeClr val="tx1"/>
                </a:solidFill>
                <a:latin typeface="Arial" pitchFamily="34" charset="0"/>
                <a:cs typeface="Arial" pitchFamily="34" charset="0"/>
              </a:rPr>
              <a:t>Over 460 public and private sector participants</a:t>
            </a:r>
            <a:endParaRPr lang="en-US" dirty="0" smtClean="0">
              <a:solidFill>
                <a:schemeClr val="tx1"/>
              </a:solidFill>
              <a:latin typeface="Arial" pitchFamily="34" charset="0"/>
              <a:cs typeface="Arial" pitchFamily="34" charset="0"/>
            </a:endParaRPr>
          </a:p>
          <a:p>
            <a:pPr eaLnBrk="1" hangingPunct="1"/>
            <a:r>
              <a:rPr lang="en-US" dirty="0" smtClean="0">
                <a:solidFill>
                  <a:schemeClr val="tx1"/>
                </a:solidFill>
                <a:latin typeface="Arial" pitchFamily="34" charset="0"/>
                <a:cs typeface="Arial" pitchFamily="34" charset="0"/>
              </a:rPr>
              <a:t>August </a:t>
            </a:r>
            <a:r>
              <a:rPr lang="en-US" dirty="0">
                <a:solidFill>
                  <a:schemeClr val="tx1"/>
                </a:solidFill>
                <a:latin typeface="Arial" pitchFamily="34" charset="0"/>
                <a:cs typeface="Arial" pitchFamily="34" charset="0"/>
              </a:rPr>
              <a:t>2010 NIST publishes: </a:t>
            </a:r>
            <a:r>
              <a:rPr lang="en-US" i="1" dirty="0">
                <a:solidFill>
                  <a:schemeClr val="tx1"/>
                </a:solidFill>
                <a:latin typeface="Arial" pitchFamily="34" charset="0"/>
                <a:cs typeface="Arial" pitchFamily="34" charset="0"/>
              </a:rPr>
              <a:t>Guidelines for Smart Grid Cyber </a:t>
            </a:r>
            <a:r>
              <a:rPr lang="en-US" i="1" dirty="0" smtClean="0">
                <a:solidFill>
                  <a:schemeClr val="tx1"/>
                </a:solidFill>
                <a:latin typeface="Arial" pitchFamily="34" charset="0"/>
                <a:cs typeface="Arial" pitchFamily="34" charset="0"/>
              </a:rPr>
              <a:t>Security</a:t>
            </a:r>
            <a:endParaRPr lang="en-US" i="1" dirty="0">
              <a:solidFill>
                <a:schemeClr val="tx1"/>
              </a:solidFill>
              <a:latin typeface="Arial" pitchFamily="34" charset="0"/>
              <a:cs typeface="Arial" pitchFamily="34" charset="0"/>
            </a:endParaRPr>
          </a:p>
          <a:p>
            <a:pPr lvl="1" eaLnBrk="1" hangingPunct="1"/>
            <a:r>
              <a:rPr lang="en-US" dirty="0">
                <a:solidFill>
                  <a:schemeClr val="tx1"/>
                </a:solidFill>
                <a:latin typeface="Arial" pitchFamily="34" charset="0"/>
                <a:cs typeface="Arial" pitchFamily="34" charset="0"/>
              </a:rPr>
              <a:t>Reflects Comments on Sept 2009 and Feb 2010 Draft </a:t>
            </a:r>
            <a:r>
              <a:rPr lang="en-US" i="1" dirty="0">
                <a:solidFill>
                  <a:schemeClr val="tx1"/>
                </a:solidFill>
                <a:latin typeface="Arial" pitchFamily="34" charset="0"/>
                <a:cs typeface="Arial" pitchFamily="34" charset="0"/>
              </a:rPr>
              <a:t>Smart Grid Cyber Security Strategy and Requirements</a:t>
            </a:r>
          </a:p>
          <a:p>
            <a:pPr eaLnBrk="1" hangingPunct="1"/>
            <a:r>
              <a:rPr lang="en-US" dirty="0">
                <a:solidFill>
                  <a:schemeClr val="tx1"/>
                </a:solidFill>
                <a:latin typeface="Arial" pitchFamily="34" charset="0"/>
                <a:cs typeface="Arial" pitchFamily="34" charset="0"/>
              </a:rPr>
              <a:t>Guideline includes: </a:t>
            </a:r>
          </a:p>
          <a:p>
            <a:pPr lvl="1" eaLnBrk="1" hangingPunct="1"/>
            <a:r>
              <a:rPr lang="en-US" dirty="0">
                <a:solidFill>
                  <a:schemeClr val="tx1"/>
                </a:solidFill>
                <a:latin typeface="Arial" pitchFamily="34" charset="0"/>
                <a:cs typeface="Arial" pitchFamily="34" charset="0"/>
              </a:rPr>
              <a:t>Risk assessment guidance for implementers</a:t>
            </a:r>
          </a:p>
          <a:p>
            <a:pPr lvl="1" eaLnBrk="1" hangingPunct="1"/>
            <a:r>
              <a:rPr lang="en-US" dirty="0">
                <a:solidFill>
                  <a:schemeClr val="tx1"/>
                </a:solidFill>
                <a:latin typeface="Arial" pitchFamily="34" charset="0"/>
                <a:cs typeface="Arial" pitchFamily="34" charset="0"/>
              </a:rPr>
              <a:t>Recommended security requirements</a:t>
            </a:r>
          </a:p>
          <a:p>
            <a:pPr lvl="1" eaLnBrk="1" hangingPunct="1"/>
            <a:r>
              <a:rPr lang="en-US" dirty="0">
                <a:solidFill>
                  <a:schemeClr val="tx1"/>
                </a:solidFill>
                <a:latin typeface="Arial" pitchFamily="34" charset="0"/>
                <a:cs typeface="Arial" pitchFamily="34" charset="0"/>
              </a:rPr>
              <a:t>Privacy recommendations</a:t>
            </a:r>
          </a:p>
        </p:txBody>
      </p:sp>
      <p:pic>
        <p:nvPicPr>
          <p:cNvPr id="6" name="Picture 3" descr="C:\Current Projects\NIST Phase II\Communications\SGIP_Logo_Gif.gif"/>
          <p:cNvPicPr>
            <a:picLocks noChangeAspect="1" noChangeArrowheads="1"/>
          </p:cNvPicPr>
          <p:nvPr/>
        </p:nvPicPr>
        <p:blipFill>
          <a:blip r:embed="rId3" cstate="print"/>
          <a:srcRect/>
          <a:stretch>
            <a:fillRect/>
          </a:stretch>
        </p:blipFill>
        <p:spPr bwMode="auto">
          <a:xfrm>
            <a:off x="219075" y="228600"/>
            <a:ext cx="1228725" cy="792163"/>
          </a:xfrm>
          <a:prstGeom prst="rect">
            <a:avLst/>
          </a:prstGeom>
          <a:noFill/>
          <a:ln w="9525">
            <a:noFill/>
            <a:miter lim="800000"/>
            <a:headEnd/>
            <a:tailEnd/>
          </a:ln>
        </p:spPr>
      </p:pic>
      <p:pic>
        <p:nvPicPr>
          <p:cNvPr id="7" name="Picture 6" descr="Pages from nistir-7628_vol1[1].jpg"/>
          <p:cNvPicPr>
            <a:picLocks noChangeAspect="1"/>
          </p:cNvPicPr>
          <p:nvPr/>
        </p:nvPicPr>
        <p:blipFill>
          <a:blip r:embed="rId4" cstate="print"/>
          <a:stretch>
            <a:fillRect/>
          </a:stretch>
        </p:blipFill>
        <p:spPr>
          <a:xfrm>
            <a:off x="6477000" y="1247863"/>
            <a:ext cx="2331720" cy="3019337"/>
          </a:xfrm>
          <a:prstGeom prst="rect">
            <a:avLst/>
          </a:prstGeom>
          <a:ln>
            <a:solidFill>
              <a:schemeClr val="tx1"/>
            </a:solidFill>
          </a:ln>
        </p:spPr>
      </p:pic>
      <p:sp>
        <p:nvSpPr>
          <p:cNvPr id="8" name="Date Placeholder 7"/>
          <p:cNvSpPr>
            <a:spLocks noGrp="1"/>
          </p:cNvSpPr>
          <p:nvPr>
            <p:ph type="dt" sz="half" idx="10"/>
          </p:nvPr>
        </p:nvSpPr>
        <p:spPr/>
        <p:txBody>
          <a:bodyPr/>
          <a:lstStyle/>
          <a:p>
            <a:r>
              <a:rPr lang="en-US" smtClean="0"/>
              <a:t>12/08/2010</a:t>
            </a:r>
            <a:endParaRPr lang="en-US"/>
          </a:p>
        </p:txBody>
      </p:sp>
      <p:sp>
        <p:nvSpPr>
          <p:cNvPr id="10" name="Footer Placeholder 9"/>
          <p:cNvSpPr>
            <a:spLocks noGrp="1"/>
          </p:cNvSpPr>
          <p:nvPr>
            <p:ph type="ftr" sz="quarter" idx="11"/>
          </p:nvPr>
        </p:nvSpPr>
        <p:spPr/>
        <p:txBody>
          <a:bodyPr/>
          <a:lstStyle/>
          <a:p>
            <a:pPr>
              <a:defRPr/>
            </a:pPr>
            <a:r>
              <a:rPr lang="en-US" smtClean="0"/>
              <a:t>Globecom 2010</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1143000" y="304800"/>
            <a:ext cx="8001000" cy="533400"/>
          </a:xfrm>
        </p:spPr>
        <p:txBody>
          <a:bodyPr/>
          <a:lstStyle/>
          <a:p>
            <a:pPr algn="ctr"/>
            <a:r>
              <a:rPr lang="en-US" i="1" dirty="0" smtClean="0">
                <a:solidFill>
                  <a:schemeClr val="tx1"/>
                </a:solidFill>
                <a:latin typeface="+mj-lt"/>
                <a:ea typeface="ＭＳ Ｐゴシック"/>
                <a:cs typeface="Arial" pitchFamily="34" charset="0"/>
              </a:rPr>
              <a:t>Energy Usage Information Standards</a:t>
            </a:r>
          </a:p>
        </p:txBody>
      </p:sp>
      <p:sp>
        <p:nvSpPr>
          <p:cNvPr id="18436" name="Footer Placeholder 3"/>
          <p:cNvSpPr>
            <a:spLocks noGrp="1"/>
          </p:cNvSpPr>
          <p:nvPr>
            <p:ph type="ftr" sz="quarter" idx="11"/>
          </p:nvPr>
        </p:nvSpPr>
        <p:spPr bwMode="auto">
          <a:xfrm>
            <a:off x="6172200" y="6526213"/>
            <a:ext cx="1447800" cy="255587"/>
          </a:xfrm>
          <a:ln>
            <a:miter lim="800000"/>
            <a:headEnd/>
            <a:tailEnd/>
          </a:ln>
        </p:spPr>
        <p:txBody>
          <a:bodyPr/>
          <a:lstStyle/>
          <a:p>
            <a:pPr>
              <a:defRPr/>
            </a:pPr>
            <a:r>
              <a:rPr lang="en-US" dirty="0" err="1" smtClean="0">
                <a:ea typeface="ＭＳ Ｐゴシック" pitchFamily="34" charset="-128"/>
              </a:rPr>
              <a:t>Globecom</a:t>
            </a:r>
            <a:r>
              <a:rPr lang="en-US" dirty="0" smtClean="0">
                <a:ea typeface="ＭＳ Ｐゴシック" pitchFamily="34" charset="-128"/>
              </a:rPr>
              <a:t> 2010</a:t>
            </a:r>
            <a:endParaRPr lang="en-US" dirty="0">
              <a:ea typeface="ＭＳ Ｐゴシック" pitchFamily="34" charset="-128"/>
            </a:endParaRPr>
          </a:p>
        </p:txBody>
      </p:sp>
      <p:sp>
        <p:nvSpPr>
          <p:cNvPr id="18437" name="Slide Number Placeholder 4"/>
          <p:cNvSpPr>
            <a:spLocks noGrp="1"/>
          </p:cNvSpPr>
          <p:nvPr>
            <p:ph type="sldNum" sz="quarter" idx="12"/>
          </p:nvPr>
        </p:nvSpPr>
        <p:spPr bwMode="auto">
          <a:xfrm>
            <a:off x="3962400" y="6526213"/>
            <a:ext cx="1123950" cy="255587"/>
          </a:xfrm>
          <a:ln>
            <a:miter lim="800000"/>
            <a:headEnd/>
            <a:tailEnd/>
          </a:ln>
        </p:spPr>
        <p:txBody>
          <a:bodyPr/>
          <a:lstStyle/>
          <a:p>
            <a:pPr>
              <a:defRPr/>
            </a:pPr>
            <a:fld id="{D45C153B-EA81-4641-B350-0D4E85B9531F}" type="slidenum">
              <a:rPr lang="en-US" smtClean="0">
                <a:ea typeface="ＭＳ Ｐゴシック" pitchFamily="34" charset="-128"/>
              </a:rPr>
              <a:pPr>
                <a:defRPr/>
              </a:pPr>
              <a:t>17</a:t>
            </a:fld>
            <a:endParaRPr lang="en-US" smtClean="0">
              <a:ea typeface="ＭＳ Ｐゴシック" pitchFamily="34" charset="-128"/>
            </a:endParaRPr>
          </a:p>
        </p:txBody>
      </p:sp>
      <p:pic>
        <p:nvPicPr>
          <p:cNvPr id="14341" name="Picture 4"/>
          <p:cNvPicPr>
            <a:picLocks noChangeAspect="1" noChangeArrowheads="1"/>
          </p:cNvPicPr>
          <p:nvPr/>
        </p:nvPicPr>
        <p:blipFill>
          <a:blip r:embed="rId3" cstate="print"/>
          <a:srcRect/>
          <a:stretch>
            <a:fillRect/>
          </a:stretch>
        </p:blipFill>
        <p:spPr bwMode="auto">
          <a:xfrm>
            <a:off x="7010400" y="1954213"/>
            <a:ext cx="1647825" cy="2143125"/>
          </a:xfrm>
          <a:prstGeom prst="rect">
            <a:avLst/>
          </a:prstGeom>
          <a:noFill/>
          <a:ln w="28575">
            <a:noFill/>
            <a:miter lim="800000"/>
            <a:headEnd/>
            <a:tailEnd/>
          </a:ln>
        </p:spPr>
      </p:pic>
      <p:pic>
        <p:nvPicPr>
          <p:cNvPr id="14342" name="Picture 2"/>
          <p:cNvPicPr>
            <a:picLocks noChangeAspect="1" noChangeArrowheads="1"/>
          </p:cNvPicPr>
          <p:nvPr/>
        </p:nvPicPr>
        <p:blipFill>
          <a:blip r:embed="rId4" cstate="print"/>
          <a:srcRect/>
          <a:stretch>
            <a:fillRect/>
          </a:stretch>
        </p:blipFill>
        <p:spPr bwMode="auto">
          <a:xfrm>
            <a:off x="685800" y="2411413"/>
            <a:ext cx="4476750" cy="2533650"/>
          </a:xfrm>
          <a:prstGeom prst="rect">
            <a:avLst/>
          </a:prstGeom>
          <a:noFill/>
          <a:ln w="9525">
            <a:noFill/>
            <a:miter lim="800000"/>
            <a:headEnd/>
            <a:tailEnd/>
          </a:ln>
        </p:spPr>
      </p:pic>
      <p:cxnSp>
        <p:nvCxnSpPr>
          <p:cNvPr id="9" name="Straight Arrow Connector 8"/>
          <p:cNvCxnSpPr/>
          <p:nvPr/>
        </p:nvCxnSpPr>
        <p:spPr>
          <a:xfrm flipV="1">
            <a:off x="1828800" y="3097213"/>
            <a:ext cx="5791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4344" name="Picture 10" descr="http://s.wsj.net/public/resources/images/PJ-AQ428_PTECH_DV_20090708155854.jpg"/>
          <p:cNvPicPr>
            <a:picLocks noChangeAspect="1" noChangeArrowheads="1"/>
          </p:cNvPicPr>
          <p:nvPr/>
        </p:nvPicPr>
        <p:blipFill>
          <a:blip r:embed="rId5" cstate="print"/>
          <a:srcRect/>
          <a:stretch>
            <a:fillRect/>
          </a:stretch>
        </p:blipFill>
        <p:spPr bwMode="auto">
          <a:xfrm>
            <a:off x="5410200" y="3859213"/>
            <a:ext cx="1620838" cy="2435225"/>
          </a:xfrm>
          <a:prstGeom prst="rect">
            <a:avLst/>
          </a:prstGeom>
          <a:noFill/>
          <a:ln w="9525">
            <a:noFill/>
            <a:miter lim="800000"/>
            <a:headEnd/>
            <a:tailEnd/>
          </a:ln>
        </p:spPr>
      </p:pic>
      <p:cxnSp>
        <p:nvCxnSpPr>
          <p:cNvPr id="12" name="Straight Arrow Connector 11"/>
          <p:cNvCxnSpPr/>
          <p:nvPr/>
        </p:nvCxnSpPr>
        <p:spPr>
          <a:xfrm>
            <a:off x="2514600" y="4316413"/>
            <a:ext cx="35814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4346" name="Picture 7"/>
          <p:cNvPicPr>
            <a:picLocks noChangeAspect="1" noChangeArrowheads="1"/>
          </p:cNvPicPr>
          <p:nvPr/>
        </p:nvPicPr>
        <p:blipFill>
          <a:blip r:embed="rId6" cstate="print"/>
          <a:srcRect/>
          <a:stretch>
            <a:fillRect/>
          </a:stretch>
        </p:blipFill>
        <p:spPr bwMode="auto">
          <a:xfrm>
            <a:off x="3962400" y="1039813"/>
            <a:ext cx="2900363" cy="2333625"/>
          </a:xfrm>
          <a:prstGeom prst="rect">
            <a:avLst/>
          </a:prstGeom>
          <a:noFill/>
          <a:ln w="28575">
            <a:noFill/>
            <a:miter lim="800000"/>
            <a:headEnd/>
            <a:tailEnd/>
          </a:ln>
        </p:spPr>
      </p:pic>
      <p:cxnSp>
        <p:nvCxnSpPr>
          <p:cNvPr id="14" name="Straight Arrow Connector 13"/>
          <p:cNvCxnSpPr/>
          <p:nvPr/>
        </p:nvCxnSpPr>
        <p:spPr>
          <a:xfrm flipV="1">
            <a:off x="2743200" y="2487613"/>
            <a:ext cx="25146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09600" y="4919008"/>
            <a:ext cx="4191000" cy="1569660"/>
          </a:xfrm>
          <a:prstGeom prst="rect">
            <a:avLst/>
          </a:prstGeom>
          <a:noFill/>
        </p:spPr>
        <p:txBody>
          <a:bodyPr wrap="square" rtlCol="0">
            <a:spAutoFit/>
          </a:bodyPr>
          <a:lstStyle/>
          <a:p>
            <a:r>
              <a:rPr lang="en-US" dirty="0" smtClean="0"/>
              <a:t>Standardizes data elements available to consumers or authorized 3</a:t>
            </a:r>
            <a:r>
              <a:rPr lang="en-US" baseline="30000" dirty="0" smtClean="0"/>
              <a:t>rd</a:t>
            </a:r>
            <a:r>
              <a:rPr lang="en-US" dirty="0" smtClean="0"/>
              <a:t> party application providers</a:t>
            </a:r>
            <a:endParaRPr lang="en-US" dirty="0"/>
          </a:p>
        </p:txBody>
      </p:sp>
      <p:pic>
        <p:nvPicPr>
          <p:cNvPr id="15" name="Picture 3" descr="C:\Current Projects\NIST Phase II\Communications\SGIP_Logo_Gif.gif"/>
          <p:cNvPicPr>
            <a:picLocks noChangeAspect="1" noChangeArrowheads="1"/>
          </p:cNvPicPr>
          <p:nvPr/>
        </p:nvPicPr>
        <p:blipFill>
          <a:blip r:embed="rId7" cstate="print"/>
          <a:srcRect/>
          <a:stretch>
            <a:fillRect/>
          </a:stretch>
        </p:blipFill>
        <p:spPr bwMode="auto">
          <a:xfrm>
            <a:off x="219075" y="228600"/>
            <a:ext cx="1228725" cy="792163"/>
          </a:xfrm>
          <a:prstGeom prst="rect">
            <a:avLst/>
          </a:prstGeom>
          <a:noFill/>
          <a:ln w="9525">
            <a:noFill/>
            <a:miter lim="800000"/>
            <a:headEnd/>
            <a:tailEnd/>
          </a:ln>
        </p:spPr>
      </p:pic>
      <p:sp>
        <p:nvSpPr>
          <p:cNvPr id="16" name="Date Placeholder 15"/>
          <p:cNvSpPr>
            <a:spLocks noGrp="1"/>
          </p:cNvSpPr>
          <p:nvPr>
            <p:ph type="dt" sz="half" idx="10"/>
          </p:nvPr>
        </p:nvSpPr>
        <p:spPr/>
        <p:txBody>
          <a:bodyPr/>
          <a:lstStyle/>
          <a:p>
            <a:r>
              <a:rPr lang="en-US" smtClean="0"/>
              <a:t>12/08/2010</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28600"/>
            <a:ext cx="7467600" cy="762000"/>
          </a:xfrm>
        </p:spPr>
        <p:txBody>
          <a:bodyPr/>
          <a:lstStyle/>
          <a:p>
            <a:r>
              <a:rPr lang="en-US" i="1" dirty="0" smtClean="0">
                <a:solidFill>
                  <a:schemeClr val="tx1"/>
                </a:solidFill>
                <a:latin typeface="+mj-lt"/>
                <a:cs typeface="Arial" pitchFamily="34" charset="0"/>
              </a:rPr>
              <a:t>Electric Vehicle Charging Standards</a:t>
            </a:r>
            <a:endParaRPr lang="en-US" i="1" dirty="0">
              <a:solidFill>
                <a:schemeClr val="tx1"/>
              </a:solidFill>
              <a:latin typeface="+mj-lt"/>
              <a:cs typeface="Arial" pitchFamily="34" charset="0"/>
            </a:endParaRPr>
          </a:p>
        </p:txBody>
      </p:sp>
      <p:pic>
        <p:nvPicPr>
          <p:cNvPr id="9" name="Picture 4"/>
          <p:cNvPicPr>
            <a:picLocks noGrp="1" noChangeAspect="1" noChangeArrowheads="1"/>
          </p:cNvPicPr>
          <p:nvPr>
            <p:ph idx="1"/>
          </p:nvPr>
        </p:nvPicPr>
        <p:blipFill>
          <a:blip r:embed="rId2" cstate="print"/>
          <a:srcRect l="-7674" r="-7674"/>
          <a:stretch>
            <a:fillRect/>
          </a:stretch>
        </p:blipFill>
        <p:spPr>
          <a:xfrm>
            <a:off x="4337050" y="1219200"/>
            <a:ext cx="4806950" cy="2644775"/>
          </a:xfrm>
        </p:spPr>
      </p:pic>
      <p:sp>
        <p:nvSpPr>
          <p:cNvPr id="4" name="Slide Number Placeholder 3"/>
          <p:cNvSpPr>
            <a:spLocks noGrp="1"/>
          </p:cNvSpPr>
          <p:nvPr>
            <p:ph type="sldNum" sz="quarter" idx="12"/>
          </p:nvPr>
        </p:nvSpPr>
        <p:spPr/>
        <p:txBody>
          <a:bodyPr/>
          <a:lstStyle/>
          <a:p>
            <a:fld id="{FE9019E2-C63E-4302-AB4D-0FA35C23A8E3}" type="slidenum">
              <a:rPr lang="en-US" smtClean="0"/>
              <a:pPr/>
              <a:t>18</a:t>
            </a:fld>
            <a:endParaRPr lang="en-US"/>
          </a:p>
        </p:txBody>
      </p:sp>
      <p:pic>
        <p:nvPicPr>
          <p:cNvPr id="6" name="Picture 5"/>
          <p:cNvPicPr>
            <a:picLocks noChangeAspect="1"/>
          </p:cNvPicPr>
          <p:nvPr/>
        </p:nvPicPr>
        <p:blipFill>
          <a:blip r:embed="rId3" cstate="print"/>
          <a:srcRect t="17409" r="28333"/>
          <a:stretch>
            <a:fillRect/>
          </a:stretch>
        </p:blipFill>
        <p:spPr>
          <a:xfrm>
            <a:off x="609600" y="1600200"/>
            <a:ext cx="3733800" cy="1441858"/>
          </a:xfrm>
          <a:prstGeom prst="rect">
            <a:avLst/>
          </a:prstGeom>
        </p:spPr>
      </p:pic>
      <p:pic>
        <p:nvPicPr>
          <p:cNvPr id="8" name="Picture 4"/>
          <p:cNvPicPr>
            <a:picLocks noChangeAspect="1" noChangeArrowheads="1"/>
          </p:cNvPicPr>
          <p:nvPr/>
        </p:nvPicPr>
        <p:blipFill>
          <a:blip r:embed="rId4" cstate="print"/>
          <a:srcRect l="-7324" r="-7324"/>
          <a:stretch>
            <a:fillRect/>
          </a:stretch>
        </p:blipFill>
        <p:spPr bwMode="auto">
          <a:xfrm>
            <a:off x="4391025" y="3886200"/>
            <a:ext cx="4752975" cy="2614612"/>
          </a:xfrm>
          <a:prstGeom prst="rect">
            <a:avLst/>
          </a:prstGeom>
          <a:noFill/>
          <a:ln w="9525">
            <a:noFill/>
            <a:miter lim="800000"/>
            <a:headEnd/>
            <a:tailEnd/>
          </a:ln>
        </p:spPr>
      </p:pic>
      <p:sp>
        <p:nvSpPr>
          <p:cNvPr id="7" name="TextBox 6"/>
          <p:cNvSpPr txBox="1"/>
          <p:nvPr/>
        </p:nvSpPr>
        <p:spPr>
          <a:xfrm>
            <a:off x="0" y="3962400"/>
            <a:ext cx="4879862" cy="1200329"/>
          </a:xfrm>
          <a:prstGeom prst="rect">
            <a:avLst/>
          </a:prstGeom>
          <a:noFill/>
        </p:spPr>
        <p:txBody>
          <a:bodyPr wrap="none" rtlCol="0">
            <a:spAutoFit/>
          </a:bodyPr>
          <a:lstStyle/>
          <a:p>
            <a:pPr>
              <a:buFont typeface="Arial" pitchFamily="34" charset="0"/>
              <a:buChar char="•"/>
            </a:pPr>
            <a:r>
              <a:rPr lang="en-US" dirty="0" smtClean="0"/>
              <a:t>Data model</a:t>
            </a:r>
          </a:p>
          <a:p>
            <a:pPr>
              <a:buFont typeface="Arial" pitchFamily="34" charset="0"/>
              <a:buChar char="•"/>
            </a:pPr>
            <a:r>
              <a:rPr lang="en-US" dirty="0" smtClean="0"/>
              <a:t>Information exchange protocols</a:t>
            </a:r>
          </a:p>
          <a:p>
            <a:pPr>
              <a:buFont typeface="Arial" pitchFamily="34" charset="0"/>
              <a:buChar char="•"/>
            </a:pPr>
            <a:r>
              <a:rPr lang="en-US" dirty="0" smtClean="0"/>
              <a:t>Fast charging connector standard</a:t>
            </a:r>
            <a:endParaRPr lang="en-US" dirty="0"/>
          </a:p>
        </p:txBody>
      </p:sp>
      <p:pic>
        <p:nvPicPr>
          <p:cNvPr id="10" name="Picture 3" descr="C:\Current Projects\NIST Phase II\Communications\SGIP_Logo_Gif.gif"/>
          <p:cNvPicPr>
            <a:picLocks noChangeAspect="1" noChangeArrowheads="1"/>
          </p:cNvPicPr>
          <p:nvPr/>
        </p:nvPicPr>
        <p:blipFill>
          <a:blip r:embed="rId5" cstate="print"/>
          <a:srcRect/>
          <a:stretch>
            <a:fillRect/>
          </a:stretch>
        </p:blipFill>
        <p:spPr bwMode="auto">
          <a:xfrm>
            <a:off x="219075" y="228600"/>
            <a:ext cx="1228725" cy="792163"/>
          </a:xfrm>
          <a:prstGeom prst="rect">
            <a:avLst/>
          </a:prstGeom>
          <a:noFill/>
          <a:ln w="9525">
            <a:noFill/>
            <a:miter lim="800000"/>
            <a:headEnd/>
            <a:tailEnd/>
          </a:ln>
        </p:spPr>
      </p:pic>
      <p:sp>
        <p:nvSpPr>
          <p:cNvPr id="11" name="Date Placeholder 10"/>
          <p:cNvSpPr>
            <a:spLocks noGrp="1"/>
          </p:cNvSpPr>
          <p:nvPr>
            <p:ph type="dt" sz="half" idx="10"/>
          </p:nvPr>
        </p:nvSpPr>
        <p:spPr/>
        <p:txBody>
          <a:bodyPr/>
          <a:lstStyle/>
          <a:p>
            <a:r>
              <a:rPr lang="en-US" smtClean="0"/>
              <a:t>12/08/2010</a:t>
            </a:r>
            <a:endParaRPr lang="en-US"/>
          </a:p>
        </p:txBody>
      </p:sp>
      <p:sp>
        <p:nvSpPr>
          <p:cNvPr id="12" name="Footer Placeholder 11"/>
          <p:cNvSpPr>
            <a:spLocks noGrp="1"/>
          </p:cNvSpPr>
          <p:nvPr>
            <p:ph type="ftr" sz="quarter" idx="11"/>
          </p:nvPr>
        </p:nvSpPr>
        <p:spPr/>
        <p:txBody>
          <a:bodyPr/>
          <a:lstStyle/>
          <a:p>
            <a:pPr>
              <a:defRPr/>
            </a:pPr>
            <a:r>
              <a:rPr lang="en-US" smtClean="0"/>
              <a:t>Globecom 2010</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Foundational Standards for the SG</a:t>
            </a:r>
            <a:endParaRPr lang="en-US" dirty="0"/>
          </a:p>
        </p:txBody>
      </p:sp>
      <p:sp>
        <p:nvSpPr>
          <p:cNvPr id="6" name="Content Placeholder 5"/>
          <p:cNvSpPr>
            <a:spLocks noGrp="1"/>
          </p:cNvSpPr>
          <p:nvPr>
            <p:ph sz="half" idx="1"/>
          </p:nvPr>
        </p:nvSpPr>
        <p:spPr/>
        <p:txBody>
          <a:bodyPr/>
          <a:lstStyle/>
          <a:p>
            <a:endParaRPr lang="en-US"/>
          </a:p>
        </p:txBody>
      </p:sp>
      <p:sp>
        <p:nvSpPr>
          <p:cNvPr id="7" name="Content Placeholder 6"/>
          <p:cNvSpPr>
            <a:spLocks noGrp="1"/>
          </p:cNvSpPr>
          <p:nvPr>
            <p:ph sz="half" idx="2"/>
          </p:nvPr>
        </p:nvSpPr>
        <p:spPr>
          <a:xfrm>
            <a:off x="6781800" y="1143000"/>
            <a:ext cx="2133600" cy="4953000"/>
          </a:xfrm>
        </p:spPr>
        <p:txBody>
          <a:bodyPr/>
          <a:lstStyle/>
          <a:p>
            <a:pPr>
              <a:buFont typeface="Courier New"/>
              <a:buChar char="o"/>
            </a:pPr>
            <a:r>
              <a:rPr lang="en-US" sz="1800" dirty="0" smtClean="0"/>
              <a:t>IEC 61970/61968 Common Information Model for Transmission and Distribution</a:t>
            </a:r>
          </a:p>
          <a:p>
            <a:pPr>
              <a:buFont typeface="Courier New"/>
              <a:buChar char="o"/>
            </a:pPr>
            <a:r>
              <a:rPr lang="en-US" sz="1800" dirty="0" smtClean="0"/>
              <a:t>IEC 61850 Common data format for substation automation</a:t>
            </a:r>
          </a:p>
          <a:p>
            <a:pPr>
              <a:buFont typeface="Courier New"/>
              <a:buChar char="o"/>
            </a:pPr>
            <a:r>
              <a:rPr lang="en-US" sz="1800" dirty="0" smtClean="0"/>
              <a:t>IEC 60870-6 Inter-control center communication</a:t>
            </a:r>
          </a:p>
          <a:p>
            <a:pPr>
              <a:buFont typeface="Courier New"/>
              <a:buChar char="o"/>
            </a:pPr>
            <a:r>
              <a:rPr lang="en-US" sz="1800" dirty="0" smtClean="0"/>
              <a:t>IEC 62351 </a:t>
            </a:r>
            <a:r>
              <a:rPr lang="en-US" sz="1800" dirty="0" err="1" smtClean="0"/>
              <a:t>Cybersecurity</a:t>
            </a:r>
            <a:endParaRPr lang="en-US" sz="1800" dirty="0" smtClean="0"/>
          </a:p>
          <a:p>
            <a:pPr>
              <a:buFont typeface="Courier New"/>
              <a:buChar char="o"/>
            </a:pPr>
            <a:endParaRPr lang="en-US" sz="1800" dirty="0" smtClean="0"/>
          </a:p>
          <a:p>
            <a:pPr>
              <a:buFont typeface="Courier New"/>
              <a:buChar char="o"/>
            </a:pPr>
            <a:endParaRPr lang="en-US" sz="1800" dirty="0"/>
          </a:p>
        </p:txBody>
      </p:sp>
      <p:sp>
        <p:nvSpPr>
          <p:cNvPr id="3" name="Slide Number Placeholder 2"/>
          <p:cNvSpPr>
            <a:spLocks noGrp="1"/>
          </p:cNvSpPr>
          <p:nvPr>
            <p:ph type="sldNum" sz="quarter" idx="12"/>
          </p:nvPr>
        </p:nvSpPr>
        <p:spPr>
          <a:xfrm>
            <a:off x="3505200" y="6324600"/>
            <a:ext cx="1905000" cy="304800"/>
          </a:xfrm>
        </p:spPr>
        <p:txBody>
          <a:bodyPr/>
          <a:lstStyle/>
          <a:p>
            <a:fld id="{A2E72796-2EB7-4C9E-80AE-CC1F5F2725A3}" type="slidenum">
              <a:rPr lang="en-US" smtClean="0"/>
              <a:pPr/>
              <a:t>19</a:t>
            </a:fld>
            <a:endParaRPr lang="en-US" dirty="0"/>
          </a:p>
        </p:txBody>
      </p:sp>
      <p:pic>
        <p:nvPicPr>
          <p:cNvPr id="5" name="Picture 4"/>
          <p:cNvPicPr>
            <a:picLocks noChangeAspect="1"/>
          </p:cNvPicPr>
          <p:nvPr/>
        </p:nvPicPr>
        <p:blipFill>
          <a:blip r:embed="rId2" cstate="print"/>
          <a:stretch>
            <a:fillRect/>
          </a:stretch>
        </p:blipFill>
        <p:spPr>
          <a:xfrm>
            <a:off x="0" y="1066800"/>
            <a:ext cx="6858000" cy="5253215"/>
          </a:xfrm>
          <a:prstGeom prst="rect">
            <a:avLst/>
          </a:prstGeom>
        </p:spPr>
      </p:pic>
      <p:sp>
        <p:nvSpPr>
          <p:cNvPr id="8" name="Date Placeholder 7"/>
          <p:cNvSpPr>
            <a:spLocks noGrp="1"/>
          </p:cNvSpPr>
          <p:nvPr>
            <p:ph type="dt" sz="half" idx="10"/>
          </p:nvPr>
        </p:nvSpPr>
        <p:spPr/>
        <p:txBody>
          <a:bodyPr/>
          <a:lstStyle/>
          <a:p>
            <a:r>
              <a:rPr lang="en-US" smtClean="0"/>
              <a:t>12/08/2010</a:t>
            </a:r>
            <a:endParaRPr lang="en-US"/>
          </a:p>
        </p:txBody>
      </p:sp>
      <p:sp>
        <p:nvSpPr>
          <p:cNvPr id="9" name="Footer Placeholder 8"/>
          <p:cNvSpPr>
            <a:spLocks noGrp="1"/>
          </p:cNvSpPr>
          <p:nvPr>
            <p:ph type="ftr" sz="quarter" idx="11"/>
          </p:nvPr>
        </p:nvSpPr>
        <p:spPr/>
        <p:txBody>
          <a:bodyPr/>
          <a:lstStyle/>
          <a:p>
            <a:pPr>
              <a:defRPr/>
            </a:pPr>
            <a:r>
              <a:rPr lang="en-US" smtClean="0"/>
              <a:t>Globecom 2010</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a:t>
            </a:r>
            <a:r>
              <a:rPr lang="en-US" dirty="0" smtClean="0">
                <a:solidFill>
                  <a:schemeClr val="tx1"/>
                </a:solidFill>
              </a:rPr>
              <a:t>Electric</a:t>
            </a:r>
            <a:r>
              <a:rPr lang="en-US" dirty="0" smtClean="0"/>
              <a:t> Grid</a:t>
            </a:r>
            <a:endParaRPr lang="en-US" dirty="0"/>
          </a:p>
        </p:txBody>
      </p:sp>
      <p:sp>
        <p:nvSpPr>
          <p:cNvPr id="2" name="Slide Number Placeholder 1"/>
          <p:cNvSpPr>
            <a:spLocks noGrp="1"/>
          </p:cNvSpPr>
          <p:nvPr>
            <p:ph type="sldNum" sz="quarter" idx="12"/>
          </p:nvPr>
        </p:nvSpPr>
        <p:spPr/>
        <p:txBody>
          <a:bodyPr/>
          <a:lstStyle/>
          <a:p>
            <a:fld id="{E867ABBA-12D5-409A-B945-CC08A12D98A7}" type="slidenum">
              <a:rPr lang="en-US" smtClean="0"/>
              <a:pPr/>
              <a:t>2</a:t>
            </a:fld>
            <a:endParaRPr lang="en-US"/>
          </a:p>
        </p:txBody>
      </p:sp>
      <p:sp>
        <p:nvSpPr>
          <p:cNvPr id="6" name="TextBox 5"/>
          <p:cNvSpPr txBox="1"/>
          <p:nvPr/>
        </p:nvSpPr>
        <p:spPr>
          <a:xfrm>
            <a:off x="609600" y="1143000"/>
            <a:ext cx="8071440" cy="461665"/>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One of the largest, most complex infrastructures ever built</a:t>
            </a:r>
            <a:endParaRPr lang="en-US" dirty="0"/>
          </a:p>
        </p:txBody>
      </p:sp>
      <p:pic>
        <p:nvPicPr>
          <p:cNvPr id="109571" name="Picture 3"/>
          <p:cNvPicPr>
            <a:picLocks noChangeAspect="1" noChangeArrowheads="1"/>
          </p:cNvPicPr>
          <p:nvPr/>
        </p:nvPicPr>
        <p:blipFill>
          <a:blip r:embed="rId2" cstate="print"/>
          <a:srcRect/>
          <a:stretch>
            <a:fillRect/>
          </a:stretch>
        </p:blipFill>
        <p:spPr bwMode="auto">
          <a:xfrm>
            <a:off x="609600" y="1752600"/>
            <a:ext cx="5626774" cy="3740150"/>
          </a:xfrm>
          <a:prstGeom prst="rect">
            <a:avLst/>
          </a:prstGeom>
          <a:noFill/>
          <a:ln w="9525">
            <a:noFill/>
            <a:miter lim="800000"/>
            <a:headEnd/>
            <a:tailEnd/>
          </a:ln>
          <a:effectLst/>
        </p:spPr>
      </p:pic>
      <p:pic>
        <p:nvPicPr>
          <p:cNvPr id="109570" name="Picture 2"/>
          <p:cNvPicPr>
            <a:picLocks noChangeAspect="1" noChangeArrowheads="1"/>
          </p:cNvPicPr>
          <p:nvPr/>
        </p:nvPicPr>
        <p:blipFill>
          <a:blip r:embed="rId3" cstate="print"/>
          <a:srcRect/>
          <a:stretch>
            <a:fillRect/>
          </a:stretch>
        </p:blipFill>
        <p:spPr bwMode="auto">
          <a:xfrm>
            <a:off x="4267200" y="3124200"/>
            <a:ext cx="4749800" cy="3165296"/>
          </a:xfrm>
          <a:prstGeom prst="rect">
            <a:avLst/>
          </a:prstGeom>
          <a:noFill/>
          <a:ln w="9525">
            <a:noFill/>
            <a:miter lim="800000"/>
            <a:headEnd/>
            <a:tailEnd/>
          </a:ln>
          <a:effectLst/>
        </p:spPr>
      </p:pic>
      <p:sp>
        <p:nvSpPr>
          <p:cNvPr id="7" name="TextBox 6"/>
          <p:cNvSpPr txBox="1"/>
          <p:nvPr/>
        </p:nvSpPr>
        <p:spPr>
          <a:xfrm>
            <a:off x="609600" y="3810000"/>
            <a:ext cx="4953000" cy="1138773"/>
          </a:xfrm>
          <a:prstGeom prst="rect">
            <a:avLst/>
          </a:prstGeom>
          <a:noFill/>
        </p:spPr>
        <p:txBody>
          <a:bodyPr wrap="square" rtlCol="0">
            <a:spAutoFit/>
          </a:bodyPr>
          <a:lstStyle/>
          <a:p>
            <a:r>
              <a:rPr lang="en-US" dirty="0" smtClean="0">
                <a:solidFill>
                  <a:schemeClr val="bg1"/>
                </a:solidFill>
              </a:rPr>
              <a:t>“The greatest engineering achievement of the 20</a:t>
            </a:r>
            <a:r>
              <a:rPr lang="en-US" baseline="30000" dirty="0" smtClean="0">
                <a:solidFill>
                  <a:schemeClr val="bg1"/>
                </a:solidFill>
              </a:rPr>
              <a:t>th</a:t>
            </a:r>
            <a:r>
              <a:rPr lang="en-US" dirty="0" smtClean="0">
                <a:solidFill>
                  <a:schemeClr val="bg1"/>
                </a:solidFill>
              </a:rPr>
              <a:t> century”</a:t>
            </a:r>
          </a:p>
          <a:p>
            <a:pPr algn="r"/>
            <a:r>
              <a:rPr lang="en-US" sz="2000" dirty="0" smtClean="0">
                <a:solidFill>
                  <a:schemeClr val="bg1"/>
                </a:solidFill>
              </a:rPr>
              <a:t>- National Academy of Engineering</a:t>
            </a:r>
            <a:endParaRPr lang="en-US" sz="2000" dirty="0">
              <a:solidFill>
                <a:schemeClr val="bg1"/>
              </a:solidFill>
            </a:endParaRPr>
          </a:p>
        </p:txBody>
      </p:sp>
      <p:sp>
        <p:nvSpPr>
          <p:cNvPr id="8" name="Date Placeholder 7"/>
          <p:cNvSpPr>
            <a:spLocks noGrp="1"/>
          </p:cNvSpPr>
          <p:nvPr>
            <p:ph type="dt" sz="half" idx="10"/>
          </p:nvPr>
        </p:nvSpPr>
        <p:spPr/>
        <p:txBody>
          <a:bodyPr/>
          <a:lstStyle/>
          <a:p>
            <a:r>
              <a:rPr lang="en-US" smtClean="0"/>
              <a:t>12/08/2010</a:t>
            </a:r>
            <a:endParaRPr lang="en-US"/>
          </a:p>
        </p:txBody>
      </p:sp>
      <p:sp>
        <p:nvSpPr>
          <p:cNvPr id="9" name="Footer Placeholder 8"/>
          <p:cNvSpPr>
            <a:spLocks noGrp="1"/>
          </p:cNvSpPr>
          <p:nvPr>
            <p:ph type="ftr" sz="quarter" idx="11"/>
          </p:nvPr>
        </p:nvSpPr>
        <p:spPr/>
        <p:txBody>
          <a:bodyPr/>
          <a:lstStyle/>
          <a:p>
            <a:pPr>
              <a:defRPr/>
            </a:pPr>
            <a:r>
              <a:rPr lang="en-US" smtClean="0"/>
              <a:t>Globecom 2010</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620000" cy="762000"/>
          </a:xfrm>
        </p:spPr>
        <p:txBody>
          <a:bodyPr/>
          <a:lstStyle/>
          <a:p>
            <a:r>
              <a:rPr lang="en-US" dirty="0" smtClean="0"/>
              <a:t>International Smart Grid Action Network</a:t>
            </a:r>
            <a:endParaRPr lang="en-US" dirty="0"/>
          </a:p>
        </p:txBody>
      </p:sp>
      <p:sp>
        <p:nvSpPr>
          <p:cNvPr id="3" name="Slide Number Placeholder 2"/>
          <p:cNvSpPr>
            <a:spLocks noGrp="1"/>
          </p:cNvSpPr>
          <p:nvPr>
            <p:ph type="sldNum" sz="quarter" idx="12"/>
          </p:nvPr>
        </p:nvSpPr>
        <p:spPr/>
        <p:txBody>
          <a:bodyPr/>
          <a:lstStyle/>
          <a:p>
            <a:fld id="{A2E72796-2EB7-4C9E-80AE-CC1F5F2725A3}" type="slidenum">
              <a:rPr lang="en-US" smtClean="0"/>
              <a:pPr/>
              <a:t>20</a:t>
            </a:fld>
            <a:endParaRPr lang="en-US"/>
          </a:p>
        </p:txBody>
      </p:sp>
      <p:sp>
        <p:nvSpPr>
          <p:cNvPr id="5" name="TextBox 4"/>
          <p:cNvSpPr txBox="1"/>
          <p:nvPr/>
        </p:nvSpPr>
        <p:spPr>
          <a:xfrm>
            <a:off x="457200" y="2743200"/>
            <a:ext cx="4343400" cy="1754327"/>
          </a:xfrm>
          <a:prstGeom prst="rect">
            <a:avLst/>
          </a:prstGeom>
          <a:noFill/>
        </p:spPr>
        <p:txBody>
          <a:bodyPr wrap="square" rtlCol="0">
            <a:spAutoFit/>
          </a:bodyPr>
          <a:lstStyle/>
          <a:p>
            <a:pPr marL="0" lvl="1"/>
            <a:r>
              <a:rPr lang="en-US" sz="2000" dirty="0" smtClean="0">
                <a:solidFill>
                  <a:srgbClr val="FF0000"/>
                </a:solidFill>
                <a:latin typeface="+mj-lt"/>
              </a:rPr>
              <a:t>Purpose:  To accelerate development and deployment of smarter electric grids around the world</a:t>
            </a:r>
          </a:p>
          <a:p>
            <a:endParaRPr lang="en-US" sz="2800" dirty="0">
              <a:latin typeface="+mj-lt"/>
            </a:endParaRPr>
          </a:p>
        </p:txBody>
      </p:sp>
      <p:sp>
        <p:nvSpPr>
          <p:cNvPr id="6" name="Rectangle 5"/>
          <p:cNvSpPr/>
          <p:nvPr/>
        </p:nvSpPr>
        <p:spPr>
          <a:xfrm>
            <a:off x="228600" y="4038600"/>
            <a:ext cx="4572000" cy="923330"/>
          </a:xfrm>
          <a:prstGeom prst="rect">
            <a:avLst/>
          </a:prstGeom>
        </p:spPr>
        <p:txBody>
          <a:bodyPr>
            <a:spAutoFit/>
          </a:bodyPr>
          <a:lstStyle/>
          <a:p>
            <a:pPr marL="685800" lvl="1" indent="-228600">
              <a:buFont typeface="Arial"/>
              <a:buChar char="•"/>
            </a:pPr>
            <a:r>
              <a:rPr lang="en-US" sz="1800" dirty="0" smtClean="0">
                <a:latin typeface="+mj-lt"/>
              </a:rPr>
              <a:t>Announced at the first meeting of the Clean Energy Ministerial (CEM) in July 2010</a:t>
            </a:r>
          </a:p>
        </p:txBody>
      </p:sp>
      <p:grpSp>
        <p:nvGrpSpPr>
          <p:cNvPr id="7" name="Group 6"/>
          <p:cNvGrpSpPr/>
          <p:nvPr/>
        </p:nvGrpSpPr>
        <p:grpSpPr>
          <a:xfrm>
            <a:off x="533400" y="1524000"/>
            <a:ext cx="4719638" cy="773113"/>
            <a:chOff x="2159000" y="504825"/>
            <a:chExt cx="4719638" cy="773113"/>
          </a:xfrm>
        </p:grpSpPr>
        <p:pic>
          <p:nvPicPr>
            <p:cNvPr id="8" name="Picture 21" descr="Canada flag pictures"/>
            <p:cNvPicPr>
              <a:picLocks noChangeArrowheads="1"/>
            </p:cNvPicPr>
            <p:nvPr/>
          </p:nvPicPr>
          <p:blipFill>
            <a:blip r:embed="rId2" cstate="print"/>
            <a:srcRect/>
            <a:stretch>
              <a:fillRect/>
            </a:stretch>
          </p:blipFill>
          <p:spPr bwMode="auto">
            <a:xfrm>
              <a:off x="3368675" y="511175"/>
              <a:ext cx="547688" cy="365125"/>
            </a:xfrm>
            <a:prstGeom prst="rect">
              <a:avLst/>
            </a:prstGeom>
            <a:noFill/>
            <a:ln w="9525">
              <a:noFill/>
              <a:miter lim="800000"/>
              <a:headEnd/>
              <a:tailEnd/>
            </a:ln>
          </p:spPr>
        </p:pic>
        <p:pic>
          <p:nvPicPr>
            <p:cNvPr id="9" name="Picture 23" descr="United States flag pictures"/>
            <p:cNvPicPr>
              <a:picLocks noChangeArrowheads="1"/>
            </p:cNvPicPr>
            <p:nvPr/>
          </p:nvPicPr>
          <p:blipFill>
            <a:blip r:embed="rId3" cstate="print"/>
            <a:srcRect/>
            <a:stretch>
              <a:fillRect/>
            </a:stretch>
          </p:blipFill>
          <p:spPr bwMode="auto">
            <a:xfrm>
              <a:off x="6329363" y="906463"/>
              <a:ext cx="549275" cy="366712"/>
            </a:xfrm>
            <a:prstGeom prst="rect">
              <a:avLst/>
            </a:prstGeom>
            <a:noFill/>
            <a:ln w="9525">
              <a:noFill/>
              <a:miter lim="800000"/>
              <a:headEnd/>
              <a:tailEnd/>
            </a:ln>
          </p:spPr>
        </p:pic>
        <p:pic>
          <p:nvPicPr>
            <p:cNvPr id="10" name="Picture 24" descr="south-korea-flag"/>
            <p:cNvPicPr>
              <a:picLocks noChangeArrowheads="1"/>
            </p:cNvPicPr>
            <p:nvPr/>
          </p:nvPicPr>
          <p:blipFill>
            <a:blip r:embed="rId4" cstate="print"/>
            <a:srcRect/>
            <a:stretch>
              <a:fillRect/>
            </a:stretch>
          </p:blipFill>
          <p:spPr bwMode="auto">
            <a:xfrm>
              <a:off x="2770188" y="908050"/>
              <a:ext cx="547687" cy="365125"/>
            </a:xfrm>
            <a:prstGeom prst="rect">
              <a:avLst/>
            </a:prstGeom>
            <a:noFill/>
            <a:ln w="9525">
              <a:noFill/>
              <a:miter lim="800000"/>
              <a:headEnd/>
              <a:tailEnd/>
            </a:ln>
          </p:spPr>
        </p:pic>
        <p:pic>
          <p:nvPicPr>
            <p:cNvPr id="11" name="Picture 29" descr="Mexico flag pictures"/>
            <p:cNvPicPr>
              <a:picLocks noChangeArrowheads="1"/>
            </p:cNvPicPr>
            <p:nvPr/>
          </p:nvPicPr>
          <p:blipFill>
            <a:blip r:embed="rId5" cstate="print"/>
            <a:srcRect/>
            <a:stretch>
              <a:fillRect/>
            </a:stretch>
          </p:blipFill>
          <p:spPr bwMode="auto">
            <a:xfrm>
              <a:off x="3368675" y="911225"/>
              <a:ext cx="547688" cy="365125"/>
            </a:xfrm>
            <a:prstGeom prst="rect">
              <a:avLst/>
            </a:prstGeom>
            <a:noFill/>
            <a:ln w="9525">
              <a:noFill/>
              <a:miter lim="800000"/>
              <a:headEnd/>
              <a:tailEnd/>
            </a:ln>
          </p:spPr>
        </p:pic>
        <p:pic>
          <p:nvPicPr>
            <p:cNvPr id="12" name="Picture 76" descr="Japan flag pictures"/>
            <p:cNvPicPr>
              <a:picLocks noChangeAspect="1" noChangeArrowheads="1"/>
            </p:cNvPicPr>
            <p:nvPr/>
          </p:nvPicPr>
          <p:blipFill>
            <a:blip r:embed="rId6" cstate="print"/>
            <a:srcRect/>
            <a:stretch>
              <a:fillRect/>
            </a:stretch>
          </p:blipFill>
          <p:spPr bwMode="auto">
            <a:xfrm>
              <a:off x="2159000" y="908050"/>
              <a:ext cx="552450" cy="366713"/>
            </a:xfrm>
            <a:prstGeom prst="rect">
              <a:avLst/>
            </a:prstGeom>
            <a:noFill/>
            <a:ln w="9525">
              <a:noFill/>
              <a:miter lim="800000"/>
              <a:headEnd/>
              <a:tailEnd/>
            </a:ln>
          </p:spPr>
        </p:pic>
        <p:pic>
          <p:nvPicPr>
            <p:cNvPr id="13" name="Picture 87" descr="United Kingdom flag pictures"/>
            <p:cNvPicPr>
              <a:picLocks noChangeArrowheads="1"/>
            </p:cNvPicPr>
            <p:nvPr/>
          </p:nvPicPr>
          <p:blipFill>
            <a:blip r:embed="rId7" cstate="print"/>
            <a:srcRect/>
            <a:stretch>
              <a:fillRect/>
            </a:stretch>
          </p:blipFill>
          <p:spPr bwMode="auto">
            <a:xfrm>
              <a:off x="5737225" y="909638"/>
              <a:ext cx="549275" cy="365125"/>
            </a:xfrm>
            <a:prstGeom prst="rect">
              <a:avLst/>
            </a:prstGeom>
            <a:noFill/>
            <a:ln w="9525">
              <a:noFill/>
              <a:miter lim="800000"/>
              <a:headEnd/>
              <a:tailEnd/>
            </a:ln>
          </p:spPr>
        </p:pic>
        <p:pic>
          <p:nvPicPr>
            <p:cNvPr id="14" name="Picture 88" descr="russia"/>
            <p:cNvPicPr>
              <a:picLocks noChangeAspect="1" noChangeArrowheads="1"/>
            </p:cNvPicPr>
            <p:nvPr/>
          </p:nvPicPr>
          <p:blipFill>
            <a:blip r:embed="rId8" cstate="print"/>
            <a:srcRect/>
            <a:stretch>
              <a:fillRect/>
            </a:stretch>
          </p:blipFill>
          <p:spPr bwMode="auto">
            <a:xfrm>
              <a:off x="4551363" y="908050"/>
              <a:ext cx="547687" cy="366713"/>
            </a:xfrm>
            <a:prstGeom prst="rect">
              <a:avLst/>
            </a:prstGeom>
            <a:noFill/>
            <a:ln w="9525">
              <a:noFill/>
              <a:miter lim="800000"/>
              <a:headEnd/>
              <a:tailEnd/>
            </a:ln>
          </p:spPr>
        </p:pic>
        <p:pic>
          <p:nvPicPr>
            <p:cNvPr id="15" name="Picture 103"/>
            <p:cNvPicPr>
              <a:picLocks noChangeAspect="1" noChangeArrowheads="1"/>
            </p:cNvPicPr>
            <p:nvPr/>
          </p:nvPicPr>
          <p:blipFill>
            <a:blip r:embed="rId9" cstate="print"/>
            <a:srcRect/>
            <a:stretch>
              <a:fillRect/>
            </a:stretch>
          </p:blipFill>
          <p:spPr bwMode="auto">
            <a:xfrm>
              <a:off x="4551363" y="509588"/>
              <a:ext cx="547687" cy="365125"/>
            </a:xfrm>
            <a:prstGeom prst="rect">
              <a:avLst/>
            </a:prstGeom>
            <a:noFill/>
            <a:ln w="9525" algn="ctr">
              <a:noFill/>
              <a:miter lim="800000"/>
              <a:headEnd/>
              <a:tailEnd/>
            </a:ln>
          </p:spPr>
        </p:pic>
        <p:pic>
          <p:nvPicPr>
            <p:cNvPr id="16" name="Picture 81" descr="images"/>
            <p:cNvPicPr>
              <a:picLocks noChangeAspect="1" noChangeArrowheads="1"/>
            </p:cNvPicPr>
            <p:nvPr/>
          </p:nvPicPr>
          <p:blipFill>
            <a:blip r:embed="rId10" cstate="print"/>
            <a:srcRect/>
            <a:stretch>
              <a:fillRect/>
            </a:stretch>
          </p:blipFill>
          <p:spPr bwMode="auto">
            <a:xfrm>
              <a:off x="5140325" y="511175"/>
              <a:ext cx="549275" cy="365125"/>
            </a:xfrm>
            <a:prstGeom prst="rect">
              <a:avLst/>
            </a:prstGeom>
            <a:noFill/>
            <a:ln w="12700">
              <a:noFill/>
              <a:miter lim="800000"/>
              <a:headEnd/>
              <a:tailEnd/>
            </a:ln>
          </p:spPr>
        </p:pic>
        <p:pic>
          <p:nvPicPr>
            <p:cNvPr id="17" name="Picture 2" descr="http://wwp.greenwichmeantime.com/time-zone/europe/european-union/belgium/images/belgium-flag.jpg"/>
            <p:cNvPicPr>
              <a:picLocks noChangeArrowheads="1"/>
            </p:cNvPicPr>
            <p:nvPr/>
          </p:nvPicPr>
          <p:blipFill>
            <a:blip r:embed="rId11" cstate="print"/>
            <a:srcRect/>
            <a:stretch>
              <a:fillRect/>
            </a:stretch>
          </p:blipFill>
          <p:spPr bwMode="auto">
            <a:xfrm>
              <a:off x="2768600" y="511175"/>
              <a:ext cx="547688" cy="365125"/>
            </a:xfrm>
            <a:prstGeom prst="rect">
              <a:avLst/>
            </a:prstGeom>
            <a:noFill/>
            <a:ln w="9525">
              <a:noFill/>
              <a:miter lim="800000"/>
              <a:headEnd/>
              <a:tailEnd/>
            </a:ln>
          </p:spPr>
        </p:pic>
        <p:pic>
          <p:nvPicPr>
            <p:cNvPr id="18" name="Picture 48" descr="Australia flag pictures"/>
            <p:cNvPicPr>
              <a:picLocks noChangeArrowheads="1"/>
            </p:cNvPicPr>
            <p:nvPr/>
          </p:nvPicPr>
          <p:blipFill>
            <a:blip r:embed="rId12" cstate="print"/>
            <a:srcRect/>
            <a:stretch>
              <a:fillRect/>
            </a:stretch>
          </p:blipFill>
          <p:spPr bwMode="auto">
            <a:xfrm>
              <a:off x="2160588" y="504825"/>
              <a:ext cx="549275" cy="365125"/>
            </a:xfrm>
            <a:prstGeom prst="rect">
              <a:avLst/>
            </a:prstGeom>
            <a:noFill/>
            <a:ln w="9525">
              <a:noFill/>
              <a:miter lim="800000"/>
              <a:headEnd/>
              <a:tailEnd/>
            </a:ln>
          </p:spPr>
        </p:pic>
        <p:pic>
          <p:nvPicPr>
            <p:cNvPr id="19" name="Picture 4" descr="http://www.globalsecurity.org/intell/world/china/images/prc-flag.gif"/>
            <p:cNvPicPr>
              <a:picLocks noChangeAspect="1" noChangeArrowheads="1"/>
            </p:cNvPicPr>
            <p:nvPr/>
          </p:nvPicPr>
          <p:blipFill>
            <a:blip r:embed="rId13" cstate="print"/>
            <a:srcRect/>
            <a:stretch>
              <a:fillRect/>
            </a:stretch>
          </p:blipFill>
          <p:spPr bwMode="auto">
            <a:xfrm>
              <a:off x="3963988" y="512763"/>
              <a:ext cx="549275" cy="365125"/>
            </a:xfrm>
            <a:prstGeom prst="rect">
              <a:avLst/>
            </a:prstGeom>
            <a:noFill/>
            <a:ln w="9525">
              <a:noFill/>
              <a:miter lim="800000"/>
              <a:headEnd/>
              <a:tailEnd/>
            </a:ln>
          </p:spPr>
        </p:pic>
        <p:pic>
          <p:nvPicPr>
            <p:cNvPr id="20" name="Picture 45" descr="India flag pictures"/>
            <p:cNvPicPr>
              <a:picLocks noChangeAspect="1" noChangeArrowheads="1"/>
            </p:cNvPicPr>
            <p:nvPr/>
          </p:nvPicPr>
          <p:blipFill>
            <a:blip r:embed="rId14" cstate="print"/>
            <a:srcRect/>
            <a:stretch>
              <a:fillRect/>
            </a:stretch>
          </p:blipFill>
          <p:spPr bwMode="auto">
            <a:xfrm>
              <a:off x="6329363" y="509588"/>
              <a:ext cx="549275" cy="365125"/>
            </a:xfrm>
            <a:prstGeom prst="rect">
              <a:avLst/>
            </a:prstGeom>
            <a:noFill/>
            <a:ln w="9525">
              <a:noFill/>
              <a:miter lim="800000"/>
              <a:headEnd/>
              <a:tailEnd/>
            </a:ln>
          </p:spPr>
        </p:pic>
        <p:pic>
          <p:nvPicPr>
            <p:cNvPr id="21" name="Picture 49" descr="Italy flag pictures"/>
            <p:cNvPicPr>
              <a:picLocks noChangeAspect="1" noChangeArrowheads="1"/>
            </p:cNvPicPr>
            <p:nvPr/>
          </p:nvPicPr>
          <p:blipFill>
            <a:blip r:embed="rId15" cstate="print"/>
            <a:srcRect/>
            <a:stretch>
              <a:fillRect/>
            </a:stretch>
          </p:blipFill>
          <p:spPr bwMode="auto">
            <a:xfrm>
              <a:off x="5741988" y="508000"/>
              <a:ext cx="550862" cy="366713"/>
            </a:xfrm>
            <a:prstGeom prst="rect">
              <a:avLst/>
            </a:prstGeom>
            <a:noFill/>
            <a:ln w="9525">
              <a:noFill/>
              <a:miter lim="800000"/>
              <a:headEnd/>
              <a:tailEnd/>
            </a:ln>
          </p:spPr>
        </p:pic>
        <p:pic>
          <p:nvPicPr>
            <p:cNvPr id="22" name="Picture 6" descr="http://www.mastocytosis.eu/sitebuildercontent/sitebuilderpictures/webassets/norway-flag.jpg"/>
            <p:cNvPicPr>
              <a:picLocks noChangeArrowheads="1"/>
            </p:cNvPicPr>
            <p:nvPr/>
          </p:nvPicPr>
          <p:blipFill>
            <a:blip r:embed="rId16" cstate="print"/>
            <a:srcRect/>
            <a:stretch>
              <a:fillRect/>
            </a:stretch>
          </p:blipFill>
          <p:spPr bwMode="auto">
            <a:xfrm>
              <a:off x="3963988" y="909638"/>
              <a:ext cx="549275" cy="366712"/>
            </a:xfrm>
            <a:prstGeom prst="rect">
              <a:avLst/>
            </a:prstGeom>
            <a:noFill/>
            <a:ln w="9525">
              <a:noFill/>
              <a:miter lim="800000"/>
              <a:headEnd/>
              <a:tailEnd/>
            </a:ln>
          </p:spPr>
        </p:pic>
        <p:pic>
          <p:nvPicPr>
            <p:cNvPr id="23" name="Picture 8" descr="http://sacmadison.com/graphics/sverige.gif"/>
            <p:cNvPicPr>
              <a:picLocks noChangeAspect="1" noChangeArrowheads="1"/>
            </p:cNvPicPr>
            <p:nvPr/>
          </p:nvPicPr>
          <p:blipFill>
            <a:blip r:embed="rId17" cstate="print"/>
            <a:srcRect/>
            <a:stretch>
              <a:fillRect/>
            </a:stretch>
          </p:blipFill>
          <p:spPr bwMode="auto">
            <a:xfrm>
              <a:off x="5140325" y="912813"/>
              <a:ext cx="547688" cy="365125"/>
            </a:xfrm>
            <a:prstGeom prst="rect">
              <a:avLst/>
            </a:prstGeom>
            <a:noFill/>
            <a:ln w="9525">
              <a:noFill/>
              <a:miter lim="800000"/>
              <a:headEnd/>
              <a:tailEnd/>
            </a:ln>
          </p:spPr>
        </p:pic>
      </p:grpSp>
      <p:pic>
        <p:nvPicPr>
          <p:cNvPr id="24" name="Picture 2"/>
          <p:cNvPicPr>
            <a:picLocks noChangeAspect="1" noChangeArrowheads="1"/>
          </p:cNvPicPr>
          <p:nvPr/>
        </p:nvPicPr>
        <p:blipFill>
          <a:blip r:embed="rId18" cstate="print">
            <a:clrChange>
              <a:clrFrom>
                <a:srgbClr val="FFFFFF"/>
              </a:clrFrom>
              <a:clrTo>
                <a:srgbClr val="FFFFFF">
                  <a:alpha val="0"/>
                </a:srgbClr>
              </a:clrTo>
            </a:clrChange>
          </a:blip>
          <a:srcRect/>
          <a:stretch>
            <a:fillRect/>
          </a:stretch>
        </p:blipFill>
        <p:spPr bwMode="auto">
          <a:xfrm>
            <a:off x="5257800" y="2362200"/>
            <a:ext cx="3457575" cy="3049588"/>
          </a:xfrm>
          <a:prstGeom prst="rect">
            <a:avLst/>
          </a:prstGeom>
          <a:noFill/>
          <a:ln w="9525">
            <a:noFill/>
            <a:miter lim="800000"/>
            <a:headEnd/>
            <a:tailEnd/>
          </a:ln>
        </p:spPr>
      </p:pic>
      <p:sp>
        <p:nvSpPr>
          <p:cNvPr id="25" name="Date Placeholder 24"/>
          <p:cNvSpPr>
            <a:spLocks noGrp="1"/>
          </p:cNvSpPr>
          <p:nvPr>
            <p:ph type="dt" sz="half" idx="10"/>
          </p:nvPr>
        </p:nvSpPr>
        <p:spPr/>
        <p:txBody>
          <a:bodyPr/>
          <a:lstStyle/>
          <a:p>
            <a:r>
              <a:rPr lang="en-US" smtClean="0"/>
              <a:t>12/08/2010</a:t>
            </a:r>
            <a:endParaRPr lang="en-US"/>
          </a:p>
        </p:txBody>
      </p:sp>
      <p:sp>
        <p:nvSpPr>
          <p:cNvPr id="26" name="Footer Placeholder 25"/>
          <p:cNvSpPr>
            <a:spLocks noGrp="1"/>
          </p:cNvSpPr>
          <p:nvPr>
            <p:ph type="ftr" sz="quarter" idx="11"/>
          </p:nvPr>
        </p:nvSpPr>
        <p:spPr/>
        <p:txBody>
          <a:bodyPr/>
          <a:lstStyle/>
          <a:p>
            <a:pPr>
              <a:defRPr/>
            </a:pPr>
            <a:r>
              <a:rPr lang="en-US" smtClean="0"/>
              <a:t>Globecom 2010</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1676400" y="0"/>
            <a:ext cx="7162800" cy="990600"/>
          </a:xfrm>
        </p:spPr>
        <p:txBody>
          <a:bodyPr/>
          <a:lstStyle/>
          <a:p>
            <a:pPr eaLnBrk="1" hangingPunct="1"/>
            <a:r>
              <a:rPr lang="en-US" smtClean="0"/>
              <a:t>Further Information</a:t>
            </a:r>
          </a:p>
        </p:txBody>
      </p:sp>
      <p:sp>
        <p:nvSpPr>
          <p:cNvPr id="4" name="Content Placeholder 3"/>
          <p:cNvSpPr>
            <a:spLocks noGrp="1"/>
          </p:cNvSpPr>
          <p:nvPr>
            <p:ph idx="1"/>
          </p:nvPr>
        </p:nvSpPr>
        <p:spPr/>
        <p:txBody>
          <a:bodyPr/>
          <a:lstStyle/>
          <a:p>
            <a:pPr eaLnBrk="1" hangingPunct="1">
              <a:buClrTx/>
            </a:pPr>
            <a:r>
              <a:rPr lang="en-US" dirty="0" smtClean="0"/>
              <a:t>Web portal:  </a:t>
            </a:r>
            <a:r>
              <a:rPr lang="en-US" dirty="0" smtClean="0">
                <a:solidFill>
                  <a:srgbClr val="2D2DB9"/>
                </a:solidFill>
              </a:rPr>
              <a:t>http://www.nist.gov/smartgrid</a:t>
            </a:r>
          </a:p>
          <a:p>
            <a:pPr eaLnBrk="1" hangingPunct="1">
              <a:buClr>
                <a:schemeClr val="tx1"/>
              </a:buClr>
            </a:pPr>
            <a:r>
              <a:rPr lang="en-US" dirty="0" smtClean="0"/>
              <a:t>Contact:</a:t>
            </a:r>
          </a:p>
          <a:p>
            <a:pPr lvl="1" eaLnBrk="1" hangingPunct="1">
              <a:buClr>
                <a:schemeClr val="tx1"/>
              </a:buClr>
            </a:pPr>
            <a:r>
              <a:rPr lang="en-US" dirty="0" smtClean="0">
                <a:ea typeface="ＭＳ Ｐゴシック" charset="-128"/>
              </a:rPr>
              <a:t>David Su</a:t>
            </a:r>
          </a:p>
          <a:p>
            <a:pPr lvl="1" eaLnBrk="1" hangingPunct="1">
              <a:buClr>
                <a:schemeClr val="tx1"/>
              </a:buClr>
            </a:pPr>
            <a:r>
              <a:rPr lang="en-US" dirty="0" smtClean="0">
                <a:ea typeface="ＭＳ Ｐゴシック" charset="-128"/>
              </a:rPr>
              <a:t>Email:  </a:t>
            </a:r>
            <a:r>
              <a:rPr lang="en-US" dirty="0" smtClean="0">
                <a:solidFill>
                  <a:schemeClr val="accent2"/>
                </a:solidFill>
                <a:ea typeface="ＭＳ Ｐゴシック" charset="-128"/>
              </a:rPr>
              <a:t>david.su@nist.gov</a:t>
            </a:r>
          </a:p>
          <a:p>
            <a:pPr lvl="1" eaLnBrk="1" hangingPunct="1">
              <a:buClr>
                <a:schemeClr val="tx1"/>
              </a:buClr>
            </a:pPr>
            <a:r>
              <a:rPr lang="en-US" dirty="0" smtClean="0">
                <a:ea typeface="ＭＳ Ｐゴシック" charset="-128"/>
              </a:rPr>
              <a:t>Telephone: +1.301.975.6194</a:t>
            </a:r>
          </a:p>
          <a:p>
            <a:pPr lvl="1" eaLnBrk="1" hangingPunct="1">
              <a:buClrTx/>
            </a:pPr>
            <a:endParaRPr lang="en-US" dirty="0" smtClean="0">
              <a:solidFill>
                <a:srgbClr val="2D2DB9"/>
              </a:solidFill>
              <a:ea typeface="ＭＳ Ｐゴシック" charset="-128"/>
            </a:endParaRPr>
          </a:p>
          <a:p>
            <a:pPr lvl="1" eaLnBrk="1" hangingPunct="1">
              <a:buClrTx/>
            </a:pPr>
            <a:endParaRPr lang="en-US" dirty="0" smtClean="0">
              <a:solidFill>
                <a:srgbClr val="2D2DB9"/>
              </a:solidFill>
              <a:ea typeface="ＭＳ Ｐゴシック" charset="-128"/>
            </a:endParaRPr>
          </a:p>
          <a:p>
            <a:pPr lvl="1" eaLnBrk="1" hangingPunct="1">
              <a:buClrTx/>
            </a:pPr>
            <a:endParaRPr lang="en-US" dirty="0" smtClean="0">
              <a:solidFill>
                <a:srgbClr val="2D2DB9"/>
              </a:solidFill>
              <a:ea typeface="ＭＳ Ｐゴシック" charset="-128"/>
            </a:endParaRPr>
          </a:p>
          <a:p>
            <a:pPr eaLnBrk="1" hangingPunct="1"/>
            <a:endParaRPr lang="en-US" dirty="0" smtClean="0"/>
          </a:p>
        </p:txBody>
      </p:sp>
      <p:sp>
        <p:nvSpPr>
          <p:cNvPr id="3" name="Slide Number Placeholder 2"/>
          <p:cNvSpPr>
            <a:spLocks noGrp="1"/>
          </p:cNvSpPr>
          <p:nvPr>
            <p:ph type="sldNum" sz="quarter" idx="12"/>
          </p:nvPr>
        </p:nvSpPr>
        <p:spPr/>
        <p:txBody>
          <a:bodyPr/>
          <a:lstStyle/>
          <a:p>
            <a:pPr algn="ctr"/>
            <a:fld id="{DB7BAEA1-96BF-47AE-B2A9-46CCABCF5570}" type="slidenum">
              <a:rPr lang="en-US"/>
              <a:pPr algn="ctr"/>
              <a:t>21</a:t>
            </a:fld>
            <a:endParaRPr lang="en-US" dirty="0"/>
          </a:p>
        </p:txBody>
      </p:sp>
      <p:pic>
        <p:nvPicPr>
          <p:cNvPr id="62469" name="Picture 4"/>
          <p:cNvPicPr>
            <a:picLocks noChangeAspect="1"/>
          </p:cNvPicPr>
          <p:nvPr/>
        </p:nvPicPr>
        <p:blipFill>
          <a:blip r:embed="rId2" cstate="print"/>
          <a:srcRect/>
          <a:stretch>
            <a:fillRect/>
          </a:stretch>
        </p:blipFill>
        <p:spPr bwMode="auto">
          <a:xfrm>
            <a:off x="2667000" y="3505200"/>
            <a:ext cx="4114800" cy="2638425"/>
          </a:xfrm>
          <a:prstGeom prst="rect">
            <a:avLst/>
          </a:prstGeom>
          <a:noFill/>
          <a:ln w="9525">
            <a:noFill/>
            <a:miter lim="800000"/>
            <a:headEnd/>
            <a:tailEnd/>
          </a:ln>
        </p:spPr>
      </p:pic>
      <p:sp>
        <p:nvSpPr>
          <p:cNvPr id="6" name="Date Placeholder 5"/>
          <p:cNvSpPr>
            <a:spLocks noGrp="1"/>
          </p:cNvSpPr>
          <p:nvPr>
            <p:ph type="dt" sz="half" idx="10"/>
          </p:nvPr>
        </p:nvSpPr>
        <p:spPr/>
        <p:txBody>
          <a:bodyPr/>
          <a:lstStyle/>
          <a:p>
            <a:r>
              <a:rPr lang="en-US" smtClean="0"/>
              <a:t>12/08/2010</a:t>
            </a:r>
            <a:endParaRPr lang="en-US"/>
          </a:p>
        </p:txBody>
      </p:sp>
      <p:sp>
        <p:nvSpPr>
          <p:cNvPr id="7" name="Footer Placeholder 6"/>
          <p:cNvSpPr>
            <a:spLocks noGrp="1"/>
          </p:cNvSpPr>
          <p:nvPr>
            <p:ph type="ftr" sz="quarter" idx="11"/>
          </p:nvPr>
        </p:nvSpPr>
        <p:spPr/>
        <p:txBody>
          <a:bodyPr/>
          <a:lstStyle/>
          <a:p>
            <a:pPr>
              <a:defRPr/>
            </a:pPr>
            <a:r>
              <a:rPr lang="en-US" smtClean="0"/>
              <a:t>Globecom 2010</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1676400" y="152400"/>
            <a:ext cx="7467600" cy="762000"/>
          </a:xfrm>
        </p:spPr>
        <p:txBody>
          <a:bodyPr/>
          <a:lstStyle/>
          <a:p>
            <a:pPr eaLnBrk="1" hangingPunct="1"/>
            <a:r>
              <a:rPr lang="en-US" dirty="0" smtClean="0">
                <a:solidFill>
                  <a:schemeClr val="tx1"/>
                </a:solidFill>
              </a:rPr>
              <a:t>Today’s Electric Grid in the U.S.</a:t>
            </a:r>
            <a:endParaRPr lang="en-US" b="1" dirty="0" smtClean="0">
              <a:solidFill>
                <a:schemeClr val="tx1"/>
              </a:solidFill>
            </a:endParaRPr>
          </a:p>
        </p:txBody>
      </p:sp>
      <p:sp>
        <p:nvSpPr>
          <p:cNvPr id="18435" name="Line 5"/>
          <p:cNvSpPr>
            <a:spLocks noChangeShapeType="1"/>
          </p:cNvSpPr>
          <p:nvPr/>
        </p:nvSpPr>
        <p:spPr bwMode="auto">
          <a:xfrm>
            <a:off x="457200" y="1600200"/>
            <a:ext cx="8077200" cy="0"/>
          </a:xfrm>
          <a:prstGeom prst="line">
            <a:avLst/>
          </a:prstGeom>
          <a:noFill/>
          <a:ln w="19050">
            <a:solidFill>
              <a:schemeClr val="tx2"/>
            </a:solidFill>
            <a:round/>
            <a:headEnd/>
            <a:tailEnd/>
          </a:ln>
        </p:spPr>
        <p:txBody>
          <a:bodyPr wrap="none" anchor="ctr"/>
          <a:lstStyle/>
          <a:p>
            <a:endParaRPr lang="en-US"/>
          </a:p>
        </p:txBody>
      </p:sp>
      <p:pic>
        <p:nvPicPr>
          <p:cNvPr id="18436" name="Picture 4" descr="Merging Infrastructures - PIER"/>
          <p:cNvPicPr>
            <a:picLocks noChangeAspect="1" noChangeArrowheads="1"/>
          </p:cNvPicPr>
          <p:nvPr/>
        </p:nvPicPr>
        <p:blipFill>
          <a:blip r:embed="rId3" cstate="print"/>
          <a:srcRect/>
          <a:stretch>
            <a:fillRect/>
          </a:stretch>
        </p:blipFill>
        <p:spPr bwMode="auto">
          <a:xfrm>
            <a:off x="0" y="1516063"/>
            <a:ext cx="8880475" cy="5037137"/>
          </a:xfrm>
          <a:prstGeom prst="rect">
            <a:avLst/>
          </a:prstGeom>
          <a:noFill/>
          <a:ln w="9525">
            <a:noFill/>
            <a:miter lim="800000"/>
            <a:headEnd/>
            <a:tailEnd/>
          </a:ln>
        </p:spPr>
      </p:pic>
      <p:sp>
        <p:nvSpPr>
          <p:cNvPr id="18437" name="Text Box 5"/>
          <p:cNvSpPr txBox="1">
            <a:spLocks noChangeArrowheads="1"/>
          </p:cNvSpPr>
          <p:nvPr/>
        </p:nvSpPr>
        <p:spPr bwMode="auto">
          <a:xfrm>
            <a:off x="136525" y="3694113"/>
            <a:ext cx="2530475" cy="304800"/>
          </a:xfrm>
          <a:prstGeom prst="rect">
            <a:avLst/>
          </a:prstGeom>
          <a:noFill/>
          <a:ln w="9525">
            <a:noFill/>
            <a:miter lim="800000"/>
            <a:headEnd/>
            <a:tailEnd/>
          </a:ln>
        </p:spPr>
        <p:txBody>
          <a:bodyPr>
            <a:spAutoFit/>
          </a:bodyPr>
          <a:lstStyle/>
          <a:p>
            <a:endParaRPr lang="en-US" sz="1400"/>
          </a:p>
        </p:txBody>
      </p:sp>
      <p:sp>
        <p:nvSpPr>
          <p:cNvPr id="18438" name="Rectangle 2"/>
          <p:cNvSpPr>
            <a:spLocks noChangeArrowheads="1"/>
          </p:cNvSpPr>
          <p:nvPr/>
        </p:nvSpPr>
        <p:spPr bwMode="auto">
          <a:xfrm>
            <a:off x="457200" y="3276600"/>
            <a:ext cx="8305800" cy="3200400"/>
          </a:xfrm>
          <a:prstGeom prst="rect">
            <a:avLst/>
          </a:prstGeom>
          <a:solidFill>
            <a:schemeClr val="bg1"/>
          </a:solidFill>
          <a:ln w="9525">
            <a:noFill/>
            <a:miter lim="800000"/>
            <a:headEnd/>
            <a:tailEnd/>
          </a:ln>
        </p:spPr>
        <p:txBody>
          <a:bodyPr anchor="ctr"/>
          <a:lstStyle/>
          <a:p>
            <a:pPr algn="ctr"/>
            <a:endParaRPr lang="en-US" sz="2000" i="1"/>
          </a:p>
        </p:txBody>
      </p:sp>
      <p:sp>
        <p:nvSpPr>
          <p:cNvPr id="18439" name="Text Box 8"/>
          <p:cNvSpPr txBox="1">
            <a:spLocks noChangeArrowheads="1"/>
          </p:cNvSpPr>
          <p:nvPr/>
        </p:nvSpPr>
        <p:spPr bwMode="auto">
          <a:xfrm>
            <a:off x="228600" y="1752600"/>
            <a:ext cx="2209800" cy="244475"/>
          </a:xfrm>
          <a:prstGeom prst="rect">
            <a:avLst/>
          </a:prstGeom>
          <a:noFill/>
          <a:ln w="9525">
            <a:noFill/>
            <a:miter lim="800000"/>
            <a:headEnd/>
            <a:tailEnd/>
          </a:ln>
        </p:spPr>
        <p:txBody>
          <a:bodyPr lIns="0" tIns="0" rIns="0" bIns="0">
            <a:spAutoFit/>
          </a:bodyPr>
          <a:lstStyle/>
          <a:p>
            <a:pPr>
              <a:spcBef>
                <a:spcPct val="50000"/>
              </a:spcBef>
            </a:pPr>
            <a:r>
              <a:rPr lang="en-US" sz="1600"/>
              <a:t>Markets and Operations</a:t>
            </a:r>
          </a:p>
        </p:txBody>
      </p:sp>
      <p:sp>
        <p:nvSpPr>
          <p:cNvPr id="18440" name="Text Box 9"/>
          <p:cNvSpPr txBox="1">
            <a:spLocks noChangeArrowheads="1"/>
          </p:cNvSpPr>
          <p:nvPr/>
        </p:nvSpPr>
        <p:spPr bwMode="auto">
          <a:xfrm>
            <a:off x="2590800" y="1295400"/>
            <a:ext cx="1066800" cy="244475"/>
          </a:xfrm>
          <a:prstGeom prst="rect">
            <a:avLst/>
          </a:prstGeom>
          <a:noFill/>
          <a:ln w="9525">
            <a:noFill/>
            <a:miter lim="800000"/>
            <a:headEnd/>
            <a:tailEnd/>
          </a:ln>
        </p:spPr>
        <p:txBody>
          <a:bodyPr lIns="0" tIns="0" rIns="0" bIns="0">
            <a:spAutoFit/>
          </a:bodyPr>
          <a:lstStyle/>
          <a:p>
            <a:pPr>
              <a:spcBef>
                <a:spcPct val="50000"/>
              </a:spcBef>
            </a:pPr>
            <a:r>
              <a:rPr lang="en-US" sz="1600"/>
              <a:t>Generation</a:t>
            </a:r>
          </a:p>
        </p:txBody>
      </p:sp>
      <p:sp>
        <p:nvSpPr>
          <p:cNvPr id="18441" name="Text Box 10"/>
          <p:cNvSpPr txBox="1">
            <a:spLocks noChangeArrowheads="1"/>
          </p:cNvSpPr>
          <p:nvPr/>
        </p:nvSpPr>
        <p:spPr bwMode="auto">
          <a:xfrm>
            <a:off x="3886200" y="1600200"/>
            <a:ext cx="1295400" cy="244475"/>
          </a:xfrm>
          <a:prstGeom prst="rect">
            <a:avLst/>
          </a:prstGeom>
          <a:noFill/>
          <a:ln w="9525">
            <a:noFill/>
            <a:miter lim="800000"/>
            <a:headEnd/>
            <a:tailEnd/>
          </a:ln>
        </p:spPr>
        <p:txBody>
          <a:bodyPr lIns="0" tIns="0" rIns="0" bIns="0">
            <a:spAutoFit/>
          </a:bodyPr>
          <a:lstStyle/>
          <a:p>
            <a:pPr>
              <a:spcBef>
                <a:spcPct val="50000"/>
              </a:spcBef>
            </a:pPr>
            <a:r>
              <a:rPr lang="en-US" sz="1600"/>
              <a:t>Transmission</a:t>
            </a:r>
          </a:p>
        </p:txBody>
      </p:sp>
      <p:sp>
        <p:nvSpPr>
          <p:cNvPr id="18442" name="Text Box 11"/>
          <p:cNvSpPr txBox="1">
            <a:spLocks noChangeArrowheads="1"/>
          </p:cNvSpPr>
          <p:nvPr/>
        </p:nvSpPr>
        <p:spPr bwMode="auto">
          <a:xfrm>
            <a:off x="5867400" y="1676400"/>
            <a:ext cx="1066800" cy="244475"/>
          </a:xfrm>
          <a:prstGeom prst="rect">
            <a:avLst/>
          </a:prstGeom>
          <a:noFill/>
          <a:ln w="9525">
            <a:noFill/>
            <a:miter lim="800000"/>
            <a:headEnd/>
            <a:tailEnd/>
          </a:ln>
        </p:spPr>
        <p:txBody>
          <a:bodyPr lIns="0" tIns="0" rIns="0" bIns="0">
            <a:spAutoFit/>
          </a:bodyPr>
          <a:lstStyle/>
          <a:p>
            <a:pPr>
              <a:spcBef>
                <a:spcPct val="50000"/>
              </a:spcBef>
            </a:pPr>
            <a:r>
              <a:rPr lang="en-US" sz="1600"/>
              <a:t>Distribution</a:t>
            </a:r>
          </a:p>
        </p:txBody>
      </p:sp>
      <p:sp>
        <p:nvSpPr>
          <p:cNvPr id="18443" name="Text Box 12"/>
          <p:cNvSpPr txBox="1">
            <a:spLocks noChangeArrowheads="1"/>
          </p:cNvSpPr>
          <p:nvPr/>
        </p:nvSpPr>
        <p:spPr bwMode="auto">
          <a:xfrm>
            <a:off x="7162800" y="1752600"/>
            <a:ext cx="1371600" cy="244475"/>
          </a:xfrm>
          <a:prstGeom prst="rect">
            <a:avLst/>
          </a:prstGeom>
          <a:noFill/>
          <a:ln w="9525">
            <a:noFill/>
            <a:miter lim="800000"/>
            <a:headEnd/>
            <a:tailEnd/>
          </a:ln>
        </p:spPr>
        <p:txBody>
          <a:bodyPr lIns="0" tIns="0" rIns="0" bIns="0">
            <a:spAutoFit/>
          </a:bodyPr>
          <a:lstStyle/>
          <a:p>
            <a:pPr>
              <a:spcBef>
                <a:spcPct val="50000"/>
              </a:spcBef>
            </a:pPr>
            <a:r>
              <a:rPr lang="en-US" sz="1600"/>
              <a:t>Customer Use</a:t>
            </a:r>
          </a:p>
        </p:txBody>
      </p:sp>
      <p:sp>
        <p:nvSpPr>
          <p:cNvPr id="18444" name="AutoShape 13"/>
          <p:cNvSpPr>
            <a:spLocks noChangeArrowheads="1"/>
          </p:cNvSpPr>
          <p:nvPr/>
        </p:nvSpPr>
        <p:spPr bwMode="auto">
          <a:xfrm>
            <a:off x="2209800" y="3547533"/>
            <a:ext cx="5105400" cy="609600"/>
          </a:xfrm>
          <a:prstGeom prst="rightArrow">
            <a:avLst>
              <a:gd name="adj1" fmla="val 50000"/>
              <a:gd name="adj2" fmla="val 209375"/>
            </a:avLst>
          </a:prstGeom>
          <a:solidFill>
            <a:srgbClr val="FFFF00">
              <a:alpha val="14117"/>
            </a:srgbClr>
          </a:solidFill>
          <a:ln w="9525">
            <a:solidFill>
              <a:schemeClr val="tx1"/>
            </a:solidFill>
            <a:miter lim="800000"/>
            <a:headEnd/>
            <a:tailEnd/>
          </a:ln>
        </p:spPr>
        <p:txBody>
          <a:bodyPr wrap="none" anchor="ctr"/>
          <a:lstStyle/>
          <a:p>
            <a:pPr algn="ctr"/>
            <a:r>
              <a:rPr lang="en-US" sz="1800" dirty="0"/>
              <a:t>One-way flow of electricity</a:t>
            </a:r>
          </a:p>
        </p:txBody>
      </p:sp>
      <p:sp>
        <p:nvSpPr>
          <p:cNvPr id="18445" name="TextBox 13"/>
          <p:cNvSpPr txBox="1">
            <a:spLocks noChangeArrowheads="1"/>
          </p:cNvSpPr>
          <p:nvPr/>
        </p:nvSpPr>
        <p:spPr bwMode="auto">
          <a:xfrm>
            <a:off x="123582" y="4180344"/>
            <a:ext cx="9020418" cy="3416320"/>
          </a:xfrm>
          <a:prstGeom prst="rect">
            <a:avLst/>
          </a:prstGeom>
          <a:noFill/>
          <a:ln w="9525">
            <a:noFill/>
            <a:miter lim="800000"/>
            <a:headEnd/>
            <a:tailEnd/>
          </a:ln>
        </p:spPr>
        <p:txBody>
          <a:bodyPr wrap="none">
            <a:spAutoFit/>
          </a:bodyPr>
          <a:lstStyle/>
          <a:p>
            <a:pPr>
              <a:buFont typeface="Arial"/>
              <a:buChar char="•"/>
            </a:pPr>
            <a:r>
              <a:rPr lang="en-US" i="1" dirty="0"/>
              <a:t>Centralized, bulk </a:t>
            </a:r>
            <a:r>
              <a:rPr lang="en-US" i="1" dirty="0" smtClean="0"/>
              <a:t>generation, mainly coal and natural gas</a:t>
            </a:r>
          </a:p>
          <a:p>
            <a:pPr>
              <a:buFont typeface="Arial"/>
              <a:buChar char="•"/>
            </a:pPr>
            <a:r>
              <a:rPr lang="en-US" i="1" dirty="0" smtClean="0"/>
              <a:t>Responsible for 40% of human-caused CO</a:t>
            </a:r>
            <a:r>
              <a:rPr lang="en-US" i="1" baseline="-25000" dirty="0" smtClean="0"/>
              <a:t>2</a:t>
            </a:r>
            <a:r>
              <a:rPr lang="en-US" i="1" dirty="0" smtClean="0"/>
              <a:t> production</a:t>
            </a:r>
          </a:p>
          <a:p>
            <a:pPr>
              <a:buFont typeface="Arial"/>
              <a:buChar char="•"/>
            </a:pPr>
            <a:r>
              <a:rPr lang="en-US" i="1" dirty="0" smtClean="0"/>
              <a:t>Controllable generation and predictable loads</a:t>
            </a:r>
          </a:p>
          <a:p>
            <a:pPr>
              <a:buFont typeface="Arial"/>
              <a:buChar char="•"/>
            </a:pPr>
            <a:r>
              <a:rPr lang="en-US" i="1" dirty="0" smtClean="0"/>
              <a:t>Limited automation and situational awareness</a:t>
            </a:r>
          </a:p>
          <a:p>
            <a:pPr>
              <a:buFont typeface="Arial"/>
              <a:buChar char="•"/>
            </a:pPr>
            <a:r>
              <a:rPr lang="en-US" i="1" dirty="0" smtClean="0"/>
              <a:t>Lots of customized proprietary systems</a:t>
            </a:r>
          </a:p>
          <a:p>
            <a:pPr>
              <a:buFont typeface="Arial"/>
              <a:buChar char="•"/>
            </a:pPr>
            <a:r>
              <a:rPr lang="en-US" i="1" dirty="0" smtClean="0"/>
              <a:t>Lack of customer-side data to manage and reduce energy use</a:t>
            </a:r>
          </a:p>
          <a:p>
            <a:pPr>
              <a:buFont typeface="Arial"/>
              <a:buChar char="•"/>
            </a:pPr>
            <a:endParaRPr lang="en-US" i="1" dirty="0" smtClean="0"/>
          </a:p>
          <a:p>
            <a:endParaRPr lang="en-US" i="1" dirty="0" smtClean="0"/>
          </a:p>
          <a:p>
            <a:pPr>
              <a:buFont typeface="Arial"/>
              <a:buChar char="•"/>
            </a:pPr>
            <a:endParaRPr lang="en-US" dirty="0"/>
          </a:p>
        </p:txBody>
      </p:sp>
      <p:sp>
        <p:nvSpPr>
          <p:cNvPr id="14" name="Date Placeholder 13"/>
          <p:cNvSpPr>
            <a:spLocks noGrp="1"/>
          </p:cNvSpPr>
          <p:nvPr>
            <p:ph type="dt" sz="half" idx="10"/>
          </p:nvPr>
        </p:nvSpPr>
        <p:spPr/>
        <p:txBody>
          <a:bodyPr/>
          <a:lstStyle/>
          <a:p>
            <a:r>
              <a:rPr lang="en-US" smtClean="0"/>
              <a:t>12/08/2010</a:t>
            </a:r>
            <a:endParaRPr lang="en-US"/>
          </a:p>
        </p:txBody>
      </p:sp>
      <p:sp>
        <p:nvSpPr>
          <p:cNvPr id="15" name="Slide Number Placeholder 14"/>
          <p:cNvSpPr>
            <a:spLocks noGrp="1"/>
          </p:cNvSpPr>
          <p:nvPr>
            <p:ph type="sldNum" sz="quarter" idx="12"/>
          </p:nvPr>
        </p:nvSpPr>
        <p:spPr/>
        <p:txBody>
          <a:bodyPr/>
          <a:lstStyle/>
          <a:p>
            <a:fld id="{E867ABBA-12D5-409A-B945-CC08A12D98A7}" type="slidenum">
              <a:rPr lang="en-US" smtClean="0"/>
              <a:pPr/>
              <a:t>3</a:t>
            </a:fld>
            <a:endParaRPr lang="en-US"/>
          </a:p>
        </p:txBody>
      </p:sp>
      <p:sp>
        <p:nvSpPr>
          <p:cNvPr id="16" name="Footer Placeholder 15"/>
          <p:cNvSpPr>
            <a:spLocks noGrp="1"/>
          </p:cNvSpPr>
          <p:nvPr>
            <p:ph type="ftr" sz="quarter" idx="11"/>
          </p:nvPr>
        </p:nvSpPr>
        <p:spPr/>
        <p:txBody>
          <a:bodyPr/>
          <a:lstStyle/>
          <a:p>
            <a:pPr>
              <a:defRPr/>
            </a:pPr>
            <a:r>
              <a:rPr lang="en-US" smtClean="0"/>
              <a:t>Globecom 2010</a:t>
            </a:r>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1524000" y="0"/>
            <a:ext cx="7620000" cy="990600"/>
          </a:xfrm>
        </p:spPr>
        <p:txBody>
          <a:bodyPr/>
          <a:lstStyle/>
          <a:p>
            <a:pPr eaLnBrk="1" hangingPunct="1"/>
            <a:r>
              <a:rPr lang="en-US" dirty="0" smtClean="0">
                <a:solidFill>
                  <a:schemeClr val="tx1"/>
                </a:solidFill>
              </a:rPr>
              <a:t>Smart Grid:  The “Energy Internet”</a:t>
            </a:r>
          </a:p>
        </p:txBody>
      </p:sp>
      <p:sp>
        <p:nvSpPr>
          <p:cNvPr id="28675" name="Line 5"/>
          <p:cNvSpPr>
            <a:spLocks noChangeShapeType="1"/>
          </p:cNvSpPr>
          <p:nvPr/>
        </p:nvSpPr>
        <p:spPr bwMode="auto">
          <a:xfrm>
            <a:off x="152400" y="3429000"/>
            <a:ext cx="8077200" cy="0"/>
          </a:xfrm>
          <a:prstGeom prst="line">
            <a:avLst/>
          </a:prstGeom>
          <a:noFill/>
          <a:ln w="19050">
            <a:solidFill>
              <a:schemeClr val="tx2"/>
            </a:solidFill>
            <a:round/>
            <a:headEnd/>
            <a:tailEnd/>
          </a:ln>
        </p:spPr>
        <p:txBody>
          <a:bodyPr wrap="none" anchor="ctr"/>
          <a:lstStyle/>
          <a:p>
            <a:endParaRPr lang="en-US"/>
          </a:p>
        </p:txBody>
      </p:sp>
      <p:sp>
        <p:nvSpPr>
          <p:cNvPr id="28676" name="Slide Number Placeholder 4"/>
          <p:cNvSpPr txBox="1">
            <a:spLocks noGrp="1"/>
          </p:cNvSpPr>
          <p:nvPr/>
        </p:nvSpPr>
        <p:spPr bwMode="auto">
          <a:xfrm>
            <a:off x="6819900" y="6553200"/>
            <a:ext cx="2133600" cy="304800"/>
          </a:xfrm>
          <a:prstGeom prst="rect">
            <a:avLst/>
          </a:prstGeom>
          <a:noFill/>
          <a:ln w="9525">
            <a:noFill/>
            <a:miter lim="800000"/>
            <a:headEnd/>
            <a:tailEnd/>
          </a:ln>
        </p:spPr>
        <p:txBody>
          <a:bodyPr/>
          <a:lstStyle/>
          <a:p>
            <a:pPr algn="r" eaLnBrk="0" hangingPunct="0"/>
            <a:r>
              <a:rPr lang="en-US" sz="1000"/>
              <a:t>Graphics courtesy of EPRI</a:t>
            </a:r>
          </a:p>
        </p:txBody>
      </p:sp>
      <p:pic>
        <p:nvPicPr>
          <p:cNvPr id="28677" name="Picture 5" descr="Merging Infrastructures - PIER"/>
          <p:cNvPicPr>
            <a:picLocks noChangeAspect="1" noChangeArrowheads="1"/>
          </p:cNvPicPr>
          <p:nvPr/>
        </p:nvPicPr>
        <p:blipFill>
          <a:blip r:embed="rId3" cstate="print"/>
          <a:srcRect/>
          <a:stretch>
            <a:fillRect/>
          </a:stretch>
        </p:blipFill>
        <p:spPr bwMode="auto">
          <a:xfrm>
            <a:off x="0" y="1135063"/>
            <a:ext cx="8880475" cy="5037137"/>
          </a:xfrm>
          <a:prstGeom prst="rect">
            <a:avLst/>
          </a:prstGeom>
          <a:noFill/>
          <a:ln w="9525">
            <a:noFill/>
            <a:miter lim="800000"/>
            <a:headEnd/>
            <a:tailEnd/>
          </a:ln>
        </p:spPr>
      </p:pic>
      <p:sp>
        <p:nvSpPr>
          <p:cNvPr id="28678" name="Rectangle 2"/>
          <p:cNvSpPr>
            <a:spLocks noChangeArrowheads="1"/>
          </p:cNvSpPr>
          <p:nvPr/>
        </p:nvSpPr>
        <p:spPr bwMode="auto">
          <a:xfrm>
            <a:off x="4572000" y="3048000"/>
            <a:ext cx="3962400" cy="1295400"/>
          </a:xfrm>
          <a:prstGeom prst="rect">
            <a:avLst/>
          </a:prstGeom>
          <a:noFill/>
          <a:ln w="9525">
            <a:noFill/>
            <a:miter lim="800000"/>
            <a:headEnd/>
            <a:tailEnd/>
          </a:ln>
        </p:spPr>
        <p:txBody>
          <a:bodyPr anchor="ctr"/>
          <a:lstStyle/>
          <a:p>
            <a:r>
              <a:rPr lang="en-US" sz="1800" i="1">
                <a:solidFill>
                  <a:schemeClr val="accent2"/>
                </a:solidFill>
              </a:rPr>
              <a:t> </a:t>
            </a:r>
          </a:p>
        </p:txBody>
      </p:sp>
      <p:sp>
        <p:nvSpPr>
          <p:cNvPr id="28679" name="Text Box 8"/>
          <p:cNvSpPr txBox="1">
            <a:spLocks noChangeArrowheads="1"/>
          </p:cNvSpPr>
          <p:nvPr/>
        </p:nvSpPr>
        <p:spPr bwMode="auto">
          <a:xfrm>
            <a:off x="136525" y="3313113"/>
            <a:ext cx="2530475" cy="304800"/>
          </a:xfrm>
          <a:prstGeom prst="rect">
            <a:avLst/>
          </a:prstGeom>
          <a:noFill/>
          <a:ln w="9525">
            <a:noFill/>
            <a:miter lim="800000"/>
            <a:headEnd/>
            <a:tailEnd/>
          </a:ln>
        </p:spPr>
        <p:txBody>
          <a:bodyPr>
            <a:spAutoFit/>
          </a:bodyPr>
          <a:lstStyle/>
          <a:p>
            <a:endParaRPr lang="en-US" sz="1400"/>
          </a:p>
        </p:txBody>
      </p:sp>
      <p:sp>
        <p:nvSpPr>
          <p:cNvPr id="28680" name="Rectangle 2"/>
          <p:cNvSpPr>
            <a:spLocks noChangeArrowheads="1"/>
          </p:cNvSpPr>
          <p:nvPr/>
        </p:nvSpPr>
        <p:spPr bwMode="auto">
          <a:xfrm>
            <a:off x="1066800" y="2895600"/>
            <a:ext cx="2971800" cy="1447800"/>
          </a:xfrm>
          <a:prstGeom prst="rect">
            <a:avLst/>
          </a:prstGeom>
          <a:solidFill>
            <a:schemeClr val="bg1"/>
          </a:solidFill>
          <a:ln w="9525">
            <a:noFill/>
            <a:miter lim="800000"/>
            <a:headEnd/>
            <a:tailEnd/>
          </a:ln>
        </p:spPr>
        <p:txBody>
          <a:bodyPr anchor="ctr"/>
          <a:lstStyle/>
          <a:p>
            <a:r>
              <a:rPr lang="en-US" sz="1800" i="1">
                <a:solidFill>
                  <a:schemeClr val="accent2"/>
                </a:solidFill>
              </a:rPr>
              <a:t/>
            </a:r>
            <a:br>
              <a:rPr lang="en-US" sz="1800" i="1">
                <a:solidFill>
                  <a:schemeClr val="accent2"/>
                </a:solidFill>
              </a:rPr>
            </a:br>
            <a:r>
              <a:rPr lang="en-US" sz="1800" i="1">
                <a:solidFill>
                  <a:schemeClr val="accent2"/>
                </a:solidFill>
              </a:rPr>
              <a:t> </a:t>
            </a:r>
            <a:br>
              <a:rPr lang="en-US" sz="1800" i="1">
                <a:solidFill>
                  <a:schemeClr val="accent2"/>
                </a:solidFill>
              </a:rPr>
            </a:br>
            <a:endParaRPr lang="en-US" sz="1800" i="1">
              <a:solidFill>
                <a:schemeClr val="accent2"/>
              </a:solidFill>
            </a:endParaRPr>
          </a:p>
        </p:txBody>
      </p:sp>
      <p:sp>
        <p:nvSpPr>
          <p:cNvPr id="11" name="Quad Arrow 10"/>
          <p:cNvSpPr>
            <a:spLocks noChangeArrowheads="1"/>
          </p:cNvSpPr>
          <p:nvPr/>
        </p:nvSpPr>
        <p:spPr bwMode="auto">
          <a:xfrm>
            <a:off x="1219200" y="2895600"/>
            <a:ext cx="6172200" cy="1524000"/>
          </a:xfrm>
          <a:custGeom>
            <a:avLst/>
            <a:gdLst>
              <a:gd name="T0" fmla="*/ 3086100 w 6172200"/>
              <a:gd name="T1" fmla="*/ 0 h 1524000"/>
              <a:gd name="T2" fmla="*/ 0 w 6172200"/>
              <a:gd name="T3" fmla="*/ 762000 h 1524000"/>
              <a:gd name="T4" fmla="*/ 3086100 w 6172200"/>
              <a:gd name="T5" fmla="*/ 1524000 h 1524000"/>
              <a:gd name="T6" fmla="*/ 6172200 w 6172200"/>
              <a:gd name="T7" fmla="*/ 762000 h 1524000"/>
              <a:gd name="T8" fmla="*/ 3 60000 65536"/>
              <a:gd name="T9" fmla="*/ 2 60000 65536"/>
              <a:gd name="T10" fmla="*/ 1 60000 65536"/>
              <a:gd name="T11" fmla="*/ 0 60000 65536"/>
              <a:gd name="T12" fmla="*/ 171450 w 6172200"/>
              <a:gd name="T13" fmla="*/ 590550 h 1524000"/>
              <a:gd name="T14" fmla="*/ 6000750 w 6172200"/>
              <a:gd name="T15" fmla="*/ 933450 h 1524000"/>
            </a:gdLst>
            <a:ahLst/>
            <a:cxnLst>
              <a:cxn ang="T8">
                <a:pos x="T0" y="T1"/>
              </a:cxn>
              <a:cxn ang="T9">
                <a:pos x="T2" y="T3"/>
              </a:cxn>
              <a:cxn ang="T10">
                <a:pos x="T4" y="T5"/>
              </a:cxn>
              <a:cxn ang="T11">
                <a:pos x="T6" y="T7"/>
              </a:cxn>
            </a:cxnLst>
            <a:rect l="T12" t="T13" r="T14" b="T15"/>
            <a:pathLst>
              <a:path w="6172200" h="1524000">
                <a:moveTo>
                  <a:pt x="0" y="762000"/>
                </a:moveTo>
                <a:lnTo>
                  <a:pt x="342900" y="419100"/>
                </a:lnTo>
                <a:lnTo>
                  <a:pt x="342900" y="590550"/>
                </a:lnTo>
                <a:lnTo>
                  <a:pt x="2914650" y="590550"/>
                </a:lnTo>
                <a:lnTo>
                  <a:pt x="2914650" y="342900"/>
                </a:lnTo>
                <a:lnTo>
                  <a:pt x="2743200" y="342900"/>
                </a:lnTo>
                <a:lnTo>
                  <a:pt x="3086100" y="0"/>
                </a:lnTo>
                <a:lnTo>
                  <a:pt x="3429000" y="342900"/>
                </a:lnTo>
                <a:lnTo>
                  <a:pt x="3257550" y="342900"/>
                </a:lnTo>
                <a:lnTo>
                  <a:pt x="3257550" y="590550"/>
                </a:lnTo>
                <a:lnTo>
                  <a:pt x="5829300" y="590550"/>
                </a:lnTo>
                <a:lnTo>
                  <a:pt x="5829300" y="419100"/>
                </a:lnTo>
                <a:lnTo>
                  <a:pt x="6172200" y="762000"/>
                </a:lnTo>
                <a:lnTo>
                  <a:pt x="5829300" y="1104900"/>
                </a:lnTo>
                <a:lnTo>
                  <a:pt x="5829300" y="933450"/>
                </a:lnTo>
                <a:lnTo>
                  <a:pt x="3257550" y="933450"/>
                </a:lnTo>
                <a:lnTo>
                  <a:pt x="3257550" y="1181100"/>
                </a:lnTo>
                <a:lnTo>
                  <a:pt x="3429000" y="1181100"/>
                </a:lnTo>
                <a:lnTo>
                  <a:pt x="3086100" y="1524000"/>
                </a:lnTo>
                <a:lnTo>
                  <a:pt x="2743200" y="1181100"/>
                </a:lnTo>
                <a:lnTo>
                  <a:pt x="2914650" y="1181100"/>
                </a:lnTo>
                <a:lnTo>
                  <a:pt x="2914650" y="933450"/>
                </a:lnTo>
                <a:lnTo>
                  <a:pt x="342900" y="933450"/>
                </a:lnTo>
                <a:lnTo>
                  <a:pt x="342900" y="1104900"/>
                </a:lnTo>
                <a:close/>
              </a:path>
            </a:pathLst>
          </a:custGeom>
          <a:solidFill>
            <a:srgbClr val="009999"/>
          </a:solidFill>
          <a:ln w="9525">
            <a:solidFill>
              <a:srgbClr val="2E2ECB"/>
            </a:solidFill>
            <a:miter lim="800000"/>
            <a:headEnd/>
            <a:tailEnd/>
          </a:ln>
          <a:effectLst>
            <a:outerShdw dist="20000" dir="5400000" rotWithShape="0">
              <a:srgbClr val="808080">
                <a:alpha val="37999"/>
              </a:srgbClr>
            </a:outerShdw>
          </a:effectLst>
        </p:spPr>
        <p:txBody>
          <a:bodyPr wrap="none" anchor="ctr"/>
          <a:lstStyle/>
          <a:p>
            <a:pPr algn="ctr" eaLnBrk="0" hangingPunct="0">
              <a:defRPr/>
            </a:pPr>
            <a:endParaRPr lang="en-US" b="1">
              <a:latin typeface="Times New Roman" pitchFamily="-111" charset="0"/>
              <a:ea typeface="+mn-ea"/>
            </a:endParaRPr>
          </a:p>
        </p:txBody>
      </p:sp>
      <p:sp>
        <p:nvSpPr>
          <p:cNvPr id="28682" name="Text Box 10"/>
          <p:cNvSpPr txBox="1">
            <a:spLocks noChangeArrowheads="1"/>
          </p:cNvSpPr>
          <p:nvPr/>
        </p:nvSpPr>
        <p:spPr bwMode="auto">
          <a:xfrm>
            <a:off x="2362200" y="3505200"/>
            <a:ext cx="3733800" cy="244475"/>
          </a:xfrm>
          <a:prstGeom prst="rect">
            <a:avLst/>
          </a:prstGeom>
          <a:noFill/>
          <a:ln w="9525">
            <a:noFill/>
            <a:miter lim="800000"/>
            <a:headEnd/>
            <a:tailEnd/>
          </a:ln>
        </p:spPr>
        <p:txBody>
          <a:bodyPr lIns="0" tIns="0" rIns="0" bIns="0">
            <a:spAutoFit/>
          </a:bodyPr>
          <a:lstStyle/>
          <a:p>
            <a:pPr>
              <a:spcBef>
                <a:spcPct val="50000"/>
              </a:spcBef>
            </a:pPr>
            <a:r>
              <a:rPr lang="en-US" sz="1600">
                <a:solidFill>
                  <a:schemeClr val="bg1"/>
                </a:solidFill>
              </a:rPr>
              <a:t>2-way flow of electricity and information</a:t>
            </a:r>
          </a:p>
        </p:txBody>
      </p:sp>
      <p:sp>
        <p:nvSpPr>
          <p:cNvPr id="12" name="Rectangle 11"/>
          <p:cNvSpPr/>
          <p:nvPr/>
        </p:nvSpPr>
        <p:spPr bwMode="auto">
          <a:xfrm>
            <a:off x="838200" y="6248400"/>
            <a:ext cx="6553200" cy="381000"/>
          </a:xfrm>
          <a:prstGeom prst="rect">
            <a:avLst/>
          </a:prstGeom>
          <a:blipFill>
            <a:blip r:embed="rId4" cstate="print"/>
            <a:stretch>
              <a:fillRect/>
            </a:stretch>
          </a:blip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1"/>
                </a:solidFill>
                <a:effectLst/>
                <a:latin typeface="+mn-lt"/>
              </a:rPr>
              <a:t>Standards Provide a Critical</a:t>
            </a:r>
            <a:r>
              <a:rPr kumimoji="0" lang="en-US" sz="2400" b="1" i="0" u="none" strike="noStrike" cap="none" normalizeH="0" dirty="0" smtClean="0">
                <a:ln>
                  <a:noFill/>
                </a:ln>
                <a:solidFill>
                  <a:schemeClr val="bg1"/>
                </a:solidFill>
                <a:effectLst/>
                <a:latin typeface="+mn-lt"/>
              </a:rPr>
              <a:t> Foundation</a:t>
            </a:r>
            <a:endParaRPr kumimoji="0" lang="en-US" sz="2400" b="1" i="0" u="none" strike="noStrike" cap="none" normalizeH="0" baseline="0" dirty="0">
              <a:ln>
                <a:noFill/>
              </a:ln>
              <a:solidFill>
                <a:schemeClr val="bg1"/>
              </a:solidFill>
              <a:effectLst/>
              <a:latin typeface="+mn-lt"/>
            </a:endParaRPr>
          </a:p>
        </p:txBody>
      </p:sp>
      <p:sp>
        <p:nvSpPr>
          <p:cNvPr id="13" name="Date Placeholder 12"/>
          <p:cNvSpPr>
            <a:spLocks noGrp="1"/>
          </p:cNvSpPr>
          <p:nvPr>
            <p:ph type="dt" sz="half" idx="10"/>
          </p:nvPr>
        </p:nvSpPr>
        <p:spPr/>
        <p:txBody>
          <a:bodyPr/>
          <a:lstStyle/>
          <a:p>
            <a:r>
              <a:rPr lang="en-US" smtClean="0"/>
              <a:t>12/08/2010</a:t>
            </a:r>
            <a:endParaRPr lang="en-US"/>
          </a:p>
        </p:txBody>
      </p:sp>
      <p:sp>
        <p:nvSpPr>
          <p:cNvPr id="14" name="Slide Number Placeholder 13"/>
          <p:cNvSpPr>
            <a:spLocks noGrp="1"/>
          </p:cNvSpPr>
          <p:nvPr>
            <p:ph type="sldNum" sz="quarter" idx="12"/>
          </p:nvPr>
        </p:nvSpPr>
        <p:spPr/>
        <p:txBody>
          <a:bodyPr/>
          <a:lstStyle/>
          <a:p>
            <a:fld id="{E867ABBA-12D5-409A-B945-CC08A12D98A7}" type="slidenum">
              <a:rPr lang="en-US" smtClean="0"/>
              <a:pPr/>
              <a:t>4</a:t>
            </a:fld>
            <a:endParaRPr lang="en-US"/>
          </a:p>
        </p:txBody>
      </p:sp>
      <p:sp>
        <p:nvSpPr>
          <p:cNvPr id="15" name="Footer Placeholder 14"/>
          <p:cNvSpPr>
            <a:spLocks noGrp="1"/>
          </p:cNvSpPr>
          <p:nvPr>
            <p:ph type="ftr" sz="quarter" idx="11"/>
          </p:nvPr>
        </p:nvSpPr>
        <p:spPr/>
        <p:txBody>
          <a:bodyPr/>
          <a:lstStyle/>
          <a:p>
            <a:pPr>
              <a:defRPr/>
            </a:pPr>
            <a:r>
              <a:rPr lang="en-US" smtClean="0"/>
              <a:t>Globecom 2010</a:t>
            </a:r>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Title 4"/>
          <p:cNvSpPr>
            <a:spLocks noGrp="1"/>
          </p:cNvSpPr>
          <p:nvPr>
            <p:ph type="title"/>
          </p:nvPr>
        </p:nvSpPr>
        <p:spPr/>
        <p:txBody>
          <a:bodyPr/>
          <a:lstStyle/>
          <a:p>
            <a:pPr eaLnBrk="1" hangingPunct="1"/>
            <a:r>
              <a:rPr lang="en-US" dirty="0" smtClean="0"/>
              <a:t>Smart Grid Goals</a:t>
            </a:r>
          </a:p>
        </p:txBody>
      </p:sp>
      <p:sp>
        <p:nvSpPr>
          <p:cNvPr id="17416" name="Content Placeholder 6"/>
          <p:cNvSpPr>
            <a:spLocks noGrp="1"/>
          </p:cNvSpPr>
          <p:nvPr>
            <p:ph sz="half" idx="1"/>
          </p:nvPr>
        </p:nvSpPr>
        <p:spPr>
          <a:xfrm>
            <a:off x="4732867" y="1126066"/>
            <a:ext cx="3810000" cy="4953000"/>
          </a:xfrm>
        </p:spPr>
        <p:txBody>
          <a:bodyPr/>
          <a:lstStyle/>
          <a:p>
            <a:pPr eaLnBrk="1" hangingPunct="1"/>
            <a:r>
              <a:rPr lang="en-US" dirty="0" smtClean="0"/>
              <a:t>Enable consumers to manage and reduce energy use</a:t>
            </a:r>
          </a:p>
          <a:p>
            <a:pPr eaLnBrk="1" hangingPunct="1"/>
            <a:r>
              <a:rPr lang="en-US" dirty="0" smtClean="0"/>
              <a:t>Increase use of renewable sources</a:t>
            </a:r>
          </a:p>
          <a:p>
            <a:pPr eaLnBrk="1" hangingPunct="1"/>
            <a:r>
              <a:rPr lang="en-US" dirty="0" smtClean="0"/>
              <a:t>Improve reliability and security</a:t>
            </a:r>
          </a:p>
          <a:p>
            <a:pPr eaLnBrk="1" hangingPunct="1"/>
            <a:r>
              <a:rPr lang="en-US" dirty="0" smtClean="0"/>
              <a:t>Facilitate infrastructure for electric vehicles</a:t>
            </a:r>
          </a:p>
          <a:p>
            <a:pPr eaLnBrk="1" hangingPunct="1"/>
            <a:endParaRPr lang="en-US" dirty="0" smtClean="0"/>
          </a:p>
        </p:txBody>
      </p:sp>
      <p:sp>
        <p:nvSpPr>
          <p:cNvPr id="4" name="Slide Number Placeholder 3"/>
          <p:cNvSpPr>
            <a:spLocks noGrp="1"/>
          </p:cNvSpPr>
          <p:nvPr>
            <p:ph type="sldNum" sz="quarter" idx="12"/>
          </p:nvPr>
        </p:nvSpPr>
        <p:spPr/>
        <p:txBody>
          <a:bodyPr/>
          <a:lstStyle/>
          <a:p>
            <a:fld id="{49AB333D-159E-4D91-9942-C56A65E37113}" type="slidenum">
              <a:rPr lang="en-US"/>
              <a:pPr/>
              <a:t>5</a:t>
            </a:fld>
            <a:endParaRPr lang="en-US" dirty="0"/>
          </a:p>
        </p:txBody>
      </p:sp>
      <p:pic>
        <p:nvPicPr>
          <p:cNvPr id="12" name="Picture 5" descr="000a5302"/>
          <p:cNvPicPr>
            <a:picLocks noChangeAspect="1" noChangeArrowheads="1"/>
          </p:cNvPicPr>
          <p:nvPr/>
        </p:nvPicPr>
        <p:blipFill>
          <a:blip r:embed="rId3" cstate="print"/>
          <a:srcRect/>
          <a:stretch>
            <a:fillRect/>
          </a:stretch>
        </p:blipFill>
        <p:spPr bwMode="auto">
          <a:xfrm>
            <a:off x="1574797" y="4334932"/>
            <a:ext cx="3041890" cy="2265363"/>
          </a:xfrm>
          <a:prstGeom prst="rect">
            <a:avLst/>
          </a:prstGeom>
          <a:noFill/>
          <a:ln w="9525">
            <a:noFill/>
            <a:miter lim="800000"/>
            <a:headEnd/>
            <a:tailEnd/>
          </a:ln>
        </p:spPr>
      </p:pic>
      <p:pic>
        <p:nvPicPr>
          <p:cNvPr id="17" name="Picture 9"/>
          <p:cNvPicPr>
            <a:picLocks noChangeAspect="1"/>
          </p:cNvPicPr>
          <p:nvPr/>
        </p:nvPicPr>
        <p:blipFill>
          <a:blip r:embed="rId4" cstate="print"/>
          <a:srcRect/>
          <a:stretch>
            <a:fillRect/>
          </a:stretch>
        </p:blipFill>
        <p:spPr bwMode="auto">
          <a:xfrm>
            <a:off x="338666" y="5280294"/>
            <a:ext cx="2370667" cy="1577706"/>
          </a:xfrm>
          <a:prstGeom prst="rect">
            <a:avLst/>
          </a:prstGeom>
          <a:noFill/>
          <a:ln w="9525">
            <a:noFill/>
            <a:miter lim="800000"/>
            <a:headEnd/>
            <a:tailEnd/>
          </a:ln>
        </p:spPr>
      </p:pic>
      <p:pic>
        <p:nvPicPr>
          <p:cNvPr id="19" name="Picture 18"/>
          <p:cNvPicPr>
            <a:picLocks noChangeAspect="1"/>
          </p:cNvPicPr>
          <p:nvPr/>
        </p:nvPicPr>
        <p:blipFill>
          <a:blip r:embed="rId5" cstate="print"/>
          <a:srcRect t="31863"/>
          <a:stretch>
            <a:fillRect/>
          </a:stretch>
        </p:blipFill>
        <p:spPr>
          <a:xfrm>
            <a:off x="338667" y="3623733"/>
            <a:ext cx="2705100" cy="1176866"/>
          </a:xfrm>
          <a:prstGeom prst="rect">
            <a:avLst/>
          </a:prstGeom>
        </p:spPr>
      </p:pic>
      <p:pic>
        <p:nvPicPr>
          <p:cNvPr id="21" name="Picture 20"/>
          <p:cNvPicPr>
            <a:picLocks noChangeAspect="1"/>
          </p:cNvPicPr>
          <p:nvPr/>
        </p:nvPicPr>
        <p:blipFill>
          <a:blip r:embed="rId6" cstate="print"/>
          <a:srcRect l="49673" t="54924"/>
          <a:stretch>
            <a:fillRect/>
          </a:stretch>
        </p:blipFill>
        <p:spPr>
          <a:xfrm>
            <a:off x="1964267" y="999067"/>
            <a:ext cx="2607733" cy="2251339"/>
          </a:xfrm>
          <a:prstGeom prst="rect">
            <a:avLst/>
          </a:prstGeom>
        </p:spPr>
      </p:pic>
      <p:pic>
        <p:nvPicPr>
          <p:cNvPr id="20" name="Picture 19"/>
          <p:cNvPicPr>
            <a:picLocks noChangeAspect="1"/>
          </p:cNvPicPr>
          <p:nvPr/>
        </p:nvPicPr>
        <p:blipFill>
          <a:blip r:embed="rId7" cstate="print"/>
          <a:stretch>
            <a:fillRect/>
          </a:stretch>
        </p:blipFill>
        <p:spPr>
          <a:xfrm>
            <a:off x="2328333" y="2878666"/>
            <a:ext cx="2135045" cy="1377104"/>
          </a:xfrm>
          <a:prstGeom prst="rect">
            <a:avLst/>
          </a:prstGeom>
        </p:spPr>
      </p:pic>
      <p:pic>
        <p:nvPicPr>
          <p:cNvPr id="18" name="Picture 17"/>
          <p:cNvPicPr>
            <a:picLocks noChangeAspect="1"/>
          </p:cNvPicPr>
          <p:nvPr/>
        </p:nvPicPr>
        <p:blipFill>
          <a:blip r:embed="rId8" cstate="print"/>
          <a:stretch>
            <a:fillRect/>
          </a:stretch>
        </p:blipFill>
        <p:spPr>
          <a:xfrm>
            <a:off x="-254000" y="1023095"/>
            <a:ext cx="2743200" cy="2393206"/>
          </a:xfrm>
          <a:prstGeom prst="rect">
            <a:avLst/>
          </a:prstGeom>
        </p:spPr>
      </p:pic>
      <p:pic>
        <p:nvPicPr>
          <p:cNvPr id="15" name="Picture 14"/>
          <p:cNvPicPr>
            <a:picLocks noChangeAspect="1"/>
          </p:cNvPicPr>
          <p:nvPr/>
        </p:nvPicPr>
        <p:blipFill>
          <a:blip r:embed="rId9" cstate="print"/>
          <a:stretch>
            <a:fillRect/>
          </a:stretch>
        </p:blipFill>
        <p:spPr>
          <a:xfrm>
            <a:off x="33865" y="1718734"/>
            <a:ext cx="649111" cy="1168400"/>
          </a:xfrm>
          <a:prstGeom prst="rect">
            <a:avLst/>
          </a:prstGeom>
        </p:spPr>
      </p:pic>
      <p:sp>
        <p:nvSpPr>
          <p:cNvPr id="13" name="Date Placeholder 12"/>
          <p:cNvSpPr>
            <a:spLocks noGrp="1"/>
          </p:cNvSpPr>
          <p:nvPr>
            <p:ph type="dt" sz="half" idx="10"/>
          </p:nvPr>
        </p:nvSpPr>
        <p:spPr/>
        <p:txBody>
          <a:bodyPr/>
          <a:lstStyle/>
          <a:p>
            <a:r>
              <a:rPr lang="en-US" smtClean="0"/>
              <a:t>12/08/2010</a:t>
            </a:r>
            <a:endParaRPr lang="en-US"/>
          </a:p>
        </p:txBody>
      </p:sp>
      <p:sp>
        <p:nvSpPr>
          <p:cNvPr id="14" name="Footer Placeholder 13"/>
          <p:cNvSpPr>
            <a:spLocks noGrp="1"/>
          </p:cNvSpPr>
          <p:nvPr>
            <p:ph type="ftr" sz="quarter" idx="11"/>
          </p:nvPr>
        </p:nvSpPr>
        <p:spPr/>
        <p:txBody>
          <a:bodyPr/>
          <a:lstStyle/>
          <a:p>
            <a:pPr>
              <a:defRPr/>
            </a:pPr>
            <a:r>
              <a:rPr lang="en-US" smtClean="0"/>
              <a:t>Globecom 2010</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the Smart Grid Look Like?</a:t>
            </a:r>
            <a:endParaRPr lang="en-US" dirty="0"/>
          </a:p>
        </p:txBody>
      </p:sp>
      <p:sp>
        <p:nvSpPr>
          <p:cNvPr id="3" name="Slide Number Placeholder 2"/>
          <p:cNvSpPr>
            <a:spLocks noGrp="1"/>
          </p:cNvSpPr>
          <p:nvPr>
            <p:ph type="sldNum" sz="quarter" idx="12"/>
          </p:nvPr>
        </p:nvSpPr>
        <p:spPr/>
        <p:txBody>
          <a:bodyPr/>
          <a:lstStyle/>
          <a:p>
            <a:fld id="{A2E72796-2EB7-4C9E-80AE-CC1F5F2725A3}" type="slidenum">
              <a:rPr lang="en-US" smtClean="0"/>
              <a:pPr/>
              <a:t>6</a:t>
            </a:fld>
            <a:endParaRPr lang="en-US"/>
          </a:p>
        </p:txBody>
      </p:sp>
      <p:pic>
        <p:nvPicPr>
          <p:cNvPr id="4" name="Picture 3" descr="ConceptualModel_20090917"/>
          <p:cNvPicPr>
            <a:picLocks noChangeAspect="1" noChangeArrowheads="1"/>
          </p:cNvPicPr>
          <p:nvPr/>
        </p:nvPicPr>
        <p:blipFill>
          <a:blip r:embed="rId2" cstate="print"/>
          <a:srcRect l="7266" t="16451" r="7266" b="19975"/>
          <a:stretch>
            <a:fillRect/>
          </a:stretch>
        </p:blipFill>
        <p:spPr bwMode="auto">
          <a:xfrm>
            <a:off x="76200" y="1219200"/>
            <a:ext cx="8610600" cy="4945063"/>
          </a:xfrm>
          <a:prstGeom prst="rect">
            <a:avLst/>
          </a:prstGeom>
          <a:noFill/>
          <a:ln w="9525">
            <a:noFill/>
            <a:miter lim="800000"/>
            <a:headEnd/>
            <a:tailEnd/>
          </a:ln>
        </p:spPr>
      </p:pic>
      <p:sp>
        <p:nvSpPr>
          <p:cNvPr id="5" name="TextBox 4"/>
          <p:cNvSpPr txBox="1"/>
          <p:nvPr/>
        </p:nvSpPr>
        <p:spPr>
          <a:xfrm>
            <a:off x="0" y="3810000"/>
            <a:ext cx="4191000"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pPr algn="ctr"/>
            <a:r>
              <a:rPr lang="en-US" sz="1800" b="1" dirty="0" smtClean="0"/>
              <a:t>High use of variable </a:t>
            </a:r>
            <a:r>
              <a:rPr lang="en-US" sz="1800" b="1" dirty="0" err="1" smtClean="0"/>
              <a:t>renewables</a:t>
            </a:r>
            <a:endParaRPr lang="en-US" sz="1800" b="1" dirty="0"/>
          </a:p>
        </p:txBody>
      </p:sp>
      <p:sp>
        <p:nvSpPr>
          <p:cNvPr id="7" name="TextBox 6"/>
          <p:cNvSpPr txBox="1"/>
          <p:nvPr/>
        </p:nvSpPr>
        <p:spPr>
          <a:xfrm>
            <a:off x="5943600" y="3352800"/>
            <a:ext cx="3200400" cy="646331"/>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pPr algn="ctr"/>
            <a:r>
              <a:rPr lang="en-US" sz="1800" b="1" dirty="0" smtClean="0"/>
              <a:t>Distributed generation and </a:t>
            </a:r>
            <a:r>
              <a:rPr lang="en-US" sz="1800" b="1" dirty="0" err="1" smtClean="0"/>
              <a:t>microgrids</a:t>
            </a:r>
            <a:endParaRPr lang="en-US" sz="1800" b="1" dirty="0"/>
          </a:p>
        </p:txBody>
      </p:sp>
      <p:sp>
        <p:nvSpPr>
          <p:cNvPr id="8" name="TextBox 7"/>
          <p:cNvSpPr txBox="1"/>
          <p:nvPr/>
        </p:nvSpPr>
        <p:spPr>
          <a:xfrm>
            <a:off x="2819400" y="5791200"/>
            <a:ext cx="2590800" cy="646331"/>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pPr algn="ctr"/>
            <a:r>
              <a:rPr lang="en-US" sz="1800" b="1" dirty="0" smtClean="0"/>
              <a:t>Ubiquitous networked sensors</a:t>
            </a:r>
            <a:endParaRPr lang="en-US" sz="1800" b="1" dirty="0"/>
          </a:p>
        </p:txBody>
      </p:sp>
      <p:sp>
        <p:nvSpPr>
          <p:cNvPr id="9" name="TextBox 8"/>
          <p:cNvSpPr txBox="1"/>
          <p:nvPr/>
        </p:nvSpPr>
        <p:spPr>
          <a:xfrm>
            <a:off x="5486400" y="5715000"/>
            <a:ext cx="2057400" cy="92333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pPr algn="ctr"/>
            <a:r>
              <a:rPr lang="en-US" sz="1800" b="1" dirty="0" smtClean="0"/>
              <a:t>Smart meters and real time usage data</a:t>
            </a:r>
            <a:endParaRPr lang="en-US" sz="1800" b="1" dirty="0"/>
          </a:p>
        </p:txBody>
      </p:sp>
      <p:sp>
        <p:nvSpPr>
          <p:cNvPr id="10" name="TextBox 9"/>
          <p:cNvSpPr txBox="1"/>
          <p:nvPr/>
        </p:nvSpPr>
        <p:spPr>
          <a:xfrm>
            <a:off x="2514600" y="3124200"/>
            <a:ext cx="1980029"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none" rtlCol="0">
            <a:spAutoFit/>
          </a:bodyPr>
          <a:lstStyle/>
          <a:p>
            <a:r>
              <a:rPr lang="en-US" sz="1800" b="1" dirty="0" smtClean="0"/>
              <a:t>Dynamic pricing</a:t>
            </a:r>
            <a:endParaRPr lang="en-US" sz="1800" b="1" dirty="0"/>
          </a:p>
        </p:txBody>
      </p:sp>
      <p:sp>
        <p:nvSpPr>
          <p:cNvPr id="11" name="TextBox 10"/>
          <p:cNvSpPr txBox="1"/>
          <p:nvPr/>
        </p:nvSpPr>
        <p:spPr>
          <a:xfrm>
            <a:off x="5339753" y="2971800"/>
            <a:ext cx="3441968"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none" rtlCol="0">
            <a:spAutoFit/>
          </a:bodyPr>
          <a:lstStyle/>
          <a:p>
            <a:r>
              <a:rPr lang="en-US" sz="1800" b="1" dirty="0" smtClean="0"/>
              <a:t>Energy management systems</a:t>
            </a:r>
            <a:endParaRPr lang="en-US" sz="1800" b="1" dirty="0"/>
          </a:p>
        </p:txBody>
      </p:sp>
      <p:sp>
        <p:nvSpPr>
          <p:cNvPr id="12" name="TextBox 11"/>
          <p:cNvSpPr txBox="1"/>
          <p:nvPr/>
        </p:nvSpPr>
        <p:spPr>
          <a:xfrm>
            <a:off x="7555136" y="5562600"/>
            <a:ext cx="1588864" cy="646331"/>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pPr algn="ctr"/>
            <a:r>
              <a:rPr lang="en-US" sz="1800" b="1" dirty="0" smtClean="0"/>
              <a:t>Smart appliances</a:t>
            </a:r>
            <a:endParaRPr lang="en-US" sz="1800" b="1" dirty="0"/>
          </a:p>
        </p:txBody>
      </p:sp>
      <p:sp>
        <p:nvSpPr>
          <p:cNvPr id="13" name="TextBox 12"/>
          <p:cNvSpPr txBox="1"/>
          <p:nvPr/>
        </p:nvSpPr>
        <p:spPr>
          <a:xfrm>
            <a:off x="4953000" y="3962400"/>
            <a:ext cx="1524000" cy="646331"/>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pPr algn="ctr"/>
            <a:r>
              <a:rPr lang="en-US" sz="1800" b="1" dirty="0" smtClean="0"/>
              <a:t>Distributed storage</a:t>
            </a:r>
            <a:endParaRPr lang="en-US" sz="1800" b="1" dirty="0"/>
          </a:p>
        </p:txBody>
      </p:sp>
      <p:sp>
        <p:nvSpPr>
          <p:cNvPr id="14" name="TextBox 13"/>
          <p:cNvSpPr txBox="1"/>
          <p:nvPr/>
        </p:nvSpPr>
        <p:spPr>
          <a:xfrm>
            <a:off x="5410200" y="4648200"/>
            <a:ext cx="1752600" cy="646331"/>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pPr algn="ctr"/>
            <a:r>
              <a:rPr lang="en-US" sz="1800" b="1" dirty="0" smtClean="0"/>
              <a:t>Bidirectional metering</a:t>
            </a:r>
            <a:endParaRPr lang="en-US" sz="1800" b="1" dirty="0"/>
          </a:p>
        </p:txBody>
      </p:sp>
      <p:sp>
        <p:nvSpPr>
          <p:cNvPr id="15" name="TextBox 14"/>
          <p:cNvSpPr txBox="1"/>
          <p:nvPr/>
        </p:nvSpPr>
        <p:spPr>
          <a:xfrm>
            <a:off x="7848600" y="4572000"/>
            <a:ext cx="1295400" cy="646331"/>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pPr algn="ctr"/>
            <a:r>
              <a:rPr lang="en-US" sz="1800" b="1" dirty="0" smtClean="0"/>
              <a:t>Electric vehicles</a:t>
            </a:r>
            <a:endParaRPr lang="en-US" sz="1800" b="1" dirty="0"/>
          </a:p>
        </p:txBody>
      </p:sp>
      <p:sp>
        <p:nvSpPr>
          <p:cNvPr id="16" name="Date Placeholder 15"/>
          <p:cNvSpPr>
            <a:spLocks noGrp="1"/>
          </p:cNvSpPr>
          <p:nvPr>
            <p:ph type="dt" sz="half" idx="10"/>
          </p:nvPr>
        </p:nvSpPr>
        <p:spPr/>
        <p:txBody>
          <a:bodyPr/>
          <a:lstStyle/>
          <a:p>
            <a:r>
              <a:rPr lang="en-US" smtClean="0"/>
              <a:t>12/08/2010</a:t>
            </a:r>
            <a:endParaRPr lang="en-US"/>
          </a:p>
        </p:txBody>
      </p:sp>
      <p:sp>
        <p:nvSpPr>
          <p:cNvPr id="17" name="Footer Placeholder 16"/>
          <p:cNvSpPr>
            <a:spLocks noGrp="1"/>
          </p:cNvSpPr>
          <p:nvPr>
            <p:ph type="ftr" sz="quarter" idx="11"/>
          </p:nvPr>
        </p:nvSpPr>
        <p:spPr/>
        <p:txBody>
          <a:bodyPr/>
          <a:lstStyle/>
          <a:p>
            <a:pPr>
              <a:defRPr/>
            </a:pPr>
            <a:r>
              <a:rPr lang="en-US" smtClean="0"/>
              <a:t>Globecom 2010</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52400"/>
            <a:ext cx="7162800" cy="762000"/>
          </a:xfrm>
        </p:spPr>
        <p:txBody>
          <a:bodyPr/>
          <a:lstStyle/>
          <a:p>
            <a:pPr algn="ctr"/>
            <a:r>
              <a:rPr lang="en-US" dirty="0" smtClean="0"/>
              <a:t>Smart Grid R&amp;D</a:t>
            </a:r>
            <a:br>
              <a:rPr lang="en-US" dirty="0" smtClean="0"/>
            </a:br>
            <a:r>
              <a:rPr lang="en-US" sz="2400" dirty="0" smtClean="0"/>
              <a:t>(Depart of Energy)</a:t>
            </a:r>
            <a:endParaRPr lang="en-US" sz="2800"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FE9019E2-C63E-4302-AB4D-0FA35C23A8E3}" type="slidenum">
              <a:rPr lang="en-US" smtClean="0"/>
              <a:pPr/>
              <a:t>7</a:t>
            </a:fld>
            <a:endParaRPr lang="en-US"/>
          </a:p>
        </p:txBody>
      </p:sp>
      <p:pic>
        <p:nvPicPr>
          <p:cNvPr id="5" name="Picture 4"/>
          <p:cNvPicPr>
            <a:picLocks noChangeAspect="1"/>
          </p:cNvPicPr>
          <p:nvPr/>
        </p:nvPicPr>
        <p:blipFill>
          <a:blip r:embed="rId2" cstate="print"/>
          <a:stretch>
            <a:fillRect/>
          </a:stretch>
        </p:blipFill>
        <p:spPr>
          <a:xfrm>
            <a:off x="323850" y="1231900"/>
            <a:ext cx="8496300" cy="5321300"/>
          </a:xfrm>
          <a:prstGeom prst="rect">
            <a:avLst/>
          </a:prstGeom>
        </p:spPr>
      </p:pic>
      <p:sp>
        <p:nvSpPr>
          <p:cNvPr id="6" name="TextBox 5"/>
          <p:cNvSpPr txBox="1"/>
          <p:nvPr/>
        </p:nvSpPr>
        <p:spPr>
          <a:xfrm>
            <a:off x="457200" y="6553200"/>
            <a:ext cx="5561138" cy="215444"/>
          </a:xfrm>
          <a:prstGeom prst="rect">
            <a:avLst/>
          </a:prstGeom>
          <a:noFill/>
        </p:spPr>
        <p:txBody>
          <a:bodyPr wrap="none" rtlCol="0">
            <a:spAutoFit/>
          </a:bodyPr>
          <a:lstStyle/>
          <a:p>
            <a:r>
              <a:rPr lang="en-US" sz="800" dirty="0" err="1" smtClean="0"/>
              <a:t>Source:http</a:t>
            </a:r>
            <a:r>
              <a:rPr lang="en-US" sz="800" dirty="0" smtClean="0"/>
              <a:t>://events.energetics.com/SmartGridPeerReview2010/pdfs/presentations/day1/am/0_Overview_Lightner.pdf</a:t>
            </a:r>
            <a:endParaRPr lang="en-US" sz="800" dirty="0"/>
          </a:p>
        </p:txBody>
      </p:sp>
      <p:sp>
        <p:nvSpPr>
          <p:cNvPr id="7" name="Date Placeholder 6"/>
          <p:cNvSpPr>
            <a:spLocks noGrp="1"/>
          </p:cNvSpPr>
          <p:nvPr>
            <p:ph type="dt" sz="half" idx="10"/>
          </p:nvPr>
        </p:nvSpPr>
        <p:spPr/>
        <p:txBody>
          <a:bodyPr/>
          <a:lstStyle/>
          <a:p>
            <a:r>
              <a:rPr lang="en-US" smtClean="0"/>
              <a:t>12/08/2010</a:t>
            </a:r>
            <a:endParaRPr lang="en-US"/>
          </a:p>
        </p:txBody>
      </p:sp>
      <p:sp>
        <p:nvSpPr>
          <p:cNvPr id="8" name="Footer Placeholder 7"/>
          <p:cNvSpPr>
            <a:spLocks noGrp="1"/>
          </p:cNvSpPr>
          <p:nvPr>
            <p:ph type="ftr" sz="quarter" idx="11"/>
          </p:nvPr>
        </p:nvSpPr>
        <p:spPr/>
        <p:txBody>
          <a:bodyPr/>
          <a:lstStyle/>
          <a:p>
            <a:pPr>
              <a:defRPr/>
            </a:pPr>
            <a:r>
              <a:rPr lang="en-US" smtClean="0"/>
              <a:t>Globecom 2010</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Smart Grid Standardization</a:t>
            </a:r>
            <a:br>
              <a:rPr lang="en-US" dirty="0" smtClean="0"/>
            </a:br>
            <a:r>
              <a:rPr lang="en-US" dirty="0" smtClean="0"/>
              <a:t>(</a:t>
            </a:r>
            <a:r>
              <a:rPr lang="en-US" sz="2400" dirty="0" smtClean="0"/>
              <a:t>National Institute of Standards and Technology)</a:t>
            </a:r>
            <a:endParaRPr lang="en-US" dirty="0"/>
          </a:p>
        </p:txBody>
      </p:sp>
      <p:sp>
        <p:nvSpPr>
          <p:cNvPr id="3" name="Slide Number Placeholder 2"/>
          <p:cNvSpPr>
            <a:spLocks noGrp="1"/>
          </p:cNvSpPr>
          <p:nvPr>
            <p:ph type="sldNum" sz="quarter" idx="12"/>
          </p:nvPr>
        </p:nvSpPr>
        <p:spPr/>
        <p:txBody>
          <a:bodyPr/>
          <a:lstStyle/>
          <a:p>
            <a:fld id="{A2E72796-2EB7-4C9E-80AE-CC1F5F2725A3}" type="slidenum">
              <a:rPr lang="en-US" smtClean="0"/>
              <a:pPr/>
              <a:t>8</a:t>
            </a:fld>
            <a:endParaRPr lang="en-US"/>
          </a:p>
        </p:txBody>
      </p:sp>
      <p:pic>
        <p:nvPicPr>
          <p:cNvPr id="4" name="Picture 3" descr="ConceptualModel_20090917"/>
          <p:cNvPicPr>
            <a:picLocks noChangeAspect="1" noChangeArrowheads="1"/>
          </p:cNvPicPr>
          <p:nvPr/>
        </p:nvPicPr>
        <p:blipFill>
          <a:blip r:embed="rId2" cstate="print"/>
          <a:srcRect l="7266" t="16451" r="7266" b="19975"/>
          <a:stretch>
            <a:fillRect/>
          </a:stretch>
        </p:blipFill>
        <p:spPr bwMode="auto">
          <a:xfrm>
            <a:off x="76200" y="1219200"/>
            <a:ext cx="8610600" cy="4945063"/>
          </a:xfrm>
          <a:prstGeom prst="rect">
            <a:avLst/>
          </a:prstGeom>
          <a:noFill/>
          <a:ln w="9525">
            <a:noFill/>
            <a:miter lim="800000"/>
            <a:headEnd/>
            <a:tailEnd/>
          </a:ln>
        </p:spPr>
      </p:pic>
      <p:sp>
        <p:nvSpPr>
          <p:cNvPr id="16" name="Rectangle 15"/>
          <p:cNvSpPr/>
          <p:nvPr/>
        </p:nvSpPr>
        <p:spPr>
          <a:xfrm>
            <a:off x="6858000" y="5562600"/>
            <a:ext cx="1981200" cy="707886"/>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pPr algn="ctr"/>
            <a:r>
              <a:rPr lang="en-US" sz="2000" dirty="0" smtClean="0"/>
              <a:t>DR and Consumer Data</a:t>
            </a:r>
            <a:endParaRPr lang="en-US" sz="2000" dirty="0"/>
          </a:p>
        </p:txBody>
      </p:sp>
      <p:sp>
        <p:nvSpPr>
          <p:cNvPr id="17" name="Rectangle 16"/>
          <p:cNvSpPr/>
          <p:nvPr/>
        </p:nvSpPr>
        <p:spPr>
          <a:xfrm>
            <a:off x="2590800" y="3048000"/>
            <a:ext cx="4572000" cy="400110"/>
          </a:xfrm>
          <a:prstGeom prst="rect">
            <a:avLst/>
          </a:prstGeom>
        </p:spPr>
        <p:style>
          <a:lnRef idx="1">
            <a:schemeClr val="accent4"/>
          </a:lnRef>
          <a:fillRef idx="3">
            <a:schemeClr val="accent4"/>
          </a:fillRef>
          <a:effectRef idx="2">
            <a:schemeClr val="accent4"/>
          </a:effectRef>
          <a:fontRef idx="minor">
            <a:schemeClr val="lt1"/>
          </a:fontRef>
        </p:style>
        <p:txBody>
          <a:bodyPr>
            <a:spAutoFit/>
          </a:bodyPr>
          <a:lstStyle/>
          <a:p>
            <a:pPr algn="ctr"/>
            <a:r>
              <a:rPr lang="en-US" sz="2000" dirty="0" smtClean="0"/>
              <a:t>Wide Area Situational Awareness</a:t>
            </a:r>
            <a:endParaRPr lang="en-US" sz="2000" dirty="0"/>
          </a:p>
        </p:txBody>
      </p:sp>
      <p:sp>
        <p:nvSpPr>
          <p:cNvPr id="18" name="Rectangle 17"/>
          <p:cNvSpPr/>
          <p:nvPr/>
        </p:nvSpPr>
        <p:spPr>
          <a:xfrm>
            <a:off x="6372973" y="4267200"/>
            <a:ext cx="710701" cy="400110"/>
          </a:xfrm>
          <a:prstGeom prst="rect">
            <a:avLst/>
          </a:prstGeom>
        </p:spPr>
        <p:style>
          <a:lnRef idx="1">
            <a:schemeClr val="accent4"/>
          </a:lnRef>
          <a:fillRef idx="3">
            <a:schemeClr val="accent4"/>
          </a:fillRef>
          <a:effectRef idx="2">
            <a:schemeClr val="accent4"/>
          </a:effectRef>
          <a:fontRef idx="minor">
            <a:schemeClr val="lt1"/>
          </a:fontRef>
        </p:style>
        <p:txBody>
          <a:bodyPr wrap="none">
            <a:spAutoFit/>
          </a:bodyPr>
          <a:lstStyle/>
          <a:p>
            <a:pPr algn="ctr"/>
            <a:r>
              <a:rPr lang="en-US" sz="2000" dirty="0" smtClean="0"/>
              <a:t>V2G</a:t>
            </a:r>
            <a:endParaRPr lang="en-US" sz="2000" dirty="0"/>
          </a:p>
        </p:txBody>
      </p:sp>
      <p:sp>
        <p:nvSpPr>
          <p:cNvPr id="19" name="Rectangle 18"/>
          <p:cNvSpPr/>
          <p:nvPr/>
        </p:nvSpPr>
        <p:spPr>
          <a:xfrm>
            <a:off x="6096000" y="4876800"/>
            <a:ext cx="1066800" cy="400110"/>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pPr algn="ctr"/>
            <a:r>
              <a:rPr lang="en-US" sz="2000" dirty="0" smtClean="0"/>
              <a:t>AMI</a:t>
            </a:r>
            <a:endParaRPr lang="en-US" sz="2000" dirty="0"/>
          </a:p>
        </p:txBody>
      </p:sp>
      <p:sp>
        <p:nvSpPr>
          <p:cNvPr id="20" name="Rectangle 19"/>
          <p:cNvSpPr/>
          <p:nvPr/>
        </p:nvSpPr>
        <p:spPr>
          <a:xfrm>
            <a:off x="4724400" y="6172200"/>
            <a:ext cx="1995057" cy="400110"/>
          </a:xfrm>
          <a:prstGeom prst="rect">
            <a:avLst/>
          </a:prstGeom>
        </p:spPr>
        <p:style>
          <a:lnRef idx="1">
            <a:schemeClr val="accent4"/>
          </a:lnRef>
          <a:fillRef idx="3">
            <a:schemeClr val="accent4"/>
          </a:fillRef>
          <a:effectRef idx="2">
            <a:schemeClr val="accent4"/>
          </a:effectRef>
          <a:fontRef idx="minor">
            <a:schemeClr val="lt1"/>
          </a:fontRef>
        </p:style>
        <p:txBody>
          <a:bodyPr wrap="none">
            <a:spAutoFit/>
          </a:bodyPr>
          <a:lstStyle/>
          <a:p>
            <a:r>
              <a:rPr lang="en-US" sz="2000" dirty="0" smtClean="0"/>
              <a:t>Electric Storage</a:t>
            </a:r>
            <a:endParaRPr lang="en-US" sz="2000" dirty="0"/>
          </a:p>
        </p:txBody>
      </p:sp>
      <p:sp>
        <p:nvSpPr>
          <p:cNvPr id="21" name="Rectangle 20"/>
          <p:cNvSpPr/>
          <p:nvPr/>
        </p:nvSpPr>
        <p:spPr>
          <a:xfrm>
            <a:off x="3200400" y="5715000"/>
            <a:ext cx="3591673" cy="400110"/>
          </a:xfrm>
          <a:prstGeom prst="rect">
            <a:avLst/>
          </a:prstGeom>
        </p:spPr>
        <p:style>
          <a:lnRef idx="1">
            <a:schemeClr val="accent4"/>
          </a:lnRef>
          <a:fillRef idx="3">
            <a:schemeClr val="accent4"/>
          </a:fillRef>
          <a:effectRef idx="2">
            <a:schemeClr val="accent4"/>
          </a:effectRef>
          <a:fontRef idx="minor">
            <a:schemeClr val="lt1"/>
          </a:fontRef>
        </p:style>
        <p:txBody>
          <a:bodyPr wrap="none">
            <a:spAutoFit/>
          </a:bodyPr>
          <a:lstStyle/>
          <a:p>
            <a:r>
              <a:rPr lang="en-US" sz="2000" dirty="0" smtClean="0"/>
              <a:t>Distribution Grid Management</a:t>
            </a:r>
            <a:endParaRPr lang="en-US" sz="2000" dirty="0"/>
          </a:p>
        </p:txBody>
      </p:sp>
      <p:sp>
        <p:nvSpPr>
          <p:cNvPr id="22" name="Rectangle 21"/>
          <p:cNvSpPr/>
          <p:nvPr/>
        </p:nvSpPr>
        <p:spPr>
          <a:xfrm>
            <a:off x="3886200" y="3733800"/>
            <a:ext cx="1866567" cy="400110"/>
          </a:xfrm>
          <a:prstGeom prst="rect">
            <a:avLst/>
          </a:prstGeom>
        </p:spPr>
        <p:style>
          <a:lnRef idx="1">
            <a:schemeClr val="accent4"/>
          </a:lnRef>
          <a:fillRef idx="3">
            <a:schemeClr val="accent4"/>
          </a:fillRef>
          <a:effectRef idx="2">
            <a:schemeClr val="accent4"/>
          </a:effectRef>
          <a:fontRef idx="minor">
            <a:schemeClr val="lt1"/>
          </a:fontRef>
        </p:style>
        <p:txBody>
          <a:bodyPr wrap="none">
            <a:spAutoFit/>
          </a:bodyPr>
          <a:lstStyle/>
          <a:p>
            <a:pPr algn="ctr"/>
            <a:r>
              <a:rPr lang="en-US" sz="2000" dirty="0" smtClean="0"/>
              <a:t>Cyber Security</a:t>
            </a:r>
            <a:endParaRPr lang="en-US" sz="2000" dirty="0"/>
          </a:p>
        </p:txBody>
      </p:sp>
      <p:sp>
        <p:nvSpPr>
          <p:cNvPr id="23" name="Rectangle 22"/>
          <p:cNvSpPr/>
          <p:nvPr/>
        </p:nvSpPr>
        <p:spPr>
          <a:xfrm>
            <a:off x="2590800" y="4343400"/>
            <a:ext cx="3106640" cy="400110"/>
          </a:xfrm>
          <a:prstGeom prst="rect">
            <a:avLst/>
          </a:prstGeom>
        </p:spPr>
        <p:style>
          <a:lnRef idx="1">
            <a:schemeClr val="accent4"/>
          </a:lnRef>
          <a:fillRef idx="3">
            <a:schemeClr val="accent4"/>
          </a:fillRef>
          <a:effectRef idx="2">
            <a:schemeClr val="accent4"/>
          </a:effectRef>
          <a:fontRef idx="minor">
            <a:schemeClr val="lt1"/>
          </a:fontRef>
        </p:style>
        <p:txBody>
          <a:bodyPr wrap="none">
            <a:spAutoFit/>
          </a:bodyPr>
          <a:lstStyle/>
          <a:p>
            <a:pPr algn="ctr"/>
            <a:r>
              <a:rPr lang="en-US" sz="2000" dirty="0" smtClean="0"/>
              <a:t>Network Communications</a:t>
            </a:r>
            <a:endParaRPr lang="en-US" sz="2000" dirty="0"/>
          </a:p>
        </p:txBody>
      </p:sp>
      <p:sp>
        <p:nvSpPr>
          <p:cNvPr id="13" name="Date Placeholder 12"/>
          <p:cNvSpPr>
            <a:spLocks noGrp="1"/>
          </p:cNvSpPr>
          <p:nvPr>
            <p:ph type="dt" sz="half" idx="10"/>
          </p:nvPr>
        </p:nvSpPr>
        <p:spPr/>
        <p:txBody>
          <a:bodyPr/>
          <a:lstStyle/>
          <a:p>
            <a:r>
              <a:rPr lang="en-US" smtClean="0"/>
              <a:t>12/08/2010</a:t>
            </a:r>
            <a:endParaRPr lang="en-US"/>
          </a:p>
        </p:txBody>
      </p:sp>
      <p:sp>
        <p:nvSpPr>
          <p:cNvPr id="14" name="Footer Placeholder 13"/>
          <p:cNvSpPr>
            <a:spLocks noGrp="1"/>
          </p:cNvSpPr>
          <p:nvPr>
            <p:ph type="ftr" sz="quarter" idx="11"/>
          </p:nvPr>
        </p:nvSpPr>
        <p:spPr/>
        <p:txBody>
          <a:bodyPr/>
          <a:lstStyle/>
          <a:p>
            <a:pPr>
              <a:defRPr/>
            </a:pPr>
            <a:r>
              <a:rPr lang="en-US" smtClean="0"/>
              <a:t>Globecom 2010</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P spid="22"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Smart Grid Interoperability Panel</a:t>
            </a:r>
            <a:endParaRPr lang="en-US" dirty="0"/>
          </a:p>
        </p:txBody>
      </p:sp>
      <p:sp>
        <p:nvSpPr>
          <p:cNvPr id="10" name="Content Placeholder 9"/>
          <p:cNvSpPr>
            <a:spLocks noGrp="1"/>
          </p:cNvSpPr>
          <p:nvPr>
            <p:ph idx="1"/>
          </p:nvPr>
        </p:nvSpPr>
        <p:spPr>
          <a:xfrm>
            <a:off x="685800" y="1219200"/>
            <a:ext cx="7772400" cy="4953000"/>
          </a:xfrm>
        </p:spPr>
        <p:txBody>
          <a:bodyPr/>
          <a:lstStyle/>
          <a:p>
            <a:pPr eaLnBrk="1" hangingPunct="1"/>
            <a:r>
              <a:rPr lang="en-US" sz="2000" dirty="0" smtClean="0">
                <a:latin typeface="Arial" pitchFamily="34" charset="0"/>
                <a:cs typeface="Arial" pitchFamily="34" charset="0"/>
              </a:rPr>
              <a:t>Public-private partnership created in Nov. 2009</a:t>
            </a:r>
          </a:p>
          <a:p>
            <a:pPr eaLnBrk="1" hangingPunct="1"/>
            <a:r>
              <a:rPr lang="en-US" sz="2000" dirty="0" smtClean="0">
                <a:latin typeface="Arial" pitchFamily="34" charset="0"/>
                <a:cs typeface="Arial" pitchFamily="34" charset="0"/>
              </a:rPr>
              <a:t>620 member organizations</a:t>
            </a:r>
          </a:p>
          <a:p>
            <a:pPr eaLnBrk="1" hangingPunct="1"/>
            <a:r>
              <a:rPr lang="en-US" sz="2000" dirty="0" smtClean="0">
                <a:latin typeface="Arial" pitchFamily="34" charset="0"/>
                <a:cs typeface="Arial" pitchFamily="34" charset="0"/>
              </a:rPr>
              <a:t>Open, public process with international participation</a:t>
            </a:r>
            <a:endParaRPr lang="en-US" sz="1800" dirty="0" smtClean="0">
              <a:latin typeface="Arial" pitchFamily="34" charset="0"/>
              <a:cs typeface="Arial" pitchFamily="34" charset="0"/>
            </a:endParaRPr>
          </a:p>
          <a:p>
            <a:pPr eaLnBrk="1" hangingPunct="1"/>
            <a:r>
              <a:rPr lang="en-US" sz="2000" dirty="0" smtClean="0">
                <a:latin typeface="Arial" pitchFamily="34" charset="0"/>
                <a:cs typeface="Arial" pitchFamily="34" charset="0"/>
              </a:rPr>
              <a:t>Coordinates standards developed by Standards Development Organizations (</a:t>
            </a:r>
            <a:r>
              <a:rPr lang="en-US" sz="2000" dirty="0" err="1" smtClean="0">
                <a:latin typeface="Arial" pitchFamily="34" charset="0"/>
                <a:cs typeface="Arial" pitchFamily="34" charset="0"/>
              </a:rPr>
              <a:t>SDOs</a:t>
            </a:r>
            <a:r>
              <a:rPr lang="en-US" sz="2000" dirty="0" smtClean="0">
                <a:latin typeface="Arial" pitchFamily="34" charset="0"/>
                <a:cs typeface="Arial" pitchFamily="34" charset="0"/>
              </a:rPr>
              <a:t>) </a:t>
            </a:r>
          </a:p>
          <a:p>
            <a:pPr lvl="1" eaLnBrk="1" hangingPunct="1"/>
            <a:r>
              <a:rPr lang="en-US" sz="1800" dirty="0" smtClean="0">
                <a:latin typeface="Arial" pitchFamily="34" charset="0"/>
                <a:cs typeface="Arial" pitchFamily="34" charset="0"/>
              </a:rPr>
              <a:t>Identifies Requirements</a:t>
            </a:r>
          </a:p>
          <a:p>
            <a:pPr lvl="1" eaLnBrk="1" hangingPunct="1"/>
            <a:r>
              <a:rPr lang="en-US" sz="1800" dirty="0" smtClean="0">
                <a:latin typeface="Arial" pitchFamily="34" charset="0"/>
                <a:cs typeface="Arial" pitchFamily="34" charset="0"/>
              </a:rPr>
              <a:t>Prioritizes  standards development programs</a:t>
            </a:r>
          </a:p>
          <a:p>
            <a:pPr lvl="1" eaLnBrk="1" hangingPunct="1"/>
            <a:r>
              <a:rPr lang="en-US" sz="1800" dirty="0" smtClean="0">
                <a:latin typeface="Arial" pitchFamily="34" charset="0"/>
                <a:cs typeface="Arial" pitchFamily="34" charset="0"/>
              </a:rPr>
              <a:t>Works with over 20 </a:t>
            </a:r>
            <a:r>
              <a:rPr lang="en-US" sz="1800" dirty="0" err="1" smtClean="0">
                <a:latin typeface="Arial" pitchFamily="34" charset="0"/>
                <a:cs typeface="Arial" pitchFamily="34" charset="0"/>
              </a:rPr>
              <a:t>SDOs</a:t>
            </a:r>
            <a:r>
              <a:rPr lang="en-US" sz="1800" dirty="0" smtClean="0">
                <a:latin typeface="Arial" pitchFamily="34" charset="0"/>
                <a:cs typeface="Arial" pitchFamily="34" charset="0"/>
              </a:rPr>
              <a:t> including IEC, ISO, ITU, IEEE, …</a:t>
            </a:r>
          </a:p>
          <a:p>
            <a:pPr eaLnBrk="1" hangingPunct="1"/>
            <a:r>
              <a:rPr lang="en-US" sz="2000" dirty="0" smtClean="0">
                <a:latin typeface="Arial" pitchFamily="34" charset="0"/>
                <a:cs typeface="Arial" pitchFamily="34" charset="0"/>
              </a:rPr>
              <a:t>Web-based participation</a:t>
            </a:r>
          </a:p>
          <a:p>
            <a:endParaRPr lang="en-US" dirty="0"/>
          </a:p>
        </p:txBody>
      </p:sp>
      <p:sp>
        <p:nvSpPr>
          <p:cNvPr id="2" name="Slide Number Placeholder 1"/>
          <p:cNvSpPr>
            <a:spLocks noGrp="1"/>
          </p:cNvSpPr>
          <p:nvPr>
            <p:ph type="sldNum" sz="quarter" idx="12"/>
          </p:nvPr>
        </p:nvSpPr>
        <p:spPr/>
        <p:txBody>
          <a:bodyPr/>
          <a:lstStyle/>
          <a:p>
            <a:fld id="{E867ABBA-12D5-409A-B945-CC08A12D98A7}" type="slidenum">
              <a:rPr lang="en-US" smtClean="0"/>
              <a:pPr/>
              <a:t>9</a:t>
            </a:fld>
            <a:endParaRPr lang="en-US"/>
          </a:p>
        </p:txBody>
      </p:sp>
      <p:pic>
        <p:nvPicPr>
          <p:cNvPr id="3" name="Picture 2"/>
          <p:cNvPicPr>
            <a:picLocks noChangeAspect="1"/>
          </p:cNvPicPr>
          <p:nvPr/>
        </p:nvPicPr>
        <p:blipFill>
          <a:blip r:embed="rId2" cstate="print"/>
          <a:stretch>
            <a:fillRect/>
          </a:stretch>
        </p:blipFill>
        <p:spPr>
          <a:xfrm>
            <a:off x="457200" y="4343400"/>
            <a:ext cx="5473700" cy="2514600"/>
          </a:xfrm>
          <a:prstGeom prst="rect">
            <a:avLst/>
          </a:prstGeom>
        </p:spPr>
      </p:pic>
      <p:sp>
        <p:nvSpPr>
          <p:cNvPr id="11" name="Rectangle 10"/>
          <p:cNvSpPr/>
          <p:nvPr/>
        </p:nvSpPr>
        <p:spPr>
          <a:xfrm>
            <a:off x="6477000" y="4648200"/>
            <a:ext cx="2667000" cy="1477328"/>
          </a:xfrm>
          <a:prstGeom prst="rect">
            <a:avLst/>
          </a:prstGeom>
        </p:spPr>
        <p:txBody>
          <a:bodyPr wrap="square">
            <a:spAutoFit/>
          </a:bodyPr>
          <a:lstStyle/>
          <a:p>
            <a:r>
              <a:rPr lang="en-US" sz="1800" dirty="0" smtClean="0"/>
              <a:t>SGIP </a:t>
            </a:r>
            <a:r>
              <a:rPr lang="en-US" sz="1800" dirty="0" err="1" smtClean="0"/>
              <a:t>Twiki</a:t>
            </a:r>
            <a:r>
              <a:rPr lang="en-US" sz="1800" dirty="0" smtClean="0"/>
              <a:t>: </a:t>
            </a:r>
          </a:p>
          <a:p>
            <a:r>
              <a:rPr lang="en-US" sz="1800" dirty="0" err="1" smtClean="0"/>
              <a:t>http://collaborate.nist.gov/twiki-sggrid/bin/view/SmartGrid/SGIP</a:t>
            </a:r>
            <a:endParaRPr lang="en-US" sz="1800" dirty="0"/>
          </a:p>
        </p:txBody>
      </p:sp>
      <p:pic>
        <p:nvPicPr>
          <p:cNvPr id="12" name="Picture 3" descr="C:\Current Projects\NIST Phase II\Communications\SGIP_Logo_Gif.gif"/>
          <p:cNvPicPr>
            <a:picLocks noChangeAspect="1" noChangeArrowheads="1"/>
          </p:cNvPicPr>
          <p:nvPr/>
        </p:nvPicPr>
        <p:blipFill>
          <a:blip r:embed="rId3" cstate="print"/>
          <a:srcRect/>
          <a:stretch>
            <a:fillRect/>
          </a:stretch>
        </p:blipFill>
        <p:spPr bwMode="auto">
          <a:xfrm>
            <a:off x="219075" y="228600"/>
            <a:ext cx="1228725" cy="792163"/>
          </a:xfrm>
          <a:prstGeom prst="rect">
            <a:avLst/>
          </a:prstGeom>
          <a:noFill/>
          <a:ln w="9525">
            <a:noFill/>
            <a:miter lim="800000"/>
            <a:headEnd/>
            <a:tailEnd/>
          </a:ln>
        </p:spPr>
      </p:pic>
      <p:sp>
        <p:nvSpPr>
          <p:cNvPr id="8" name="Date Placeholder 7"/>
          <p:cNvSpPr>
            <a:spLocks noGrp="1"/>
          </p:cNvSpPr>
          <p:nvPr>
            <p:ph type="dt" sz="half" idx="10"/>
          </p:nvPr>
        </p:nvSpPr>
        <p:spPr/>
        <p:txBody>
          <a:bodyPr/>
          <a:lstStyle/>
          <a:p>
            <a:r>
              <a:rPr lang="en-US" smtClean="0"/>
              <a:t>12/08/2010</a:t>
            </a:r>
            <a:endParaRPr lang="en-US"/>
          </a:p>
        </p:txBody>
      </p:sp>
      <p:sp>
        <p:nvSpPr>
          <p:cNvPr id="9" name="Footer Placeholder 8"/>
          <p:cNvSpPr>
            <a:spLocks noGrp="1"/>
          </p:cNvSpPr>
          <p:nvPr>
            <p:ph type="ftr" sz="quarter" idx="11"/>
          </p:nvPr>
        </p:nvSpPr>
        <p:spPr/>
        <p:txBody>
          <a:bodyPr/>
          <a:lstStyle/>
          <a:p>
            <a:pPr>
              <a:defRPr/>
            </a:pPr>
            <a:r>
              <a:rPr lang="en-US" smtClean="0"/>
              <a:t>Globecom 2010</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EC 60870-5 Authentication v3 June 2006">
  <a:themeElements>
    <a:clrScheme name="IEC 60870-5 Authentication v3 June 2006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EC 60870-5 Authentication v3 June 2006">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accent2"/>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a:ln>
              <a:noFill/>
            </a:ln>
            <a:solidFill>
              <a:schemeClr val="tx1"/>
            </a:solidFill>
            <a:effectLst/>
            <a:latin typeface="Times New Roman" pitchFamily="-111" charset="0"/>
          </a:defRPr>
        </a:defPPr>
      </a:lstStyle>
    </a:spDef>
    <a:lnDef>
      <a:spPr bwMode="auto">
        <a:xfrm>
          <a:off x="0" y="0"/>
          <a:ext cx="1" cy="1"/>
        </a:xfrm>
        <a:custGeom>
          <a:avLst/>
          <a:gdLst/>
          <a:ahLst/>
          <a:cxnLst/>
          <a:rect l="0" t="0" r="0" b="0"/>
          <a:pathLst/>
        </a:custGeom>
        <a:noFill/>
        <a:ln w="28575" cap="flat" cmpd="sng" algn="ctr">
          <a:solidFill>
            <a:schemeClr val="accent2"/>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a:ln>
              <a:noFill/>
            </a:ln>
            <a:solidFill>
              <a:schemeClr val="tx1"/>
            </a:solidFill>
            <a:effectLst/>
            <a:latin typeface="Times New Roman" pitchFamily="-111" charset="0"/>
          </a:defRPr>
        </a:defPPr>
      </a:lstStyle>
    </a:lnDef>
  </a:objectDefaults>
  <a:extraClrSchemeLst>
    <a:extraClrScheme>
      <a:clrScheme name="IEC 60870-5 Authentication v3 June 2006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C 60870-5 Authentication v3 June 2006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C 60870-5 Authentication v3 June 2006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C 60870-5 Authentication v3 June 2006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C 60870-5 Authentication v3 June 2006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C 60870-5 Authentication v3 June 2006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C 60870-5 Authentication v3 June 2006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 template for april workshp-1.ppt</Template>
  <TotalTime>10881</TotalTime>
  <Words>1384</Words>
  <Application>Microsoft Office PowerPoint</Application>
  <PresentationFormat>On-screen Show (4:3)</PresentationFormat>
  <Paragraphs>325</Paragraphs>
  <Slides>21</Slides>
  <Notes>9</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IEC 60870-5 Authentication v3 June 2006</vt:lpstr>
      <vt:lpstr>Slide 1</vt:lpstr>
      <vt:lpstr>The Electric Grid</vt:lpstr>
      <vt:lpstr>Today’s Electric Grid in the U.S.</vt:lpstr>
      <vt:lpstr>Smart Grid:  The “Energy Internet”</vt:lpstr>
      <vt:lpstr>Smart Grid Goals</vt:lpstr>
      <vt:lpstr>What Will the Smart Grid Look Like?</vt:lpstr>
      <vt:lpstr>Smart Grid R&amp;D (Depart of Energy)</vt:lpstr>
      <vt:lpstr>Smart Grid Standardization (National Institute of Standards and Technology)</vt:lpstr>
      <vt:lpstr>Smart Grid Interoperability Panel</vt:lpstr>
      <vt:lpstr>Filling Gaps in the Standards</vt:lpstr>
      <vt:lpstr>Slide 11</vt:lpstr>
      <vt:lpstr>Slide 12</vt:lpstr>
      <vt:lpstr>Conceptual Reference Diagram for Smart Grid Information Networks </vt:lpstr>
      <vt:lpstr>Smart Grid Network Standards</vt:lpstr>
      <vt:lpstr>Appliance-to-Grid Communication</vt:lpstr>
      <vt:lpstr>Cyber Security Working Group</vt:lpstr>
      <vt:lpstr>Energy Usage Information Standards</vt:lpstr>
      <vt:lpstr>Electric Vehicle Charging Standards</vt:lpstr>
      <vt:lpstr>Foundational Standards for the SG</vt:lpstr>
      <vt:lpstr>International Smart Grid Action Network</vt:lpstr>
      <vt:lpstr>Further Information</vt:lpstr>
    </vt:vector>
  </TitlesOfParts>
  <Company>NIST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Initiative Title</dc:title>
  <dc:creator>Dereck Orr</dc:creator>
  <cp:lastModifiedBy>  </cp:lastModifiedBy>
  <cp:revision>592</cp:revision>
  <dcterms:created xsi:type="dcterms:W3CDTF">2010-11-18T01:00:53Z</dcterms:created>
  <dcterms:modified xsi:type="dcterms:W3CDTF">2010-12-11T22:10:35Z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715192184</vt:i4>
  </property>
  <property fmtid="{D5CDD505-2E9C-101B-9397-08002B2CF9AE}" pid="3" name="_NewReviewCycle">
    <vt:lpwstr/>
  </property>
  <property fmtid="{D5CDD505-2E9C-101B-9397-08002B2CF9AE}" pid="4" name="_EmailSubject">
    <vt:lpwstr>SmartGrid and the IETF WG EMAN</vt:lpwstr>
  </property>
  <property fmtid="{D5CDD505-2E9C-101B-9397-08002B2CF9AE}" pid="5" name="_AuthorEmail">
    <vt:lpwstr>david.su@nist.gov</vt:lpwstr>
  </property>
  <property fmtid="{D5CDD505-2E9C-101B-9397-08002B2CF9AE}" pid="6" name="_AuthorEmailDisplayName">
    <vt:lpwstr>Su, David H.</vt:lpwstr>
  </property>
</Properties>
</file>