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4" r:id="rId5"/>
    <p:sldId id="261" r:id="rId6"/>
    <p:sldId id="265" r:id="rId7"/>
    <p:sldId id="271" r:id="rId8"/>
    <p:sldId id="266" r:id="rId9"/>
    <p:sldId id="263" r:id="rId10"/>
    <p:sldId id="269" r:id="rId11"/>
    <p:sldId id="267"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E4AE9-10AD-4FAB-A4CF-8BBBD8B1CE94}" type="datetimeFigureOut">
              <a:rPr lang="en-US" smtClean="0"/>
              <a:pPr/>
              <a:t>3/28/2011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51438D-A9F8-4697-9DCB-D64EC0541267}" type="slidenum">
              <a:rPr lang="en-US" smtClean="0"/>
              <a:pPr/>
              <a:t>‹#›</a:t>
            </a:fld>
            <a:endParaRPr lang="en-US"/>
          </a:p>
        </p:txBody>
      </p:sp>
    </p:spTree>
    <p:extLst>
      <p:ext uri="{BB962C8B-B14F-4D97-AF65-F5344CB8AC3E}">
        <p14:creationId xmlns="" xmlns:p14="http://schemas.microsoft.com/office/powerpoint/2010/main" val="120118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51438D-A9F8-4697-9DCB-D64EC054126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51438D-A9F8-4697-9DCB-D64EC0541267}"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F1772F-DE76-4736-AC9B-05D68F99112C}" type="datetime1">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833CD-BB8E-4AAE-B1F3-50AB57D9B92F}" type="datetime1">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0B4E2-DA2C-4448-A378-337FE0FD6E86}" type="datetime1">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6DBD8-8B24-481E-BA76-FC65922D8006}" type="datetime1">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76A6DA-D496-43FE-A26D-F90C6F05502F}" type="datetime1">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3A5E0E-EA27-4709-9D31-F0AA69D087E4}" type="datetime1">
              <a:rPr lang="en-US" smtClean="0"/>
              <a:pPr/>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EBA2D9-E971-44B2-AE36-8A2A868F6F66}" type="datetime1">
              <a:rPr lang="en-US" smtClean="0"/>
              <a:pPr/>
              <a:t>3/28/2011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4C56F-FD8E-4812-8161-0DE9B9E3BF79}" type="datetime1">
              <a:rPr lang="en-US" smtClean="0"/>
              <a:pPr/>
              <a:t>3/28/2011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38B3E-43E7-4009-A18D-E2EC0CCDE250}" type="datetime1">
              <a:rPr lang="en-US" smtClean="0"/>
              <a:pPr/>
              <a:t>3/28/2011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7CB94-7622-4551-B031-03C708DCC75F}" type="datetime1">
              <a:rPr lang="en-US" smtClean="0"/>
              <a:pPr/>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6D84D-F71B-4F79-9A77-2EDFE278127B}" type="datetime1">
              <a:rPr lang="en-US" smtClean="0"/>
              <a:pPr/>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220A7-D59F-47BC-8D39-545AD19609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C79DB-1990-41E1-9B9F-94117EF2A283}" type="datetime1">
              <a:rPr lang="en-US" smtClean="0"/>
              <a:pPr/>
              <a:t>3/28/2011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220A7-D59F-47BC-8D39-545AD19609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tools.ietf.org/html/draft-worley-sip-many-refers-0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2362200"/>
          </a:xfrm>
        </p:spPr>
        <p:txBody>
          <a:bodyPr/>
          <a:lstStyle/>
          <a:p>
            <a:r>
              <a:rPr lang="en-US" b="1" dirty="0" smtClean="0"/>
              <a:t>SIP Action Referral</a:t>
            </a:r>
            <a:endParaRPr lang="en-US" b="1" dirty="0"/>
          </a:p>
        </p:txBody>
      </p:sp>
      <p:sp>
        <p:nvSpPr>
          <p:cNvPr id="3" name="Subtitle 2"/>
          <p:cNvSpPr>
            <a:spLocks noGrp="1"/>
          </p:cNvSpPr>
          <p:nvPr>
            <p:ph type="subTitle" idx="1"/>
          </p:nvPr>
        </p:nvSpPr>
        <p:spPr>
          <a:xfrm>
            <a:off x="457200" y="4800600"/>
            <a:ext cx="6400800" cy="1371600"/>
          </a:xfrm>
        </p:spPr>
        <p:txBody>
          <a:bodyPr>
            <a:noAutofit/>
          </a:bodyPr>
          <a:lstStyle/>
          <a:p>
            <a:pPr algn="l"/>
            <a:r>
              <a:rPr lang="en-US" sz="1800" dirty="0" smtClean="0"/>
              <a:t>Rifaat Shekh-Yusef</a:t>
            </a:r>
          </a:p>
          <a:p>
            <a:pPr algn="l"/>
            <a:r>
              <a:rPr lang="en-US" sz="1800" dirty="0" smtClean="0"/>
              <a:t>Cullen Jennings</a:t>
            </a:r>
          </a:p>
          <a:p>
            <a:pPr algn="l"/>
            <a:r>
              <a:rPr lang="en-US" sz="1800" dirty="0" smtClean="0"/>
              <a:t>Alan Johnston</a:t>
            </a:r>
          </a:p>
          <a:p>
            <a:pPr algn="l"/>
            <a:r>
              <a:rPr lang="en-US" sz="1800" dirty="0" smtClean="0"/>
              <a:t>Francois Audet</a:t>
            </a:r>
            <a:endParaRPr lang="en-US" sz="1800" dirty="0"/>
          </a:p>
        </p:txBody>
      </p:sp>
      <p:sp>
        <p:nvSpPr>
          <p:cNvPr id="4" name="Slide Number Placeholder 3"/>
          <p:cNvSpPr>
            <a:spLocks noGrp="1"/>
          </p:cNvSpPr>
          <p:nvPr>
            <p:ph type="sldNum" sz="quarter" idx="12"/>
          </p:nvPr>
        </p:nvSpPr>
        <p:spPr/>
        <p:txBody>
          <a:bodyPr/>
          <a:lstStyle/>
          <a:p>
            <a:fld id="{284220A7-D59F-47BC-8D39-545AD19609A0}" type="slidenum">
              <a:rPr lang="en-US" smtClean="0"/>
              <a:pPr/>
              <a:t>1</a:t>
            </a:fld>
            <a:endParaRPr lang="en-US"/>
          </a:p>
        </p:txBody>
      </p:sp>
      <p:sp>
        <p:nvSpPr>
          <p:cNvPr id="5" name="Subtitle 2"/>
          <p:cNvSpPr txBox="1">
            <a:spLocks/>
          </p:cNvSpPr>
          <p:nvPr/>
        </p:nvSpPr>
        <p:spPr>
          <a:xfrm>
            <a:off x="0" y="2895600"/>
            <a:ext cx="9144000" cy="12192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rPr>
              <a:t>IETF 80, SPLICES </a:t>
            </a:r>
            <a:r>
              <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rPr>
              <a:t>WG, </a:t>
            </a:r>
            <a:r>
              <a:rPr lang="en-US" sz="2800" dirty="0" smtClean="0">
                <a:solidFill>
                  <a:schemeClr val="tx1">
                    <a:tint val="75000"/>
                  </a:schemeClr>
                </a:solidFill>
              </a:rPr>
              <a:t>Prague</a:t>
            </a:r>
            <a:endPar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solidFill>
                  <a:schemeClr val="tx1">
                    <a:tint val="75000"/>
                  </a:schemeClr>
                </a:solidFill>
              </a:rPr>
              <a:t>March 29, 2011</a:t>
            </a:r>
            <a:endPar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Showing a Pre-recorded Video During a Conversation</a:t>
            </a:r>
            <a:endParaRPr lang="en-US" sz="2800" b="1" dirty="0"/>
          </a:p>
        </p:txBody>
      </p:sp>
      <p:sp>
        <p:nvSpPr>
          <p:cNvPr id="3" name="Content Placeholder 2"/>
          <p:cNvSpPr>
            <a:spLocks noGrp="1"/>
          </p:cNvSpPr>
          <p:nvPr>
            <p:ph idx="1"/>
          </p:nvPr>
        </p:nvSpPr>
        <p:spPr>
          <a:xfrm>
            <a:off x="1447800" y="1143000"/>
            <a:ext cx="7239000" cy="5715000"/>
          </a:xfrm>
        </p:spPr>
        <p:txBody>
          <a:bodyPr>
            <a:normAutofit fontScale="25000" lnSpcReduction="20000"/>
          </a:bodyPr>
          <a:lstStyle/>
          <a:p>
            <a:pPr marL="0" indent="0">
              <a:lnSpc>
                <a:spcPct val="110000"/>
              </a:lnSpc>
              <a:buNone/>
            </a:pPr>
            <a:r>
              <a:rPr lang="en-US" sz="5600" b="1" dirty="0" smtClean="0">
                <a:latin typeface="Consolas" pitchFamily="49" charset="0"/>
              </a:rPr>
              <a:t>[Phone A            IPTV]                           Phone B</a:t>
            </a:r>
          </a:p>
          <a:p>
            <a:pPr marL="0" indent="0">
              <a:lnSpc>
                <a:spcPct val="110000"/>
              </a:lnSpc>
              <a:buNone/>
            </a:pPr>
            <a:r>
              <a:rPr lang="en-US" sz="5600" b="1" dirty="0" smtClean="0">
                <a:latin typeface="Consolas" pitchFamily="49" charset="0"/>
              </a:rPr>
              <a:t>-----------------------------------------------------------</a:t>
            </a:r>
          </a:p>
          <a:p>
            <a:pPr marL="0" indent="0">
              <a:lnSpc>
                <a:spcPct val="110000"/>
              </a:lnSpc>
              <a:buNone/>
            </a:pPr>
            <a:r>
              <a:rPr lang="en-US" sz="5600" dirty="0" smtClean="0">
                <a:latin typeface="Consolas" pitchFamily="49" charset="0"/>
              </a:rPr>
              <a:t>&lt;===================================================&gt; audio</a:t>
            </a:r>
          </a:p>
          <a:p>
            <a:pPr marL="0" indent="0">
              <a:lnSpc>
                <a:spcPct val="110000"/>
              </a:lnSpc>
              <a:buNone/>
            </a:pPr>
            <a:endParaRPr lang="en-US" sz="5600" dirty="0" smtClean="0">
              <a:latin typeface="Consolas" pitchFamily="49" charset="0"/>
            </a:endParaRPr>
          </a:p>
          <a:p>
            <a:pPr marL="0" indent="0">
              <a:lnSpc>
                <a:spcPct val="110000"/>
              </a:lnSpc>
              <a:buNone/>
            </a:pPr>
            <a:r>
              <a:rPr lang="en-US" sz="5600" dirty="0" smtClean="0">
                <a:latin typeface="Consolas" pitchFamily="49" charset="0"/>
              </a:rPr>
              <a:t>REFER </a:t>
            </a:r>
            <a:r>
              <a:rPr lang="en-US" sz="5600" dirty="0" err="1" smtClean="0">
                <a:latin typeface="Consolas" pitchFamily="49" charset="0"/>
              </a:rPr>
              <a:t>Refer</a:t>
            </a:r>
            <a:r>
              <a:rPr lang="en-US" sz="5600" dirty="0" smtClean="0">
                <a:latin typeface="Consolas" pitchFamily="49" charset="0"/>
              </a:rPr>
              <a:t>-To: </a:t>
            </a:r>
            <a:r>
              <a:rPr lang="en-US" sz="5600" dirty="0" err="1" smtClean="0">
                <a:latin typeface="Consolas" pitchFamily="49" charset="0"/>
              </a:rPr>
              <a:t>urn:sip-action:file:video:play</a:t>
            </a:r>
            <a:endParaRPr lang="en-US" sz="5600" dirty="0" smtClean="0">
              <a:latin typeface="Consolas" pitchFamily="49" charset="0"/>
            </a:endParaRPr>
          </a:p>
          <a:p>
            <a:pPr marL="0" indent="0">
              <a:lnSpc>
                <a:spcPct val="110000"/>
              </a:lnSpc>
              <a:buNone/>
            </a:pPr>
            <a:r>
              <a:rPr lang="en-US" sz="5600" dirty="0" smtClean="0">
                <a:latin typeface="Consolas" pitchFamily="49" charset="0"/>
              </a:rPr>
              <a:t>       ;file=filename ;target-dialog=dialog1</a:t>
            </a:r>
          </a:p>
          <a:p>
            <a:pPr marL="0" indent="0">
              <a:lnSpc>
                <a:spcPct val="110000"/>
              </a:lnSpc>
              <a:buNone/>
            </a:pPr>
            <a:r>
              <a:rPr lang="en-US" sz="5600" dirty="0" smtClean="0">
                <a:latin typeface="Consolas" pitchFamily="49" charset="0"/>
              </a:rPr>
              <a:t>--------------------&gt;</a:t>
            </a:r>
          </a:p>
          <a:p>
            <a:pPr marL="0" indent="0">
              <a:lnSpc>
                <a:spcPct val="110000"/>
              </a:lnSpc>
              <a:buNone/>
            </a:pPr>
            <a:r>
              <a:rPr lang="en-US" sz="5600" dirty="0" smtClean="0">
                <a:latin typeface="Consolas" pitchFamily="49" charset="0"/>
              </a:rPr>
              <a:t>202</a:t>
            </a:r>
          </a:p>
          <a:p>
            <a:pPr marL="0" indent="0">
              <a:lnSpc>
                <a:spcPct val="110000"/>
              </a:lnSpc>
              <a:buNone/>
            </a:pPr>
            <a:r>
              <a:rPr lang="en-US" sz="5600" dirty="0" smtClean="0">
                <a:latin typeface="Consolas" pitchFamily="49" charset="0"/>
              </a:rPr>
              <a:t>&lt;--------------------</a:t>
            </a:r>
          </a:p>
          <a:p>
            <a:pPr marL="0" indent="0" algn="ctr">
              <a:lnSpc>
                <a:spcPct val="110000"/>
              </a:lnSpc>
              <a:buNone/>
            </a:pPr>
            <a:r>
              <a:rPr lang="en-US" sz="5600" dirty="0" smtClean="0">
                <a:latin typeface="Consolas" pitchFamily="49" charset="0"/>
              </a:rPr>
              <a:t>Use whatever protocol to establish a video session with party B. In this case, SIP is used to establish the session.</a:t>
            </a:r>
          </a:p>
          <a:p>
            <a:pPr marL="0" indent="0">
              <a:lnSpc>
                <a:spcPct val="110000"/>
              </a:lnSpc>
              <a:buNone/>
            </a:pPr>
            <a:endParaRPr lang="en-US" sz="5600" dirty="0" smtClean="0">
              <a:latin typeface="Consolas" pitchFamily="49" charset="0"/>
            </a:endParaRPr>
          </a:p>
          <a:p>
            <a:pPr marL="0" indent="0">
              <a:lnSpc>
                <a:spcPct val="110000"/>
              </a:lnSpc>
              <a:buNone/>
            </a:pPr>
            <a:r>
              <a:rPr lang="en-US" sz="5600" dirty="0" smtClean="0">
                <a:latin typeface="Consolas" pitchFamily="49" charset="0"/>
              </a:rPr>
              <a:t>		  INVITE SDP </a:t>
            </a:r>
            <a:r>
              <a:rPr lang="en-US" sz="5600" dirty="0" err="1" smtClean="0">
                <a:latin typeface="Consolas" pitchFamily="49" charset="0"/>
              </a:rPr>
              <a:t>sendonly</a:t>
            </a:r>
            <a:r>
              <a:rPr lang="en-US" sz="5600" dirty="0" smtClean="0">
                <a:latin typeface="Consolas" pitchFamily="49" charset="0"/>
              </a:rPr>
              <a:t> video</a:t>
            </a:r>
          </a:p>
          <a:p>
            <a:pPr marL="0" indent="0">
              <a:lnSpc>
                <a:spcPct val="110000"/>
              </a:lnSpc>
              <a:buNone/>
            </a:pPr>
            <a:r>
              <a:rPr lang="en-US" sz="5600" dirty="0" smtClean="0">
                <a:latin typeface="Consolas" pitchFamily="49" charset="0"/>
              </a:rPr>
              <a:t>	            Target-Dialog: dialog1</a:t>
            </a:r>
          </a:p>
          <a:p>
            <a:pPr marL="0" indent="0">
              <a:lnSpc>
                <a:spcPct val="110000"/>
              </a:lnSpc>
              <a:buNone/>
            </a:pPr>
            <a:r>
              <a:rPr lang="en-US" sz="5600" dirty="0" smtClean="0">
                <a:latin typeface="Consolas" pitchFamily="49" charset="0"/>
              </a:rPr>
              <a:t>                     -------------------------------&gt;</a:t>
            </a:r>
          </a:p>
          <a:p>
            <a:pPr marL="0" indent="0">
              <a:lnSpc>
                <a:spcPct val="110000"/>
              </a:lnSpc>
              <a:buNone/>
            </a:pPr>
            <a:r>
              <a:rPr lang="en-US" sz="5600" dirty="0" smtClean="0">
                <a:latin typeface="Consolas" pitchFamily="49" charset="0"/>
              </a:rPr>
              <a:t>                     OK</a:t>
            </a:r>
          </a:p>
          <a:p>
            <a:pPr marL="0" indent="0">
              <a:lnSpc>
                <a:spcPct val="110000"/>
              </a:lnSpc>
              <a:buNone/>
            </a:pPr>
            <a:r>
              <a:rPr lang="en-US" sz="5600" dirty="0" smtClean="0">
                <a:latin typeface="Consolas" pitchFamily="49" charset="0"/>
              </a:rPr>
              <a:t>                     &lt;-------------------------------</a:t>
            </a:r>
          </a:p>
          <a:p>
            <a:pPr marL="0" indent="0">
              <a:lnSpc>
                <a:spcPct val="110000"/>
              </a:lnSpc>
              <a:buNone/>
            </a:pPr>
            <a:r>
              <a:rPr lang="en-US" sz="5600" dirty="0" smtClean="0">
                <a:latin typeface="Consolas" pitchFamily="49" charset="0"/>
              </a:rPr>
              <a:t>                     ACK</a:t>
            </a:r>
          </a:p>
          <a:p>
            <a:pPr marL="0" indent="0">
              <a:lnSpc>
                <a:spcPct val="110000"/>
              </a:lnSpc>
              <a:buNone/>
            </a:pPr>
            <a:r>
              <a:rPr lang="en-US" sz="5600" dirty="0" smtClean="0">
                <a:latin typeface="Consolas" pitchFamily="49" charset="0"/>
              </a:rPr>
              <a:t>                     -------------------------------&gt;                     </a:t>
            </a:r>
          </a:p>
          <a:p>
            <a:pPr marL="0" indent="0">
              <a:lnSpc>
                <a:spcPct val="110000"/>
              </a:lnSpc>
              <a:buNone/>
            </a:pPr>
            <a:r>
              <a:rPr lang="en-US" sz="5600" dirty="0" smtClean="0">
                <a:latin typeface="Consolas" pitchFamily="49" charset="0"/>
              </a:rPr>
              <a:t>                     ===============================&gt; video</a:t>
            </a:r>
          </a:p>
          <a:p>
            <a:pPr marL="0" indent="0">
              <a:lnSpc>
                <a:spcPct val="110000"/>
              </a:lnSpc>
              <a:buNone/>
            </a:pPr>
            <a:r>
              <a:rPr lang="en-US" sz="5600" dirty="0" smtClean="0">
                <a:latin typeface="Consolas" pitchFamily="49" charset="0"/>
              </a:rPr>
              <a:t>NOTIFY</a:t>
            </a:r>
          </a:p>
          <a:p>
            <a:pPr marL="0" indent="0">
              <a:lnSpc>
                <a:spcPct val="110000"/>
              </a:lnSpc>
              <a:buNone/>
            </a:pPr>
            <a:r>
              <a:rPr lang="en-US" sz="5600" dirty="0" smtClean="0">
                <a:latin typeface="Consolas" pitchFamily="49" charset="0"/>
              </a:rPr>
              <a:t>&lt;--------------------</a:t>
            </a:r>
          </a:p>
          <a:p>
            <a:pPr marL="0" indent="0">
              <a:lnSpc>
                <a:spcPct val="110000"/>
              </a:lnSpc>
              <a:buNone/>
            </a:pPr>
            <a:r>
              <a:rPr lang="en-US" sz="5600" dirty="0" smtClean="0">
                <a:latin typeface="Consolas" pitchFamily="49" charset="0"/>
              </a:rPr>
              <a:t>200 OK</a:t>
            </a:r>
          </a:p>
          <a:p>
            <a:pPr marL="0" indent="0">
              <a:lnSpc>
                <a:spcPct val="110000"/>
              </a:lnSpc>
              <a:buNone/>
            </a:pPr>
            <a:r>
              <a:rPr lang="en-US" sz="5600" dirty="0" smtClean="0">
                <a:latin typeface="Consolas" pitchFamily="49" charset="0"/>
              </a:rPr>
              <a:t>--------------------&gt;</a:t>
            </a:r>
          </a:p>
          <a:p>
            <a:pPr marL="0" indent="0">
              <a:buNone/>
            </a:pPr>
            <a:endParaRPr lang="en-US" sz="1100" dirty="0">
              <a:latin typeface="Consolas" pitchFamily="49" charset="0"/>
            </a:endParaRPr>
          </a:p>
        </p:txBody>
      </p:sp>
      <p:sp>
        <p:nvSpPr>
          <p:cNvPr id="4" name="Slide Number Placeholder 3"/>
          <p:cNvSpPr>
            <a:spLocks noGrp="1"/>
          </p:cNvSpPr>
          <p:nvPr>
            <p:ph type="sldNum" sz="quarter" idx="12"/>
          </p:nvPr>
        </p:nvSpPr>
        <p:spPr/>
        <p:txBody>
          <a:bodyPr/>
          <a:lstStyle/>
          <a:p>
            <a:fld id="{284220A7-D59F-47BC-8D39-545AD19609A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Sending a File from a PC During a Conversation</a:t>
            </a:r>
          </a:p>
        </p:txBody>
      </p:sp>
      <p:sp>
        <p:nvSpPr>
          <p:cNvPr id="4" name="Slide Number Placeholder 3"/>
          <p:cNvSpPr>
            <a:spLocks noGrp="1"/>
          </p:cNvSpPr>
          <p:nvPr>
            <p:ph type="sldNum" sz="quarter" idx="12"/>
          </p:nvPr>
        </p:nvSpPr>
        <p:spPr/>
        <p:txBody>
          <a:bodyPr/>
          <a:lstStyle/>
          <a:p>
            <a:fld id="{284220A7-D59F-47BC-8D39-545AD19609A0}" type="slidenum">
              <a:rPr lang="en-US" smtClean="0"/>
              <a:pPr/>
              <a:t>11</a:t>
            </a:fld>
            <a:endParaRPr lang="en-US"/>
          </a:p>
        </p:txBody>
      </p:sp>
      <p:sp>
        <p:nvSpPr>
          <p:cNvPr id="6" name="Content Placeholder 5"/>
          <p:cNvSpPr>
            <a:spLocks noGrp="1"/>
          </p:cNvSpPr>
          <p:nvPr>
            <p:ph idx="1"/>
          </p:nvPr>
        </p:nvSpPr>
        <p:spPr>
          <a:xfrm>
            <a:off x="1447800" y="1219200"/>
            <a:ext cx="7239000" cy="5181600"/>
          </a:xfrm>
        </p:spPr>
        <p:txBody>
          <a:bodyPr>
            <a:normAutofit/>
          </a:bodyPr>
          <a:lstStyle/>
          <a:p>
            <a:pPr>
              <a:lnSpc>
                <a:spcPct val="110000"/>
              </a:lnSpc>
              <a:buNone/>
            </a:pPr>
            <a:r>
              <a:rPr lang="en-US" sz="1400" b="1" dirty="0" smtClean="0">
                <a:latin typeface="Consolas" pitchFamily="49" charset="0"/>
              </a:rPr>
              <a:t>[Phone A            PC]                             Phone B</a:t>
            </a:r>
          </a:p>
          <a:p>
            <a:pPr>
              <a:lnSpc>
                <a:spcPct val="110000"/>
              </a:lnSpc>
              <a:buNone/>
            </a:pPr>
            <a:r>
              <a:rPr lang="en-US" sz="1400" b="1" dirty="0" smtClean="0">
                <a:latin typeface="Consolas" pitchFamily="49" charset="0"/>
              </a:rPr>
              <a:t>-----------------------------------------------------------</a:t>
            </a:r>
          </a:p>
          <a:p>
            <a:pPr>
              <a:lnSpc>
                <a:spcPct val="110000"/>
              </a:lnSpc>
              <a:buNone/>
            </a:pPr>
            <a:endParaRPr lang="en-US" sz="1400" dirty="0" smtClean="0">
              <a:latin typeface="Consolas" pitchFamily="49" charset="0"/>
            </a:endParaRPr>
          </a:p>
          <a:p>
            <a:pPr>
              <a:lnSpc>
                <a:spcPct val="110000"/>
              </a:lnSpc>
              <a:buNone/>
            </a:pPr>
            <a:r>
              <a:rPr lang="en-US" sz="1400" dirty="0" smtClean="0">
                <a:latin typeface="Consolas" pitchFamily="49" charset="0"/>
              </a:rPr>
              <a:t>&lt;===================================================&gt; audio</a:t>
            </a:r>
          </a:p>
          <a:p>
            <a:pPr>
              <a:lnSpc>
                <a:spcPct val="110000"/>
              </a:lnSpc>
              <a:buNone/>
            </a:pPr>
            <a:endParaRPr lang="en-US" sz="1400" dirty="0" smtClean="0">
              <a:latin typeface="Consolas" pitchFamily="49" charset="0"/>
            </a:endParaRPr>
          </a:p>
          <a:p>
            <a:pPr>
              <a:lnSpc>
                <a:spcPct val="110000"/>
              </a:lnSpc>
              <a:buNone/>
            </a:pPr>
            <a:r>
              <a:rPr lang="en-US" sz="1400" dirty="0" smtClean="0">
                <a:latin typeface="Consolas" pitchFamily="49" charset="0"/>
              </a:rPr>
              <a:t>REFER </a:t>
            </a:r>
            <a:r>
              <a:rPr lang="en-US" sz="1400" dirty="0" err="1" smtClean="0">
                <a:latin typeface="Consolas" pitchFamily="49" charset="0"/>
              </a:rPr>
              <a:t>Refer</a:t>
            </a:r>
            <a:r>
              <a:rPr lang="en-US" sz="1400" dirty="0" smtClean="0">
                <a:latin typeface="Consolas" pitchFamily="49" charset="0"/>
              </a:rPr>
              <a:t>-To: </a:t>
            </a:r>
            <a:r>
              <a:rPr lang="en-US" sz="1400" dirty="0" err="1" smtClean="0">
                <a:latin typeface="Consolas" pitchFamily="49" charset="0"/>
              </a:rPr>
              <a:t>urn:sip-action:file:transfer</a:t>
            </a:r>
            <a:endParaRPr lang="en-US" sz="1400" dirty="0" smtClean="0">
              <a:latin typeface="Consolas" pitchFamily="49" charset="0"/>
            </a:endParaRPr>
          </a:p>
          <a:p>
            <a:pPr>
              <a:lnSpc>
                <a:spcPct val="110000"/>
              </a:lnSpc>
              <a:buNone/>
            </a:pPr>
            <a:r>
              <a:rPr lang="en-US" sz="1400" dirty="0" smtClean="0">
                <a:latin typeface="Consolas" pitchFamily="49" charset="0"/>
              </a:rPr>
              <a:t>       ;file=filename ;target-dialog=dialog1</a:t>
            </a:r>
          </a:p>
          <a:p>
            <a:pPr>
              <a:lnSpc>
                <a:spcPct val="110000"/>
              </a:lnSpc>
              <a:buNone/>
            </a:pPr>
            <a:r>
              <a:rPr lang="en-US" sz="1400" dirty="0" smtClean="0">
                <a:latin typeface="Consolas" pitchFamily="49" charset="0"/>
              </a:rPr>
              <a:t>--------------------&gt;</a:t>
            </a:r>
          </a:p>
          <a:p>
            <a:pPr>
              <a:lnSpc>
                <a:spcPct val="110000"/>
              </a:lnSpc>
              <a:buNone/>
            </a:pPr>
            <a:r>
              <a:rPr lang="en-US" sz="1400" dirty="0" smtClean="0">
                <a:latin typeface="Consolas" pitchFamily="49" charset="0"/>
              </a:rPr>
              <a:t>202</a:t>
            </a:r>
          </a:p>
          <a:p>
            <a:pPr>
              <a:lnSpc>
                <a:spcPct val="110000"/>
              </a:lnSpc>
              <a:buNone/>
            </a:pPr>
            <a:r>
              <a:rPr lang="en-US" sz="1400" dirty="0" smtClean="0">
                <a:latin typeface="Consolas" pitchFamily="49" charset="0"/>
              </a:rPr>
              <a:t>&lt;--------------------</a:t>
            </a:r>
          </a:p>
          <a:p>
            <a:pPr>
              <a:lnSpc>
                <a:spcPct val="110000"/>
              </a:lnSpc>
              <a:buNone/>
            </a:pPr>
            <a:r>
              <a:rPr lang="en-US" sz="1400" dirty="0" smtClean="0">
                <a:latin typeface="Consolas" pitchFamily="49" charset="0"/>
              </a:rPr>
              <a:t>      </a:t>
            </a:r>
          </a:p>
          <a:p>
            <a:pPr>
              <a:lnSpc>
                <a:spcPct val="110000"/>
              </a:lnSpc>
              <a:buNone/>
            </a:pPr>
            <a:r>
              <a:rPr lang="en-US" sz="1400" dirty="0" smtClean="0">
                <a:latin typeface="Consolas" pitchFamily="49" charset="0"/>
              </a:rPr>
              <a:t>                     The PC transfers the file using whatever protocol</a:t>
            </a:r>
          </a:p>
          <a:p>
            <a:pPr>
              <a:lnSpc>
                <a:spcPct val="110000"/>
              </a:lnSpc>
              <a:buNone/>
            </a:pPr>
            <a:r>
              <a:rPr lang="en-US" sz="1400" dirty="0" smtClean="0">
                <a:latin typeface="Consolas" pitchFamily="49" charset="0"/>
              </a:rPr>
              <a:t>                     </a:t>
            </a:r>
          </a:p>
          <a:p>
            <a:pPr>
              <a:lnSpc>
                <a:spcPct val="110000"/>
              </a:lnSpc>
              <a:buNone/>
            </a:pPr>
            <a:r>
              <a:rPr lang="en-US" sz="1400" dirty="0" smtClean="0">
                <a:latin typeface="Consolas" pitchFamily="49" charset="0"/>
              </a:rPr>
              <a:t>NOTIFY [200 OK]</a:t>
            </a:r>
          </a:p>
          <a:p>
            <a:pPr>
              <a:lnSpc>
                <a:spcPct val="110000"/>
              </a:lnSpc>
              <a:buNone/>
            </a:pPr>
            <a:r>
              <a:rPr lang="en-US" sz="1400" dirty="0" smtClean="0">
                <a:latin typeface="Consolas" pitchFamily="49" charset="0"/>
              </a:rPr>
              <a:t>&lt;--------------------</a:t>
            </a:r>
          </a:p>
          <a:p>
            <a:pPr>
              <a:lnSpc>
                <a:spcPct val="110000"/>
              </a:lnSpc>
              <a:buNone/>
            </a:pPr>
            <a:r>
              <a:rPr lang="en-US" sz="1400" dirty="0" smtClean="0">
                <a:latin typeface="Consolas" pitchFamily="49" charset="0"/>
              </a:rPr>
              <a:t>200 OK</a:t>
            </a:r>
          </a:p>
          <a:p>
            <a:pPr>
              <a:lnSpc>
                <a:spcPct val="110000"/>
              </a:lnSpc>
              <a:buNone/>
            </a:pPr>
            <a:r>
              <a:rPr lang="en-US" sz="1400" dirty="0" smtClean="0">
                <a:latin typeface="Consolas" pitchFamily="49" charset="0"/>
              </a:rPr>
              <a:t>--------------------&gt;</a:t>
            </a:r>
          </a:p>
          <a:p>
            <a:pPr>
              <a:lnSpc>
                <a:spcPct val="110000"/>
              </a:lnSpc>
              <a:buNone/>
            </a:pPr>
            <a:endParaRPr lang="en-US" sz="1050" b="1" dirty="0" smtClean="0">
              <a:latin typeface="Consolas"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Including Live Video in a Conversation</a:t>
            </a:r>
            <a:endParaRPr lang="en-US" sz="2800" b="1" dirty="0"/>
          </a:p>
        </p:txBody>
      </p:sp>
      <p:sp>
        <p:nvSpPr>
          <p:cNvPr id="4" name="Slide Number Placeholder 3"/>
          <p:cNvSpPr>
            <a:spLocks noGrp="1"/>
          </p:cNvSpPr>
          <p:nvPr>
            <p:ph type="sldNum" sz="quarter" idx="12"/>
          </p:nvPr>
        </p:nvSpPr>
        <p:spPr/>
        <p:txBody>
          <a:bodyPr/>
          <a:lstStyle/>
          <a:p>
            <a:fld id="{284220A7-D59F-47BC-8D39-545AD19609A0}" type="slidenum">
              <a:rPr lang="en-US" smtClean="0"/>
              <a:pPr/>
              <a:t>12</a:t>
            </a:fld>
            <a:endParaRPr lang="en-US"/>
          </a:p>
        </p:txBody>
      </p:sp>
      <p:sp>
        <p:nvSpPr>
          <p:cNvPr id="6" name="Content Placeholder 5"/>
          <p:cNvSpPr>
            <a:spLocks noGrp="1"/>
          </p:cNvSpPr>
          <p:nvPr>
            <p:ph idx="1"/>
          </p:nvPr>
        </p:nvSpPr>
        <p:spPr>
          <a:xfrm>
            <a:off x="1371600" y="1295400"/>
            <a:ext cx="7315200" cy="5257800"/>
          </a:xfrm>
        </p:spPr>
        <p:txBody>
          <a:bodyPr>
            <a:normAutofit fontScale="92500" lnSpcReduction="20000"/>
          </a:bodyPr>
          <a:lstStyle/>
          <a:p>
            <a:pPr>
              <a:lnSpc>
                <a:spcPct val="110000"/>
              </a:lnSpc>
              <a:buNone/>
            </a:pPr>
            <a:r>
              <a:rPr lang="en-US" sz="1500" b="1" dirty="0" smtClean="0">
                <a:latin typeface="Consolas" pitchFamily="49" charset="0"/>
              </a:rPr>
              <a:t>[Phone A            PC]                             Phone B</a:t>
            </a:r>
          </a:p>
          <a:p>
            <a:pPr>
              <a:lnSpc>
                <a:spcPct val="110000"/>
              </a:lnSpc>
              <a:buNone/>
            </a:pPr>
            <a:r>
              <a:rPr lang="en-US" sz="1500" b="1" dirty="0" smtClean="0">
                <a:latin typeface="Consolas" pitchFamily="49" charset="0"/>
              </a:rPr>
              <a:t>-----------------------------------------------------------</a:t>
            </a:r>
          </a:p>
          <a:p>
            <a:pPr>
              <a:lnSpc>
                <a:spcPct val="110000"/>
              </a:lnSpc>
              <a:buNone/>
            </a:pPr>
            <a:r>
              <a:rPr lang="en-US" sz="1500" dirty="0" smtClean="0">
                <a:latin typeface="Consolas" pitchFamily="49" charset="0"/>
              </a:rPr>
              <a:t>&lt;===================================================&gt; audio</a:t>
            </a:r>
          </a:p>
          <a:p>
            <a:pPr>
              <a:lnSpc>
                <a:spcPct val="110000"/>
              </a:lnSpc>
              <a:buNone/>
            </a:pPr>
            <a:endParaRPr lang="en-US" sz="1500" dirty="0" smtClean="0">
              <a:latin typeface="Consolas" pitchFamily="49" charset="0"/>
            </a:endParaRPr>
          </a:p>
          <a:p>
            <a:pPr marL="0" indent="0">
              <a:lnSpc>
                <a:spcPct val="110000"/>
              </a:lnSpc>
              <a:buNone/>
            </a:pPr>
            <a:r>
              <a:rPr lang="en-US" sz="1500" dirty="0" smtClean="0">
                <a:latin typeface="Consolas" pitchFamily="49" charset="0"/>
              </a:rPr>
              <a:t>REFER </a:t>
            </a:r>
            <a:r>
              <a:rPr lang="en-US" sz="1600" dirty="0" err="1" smtClean="0">
                <a:latin typeface="Consolas" pitchFamily="49" charset="0"/>
              </a:rPr>
              <a:t>Refer</a:t>
            </a:r>
            <a:r>
              <a:rPr lang="en-US" sz="1600" dirty="0" smtClean="0">
                <a:latin typeface="Consolas" pitchFamily="49" charset="0"/>
              </a:rPr>
              <a:t>-To: </a:t>
            </a:r>
            <a:r>
              <a:rPr lang="en-US" sz="1500" dirty="0" err="1" smtClean="0">
                <a:latin typeface="Consolas" pitchFamily="49" charset="0"/>
              </a:rPr>
              <a:t>urn:sip-action:video:play</a:t>
            </a:r>
            <a:endParaRPr lang="en-US" sz="1500" dirty="0" smtClean="0">
              <a:latin typeface="Consolas" pitchFamily="49" charset="0"/>
            </a:endParaRPr>
          </a:p>
          <a:p>
            <a:pPr marL="0" indent="0">
              <a:lnSpc>
                <a:spcPct val="110000"/>
              </a:lnSpc>
              <a:buNone/>
            </a:pPr>
            <a:r>
              <a:rPr lang="en-US" sz="1500" dirty="0" smtClean="0">
                <a:latin typeface="Consolas" pitchFamily="49" charset="0"/>
              </a:rPr>
              <a:t>       ;target-dialog=dialog1</a:t>
            </a:r>
          </a:p>
          <a:p>
            <a:pPr>
              <a:lnSpc>
                <a:spcPct val="110000"/>
              </a:lnSpc>
              <a:buNone/>
            </a:pPr>
            <a:r>
              <a:rPr lang="en-US" sz="1500" dirty="0" smtClean="0">
                <a:latin typeface="Consolas" pitchFamily="49" charset="0"/>
              </a:rPr>
              <a:t>       ;direction=</a:t>
            </a:r>
            <a:r>
              <a:rPr lang="en-US" sz="1500" dirty="0" err="1" smtClean="0">
                <a:latin typeface="Consolas" pitchFamily="49" charset="0"/>
              </a:rPr>
              <a:t>sendrecv|</a:t>
            </a:r>
            <a:r>
              <a:rPr lang="en-US" sz="1500" b="1" dirty="0" err="1" smtClean="0">
                <a:latin typeface="Consolas" pitchFamily="49" charset="0"/>
              </a:rPr>
              <a:t>sendonly</a:t>
            </a:r>
            <a:r>
              <a:rPr lang="en-US" sz="1500" dirty="0" err="1" smtClean="0">
                <a:latin typeface="Consolas" pitchFamily="49" charset="0"/>
              </a:rPr>
              <a:t>|recvonly</a:t>
            </a:r>
            <a:endParaRPr lang="en-US" sz="1500" dirty="0" smtClean="0">
              <a:latin typeface="Consolas" pitchFamily="49" charset="0"/>
            </a:endParaRPr>
          </a:p>
          <a:p>
            <a:pPr>
              <a:lnSpc>
                <a:spcPct val="110000"/>
              </a:lnSpc>
              <a:buNone/>
            </a:pPr>
            <a:r>
              <a:rPr lang="en-US" sz="1500" dirty="0" smtClean="0">
                <a:latin typeface="Consolas" pitchFamily="49" charset="0"/>
              </a:rPr>
              <a:t>--------------------&gt;</a:t>
            </a:r>
          </a:p>
          <a:p>
            <a:pPr>
              <a:lnSpc>
                <a:spcPct val="110000"/>
              </a:lnSpc>
              <a:buNone/>
            </a:pPr>
            <a:r>
              <a:rPr lang="en-US" sz="1500" dirty="0" smtClean="0">
                <a:latin typeface="Consolas" pitchFamily="49" charset="0"/>
              </a:rPr>
              <a:t>202</a:t>
            </a:r>
          </a:p>
          <a:p>
            <a:pPr>
              <a:lnSpc>
                <a:spcPct val="110000"/>
              </a:lnSpc>
              <a:buNone/>
            </a:pPr>
            <a:r>
              <a:rPr lang="en-US" sz="1500" dirty="0" smtClean="0">
                <a:latin typeface="Consolas" pitchFamily="49" charset="0"/>
              </a:rPr>
              <a:t>&lt;--------------------</a:t>
            </a:r>
          </a:p>
          <a:p>
            <a:pPr>
              <a:lnSpc>
                <a:spcPct val="110000"/>
              </a:lnSpc>
              <a:buNone/>
            </a:pPr>
            <a:r>
              <a:rPr lang="en-US" sz="1500" dirty="0" smtClean="0">
                <a:latin typeface="Consolas" pitchFamily="49" charset="0"/>
              </a:rPr>
              <a:t>                     INVITE</a:t>
            </a:r>
          </a:p>
          <a:p>
            <a:pPr>
              <a:lnSpc>
                <a:spcPct val="110000"/>
              </a:lnSpc>
              <a:buNone/>
            </a:pPr>
            <a:r>
              <a:rPr lang="en-US" sz="1500" dirty="0" smtClean="0">
                <a:latin typeface="Consolas" pitchFamily="49" charset="0"/>
              </a:rPr>
              <a:t>                     -------------------------------&gt;</a:t>
            </a:r>
          </a:p>
          <a:p>
            <a:pPr>
              <a:lnSpc>
                <a:spcPct val="110000"/>
              </a:lnSpc>
              <a:buNone/>
            </a:pPr>
            <a:r>
              <a:rPr lang="en-US" sz="1500" dirty="0" smtClean="0">
                <a:latin typeface="Consolas" pitchFamily="49" charset="0"/>
              </a:rPr>
              <a:t>                     OK</a:t>
            </a:r>
          </a:p>
          <a:p>
            <a:pPr>
              <a:lnSpc>
                <a:spcPct val="110000"/>
              </a:lnSpc>
              <a:buNone/>
            </a:pPr>
            <a:r>
              <a:rPr lang="en-US" sz="1500" dirty="0" smtClean="0">
                <a:latin typeface="Consolas" pitchFamily="49" charset="0"/>
              </a:rPr>
              <a:t>                     &lt;-------------------------------</a:t>
            </a:r>
          </a:p>
          <a:p>
            <a:pPr>
              <a:lnSpc>
                <a:spcPct val="110000"/>
              </a:lnSpc>
              <a:buNone/>
            </a:pPr>
            <a:r>
              <a:rPr lang="en-US" sz="1500" dirty="0" smtClean="0">
                <a:latin typeface="Consolas" pitchFamily="49" charset="0"/>
              </a:rPr>
              <a:t>                     ACK</a:t>
            </a:r>
          </a:p>
          <a:p>
            <a:pPr>
              <a:lnSpc>
                <a:spcPct val="110000"/>
              </a:lnSpc>
              <a:buNone/>
            </a:pPr>
            <a:r>
              <a:rPr lang="en-US" sz="1500" dirty="0" smtClean="0">
                <a:latin typeface="Consolas" pitchFamily="49" charset="0"/>
              </a:rPr>
              <a:t>                     -------------------------------&gt;</a:t>
            </a:r>
          </a:p>
          <a:p>
            <a:pPr>
              <a:lnSpc>
                <a:spcPct val="110000"/>
              </a:lnSpc>
              <a:buNone/>
            </a:pPr>
            <a:r>
              <a:rPr lang="en-US" sz="1500" dirty="0" smtClean="0">
                <a:latin typeface="Consolas" pitchFamily="49" charset="0"/>
              </a:rPr>
              <a:t>                     ===============================&gt; video</a:t>
            </a:r>
          </a:p>
          <a:p>
            <a:pPr>
              <a:lnSpc>
                <a:spcPct val="110000"/>
              </a:lnSpc>
              <a:buNone/>
            </a:pPr>
            <a:r>
              <a:rPr lang="en-US" sz="1500" dirty="0" smtClean="0">
                <a:latin typeface="Consolas" pitchFamily="49" charset="0"/>
              </a:rPr>
              <a:t>NOTIFY</a:t>
            </a:r>
          </a:p>
          <a:p>
            <a:pPr>
              <a:lnSpc>
                <a:spcPct val="110000"/>
              </a:lnSpc>
              <a:buNone/>
            </a:pPr>
            <a:r>
              <a:rPr lang="en-US" sz="1500" dirty="0" smtClean="0">
                <a:latin typeface="Consolas" pitchFamily="49" charset="0"/>
              </a:rPr>
              <a:t>&lt;--------------------</a:t>
            </a:r>
          </a:p>
          <a:p>
            <a:pPr>
              <a:lnSpc>
                <a:spcPct val="110000"/>
              </a:lnSpc>
              <a:buNone/>
            </a:pPr>
            <a:r>
              <a:rPr lang="en-US" sz="1500" dirty="0" smtClean="0">
                <a:latin typeface="Consolas" pitchFamily="49" charset="0"/>
              </a:rPr>
              <a:t>200 OK</a:t>
            </a:r>
          </a:p>
          <a:p>
            <a:pPr>
              <a:lnSpc>
                <a:spcPct val="110000"/>
              </a:lnSpc>
              <a:buNone/>
            </a:pPr>
            <a:r>
              <a:rPr lang="en-US" sz="1500" dirty="0" smtClean="0">
                <a:latin typeface="Consolas" pitchFamily="49" charset="0"/>
              </a:rPr>
              <a:t>--------------------&gt;</a:t>
            </a:r>
          </a:p>
          <a:p>
            <a:endParaRPr lang="en-US" sz="1100" dirty="0">
              <a:latin typeface="Consolas"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normAutofit lnSpcReduction="10000"/>
          </a:bodyPr>
          <a:lstStyle/>
          <a:p>
            <a:r>
              <a:rPr lang="en-US" dirty="0" smtClean="0"/>
              <a:t>Some applications need a mechanism to remotely ask a UA to perform certain tasks.</a:t>
            </a:r>
          </a:p>
          <a:p>
            <a:r>
              <a:rPr lang="en-US" dirty="0" smtClean="0"/>
              <a:t>The REFER method is typically used for that, but the method is limited as it does not support the following:</a:t>
            </a:r>
          </a:p>
          <a:p>
            <a:pPr lvl="1"/>
            <a:r>
              <a:rPr lang="en-US" dirty="0" smtClean="0"/>
              <a:t>It cannot be used to request a UA to respond to a request, e.g. answer a call, reject a call.</a:t>
            </a:r>
          </a:p>
          <a:p>
            <a:pPr lvl="1"/>
            <a:r>
              <a:rPr lang="en-US" dirty="0" smtClean="0"/>
              <a:t>It cannot be used to request a UA to mute a call</a:t>
            </a:r>
          </a:p>
          <a:p>
            <a:pPr lvl="1"/>
            <a:r>
              <a:rPr lang="en-US" dirty="0" smtClean="0"/>
              <a:t>It cannot be used to request a UA to transfer a file</a:t>
            </a:r>
            <a:endParaRPr lang="en-US" dirty="0"/>
          </a:p>
        </p:txBody>
      </p:sp>
      <p:sp>
        <p:nvSpPr>
          <p:cNvPr id="4" name="Slide Number Placeholder 3"/>
          <p:cNvSpPr>
            <a:spLocks noGrp="1"/>
          </p:cNvSpPr>
          <p:nvPr>
            <p:ph type="sldNum" sz="quarter" idx="12"/>
          </p:nvPr>
        </p:nvSpPr>
        <p:spPr/>
        <p:txBody>
          <a:bodyPr/>
          <a:lstStyle/>
          <a:p>
            <a:fld id="{284220A7-D59F-47BC-8D39-545AD19609A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Extending REFER</a:t>
            </a:r>
            <a:endParaRPr lang="en-US" b="1" dirty="0"/>
          </a:p>
        </p:txBody>
      </p:sp>
      <p:sp>
        <p:nvSpPr>
          <p:cNvPr id="3" name="Content Placeholder 2"/>
          <p:cNvSpPr>
            <a:spLocks noGrp="1"/>
          </p:cNvSpPr>
          <p:nvPr>
            <p:ph idx="1"/>
          </p:nvPr>
        </p:nvSpPr>
        <p:spPr/>
        <p:txBody>
          <a:bodyPr/>
          <a:lstStyle/>
          <a:p>
            <a:r>
              <a:rPr lang="en-US" dirty="0" smtClean="0"/>
              <a:t>The SIP Action Referral extends the REFER method:</a:t>
            </a:r>
          </a:p>
          <a:p>
            <a:pPr lvl="1"/>
            <a:r>
              <a:rPr lang="en-US" dirty="0" smtClean="0"/>
              <a:t>Allows the request of an </a:t>
            </a:r>
            <a:r>
              <a:rPr lang="en-US" b="1" dirty="0" smtClean="0"/>
              <a:t>Action</a:t>
            </a:r>
            <a:r>
              <a:rPr lang="en-US" dirty="0" smtClean="0"/>
              <a:t> on a UA, by explicitly allowing the Refer-To header field to contain a URN</a:t>
            </a:r>
          </a:p>
          <a:p>
            <a:pPr lvl="1"/>
            <a:r>
              <a:rPr lang="en-US" dirty="0" smtClean="0"/>
              <a:t>The REFER recipient is not required to contact a third party to complete the action</a:t>
            </a:r>
            <a:endParaRPr lang="en-US" dirty="0"/>
          </a:p>
        </p:txBody>
      </p:sp>
      <p:sp>
        <p:nvSpPr>
          <p:cNvPr id="4" name="Slide Number Placeholder 3"/>
          <p:cNvSpPr>
            <a:spLocks noGrp="1"/>
          </p:cNvSpPr>
          <p:nvPr>
            <p:ph type="sldNum" sz="quarter" idx="12"/>
          </p:nvPr>
        </p:nvSpPr>
        <p:spPr/>
        <p:txBody>
          <a:bodyPr/>
          <a:lstStyle/>
          <a:p>
            <a:fld id="{284220A7-D59F-47BC-8D39-545AD19609A0}" type="slidenum">
              <a:rPr lang="en-US" smtClean="0"/>
              <a:pPr/>
              <a:t>3</a:t>
            </a:fld>
            <a:endParaRPr lang="en-US"/>
          </a:p>
        </p:txBody>
      </p:sp>
    </p:spTree>
    <p:extLst>
      <p:ext uri="{BB962C8B-B14F-4D97-AF65-F5344CB8AC3E}">
        <p14:creationId xmlns="" xmlns:p14="http://schemas.microsoft.com/office/powerpoint/2010/main" val="3847120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an Action?</a:t>
            </a:r>
            <a:endParaRPr lang="en-US" b="1" dirty="0"/>
          </a:p>
        </p:txBody>
      </p:sp>
      <p:sp>
        <p:nvSpPr>
          <p:cNvPr id="3" name="Content Placeholder 2"/>
          <p:cNvSpPr>
            <a:spLocks noGrp="1"/>
          </p:cNvSpPr>
          <p:nvPr>
            <p:ph idx="1"/>
          </p:nvPr>
        </p:nvSpPr>
        <p:spPr/>
        <p:txBody>
          <a:bodyPr>
            <a:normAutofit lnSpcReduction="10000"/>
          </a:bodyPr>
          <a:lstStyle/>
          <a:p>
            <a:r>
              <a:rPr lang="en-US" dirty="0"/>
              <a:t>An </a:t>
            </a:r>
            <a:r>
              <a:rPr lang="en-US" b="1" dirty="0"/>
              <a:t>action</a:t>
            </a:r>
            <a:r>
              <a:rPr lang="en-US" dirty="0"/>
              <a:t> is an </a:t>
            </a:r>
            <a:r>
              <a:rPr lang="en-US" u="sng" dirty="0" smtClean="0"/>
              <a:t>external</a:t>
            </a:r>
            <a:r>
              <a:rPr lang="en-US" dirty="0" smtClean="0"/>
              <a:t> event that triggers an event or </a:t>
            </a:r>
            <a:r>
              <a:rPr lang="en-US" dirty="0"/>
              <a:t>a series of events that modify </a:t>
            </a:r>
            <a:r>
              <a:rPr lang="en-US" dirty="0" smtClean="0"/>
              <a:t>different states </a:t>
            </a:r>
            <a:r>
              <a:rPr lang="en-US" dirty="0"/>
              <a:t>of a </a:t>
            </a:r>
            <a:r>
              <a:rPr lang="en-US" dirty="0" smtClean="0"/>
              <a:t>UA</a:t>
            </a:r>
          </a:p>
          <a:p>
            <a:pPr lvl="1"/>
            <a:r>
              <a:rPr lang="en-US" dirty="0" smtClean="0"/>
              <a:t>e.g</a:t>
            </a:r>
            <a:r>
              <a:rPr lang="en-US" dirty="0"/>
              <a:t>. SIP state, UI, etc. </a:t>
            </a:r>
            <a:endParaRPr lang="en-US" dirty="0" smtClean="0"/>
          </a:p>
          <a:p>
            <a:r>
              <a:rPr lang="en-US" dirty="0" smtClean="0"/>
              <a:t>An </a:t>
            </a:r>
            <a:r>
              <a:rPr lang="en-US" dirty="0"/>
              <a:t>action can be triggered either in the context of an existing dialog or outside the context of any existing dialog. </a:t>
            </a:r>
            <a:endParaRPr lang="en-US" dirty="0" smtClean="0"/>
          </a:p>
          <a:p>
            <a:r>
              <a:rPr lang="en-US" dirty="0" smtClean="0"/>
              <a:t>An </a:t>
            </a:r>
            <a:r>
              <a:rPr lang="en-US" dirty="0"/>
              <a:t>action </a:t>
            </a:r>
            <a:r>
              <a:rPr lang="en-US" dirty="0" smtClean="0"/>
              <a:t>does not </a:t>
            </a:r>
            <a:r>
              <a:rPr lang="en-US" dirty="0"/>
              <a:t>necessarily </a:t>
            </a:r>
            <a:r>
              <a:rPr lang="en-US" dirty="0" smtClean="0"/>
              <a:t>result on sending a </a:t>
            </a:r>
            <a:r>
              <a:rPr lang="en-US" dirty="0"/>
              <a:t>SIP </a:t>
            </a:r>
            <a:r>
              <a:rPr lang="en-US" dirty="0" smtClean="0"/>
              <a:t>request.</a:t>
            </a:r>
            <a:endParaRPr lang="en-US" dirty="0"/>
          </a:p>
        </p:txBody>
      </p:sp>
      <p:sp>
        <p:nvSpPr>
          <p:cNvPr id="4" name="Slide Number Placeholder 3"/>
          <p:cNvSpPr>
            <a:spLocks noGrp="1"/>
          </p:cNvSpPr>
          <p:nvPr>
            <p:ph type="sldNum" sz="quarter" idx="12"/>
          </p:nvPr>
        </p:nvSpPr>
        <p:spPr/>
        <p:txBody>
          <a:bodyPr/>
          <a:lstStyle/>
          <a:p>
            <a:fld id="{284220A7-D59F-47BC-8D39-545AD19609A0}" type="slidenum">
              <a:rPr lang="en-US" smtClean="0"/>
              <a:pPr/>
              <a:t>4</a:t>
            </a:fld>
            <a:endParaRPr lang="en-US"/>
          </a:p>
        </p:txBody>
      </p:sp>
    </p:spTree>
    <p:extLst>
      <p:ext uri="{BB962C8B-B14F-4D97-AF65-F5344CB8AC3E}">
        <p14:creationId xmlns="" xmlns:p14="http://schemas.microsoft.com/office/powerpoint/2010/main" val="588409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URN Structure</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This document defines the </a:t>
            </a:r>
            <a:r>
              <a:rPr lang="en-US" b="1" dirty="0" smtClean="0"/>
              <a:t>sip-action</a:t>
            </a:r>
            <a:r>
              <a:rPr lang="en-US" dirty="0" smtClean="0"/>
              <a:t> namespace.</a:t>
            </a:r>
          </a:p>
          <a:p>
            <a:r>
              <a:rPr lang="en-US" dirty="0" smtClean="0"/>
              <a:t>The Action URN </a:t>
            </a:r>
            <a:r>
              <a:rPr lang="en-US" dirty="0"/>
              <a:t>includes the action name, and may be followed by a semi-colon and additional </a:t>
            </a:r>
            <a:r>
              <a:rPr lang="en-US" dirty="0" smtClean="0"/>
              <a:t>action-specific </a:t>
            </a:r>
            <a:r>
              <a:rPr lang="en-US" dirty="0"/>
              <a:t>parameters</a:t>
            </a:r>
            <a:r>
              <a:rPr lang="en-US" dirty="0" smtClean="0"/>
              <a:t>.</a:t>
            </a:r>
          </a:p>
          <a:p>
            <a:r>
              <a:rPr lang="en-US" dirty="0"/>
              <a:t>The action name might consist of a number of </a:t>
            </a:r>
            <a:r>
              <a:rPr lang="en-US" dirty="0" smtClean="0"/>
              <a:t>categories. </a:t>
            </a:r>
          </a:p>
          <a:p>
            <a:pPr lvl="1"/>
            <a:r>
              <a:rPr lang="en-US" dirty="0" smtClean="0"/>
              <a:t>Example URN: </a:t>
            </a:r>
            <a:r>
              <a:rPr lang="en-US" b="1" dirty="0" err="1" smtClean="0"/>
              <a:t>urn:sip-action:call:answer</a:t>
            </a:r>
            <a:endParaRPr lang="en-US" b="1" dirty="0" smtClean="0"/>
          </a:p>
          <a:p>
            <a:pPr lvl="1"/>
            <a:endParaRPr lang="en-US" dirty="0" smtClean="0"/>
          </a:p>
          <a:p>
            <a:r>
              <a:rPr lang="en-US" dirty="0" smtClean="0"/>
              <a:t>This document defines the following categories:</a:t>
            </a:r>
          </a:p>
          <a:p>
            <a:pPr lvl="1"/>
            <a:r>
              <a:rPr lang="en-US" b="1" dirty="0" smtClean="0"/>
              <a:t>call</a:t>
            </a:r>
            <a:r>
              <a:rPr lang="en-US" dirty="0" smtClean="0"/>
              <a:t>: to allow access to call actions available on a SIP UA.</a:t>
            </a:r>
          </a:p>
          <a:p>
            <a:pPr lvl="1"/>
            <a:r>
              <a:rPr lang="en-US" b="1" dirty="0" smtClean="0"/>
              <a:t>conference</a:t>
            </a:r>
            <a:r>
              <a:rPr lang="en-US" dirty="0" smtClean="0"/>
              <a:t>: to allow access to conference actions available on a SIP UA.</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84220A7-D59F-47BC-8D39-545AD19609A0}" type="slidenum">
              <a:rPr lang="en-US" smtClean="0"/>
              <a:pPr/>
              <a:t>5</a:t>
            </a:fld>
            <a:endParaRPr lang="en-US"/>
          </a:p>
        </p:txBody>
      </p:sp>
    </p:spTree>
    <p:extLst>
      <p:ext uri="{BB962C8B-B14F-4D97-AF65-F5344CB8AC3E}">
        <p14:creationId xmlns="" xmlns:p14="http://schemas.microsoft.com/office/powerpoint/2010/main" val="89181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 Cases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Third-Party/Proxy </a:t>
            </a:r>
            <a:r>
              <a:rPr lang="en-US" b="1" dirty="0" smtClean="0"/>
              <a:t>Applications</a:t>
            </a:r>
          </a:p>
          <a:p>
            <a:pPr lvl="1"/>
            <a:r>
              <a:rPr lang="en-US" dirty="0" smtClean="0"/>
              <a:t>SIP Action </a:t>
            </a:r>
            <a:r>
              <a:rPr lang="en-US" dirty="0"/>
              <a:t>R</a:t>
            </a:r>
            <a:r>
              <a:rPr lang="en-US" dirty="0" smtClean="0"/>
              <a:t>eferral </a:t>
            </a:r>
            <a:r>
              <a:rPr lang="en-US" dirty="0"/>
              <a:t>is useful for a wide range of third party or proxy applications that need to remotely control or influence a User </a:t>
            </a:r>
            <a:r>
              <a:rPr lang="en-US" dirty="0" smtClean="0"/>
              <a:t>Agent</a:t>
            </a:r>
          </a:p>
          <a:p>
            <a:pPr lvl="1"/>
            <a:endParaRPr lang="en-US" b="1" dirty="0"/>
          </a:p>
          <a:p>
            <a:r>
              <a:rPr lang="en-US" b="1" dirty="0"/>
              <a:t>Loosely Coupled </a:t>
            </a:r>
            <a:r>
              <a:rPr lang="en-US" b="1" dirty="0" smtClean="0"/>
              <a:t>UAs</a:t>
            </a:r>
          </a:p>
          <a:p>
            <a:pPr lvl="1"/>
            <a:r>
              <a:rPr lang="en-US" dirty="0" smtClean="0"/>
              <a:t>SIP Action Referral </a:t>
            </a:r>
            <a:r>
              <a:rPr lang="en-US" dirty="0"/>
              <a:t>is useful for collections of loosely coupled User Agents which would like to present a coordinated user experience</a:t>
            </a:r>
            <a:r>
              <a:rPr lang="en-US" dirty="0" smtClean="0"/>
              <a:t>.</a:t>
            </a:r>
          </a:p>
          <a:p>
            <a:pPr lvl="1"/>
            <a:r>
              <a:rPr lang="en-US" dirty="0" smtClean="0"/>
              <a:t>We believe that the SIP Action Referral mechanism can help in most, if not all, the use cases described in the </a:t>
            </a:r>
            <a:r>
              <a:rPr lang="en-US" b="1" dirty="0" smtClean="0"/>
              <a:t>Disaggregated Media </a:t>
            </a:r>
            <a:r>
              <a:rPr lang="en-US" dirty="0" smtClean="0"/>
              <a:t>draft (See backup slides)</a:t>
            </a:r>
          </a:p>
        </p:txBody>
      </p:sp>
      <p:sp>
        <p:nvSpPr>
          <p:cNvPr id="4" name="Slide Number Placeholder 3"/>
          <p:cNvSpPr>
            <a:spLocks noGrp="1"/>
          </p:cNvSpPr>
          <p:nvPr>
            <p:ph type="sldNum" sz="quarter" idx="12"/>
          </p:nvPr>
        </p:nvSpPr>
        <p:spPr/>
        <p:txBody>
          <a:bodyPr/>
          <a:lstStyle/>
          <a:p>
            <a:fld id="{284220A7-D59F-47BC-8D39-545AD19609A0}" type="slidenum">
              <a:rPr lang="en-US" smtClean="0"/>
              <a:pPr/>
              <a:t>6</a:t>
            </a:fld>
            <a:endParaRPr lang="en-US"/>
          </a:p>
        </p:txBody>
      </p:sp>
    </p:spTree>
    <p:extLst>
      <p:ext uri="{BB962C8B-B14F-4D97-AF65-F5344CB8AC3E}">
        <p14:creationId xmlns="" xmlns:p14="http://schemas.microsoft.com/office/powerpoint/2010/main" val="230084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Adoption</a:t>
            </a:r>
          </a:p>
          <a:p>
            <a:pPr lvl="1"/>
            <a:r>
              <a:rPr lang="en-US" dirty="0" smtClean="0"/>
              <a:t>We are asking the SPLICES WG to adopt this work, because we believe that this is the most appropriate WG for this work, and that the mechanism defined by this draft is a key tool for most uses cases in this WG</a:t>
            </a:r>
          </a:p>
          <a:p>
            <a:pPr lvl="1"/>
            <a:endParaRPr lang="en-US" dirty="0" smtClean="0"/>
          </a:p>
          <a:p>
            <a:r>
              <a:rPr lang="en-US" dirty="0" smtClean="0"/>
              <a:t>De-coupling</a:t>
            </a:r>
          </a:p>
          <a:p>
            <a:pPr lvl="1"/>
            <a:r>
              <a:rPr lang="en-US" dirty="0" smtClean="0"/>
              <a:t>We want this draft to be de-coupled from the other SPLICES drafts to allow it to progress quickly, to later allow other drafts to define new actions for other applications.</a:t>
            </a:r>
          </a:p>
          <a:p>
            <a:pPr lvl="1"/>
            <a:endParaRPr lang="en-US" dirty="0" smtClean="0"/>
          </a:p>
          <a:p>
            <a:r>
              <a:rPr lang="en-US" dirty="0" smtClean="0"/>
              <a:t>Open Issue</a:t>
            </a:r>
          </a:p>
          <a:p>
            <a:pPr lvl="1"/>
            <a:r>
              <a:rPr lang="en-US" dirty="0" smtClean="0"/>
              <a:t>REFER </a:t>
            </a:r>
            <a:r>
              <a:rPr lang="en-US" dirty="0" err="1" smtClean="0"/>
              <a:t>v.s</a:t>
            </a:r>
            <a:r>
              <a:rPr lang="en-US" dirty="0" smtClean="0"/>
              <a:t>. New SIP method</a:t>
            </a:r>
            <a:endParaRPr lang="en-US" dirty="0"/>
          </a:p>
        </p:txBody>
      </p:sp>
      <p:sp>
        <p:nvSpPr>
          <p:cNvPr id="4" name="Slide Number Placeholder 3"/>
          <p:cNvSpPr>
            <a:spLocks noGrp="1"/>
          </p:cNvSpPr>
          <p:nvPr>
            <p:ph type="sldNum" sz="quarter" idx="12"/>
          </p:nvPr>
        </p:nvSpPr>
        <p:spPr/>
        <p:txBody>
          <a:bodyPr/>
          <a:lstStyle/>
          <a:p>
            <a:fld id="{284220A7-D59F-47BC-8D39-545AD19609A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endParaRPr lang="en-US" b="1" dirty="0" smtClean="0"/>
          </a:p>
          <a:p>
            <a:endParaRPr lang="en-US" b="1" dirty="0" smtClean="0"/>
          </a:p>
          <a:p>
            <a:pPr algn="ctr">
              <a:buNone/>
            </a:pPr>
            <a:r>
              <a:rPr lang="en-US" sz="5400" b="1" dirty="0" smtClean="0"/>
              <a:t>Backup Slides</a:t>
            </a:r>
            <a:endParaRPr lang="en-US" sz="5400" dirty="0"/>
          </a:p>
        </p:txBody>
      </p:sp>
      <p:sp>
        <p:nvSpPr>
          <p:cNvPr id="4" name="Slide Number Placeholder 3"/>
          <p:cNvSpPr>
            <a:spLocks noGrp="1"/>
          </p:cNvSpPr>
          <p:nvPr>
            <p:ph type="sldNum" sz="quarter" idx="12"/>
          </p:nvPr>
        </p:nvSpPr>
        <p:spPr/>
        <p:txBody>
          <a:bodyPr/>
          <a:lstStyle/>
          <a:p>
            <a:fld id="{284220A7-D59F-47BC-8D39-545AD19609A0}" type="slidenum">
              <a:rPr lang="en-US" smtClean="0"/>
              <a:pPr/>
              <a:t>8</a:t>
            </a:fld>
            <a:endParaRPr lang="en-US"/>
          </a:p>
        </p:txBody>
      </p:sp>
    </p:spTree>
    <p:extLst>
      <p:ext uri="{BB962C8B-B14F-4D97-AF65-F5344CB8AC3E}">
        <p14:creationId xmlns="" xmlns:p14="http://schemas.microsoft.com/office/powerpoint/2010/main" val="3294034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Open Issue</a:t>
            </a:r>
            <a:endParaRPr lang="en-US" b="1" dirty="0"/>
          </a:p>
        </p:txBody>
      </p:sp>
      <p:sp>
        <p:nvSpPr>
          <p:cNvPr id="3" name="Content Placeholder 2"/>
          <p:cNvSpPr>
            <a:spLocks noGrp="1"/>
          </p:cNvSpPr>
          <p:nvPr>
            <p:ph idx="1"/>
          </p:nvPr>
        </p:nvSpPr>
        <p:spPr/>
        <p:txBody>
          <a:bodyPr>
            <a:normAutofit fontScale="55000" lnSpcReduction="20000"/>
          </a:bodyPr>
          <a:lstStyle/>
          <a:p>
            <a:r>
              <a:rPr lang="en-US" dirty="0"/>
              <a:t>The REFER method seems to be already overloaded with various capabilities. </a:t>
            </a:r>
            <a:r>
              <a:rPr lang="en-US" dirty="0" smtClean="0"/>
              <a:t>The </a:t>
            </a:r>
            <a:r>
              <a:rPr lang="en-US" dirty="0"/>
              <a:t>following draft </a:t>
            </a:r>
            <a:r>
              <a:rPr lang="en-US" dirty="0" smtClean="0"/>
              <a:t>describes </a:t>
            </a:r>
            <a:r>
              <a:rPr lang="en-US" b="1" dirty="0" smtClean="0"/>
              <a:t>The </a:t>
            </a:r>
            <a:r>
              <a:rPr lang="en-US" b="1" dirty="0"/>
              <a:t>Five Meanings of the REFER </a:t>
            </a:r>
            <a:r>
              <a:rPr lang="en-US" b="1" dirty="0" smtClean="0"/>
              <a:t>Method</a:t>
            </a:r>
            <a:endParaRPr lang="en-US" dirty="0" smtClean="0"/>
          </a:p>
          <a:p>
            <a:pPr lvl="1"/>
            <a:r>
              <a:rPr lang="en-US" dirty="0">
                <a:hlinkClick r:id="rId2"/>
              </a:rPr>
              <a:t>http://</a:t>
            </a:r>
            <a:r>
              <a:rPr lang="en-US" dirty="0" smtClean="0">
                <a:hlinkClick r:id="rId2"/>
              </a:rPr>
              <a:t>tools.ietf.org/html/draft-worley-sip-many-refers-00</a:t>
            </a:r>
            <a:endParaRPr lang="en-US" dirty="0" smtClean="0"/>
          </a:p>
          <a:p>
            <a:pPr lvl="1"/>
            <a:endParaRPr lang="en-US" dirty="0"/>
          </a:p>
          <a:p>
            <a:r>
              <a:rPr lang="en-US" dirty="0"/>
              <a:t>The REFER method has other limitations that prevents it from being the ideal method for application level interaction. The following are some of these limitations:</a:t>
            </a:r>
          </a:p>
          <a:p>
            <a:pPr lvl="1"/>
            <a:r>
              <a:rPr lang="en-US" dirty="0"/>
              <a:t>The body of the NOTIFY is always message/</a:t>
            </a:r>
            <a:r>
              <a:rPr lang="en-US" dirty="0" err="1"/>
              <a:t>sipfrag</a:t>
            </a:r>
            <a:r>
              <a:rPr lang="en-US" dirty="0"/>
              <a:t> and any application data will be delivered in the body of the </a:t>
            </a:r>
            <a:r>
              <a:rPr lang="en-US" dirty="0" err="1"/>
              <a:t>sipfrag</a:t>
            </a:r>
            <a:r>
              <a:rPr lang="en-US" dirty="0"/>
              <a:t> message</a:t>
            </a:r>
            <a:r>
              <a:rPr lang="en-US" dirty="0" smtClean="0"/>
              <a:t>.</a:t>
            </a:r>
            <a:r>
              <a:rPr lang="en-US" dirty="0"/>
              <a:t> </a:t>
            </a:r>
          </a:p>
          <a:p>
            <a:pPr lvl="1"/>
            <a:r>
              <a:rPr lang="en-US" dirty="0"/>
              <a:t>The referral progress indication is inside the body of the NOTIFY method, instead of headers in the NOTIFY method</a:t>
            </a:r>
            <a:r>
              <a:rPr lang="en-US" dirty="0" smtClean="0"/>
              <a:t>.</a:t>
            </a:r>
          </a:p>
          <a:p>
            <a:pPr lvl="1"/>
            <a:r>
              <a:rPr lang="en-US" dirty="0" smtClean="0"/>
              <a:t>The referral progress indications for non-SIP resources are not clearly defined and use SIP progress indications.</a:t>
            </a:r>
            <a:endParaRPr lang="en-US" dirty="0"/>
          </a:p>
          <a:p>
            <a:pPr lvl="1"/>
            <a:r>
              <a:rPr lang="en-US" dirty="0"/>
              <a:t>Implicit subscription is used, but explicit subscription is not allowed</a:t>
            </a:r>
            <a:r>
              <a:rPr lang="en-US" dirty="0" smtClean="0"/>
              <a:t>.</a:t>
            </a:r>
            <a:endParaRPr lang="en-US" dirty="0"/>
          </a:p>
          <a:p>
            <a:pPr lvl="1"/>
            <a:r>
              <a:rPr lang="en-US" dirty="0"/>
              <a:t>There is no way for the REFER-Issuer to ask the REFER-Recipient to keep the dialog alive after the referral completion</a:t>
            </a:r>
            <a:r>
              <a:rPr lang="en-US" dirty="0" smtClean="0"/>
              <a:t>.</a:t>
            </a:r>
            <a:endParaRPr lang="en-US" dirty="0"/>
          </a:p>
          <a:p>
            <a:endParaRPr lang="en-US" b="1" dirty="0" smtClean="0"/>
          </a:p>
          <a:p>
            <a:r>
              <a:rPr lang="en-US" sz="3600" b="1" dirty="0" smtClean="0"/>
              <a:t>Should </a:t>
            </a:r>
            <a:r>
              <a:rPr lang="en-US" sz="3600" b="1" dirty="0"/>
              <a:t>a new SIP method be defined </a:t>
            </a:r>
            <a:r>
              <a:rPr lang="en-US" sz="3600" b="1" dirty="0" smtClean="0"/>
              <a:t>to address these limitations?</a:t>
            </a:r>
            <a:endParaRPr lang="en-US" sz="3600" b="1" dirty="0"/>
          </a:p>
        </p:txBody>
      </p:sp>
      <p:sp>
        <p:nvSpPr>
          <p:cNvPr id="4" name="Slide Number Placeholder 3"/>
          <p:cNvSpPr>
            <a:spLocks noGrp="1"/>
          </p:cNvSpPr>
          <p:nvPr>
            <p:ph type="sldNum" sz="quarter" idx="12"/>
          </p:nvPr>
        </p:nvSpPr>
        <p:spPr/>
        <p:txBody>
          <a:bodyPr/>
          <a:lstStyle/>
          <a:p>
            <a:fld id="{284220A7-D59F-47BC-8D39-545AD19609A0}" type="slidenum">
              <a:rPr lang="en-US" smtClean="0"/>
              <a:pPr/>
              <a:t>9</a:t>
            </a:fld>
            <a:endParaRPr lang="en-US"/>
          </a:p>
        </p:txBody>
      </p:sp>
    </p:spTree>
    <p:extLst>
      <p:ext uri="{BB962C8B-B14F-4D97-AF65-F5344CB8AC3E}">
        <p14:creationId xmlns="" xmlns:p14="http://schemas.microsoft.com/office/powerpoint/2010/main" val="2384774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725</Words>
  <Application>Microsoft Office PowerPoint</Application>
  <PresentationFormat>On-screen Show (4:3)</PresentationFormat>
  <Paragraphs>140</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SIP Action Referral</vt:lpstr>
      <vt:lpstr>Background</vt:lpstr>
      <vt:lpstr>Extending REFER</vt:lpstr>
      <vt:lpstr>What is an Action?</vt:lpstr>
      <vt:lpstr>URN Structure</vt:lpstr>
      <vt:lpstr>Use Cases</vt:lpstr>
      <vt:lpstr>What’s Next?</vt:lpstr>
      <vt:lpstr>Slide 8</vt:lpstr>
      <vt:lpstr>Open Issue</vt:lpstr>
      <vt:lpstr>Showing a Pre-recorded Video During a Conversation</vt:lpstr>
      <vt:lpstr>Sending a File from a PC During a Conversation</vt:lpstr>
      <vt:lpstr>Including Live Video in a Conversation</vt:lpstr>
    </vt:vector>
  </TitlesOfParts>
  <Company>Avaya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SIP Action Referral</dc:title>
  <dc:creator>rifatyu</dc:creator>
  <cp:lastModifiedBy>rifatyu</cp:lastModifiedBy>
  <cp:revision>285</cp:revision>
  <dcterms:created xsi:type="dcterms:W3CDTF">2011-03-07T20:11:40Z</dcterms:created>
  <dcterms:modified xsi:type="dcterms:W3CDTF">2011-03-28T09:53:30Z</dcterms:modified>
</cp:coreProperties>
</file>